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1" r:id="rId15"/>
    <p:sldId id="270" r:id="rId1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6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D77-2541-46DC-8999-365CD01FCA54}" type="datetimeFigureOut">
              <a:rPr lang="th-TH" smtClean="0"/>
              <a:pPr/>
              <a:t>04/01/46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B0C1D-3541-4722-A3A0-7DD800F14C7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med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D77-2541-46DC-8999-365CD01FCA54}" type="datetimeFigureOut">
              <a:rPr lang="th-TH" smtClean="0"/>
              <a:pPr/>
              <a:t>04/01/46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B0C1D-3541-4722-A3A0-7DD800F14C7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med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D77-2541-46DC-8999-365CD01FCA54}" type="datetimeFigureOut">
              <a:rPr lang="th-TH" smtClean="0"/>
              <a:pPr/>
              <a:t>04/01/46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B0C1D-3541-4722-A3A0-7DD800F14C7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med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D77-2541-46DC-8999-365CD01FCA54}" type="datetimeFigureOut">
              <a:rPr lang="th-TH" smtClean="0"/>
              <a:pPr/>
              <a:t>04/01/46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B0C1D-3541-4722-A3A0-7DD800F14C7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med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D77-2541-46DC-8999-365CD01FCA54}" type="datetimeFigureOut">
              <a:rPr lang="th-TH" smtClean="0"/>
              <a:pPr/>
              <a:t>04/01/46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B0C1D-3541-4722-A3A0-7DD800F14C7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med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D77-2541-46DC-8999-365CD01FCA54}" type="datetimeFigureOut">
              <a:rPr lang="th-TH" smtClean="0"/>
              <a:pPr/>
              <a:t>04/01/46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B0C1D-3541-4722-A3A0-7DD800F14C7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med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D77-2541-46DC-8999-365CD01FCA54}" type="datetimeFigureOut">
              <a:rPr lang="th-TH" smtClean="0"/>
              <a:pPr/>
              <a:t>04/01/46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B0C1D-3541-4722-A3A0-7DD800F14C7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med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D77-2541-46DC-8999-365CD01FCA54}" type="datetimeFigureOut">
              <a:rPr lang="th-TH" smtClean="0"/>
              <a:pPr/>
              <a:t>04/01/46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B0C1D-3541-4722-A3A0-7DD800F14C7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med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D77-2541-46DC-8999-365CD01FCA54}" type="datetimeFigureOut">
              <a:rPr lang="th-TH" smtClean="0"/>
              <a:pPr/>
              <a:t>04/01/46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B0C1D-3541-4722-A3A0-7DD800F14C7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med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D77-2541-46DC-8999-365CD01FCA54}" type="datetimeFigureOut">
              <a:rPr lang="th-TH" smtClean="0"/>
              <a:pPr/>
              <a:t>04/01/46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B0C1D-3541-4722-A3A0-7DD800F14C7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med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D77-2541-46DC-8999-365CD01FCA54}" type="datetimeFigureOut">
              <a:rPr lang="th-TH" smtClean="0"/>
              <a:pPr/>
              <a:t>04/01/46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B0C1D-3541-4722-A3A0-7DD800F14C7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med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F2D77-2541-46DC-8999-365CD01FCA54}" type="datetimeFigureOut">
              <a:rPr lang="th-TH" smtClean="0"/>
              <a:pPr/>
              <a:t>04/01/46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B0C1D-3541-4722-A3A0-7DD800F14C77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wheel spokes="8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รูปภาพ 7" descr="thumb_crop.jpg"/>
          <p:cNvPicPr>
            <a:picLocks noChangeAspect="1"/>
          </p:cNvPicPr>
          <p:nvPr/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0" y="-25"/>
            <a:ext cx="9144000" cy="6897321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71472" y="571480"/>
            <a:ext cx="8143932" cy="2500330"/>
          </a:xfrm>
          <a:ln w="762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th-TH" sz="8000" b="1" dirty="0" smtClean="0">
                <a:solidFill>
                  <a:srgbClr val="FF0000"/>
                </a:solidFill>
                <a:cs typeface="+mj-cs"/>
              </a:rPr>
              <a:t>ผลิตภัณฑ์</a:t>
            </a:r>
            <a:r>
              <a:rPr lang="th-TH" sz="8000" b="1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+mj-cs"/>
              </a:rPr>
              <a:t>วัตถุอันตรายที่ใช้ในบ้านเรือน</a:t>
            </a:r>
            <a:endParaRPr lang="th-TH" sz="8000" b="1" spc="150" dirty="0">
              <a:ln w="11430"/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cs typeface="+mj-cs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285852" y="4500498"/>
            <a:ext cx="6400800" cy="2357502"/>
          </a:xfrm>
        </p:spPr>
        <p:txBody>
          <a:bodyPr>
            <a:normAutofit/>
          </a:bodyPr>
          <a:lstStyle/>
          <a:p>
            <a:r>
              <a:rPr lang="th-TH" b="1" dirty="0" smtClean="0">
                <a:solidFill>
                  <a:schemeClr val="tx2">
                    <a:lumMod val="50000"/>
                  </a:schemeClr>
                </a:solidFill>
                <a:cs typeface="+mj-cs"/>
              </a:rPr>
              <a:t>เสนอ</a:t>
            </a:r>
          </a:p>
          <a:p>
            <a:r>
              <a:rPr lang="th-TH" b="1" dirty="0" smtClean="0">
                <a:solidFill>
                  <a:srgbClr val="FF0066"/>
                </a:solidFill>
                <a:cs typeface="+mj-cs"/>
              </a:rPr>
              <a:t>อ. </a:t>
            </a:r>
            <a:r>
              <a:rPr lang="th-TH" b="1" dirty="0" err="1" smtClean="0">
                <a:solidFill>
                  <a:srgbClr val="FF0066"/>
                </a:solidFill>
                <a:cs typeface="+mj-cs"/>
              </a:rPr>
              <a:t>สุร</a:t>
            </a:r>
            <a:r>
              <a:rPr lang="th-TH" b="1" dirty="0" smtClean="0">
                <a:solidFill>
                  <a:srgbClr val="FF0066"/>
                </a:solidFill>
                <a:cs typeface="+mj-cs"/>
              </a:rPr>
              <a:t>ศักดิ์  เทียบฤทธิ์</a:t>
            </a:r>
          </a:p>
          <a:p>
            <a:r>
              <a:rPr lang="th-TH" b="1" dirty="0" smtClean="0">
                <a:solidFill>
                  <a:srgbClr val="FF0066"/>
                </a:solidFill>
                <a:cs typeface="+mj-cs"/>
              </a:rPr>
              <a:t>รายวิชา </a:t>
            </a:r>
            <a:r>
              <a:rPr lang="en-US" sz="2000" b="1" dirty="0" smtClean="0">
                <a:solidFill>
                  <a:srgbClr val="FF0066"/>
                </a:solidFill>
                <a:cs typeface="+mj-cs"/>
              </a:rPr>
              <a:t>1401306</a:t>
            </a:r>
            <a:r>
              <a:rPr lang="en-US" sz="2800" b="1" dirty="0" smtClean="0">
                <a:solidFill>
                  <a:srgbClr val="FF0066"/>
                </a:solidFill>
                <a:cs typeface="+mj-cs"/>
              </a:rPr>
              <a:t> </a:t>
            </a:r>
            <a:r>
              <a:rPr lang="en-US" b="1" dirty="0" smtClean="0">
                <a:solidFill>
                  <a:srgbClr val="FF0066"/>
                </a:solidFill>
                <a:cs typeface="+mj-cs"/>
              </a:rPr>
              <a:t> </a:t>
            </a:r>
            <a:r>
              <a:rPr lang="th-TH" b="1" dirty="0" smtClean="0">
                <a:solidFill>
                  <a:srgbClr val="FF0066"/>
                </a:solidFill>
                <a:cs typeface="+mj-cs"/>
              </a:rPr>
              <a:t>เภสัชสาธารณสุข</a:t>
            </a:r>
          </a:p>
          <a:p>
            <a:r>
              <a:rPr lang="th-TH" b="1" dirty="0" smtClean="0">
                <a:solidFill>
                  <a:srgbClr val="FF0066"/>
                </a:solidFill>
                <a:cs typeface="+mj-cs"/>
              </a:rPr>
              <a:t>คณะสาธารณสุขศาสตร์  มหาวิทยาลัยมหาสารคาม</a:t>
            </a:r>
          </a:p>
          <a:p>
            <a:endParaRPr lang="th-TH" b="1" dirty="0">
              <a:solidFill>
                <a:schemeClr val="tx2">
                  <a:lumMod val="50000"/>
                </a:schemeClr>
              </a:solidFill>
              <a:cs typeface="+mj-cs"/>
            </a:endParaRPr>
          </a:p>
        </p:txBody>
      </p:sp>
      <p:pic>
        <p:nvPicPr>
          <p:cNvPr id="5" name="รูปภาพ 4" descr="ดาวน์โหลด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072198" y="2857496"/>
            <a:ext cx="2647950" cy="1724025"/>
          </a:xfrm>
          <a:prstGeom prst="rect">
            <a:avLst/>
          </a:prstGeom>
        </p:spPr>
      </p:pic>
      <p:pic>
        <p:nvPicPr>
          <p:cNvPr id="6" name="รูปภาพ 5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4678" y="3071810"/>
            <a:ext cx="2857520" cy="1500198"/>
          </a:xfrm>
          <a:prstGeom prst="rect">
            <a:avLst/>
          </a:prstGeom>
        </p:spPr>
      </p:pic>
      <p:pic>
        <p:nvPicPr>
          <p:cNvPr id="7" name="รูปภาพ 6" descr="ดาวน์โหลด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2857496"/>
            <a:ext cx="2647950" cy="1724025"/>
          </a:xfrm>
          <a:prstGeom prst="rect">
            <a:avLst/>
          </a:prstGeom>
        </p:spPr>
      </p:pic>
      <p:pic>
        <p:nvPicPr>
          <p:cNvPr id="9" name="รูปภาพ 8" descr="20101114_38481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9704915">
            <a:off x="1920565" y="4959368"/>
            <a:ext cx="876300" cy="762000"/>
          </a:xfrm>
          <a:prstGeom prst="rect">
            <a:avLst/>
          </a:prstGeom>
        </p:spPr>
      </p:pic>
      <p:pic>
        <p:nvPicPr>
          <p:cNvPr id="10" name="รูปภาพ 9" descr="20101114_38481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240153" flipH="1">
            <a:off x="5964165" y="4916454"/>
            <a:ext cx="876300" cy="762000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รูปภาพ 9" descr="thumb_crop.jpg"/>
          <p:cNvPicPr>
            <a:picLocks noChangeAspect="1"/>
          </p:cNvPicPr>
          <p:nvPr/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0" y="-25"/>
            <a:ext cx="9144000" cy="689732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158" y="357166"/>
            <a:ext cx="8229600" cy="4983179"/>
          </a:xfrm>
        </p:spPr>
        <p:txBody>
          <a:bodyPr/>
          <a:lstStyle/>
          <a:p>
            <a:pPr>
              <a:buNone/>
            </a:pPr>
            <a:r>
              <a:rPr lang="th-TH" b="1" dirty="0" smtClean="0"/>
              <a:t>	</a:t>
            </a:r>
            <a:r>
              <a:rPr lang="th-TH" b="1" dirty="0" smtClean="0">
                <a:solidFill>
                  <a:srgbClr val="C00000"/>
                </a:solidFill>
                <a:cs typeface="+mj-cs"/>
              </a:rPr>
              <a:t>4. ห้ามใช้ผลิตภัณฑ์ฉีดพ่น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โดยเฉพาะผลิตภัณฑ์กำจัดแมลงในบริเวณ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ที่มีอาหารเครื่องดื่มวางอยู่</a:t>
            </a:r>
          </a:p>
          <a:p>
            <a:pPr>
              <a:buNone/>
            </a:pPr>
            <a:r>
              <a:rPr lang="th-TH" b="1" dirty="0" smtClean="0">
                <a:cs typeface="+mj-cs"/>
              </a:rPr>
              <a:t>	</a:t>
            </a:r>
            <a:r>
              <a:rPr lang="th-TH" b="1" dirty="0" smtClean="0">
                <a:solidFill>
                  <a:srgbClr val="C00000"/>
                </a:solidFill>
                <a:cs typeface="+mj-cs"/>
              </a:rPr>
              <a:t>5. หลังการใช้ให้ทำความสะอาดมือ หรือชำระร่างกายให้สะอาดทุกครั้ง</a:t>
            </a:r>
          </a:p>
          <a:p>
            <a:pPr>
              <a:buNone/>
            </a:pPr>
            <a:r>
              <a:rPr lang="th-TH" b="1" dirty="0" smtClean="0">
                <a:cs typeface="+mj-cs"/>
              </a:rPr>
              <a:t>	</a:t>
            </a:r>
            <a:r>
              <a:rPr lang="th-TH" b="1" dirty="0" smtClean="0">
                <a:solidFill>
                  <a:srgbClr val="C00000"/>
                </a:solidFill>
                <a:cs typeface="+mj-cs"/>
              </a:rPr>
              <a:t>6. ภาชนะที่ใช้หมดแล้ว ห้ามทิ้งลงในแม่น้ำ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คูคลอง หรือแหล่งน้ำ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สาธารณะ และห้ามเผาทำลาย ควรแยกทิ้งในที่ทิ้งขยะให้เรียบร้อย</a:t>
            </a:r>
          </a:p>
          <a:p>
            <a:pPr>
              <a:buNone/>
            </a:pPr>
            <a:endParaRPr lang="th-TH" b="1" dirty="0">
              <a:cs typeface="+mj-cs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4572000" y="635795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buNone/>
            </a:pPr>
            <a:r>
              <a:rPr lang="th-TH" sz="1600" dirty="0" smtClean="0">
                <a:cs typeface="+mj-cs"/>
              </a:rPr>
              <a:t>สืบค้นจาก </a:t>
            </a:r>
            <a:r>
              <a:rPr lang="en-US" sz="1600" dirty="0" smtClean="0">
                <a:cs typeface="+mj-cs"/>
              </a:rPr>
              <a:t>: </a:t>
            </a:r>
            <a:r>
              <a:rPr lang="en-US" sz="1400" dirty="0" smtClean="0">
                <a:cs typeface="+mj-cs"/>
              </a:rPr>
              <a:t>http://www.fda.moph.go.th/</a:t>
            </a:r>
            <a:endParaRPr lang="en-US" sz="1400" b="1" dirty="0">
              <a:cs typeface="+mj-cs"/>
            </a:endParaRPr>
          </a:p>
        </p:txBody>
      </p:sp>
      <p:pic>
        <p:nvPicPr>
          <p:cNvPr id="5" name="รูปภาพ 4" descr="images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342873"/>
            <a:ext cx="2214578" cy="2515127"/>
          </a:xfrm>
          <a:prstGeom prst="rect">
            <a:avLst/>
          </a:prstGeom>
        </p:spPr>
      </p:pic>
      <p:pic>
        <p:nvPicPr>
          <p:cNvPr id="6" name="รูปภาพ 5" descr="images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728" y="3857628"/>
            <a:ext cx="2092226" cy="135732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รูปภาพ 6" descr="ดาวน์โหลด (7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6512" y="3429000"/>
            <a:ext cx="2596895" cy="1592521"/>
          </a:xfrm>
          <a:prstGeom prst="rect">
            <a:avLst/>
          </a:prstGeom>
        </p:spPr>
      </p:pic>
      <p:pic>
        <p:nvPicPr>
          <p:cNvPr id="9" name="รูปภาพ 8" descr="ดาวน์โหลด (10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28992" y="4895850"/>
            <a:ext cx="2324100" cy="1962150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รูปภาพ 5" descr="thumb_crop.jpg"/>
          <p:cNvPicPr>
            <a:picLocks noChangeAspect="1"/>
          </p:cNvPicPr>
          <p:nvPr/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0" y="-25"/>
            <a:ext cx="9144000" cy="6897321"/>
          </a:xfrm>
          <a:prstGeom prst="rect">
            <a:avLst/>
          </a:prstGeom>
        </p:spPr>
      </p:pic>
      <p:sp>
        <p:nvSpPr>
          <p:cNvPr id="5" name="ม้วนกระดาษแนวนอน 4"/>
          <p:cNvSpPr/>
          <p:nvPr/>
        </p:nvSpPr>
        <p:spPr>
          <a:xfrm>
            <a:off x="428596" y="0"/>
            <a:ext cx="8429684" cy="150017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4400" b="1" dirty="0" smtClean="0">
              <a:solidFill>
                <a:srgbClr val="002060"/>
              </a:solidFill>
            </a:endParaRPr>
          </a:p>
          <a:p>
            <a:pPr algn="ctr"/>
            <a:r>
              <a:rPr lang="th-TH" sz="4400" b="1" dirty="0" smtClean="0">
                <a:solidFill>
                  <a:srgbClr val="0070C0"/>
                </a:solidFill>
                <a:cs typeface="+mj-cs"/>
              </a:rPr>
              <a:t>การเก็บรักษาวัตถุอันตราย</a:t>
            </a:r>
            <a:r>
              <a:rPr lang="th-TH" sz="4400" b="1" dirty="0" smtClean="0"/>
              <a:t/>
            </a:r>
            <a:br>
              <a:rPr lang="th-TH" sz="4400" b="1" dirty="0" smtClean="0"/>
            </a:br>
            <a:endParaRPr lang="th-TH" sz="4400" b="1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00034" y="1885928"/>
            <a:ext cx="8358246" cy="4972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	1. เก็บผลิตภัณฑ์วัตถุอันตรายตามคำแนะนำบนฉลากแต่ละผลิตภัณฑ์ 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โดยทั่วไปให้เก็บไว้ในที่มิดชิด ห่างจากเด็ก อาหาร สัตว์เลี้ยง เปลวไฟ และ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ความร้อน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	2. เก็บในที่แห้งเพื่อป้องกันการผุกร่อนของภาชนะบรรจุ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	3. ปิดฝาภาชนะบรรจุผลิตภัณฑ์ก่อนเก็บให้เรียบร้อย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	4. ตรวจสอบว่าฉลากผลิตภัณฑ์ยังอยู่ในสภาพเรียบร้อย ไม่ควรถ่ายเท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ผลิตภัณฑ์เก็บในภาชนะอื่น ยกเว้นกรณีจำเป็น เช่น ภาชนะ</a:t>
            </a:r>
            <a:endParaRPr lang="th-TH" b="1" dirty="0">
              <a:solidFill>
                <a:srgbClr val="7030A0"/>
              </a:solidFill>
              <a:cs typeface="+mj-cs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4572000" y="635795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buNone/>
            </a:pPr>
            <a:r>
              <a:rPr lang="th-TH" sz="1600" dirty="0" smtClean="0">
                <a:cs typeface="+mj-cs"/>
              </a:rPr>
              <a:t>สืบค้นจาก </a:t>
            </a:r>
            <a:r>
              <a:rPr lang="en-US" sz="1600" dirty="0" smtClean="0">
                <a:cs typeface="+mj-cs"/>
              </a:rPr>
              <a:t>: </a:t>
            </a:r>
            <a:r>
              <a:rPr lang="en-US" sz="1400" dirty="0" smtClean="0">
                <a:cs typeface="+mj-cs"/>
              </a:rPr>
              <a:t>http://www.fda.moph.go.th/</a:t>
            </a:r>
            <a:endParaRPr lang="en-US" sz="1600" b="1" dirty="0">
              <a:cs typeface="+mj-cs"/>
            </a:endParaRPr>
          </a:p>
        </p:txBody>
      </p:sp>
      <p:pic>
        <p:nvPicPr>
          <p:cNvPr id="7" name="รูปภาพ 6" descr="images (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2330" y="3000372"/>
            <a:ext cx="1857356" cy="19074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รูปภาพ 6" descr="thumb_crop.jpg"/>
          <p:cNvPicPr>
            <a:picLocks noChangeAspect="1"/>
          </p:cNvPicPr>
          <p:nvPr/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0" y="-25"/>
            <a:ext cx="9144000" cy="6897321"/>
          </a:xfrm>
          <a:prstGeom prst="rect">
            <a:avLst/>
          </a:prstGeom>
        </p:spPr>
      </p:pic>
      <p:sp>
        <p:nvSpPr>
          <p:cNvPr id="4" name="ม้วนกระดาษแนวนอน 3"/>
          <p:cNvSpPr/>
          <p:nvPr/>
        </p:nvSpPr>
        <p:spPr>
          <a:xfrm>
            <a:off x="428596" y="0"/>
            <a:ext cx="8429684" cy="150017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4400" b="1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/>
          <a:lstStyle/>
          <a:p>
            <a:r>
              <a:rPr lang="th-TH" b="1" dirty="0" smtClean="0">
                <a:solidFill>
                  <a:srgbClr val="0070C0"/>
                </a:solidFill>
              </a:rPr>
              <a:t>อันตรายจากวัตถุอันตรายที่ใช้ในบ้านเรือน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85720" y="1600200"/>
            <a:ext cx="8572560" cy="497207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b="1" dirty="0" smtClean="0">
                <a:cs typeface="+mj-cs"/>
              </a:rPr>
              <a:t>	</a:t>
            </a:r>
            <a:r>
              <a:rPr lang="en-US" b="1" dirty="0" smtClean="0">
                <a:solidFill>
                  <a:srgbClr val="C00000"/>
                </a:solidFill>
                <a:cs typeface="+mj-cs"/>
              </a:rPr>
              <a:t>1. </a:t>
            </a:r>
            <a:r>
              <a:rPr lang="th-TH" b="1" dirty="0" smtClean="0">
                <a:solidFill>
                  <a:srgbClr val="C00000"/>
                </a:solidFill>
                <a:cs typeface="+mj-cs"/>
              </a:rPr>
              <a:t>หากมีการสูดดมเอาไอกรด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หรือไอด่างเข้าไป จะทำให้เกิดอาการระคายเคือง </a:t>
            </a:r>
          </a:p>
          <a:p>
            <a:pPr marL="514350" indent="-514350"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และทำลายเนื้อเยื่อของระบบทางเดินหายใจ ซึ่งความรุนแรงขึ้นอยู่กับความเข้มข้นที่</a:t>
            </a:r>
          </a:p>
          <a:p>
            <a:pPr marL="514350" indent="-514350"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ได้รับ นอกจากนี้ไอของกรด หรือไอด่าง ทำให้เกิดการระคายเคืองต่อตา ถ้าความ</a:t>
            </a:r>
          </a:p>
          <a:p>
            <a:pPr marL="514350" indent="-514350"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เข้มข้นสูง อาจทำให้ตาบอดได้</a:t>
            </a:r>
          </a:p>
          <a:p>
            <a:pPr marL="514350" indent="-514350" algn="thaiDist">
              <a:buNone/>
            </a:pPr>
            <a:r>
              <a:rPr lang="en-US" b="1" dirty="0" smtClean="0">
                <a:cs typeface="+mj-cs"/>
              </a:rPr>
              <a:t>	</a:t>
            </a:r>
            <a:r>
              <a:rPr lang="en-US" b="1" dirty="0" smtClean="0">
                <a:solidFill>
                  <a:srgbClr val="C00000"/>
                </a:solidFill>
                <a:cs typeface="+mj-cs"/>
              </a:rPr>
              <a:t>2. </a:t>
            </a:r>
            <a:r>
              <a:rPr lang="th-TH" b="1" dirty="0" smtClean="0">
                <a:solidFill>
                  <a:srgbClr val="C00000"/>
                </a:solidFill>
                <a:cs typeface="+mj-cs"/>
              </a:rPr>
              <a:t>หากสัมผัสทางผิวหนัง</a:t>
            </a:r>
            <a:r>
              <a:rPr lang="th-TH" b="1" dirty="0" smtClean="0">
                <a:cs typeface="+mj-cs"/>
              </a:rPr>
              <a:t>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จะทำให้ผิวหนังไหม้ และถ้าสัมผัสเป็นประจำ จะ</a:t>
            </a:r>
          </a:p>
          <a:p>
            <a:pPr marL="514350" indent="-514350" algn="thaiDist"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เป็นสาเหตุของการเกิดโรคผิวหนังเรื้อรัง หากกรดเข้มข้น จะทำให้เกิดแผลขนาด</a:t>
            </a:r>
          </a:p>
          <a:p>
            <a:pPr marL="514350" indent="-514350" algn="thaiDist"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ใหญ่และลึก ส่วนด่างทำให้ผิวหนังเกิดการระคายเคืองรุนแรง เกิดแผลพุพอง </a:t>
            </a:r>
          </a:p>
          <a:p>
            <a:pPr marL="514350" indent="-514350">
              <a:buNone/>
            </a:pPr>
            <a:r>
              <a:rPr lang="en-US" b="1" dirty="0" smtClean="0">
                <a:cs typeface="+mj-cs"/>
              </a:rPr>
              <a:t> 	</a:t>
            </a:r>
            <a:r>
              <a:rPr lang="en-US" b="1" dirty="0" smtClean="0">
                <a:solidFill>
                  <a:srgbClr val="C00000"/>
                </a:solidFill>
                <a:cs typeface="+mj-cs"/>
              </a:rPr>
              <a:t>3. </a:t>
            </a:r>
            <a:r>
              <a:rPr lang="th-TH" b="1" dirty="0" smtClean="0">
                <a:solidFill>
                  <a:srgbClr val="C00000"/>
                </a:solidFill>
                <a:cs typeface="+mj-cs"/>
              </a:rPr>
              <a:t>หากกลืนกินกรด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หรือด่าง จะเกิดอาการระคายเคืองอย่างรุนแรงต่อปากและ</a:t>
            </a:r>
          </a:p>
          <a:p>
            <a:pPr marL="514350" indent="-514350"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ระบบทางเดินอาหาร อาจเสียชีวิตได้</a:t>
            </a:r>
            <a:r>
              <a:rPr lang="th-TH" b="1" dirty="0" smtClean="0">
                <a:cs typeface="+mj-cs"/>
              </a:rPr>
              <a:t>  </a:t>
            </a:r>
            <a:br>
              <a:rPr lang="th-TH" b="1" dirty="0" smtClean="0">
                <a:cs typeface="+mj-cs"/>
              </a:rPr>
            </a:br>
            <a:endParaRPr lang="th-TH" b="1" dirty="0">
              <a:cs typeface="+mj-cs"/>
            </a:endParaRPr>
          </a:p>
        </p:txBody>
      </p:sp>
      <p:pic>
        <p:nvPicPr>
          <p:cNvPr id="5" name="รูปภาพ 4" descr="images (12).jpg"/>
          <p:cNvPicPr>
            <a:picLocks noChangeAspect="1"/>
          </p:cNvPicPr>
          <p:nvPr/>
        </p:nvPicPr>
        <p:blipFill>
          <a:blip r:embed="rId3"/>
          <a:srcRect b="48296"/>
          <a:stretch>
            <a:fillRect/>
          </a:stretch>
        </p:blipFill>
        <p:spPr>
          <a:xfrm>
            <a:off x="5143515" y="5429252"/>
            <a:ext cx="1285861" cy="157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รูปภาพ 5" descr="images (12).jpg"/>
          <p:cNvPicPr>
            <a:picLocks noChangeAspect="1"/>
          </p:cNvPicPr>
          <p:nvPr/>
        </p:nvPicPr>
        <p:blipFill>
          <a:blip r:embed="rId3"/>
          <a:srcRect t="51704"/>
          <a:stretch>
            <a:fillRect/>
          </a:stretch>
        </p:blipFill>
        <p:spPr>
          <a:xfrm>
            <a:off x="7349706" y="5572140"/>
            <a:ext cx="1437113" cy="128586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thumb_crop.jpg"/>
          <p:cNvPicPr>
            <a:picLocks noChangeAspect="1"/>
          </p:cNvPicPr>
          <p:nvPr/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0" y="-25"/>
            <a:ext cx="9144000" cy="6897321"/>
          </a:xfrm>
          <a:prstGeom prst="rect">
            <a:avLst/>
          </a:prstGeom>
        </p:spPr>
      </p:pic>
      <p:sp>
        <p:nvSpPr>
          <p:cNvPr id="4" name="ม้วนกระดาษแนวนอน 3"/>
          <p:cNvSpPr/>
          <p:nvPr/>
        </p:nvSpPr>
        <p:spPr>
          <a:xfrm>
            <a:off x="428596" y="0"/>
            <a:ext cx="8429684" cy="150017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4400" b="1" dirty="0" smtClean="0">
              <a:solidFill>
                <a:srgbClr val="002060"/>
              </a:solidFill>
            </a:endParaRP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>
                <a:solidFill>
                  <a:srgbClr val="0070C0"/>
                </a:solidFill>
              </a:rPr>
              <a:t>การปฐมพยาบาลหรือการแก้พิษเบื้องต้น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85720" y="1600200"/>
            <a:ext cx="8501122" cy="50435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ซึ่งจะช่วยลดความเจ็บป่วยลดโอกาสพิการและเสียชีวิตได้ 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7030A0"/>
                </a:solidFill>
                <a:cs typeface="+mj-cs"/>
              </a:rPr>
              <a:t>	1.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กรณีที่ผลิตภัณฑ์ทำความสะอาดพื้นที่มี</a:t>
            </a:r>
            <a:r>
              <a:rPr lang="th-TH" b="1" u="sng" dirty="0" smtClean="0">
                <a:solidFill>
                  <a:srgbClr val="7030A0"/>
                </a:solidFill>
                <a:cs typeface="+mj-cs"/>
              </a:rPr>
              <a:t>ด่างถูกผิวหนังให้รีบล้างด้วย</a:t>
            </a:r>
          </a:p>
          <a:p>
            <a:pPr marL="514350" indent="-514350">
              <a:buNone/>
            </a:pPr>
            <a:r>
              <a:rPr lang="th-TH" b="1" u="sng" dirty="0" smtClean="0">
                <a:solidFill>
                  <a:srgbClr val="7030A0"/>
                </a:solidFill>
                <a:cs typeface="+mj-cs"/>
              </a:rPr>
              <a:t>น้ำมากๆ เป็นเวลาอย่างน้อย 15 นาที 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7030A0"/>
                </a:solidFill>
                <a:cs typeface="+mj-cs"/>
              </a:rPr>
              <a:t>	2.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หากเป็นผลิตภัณฑ์ทำความสะอาดพื้นที่มี</a:t>
            </a:r>
            <a:r>
              <a:rPr lang="th-TH" b="1" u="sng" dirty="0" smtClean="0">
                <a:solidFill>
                  <a:srgbClr val="7030A0"/>
                </a:solidFill>
                <a:cs typeface="+mj-cs"/>
              </a:rPr>
              <a:t>กรดเกลือถูกผิวหนังให้ล้าง</a:t>
            </a:r>
          </a:p>
          <a:p>
            <a:pPr marL="514350" indent="-514350">
              <a:buNone/>
            </a:pPr>
            <a:r>
              <a:rPr lang="th-TH" b="1" u="sng" dirty="0" smtClean="0">
                <a:solidFill>
                  <a:srgbClr val="7030A0"/>
                </a:solidFill>
                <a:cs typeface="+mj-cs"/>
              </a:rPr>
              <a:t>ด้วยน้ำมากๆ หรืออาจใช้ผงฟูละลายน้ำ 1 ช้อน ต่อน้ำ 1 แก้ว ราดบนผิวหนัง</a:t>
            </a:r>
          </a:p>
          <a:p>
            <a:pPr marL="514350" indent="-514350"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บริเวณที่ถูกสารเคมีจะสามารถลดฤทธิ์ลงได้ 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7030A0"/>
                </a:solidFill>
                <a:cs typeface="+mj-cs"/>
              </a:rPr>
              <a:t>	3.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สำหรับเสื้อผ้าที่เปื้อนสารเคมีให้รีบถอดออก แล้วล้างร่างกายด้วยน้ำ</a:t>
            </a:r>
          </a:p>
          <a:p>
            <a:pPr marL="514350" indent="-514350"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และสบู่ทุกครั้ง </a:t>
            </a:r>
          </a:p>
        </p:txBody>
      </p:sp>
      <p:pic>
        <p:nvPicPr>
          <p:cNvPr id="6" name="รูปภาพ 5" descr="gras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500834"/>
            <a:ext cx="9144000" cy="357166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รูปภาพ 5" descr="thumb_crop.jpg"/>
          <p:cNvPicPr>
            <a:picLocks noChangeAspect="1"/>
          </p:cNvPicPr>
          <p:nvPr/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0" y="-25"/>
            <a:ext cx="9144000" cy="689732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b="1" dirty="0" smtClean="0">
                <a:cs typeface="+mj-cs"/>
              </a:rPr>
              <a:t>	</a:t>
            </a:r>
            <a:r>
              <a:rPr lang="en-US" b="1" dirty="0" smtClean="0">
                <a:solidFill>
                  <a:srgbClr val="7030A0"/>
                </a:solidFill>
                <a:cs typeface="+mj-cs"/>
              </a:rPr>
              <a:t>3.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ในกรณีที่</a:t>
            </a:r>
            <a:r>
              <a:rPr lang="th-TH" b="1" u="sng" dirty="0" smtClean="0">
                <a:solidFill>
                  <a:srgbClr val="7030A0"/>
                </a:solidFill>
                <a:cs typeface="+mj-cs"/>
              </a:rPr>
              <a:t>เข้าตา ให้ล้างด้วยน้ำสะอาดจนอาการระคายเคืองทุเลา </a:t>
            </a:r>
          </a:p>
          <a:p>
            <a:pPr marL="514350" indent="-514350"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ถ้าอาการไม่ดีขึ้น ควรไปพบแพทย์ทันที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7030A0"/>
                </a:solidFill>
                <a:cs typeface="+mj-cs"/>
              </a:rPr>
              <a:t>		4. </a:t>
            </a:r>
            <a:r>
              <a:rPr lang="th-TH" b="1" u="sng" dirty="0" smtClean="0">
                <a:solidFill>
                  <a:srgbClr val="7030A0"/>
                </a:solidFill>
                <a:cs typeface="+mj-cs"/>
              </a:rPr>
              <a:t>หากกลืนกิน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ผลิตภัณฑ์ทำความสะอาดพื้นผิว </a:t>
            </a:r>
            <a:r>
              <a:rPr lang="th-TH" b="1" u="sng" dirty="0" smtClean="0">
                <a:solidFill>
                  <a:srgbClr val="7030A0"/>
                </a:solidFill>
                <a:cs typeface="+mj-cs"/>
              </a:rPr>
              <a:t>อย่าทำให้คนไข้</a:t>
            </a:r>
          </a:p>
          <a:p>
            <a:pPr marL="514350" indent="-514350">
              <a:buNone/>
            </a:pPr>
            <a:r>
              <a:rPr lang="th-TH" b="1" u="sng" dirty="0" smtClean="0">
                <a:solidFill>
                  <a:srgbClr val="7030A0"/>
                </a:solidFill>
                <a:cs typeface="+mj-cs"/>
              </a:rPr>
              <a:t>อาเจียนให้ดื่มน้ำสะอาด หรือนมทันที แต่ถ้าคนไข้กำลังอาเจียน หรือ</a:t>
            </a:r>
          </a:p>
          <a:p>
            <a:pPr marL="514350" indent="-514350">
              <a:buNone/>
            </a:pPr>
            <a:r>
              <a:rPr lang="th-TH" b="1" u="sng" dirty="0" smtClean="0">
                <a:solidFill>
                  <a:srgbClr val="7030A0"/>
                </a:solidFill>
                <a:cs typeface="+mj-cs"/>
              </a:rPr>
              <a:t>หมดสติ ไม่ควรให้ของเหลวใดๆ แล้วรีบนำผู้ป่วยส่งแพทย์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 พร้อมภาชนะ</a:t>
            </a:r>
          </a:p>
          <a:p>
            <a:pPr marL="514350" indent="-514350"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บรรจุ ฉลากหรือใบแทรกของผลิตภัณฑ์ </a:t>
            </a:r>
          </a:p>
          <a:p>
            <a:pPr>
              <a:buNone/>
            </a:pPr>
            <a:endParaRPr lang="th-TH" b="1" dirty="0">
              <a:cs typeface="+mj-cs"/>
            </a:endParaRPr>
          </a:p>
        </p:txBody>
      </p:sp>
      <p:pic>
        <p:nvPicPr>
          <p:cNvPr id="7" name="รูปภาพ 6" descr="ดาวน์โหลด (1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00700"/>
            <a:ext cx="2000232" cy="1257300"/>
          </a:xfrm>
          <a:prstGeom prst="rect">
            <a:avLst/>
          </a:prstGeom>
        </p:spPr>
      </p:pic>
      <p:pic>
        <p:nvPicPr>
          <p:cNvPr id="8" name="รูปภาพ 7" descr="ดาวน์โหลด (1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686" y="5600700"/>
            <a:ext cx="3143272" cy="1257300"/>
          </a:xfrm>
          <a:prstGeom prst="rect">
            <a:avLst/>
          </a:prstGeom>
        </p:spPr>
      </p:pic>
      <p:pic>
        <p:nvPicPr>
          <p:cNvPr id="9" name="รูปภาพ 8" descr="ดาวน์โหลด (1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7600" y="5600700"/>
            <a:ext cx="1676400" cy="1257300"/>
          </a:xfrm>
          <a:prstGeom prst="rect">
            <a:avLst/>
          </a:prstGeom>
        </p:spPr>
      </p:pic>
      <p:pic>
        <p:nvPicPr>
          <p:cNvPr id="4" name="รูปภาพ 3" descr="images (1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2198" y="3714752"/>
            <a:ext cx="1828800" cy="2505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รูปภาพ 9" descr="ดาวน์โหลด (1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8794" y="5600700"/>
            <a:ext cx="2428892" cy="1257300"/>
          </a:xfrm>
          <a:prstGeom prst="rect">
            <a:avLst/>
          </a:prstGeom>
        </p:spPr>
      </p:pic>
      <p:pic>
        <p:nvPicPr>
          <p:cNvPr id="5" name="รูปภาพ 4" descr="images (14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85918" y="4572008"/>
            <a:ext cx="2495550" cy="18383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thumb_c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5"/>
            <a:ext cx="9144000" cy="6897321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000" b="1" dirty="0" smtClean="0">
                <a:solidFill>
                  <a:srgbClr val="FF0066"/>
                </a:solidFill>
              </a:rPr>
              <a:t>จัดทำโดย</a:t>
            </a:r>
            <a:endParaRPr lang="th-TH" sz="4000" b="1" dirty="0">
              <a:solidFill>
                <a:srgbClr val="FF0066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1142976" y="1600200"/>
            <a:ext cx="6500858" cy="504351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h-TH" sz="2800" b="1" dirty="0" smtClean="0">
                <a:solidFill>
                  <a:srgbClr val="FF0066"/>
                </a:solidFill>
                <a:cs typeface="+mj-cs"/>
              </a:rPr>
              <a:t>นางสาวเมวดี    ศรีจำปา  		54011410080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b="1" dirty="0" smtClean="0">
                <a:solidFill>
                  <a:srgbClr val="FF0066"/>
                </a:solidFill>
                <a:cs typeface="+mj-cs"/>
              </a:rPr>
              <a:t>นางสาว</a:t>
            </a:r>
            <a:r>
              <a:rPr lang="th-TH" sz="2800" b="1" dirty="0" err="1" smtClean="0">
                <a:solidFill>
                  <a:srgbClr val="FF0066"/>
                </a:solidFill>
                <a:cs typeface="+mj-cs"/>
              </a:rPr>
              <a:t>ณัฐิ</a:t>
            </a:r>
            <a:r>
              <a:rPr lang="th-TH" sz="2800" b="1" dirty="0" smtClean="0">
                <a:solidFill>
                  <a:srgbClr val="FF0066"/>
                </a:solidFill>
                <a:cs typeface="+mj-cs"/>
              </a:rPr>
              <a:t>ยา    </a:t>
            </a:r>
            <a:r>
              <a:rPr lang="th-TH" sz="2800" b="1" dirty="0" err="1" smtClean="0">
                <a:solidFill>
                  <a:srgbClr val="FF0066"/>
                </a:solidFill>
                <a:cs typeface="+mj-cs"/>
              </a:rPr>
              <a:t>ไกย</a:t>
            </a:r>
            <a:r>
              <a:rPr lang="th-TH" sz="2800" b="1" dirty="0" smtClean="0">
                <a:solidFill>
                  <a:srgbClr val="FF0066"/>
                </a:solidFill>
                <a:cs typeface="+mj-cs"/>
              </a:rPr>
              <a:t>นารถ		54011410138                            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b="1" dirty="0" smtClean="0">
                <a:solidFill>
                  <a:srgbClr val="FF0066"/>
                </a:solidFill>
                <a:cs typeface="+mj-cs"/>
              </a:rPr>
              <a:t>นางสาวรัตนา     แสงสุข  	 </a:t>
            </a:r>
            <a:r>
              <a:rPr lang="th-TH" sz="2800" b="1" smtClean="0">
                <a:solidFill>
                  <a:srgbClr val="FF0066"/>
                </a:solidFill>
                <a:cs typeface="+mj-cs"/>
              </a:rPr>
              <a:t>	</a:t>
            </a:r>
            <a:r>
              <a:rPr lang="th-TH" sz="2800" b="1" smtClean="0">
                <a:solidFill>
                  <a:srgbClr val="FF0066"/>
                </a:solidFill>
                <a:cs typeface="+mj-cs"/>
              </a:rPr>
              <a:t>54011410146</a:t>
            </a:r>
            <a:endParaRPr lang="th-TH" sz="2800" b="1" dirty="0" smtClean="0">
              <a:solidFill>
                <a:srgbClr val="FF0066"/>
              </a:solidFill>
              <a:cs typeface="+mj-cs"/>
            </a:endParaRPr>
          </a:p>
          <a:p>
            <a:pPr marL="514350" indent="-514350">
              <a:buFont typeface="+mj-lt"/>
              <a:buAutoNum type="arabicPeriod"/>
            </a:pPr>
            <a:r>
              <a:rPr lang="th-TH" sz="2800" b="1" dirty="0" smtClean="0">
                <a:solidFill>
                  <a:srgbClr val="FF0066"/>
                </a:solidFill>
                <a:cs typeface="+mj-cs"/>
              </a:rPr>
              <a:t>นางสาวศรีแพร  โมรานอก		54011410152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b="1" dirty="0" smtClean="0">
                <a:solidFill>
                  <a:srgbClr val="FF0066"/>
                </a:solidFill>
                <a:cs typeface="+mj-cs"/>
              </a:rPr>
              <a:t>นางสาวสุกัลยา   สีภูทอง	 	54011410153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b="1" dirty="0" smtClean="0">
                <a:solidFill>
                  <a:srgbClr val="FF0066"/>
                </a:solidFill>
                <a:cs typeface="+mj-cs"/>
              </a:rPr>
              <a:t>นางสาวทัศนีย์    แซ่เตียว	 	54011410158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b="1" dirty="0" smtClean="0">
                <a:solidFill>
                  <a:srgbClr val="FF0066"/>
                </a:solidFill>
                <a:cs typeface="+mj-cs"/>
              </a:rPr>
              <a:t>นางสาวรุ่งนภา   คำแข 			54011410206</a:t>
            </a:r>
          </a:p>
          <a:p>
            <a:pPr marL="514350" indent="-514350" algn="ctr">
              <a:buNone/>
            </a:pPr>
            <a:r>
              <a:rPr lang="th-TH" sz="2800" b="1" dirty="0" smtClean="0">
                <a:solidFill>
                  <a:srgbClr val="FF0066"/>
                </a:solidFill>
                <a:cs typeface="+mj-cs"/>
              </a:rPr>
              <a:t>หลักสูตร</a:t>
            </a:r>
            <a:r>
              <a:rPr lang="th-TH" sz="2800" b="1" dirty="0" err="1" smtClean="0">
                <a:solidFill>
                  <a:srgbClr val="FF0066"/>
                </a:solidFill>
                <a:cs typeface="+mj-cs"/>
              </a:rPr>
              <a:t>สาธารณสุขศาสตร</a:t>
            </a:r>
            <a:r>
              <a:rPr lang="th-TH" sz="2800" b="1" dirty="0" smtClean="0">
                <a:solidFill>
                  <a:srgbClr val="FF0066"/>
                </a:solidFill>
                <a:cs typeface="+mj-cs"/>
              </a:rPr>
              <a:t>บัณฑิต  ระบบ  ปกติ</a:t>
            </a:r>
          </a:p>
          <a:p>
            <a:pPr marL="514350" indent="-514350" algn="ctr">
              <a:buNone/>
            </a:pPr>
            <a:r>
              <a:rPr lang="th-TH" sz="2800" b="1" dirty="0" smtClean="0">
                <a:solidFill>
                  <a:srgbClr val="FF0066"/>
                </a:solidFill>
                <a:cs typeface="+mj-cs"/>
              </a:rPr>
              <a:t>คณะสาธารณสุขศาสตร์	มหาวิทยาลัยมหาสารคาม</a:t>
            </a:r>
            <a:endParaRPr lang="th-TH" sz="2800" b="1" dirty="0">
              <a:solidFill>
                <a:srgbClr val="FF0066"/>
              </a:solidFill>
              <a:cs typeface="+mj-cs"/>
            </a:endParaRPr>
          </a:p>
        </p:txBody>
      </p:sp>
      <p:pic>
        <p:nvPicPr>
          <p:cNvPr id="5" name="รูปภาพ 4" descr="gras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15082"/>
            <a:ext cx="9144000" cy="642918"/>
          </a:xfrm>
          <a:prstGeom prst="rect">
            <a:avLst/>
          </a:prstGeom>
        </p:spPr>
      </p:pic>
      <p:pic>
        <p:nvPicPr>
          <p:cNvPr id="6" name="รูปภาพ 5" descr="gras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0" y="0"/>
            <a:ext cx="9144000" cy="642918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รูปภาพ 7" descr="thumb_crop.jpg"/>
          <p:cNvPicPr>
            <a:picLocks noChangeAspect="1"/>
          </p:cNvPicPr>
          <p:nvPr/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0" y="-25"/>
            <a:ext cx="9144000" cy="6897321"/>
          </a:xfrm>
          <a:prstGeom prst="rect">
            <a:avLst/>
          </a:prstGeom>
        </p:spPr>
      </p:pic>
      <p:sp>
        <p:nvSpPr>
          <p:cNvPr id="6" name="ม้วนกระดาษแนวนอน 5"/>
          <p:cNvSpPr/>
          <p:nvPr/>
        </p:nvSpPr>
        <p:spPr>
          <a:xfrm>
            <a:off x="428596" y="285728"/>
            <a:ext cx="8429684" cy="200026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8596" y="1928802"/>
            <a:ext cx="8429684" cy="4429156"/>
          </a:xfrm>
        </p:spPr>
        <p:txBody>
          <a:bodyPr>
            <a:normAutofit/>
          </a:bodyPr>
          <a:lstStyle/>
          <a:p>
            <a:pPr>
              <a:buNone/>
            </a:pPr>
            <a:endParaRPr lang="th-TH" dirty="0" smtClean="0"/>
          </a:p>
          <a:p>
            <a:pPr>
              <a:buNone/>
            </a:pPr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		วัตถุอันตรายที่ใช้ในบ้านเรือนหรือทางสาธารณสุขในที่นี้ </a:t>
            </a:r>
          </a:p>
          <a:p>
            <a:pPr>
              <a:buNone/>
            </a:pPr>
            <a:r>
              <a:rPr lang="th-TH" sz="3600" b="1" dirty="0">
                <a:solidFill>
                  <a:schemeClr val="accent2">
                    <a:lumMod val="50000"/>
                  </a:schemeClr>
                </a:solidFill>
                <a:cs typeface="+mj-cs"/>
              </a:rPr>
              <a:t>		</a:t>
            </a:r>
            <a:endParaRPr lang="th-TH" sz="3600" b="1" dirty="0" smtClean="0">
              <a:solidFill>
                <a:schemeClr val="accent2">
                  <a:lumMod val="50000"/>
                </a:schemeClr>
              </a:solidFill>
              <a:cs typeface="+mj-cs"/>
            </a:endParaRPr>
          </a:p>
          <a:p>
            <a:pPr>
              <a:buNone/>
            </a:pPr>
            <a:r>
              <a:rPr lang="th-TH" sz="3600" b="1" dirty="0" smtClean="0">
                <a:solidFill>
                  <a:schemeClr val="accent2">
                    <a:lumMod val="50000"/>
                  </a:schemeClr>
                </a:solidFill>
                <a:cs typeface="+mj-cs"/>
              </a:rPr>
              <a:t>		</a:t>
            </a:r>
            <a:r>
              <a:rPr lang="th-TH" sz="3600" b="1" dirty="0" smtClean="0">
                <a:cs typeface="+mj-cs"/>
              </a:rPr>
              <a:t> หมายถึง   </a:t>
            </a:r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วัตถุอันตรายตามประกาศว่าด้วยบัญชีรายชื่อวัตถุ</a:t>
            </a:r>
          </a:p>
          <a:p>
            <a:pPr>
              <a:buNone/>
            </a:pPr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อันตราย ภายใต้พระราชบัญญัติวัตถุอันตรายพ.ศ.2535 ซึ่งส</a:t>
            </a:r>
            <a:r>
              <a:rPr lang="th-TH" sz="3600" b="1" dirty="0">
                <a:solidFill>
                  <a:srgbClr val="C00000"/>
                </a:solidFill>
                <a:cs typeface="+mj-cs"/>
              </a:rPr>
              <a:t>่</a:t>
            </a:r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วนใหญ่</a:t>
            </a:r>
          </a:p>
          <a:p>
            <a:pPr>
              <a:buNone/>
            </a:pPr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เป็นผลิตภัณฑ</a:t>
            </a:r>
            <a:r>
              <a:rPr lang="th-TH" sz="3600" b="1" dirty="0">
                <a:solidFill>
                  <a:srgbClr val="C00000"/>
                </a:solidFill>
                <a:cs typeface="+mj-cs"/>
              </a:rPr>
              <a:t>์</a:t>
            </a:r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ที่ใช้ในครัวเรือนและ</a:t>
            </a:r>
            <a:r>
              <a:rPr lang="th-TH" sz="3600" b="1" dirty="0" err="1" smtClean="0">
                <a:solidFill>
                  <a:srgbClr val="C00000"/>
                </a:solidFill>
                <a:cs typeface="+mj-cs"/>
              </a:rPr>
              <a:t>สํานักงาน</a:t>
            </a:r>
            <a:endParaRPr lang="th-TH" sz="3600" b="1" dirty="0" smtClean="0">
              <a:solidFill>
                <a:srgbClr val="C00000"/>
              </a:solidFill>
              <a:cs typeface="+mj-cs"/>
            </a:endParaRPr>
          </a:p>
          <a:p>
            <a:pPr>
              <a:buNone/>
            </a:pPr>
            <a:endParaRPr lang="en-US" sz="3600" b="1" dirty="0" smtClean="0">
              <a:cs typeface="+mj-cs"/>
            </a:endParaRPr>
          </a:p>
          <a:p>
            <a:pPr algn="r">
              <a:buNone/>
            </a:pPr>
            <a:endParaRPr lang="en-US" sz="1600" b="1" dirty="0" smtClean="0">
              <a:cs typeface="+mj-cs"/>
            </a:endParaRPr>
          </a:p>
          <a:p>
            <a:pPr algn="r">
              <a:buNone/>
            </a:pPr>
            <a:endParaRPr lang="th-TH" sz="1600" b="1" dirty="0" smtClean="0">
              <a:cs typeface="+mj-cs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4572000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buNone/>
            </a:pPr>
            <a:r>
              <a:rPr lang="th-TH" sz="1600" dirty="0" smtClean="0">
                <a:cs typeface="+mj-cs"/>
              </a:rPr>
              <a:t>สืบค้นจาก </a:t>
            </a:r>
            <a:r>
              <a:rPr lang="en-US" sz="1600" dirty="0" smtClean="0">
                <a:cs typeface="+mj-cs"/>
              </a:rPr>
              <a:t>: </a:t>
            </a:r>
            <a:r>
              <a:rPr lang="en-US" sz="1400" dirty="0" smtClean="0">
                <a:cs typeface="+mj-cs"/>
              </a:rPr>
              <a:t>http://www.fda.moph.go.th/</a:t>
            </a:r>
            <a:endParaRPr lang="en-US" sz="1400" b="1" dirty="0">
              <a:cs typeface="+mj-cs"/>
            </a:endParaRPr>
          </a:p>
        </p:txBody>
      </p:sp>
      <p:sp>
        <p:nvSpPr>
          <p:cNvPr id="7" name="ชื่อเรื่อง 6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500198"/>
          </a:xfrm>
        </p:spPr>
        <p:txBody>
          <a:bodyPr>
            <a:normAutofit fontScale="90000"/>
          </a:bodyPr>
          <a:lstStyle/>
          <a:p>
            <a:r>
              <a:rPr lang="th-TH" b="1" dirty="0" smtClean="0">
                <a:solidFill>
                  <a:srgbClr val="FF0066"/>
                </a:solidFill>
              </a:rPr>
              <a:t/>
            </a:r>
            <a:br>
              <a:rPr lang="th-TH" b="1" dirty="0" smtClean="0">
                <a:solidFill>
                  <a:srgbClr val="FF0066"/>
                </a:solidFill>
              </a:rPr>
            </a:br>
            <a:r>
              <a:rPr lang="th-TH" sz="4900" b="1" dirty="0" smtClean="0">
                <a:solidFill>
                  <a:srgbClr val="002060"/>
                </a:solidFill>
              </a:rPr>
              <a:t>วัตถุอันตรายที่ใช้ในบ้านเรือนหรือทางสาธารณสุข</a:t>
            </a:r>
            <a:br>
              <a:rPr lang="th-TH" sz="4900" b="1" dirty="0" smtClean="0">
                <a:solidFill>
                  <a:srgbClr val="002060"/>
                </a:solidFill>
              </a:rPr>
            </a:br>
            <a:r>
              <a:rPr lang="th-TH" sz="4900" b="1" dirty="0" smtClean="0">
                <a:solidFill>
                  <a:srgbClr val="002060"/>
                </a:solidFill>
              </a:rPr>
              <a:t>หมายถึงอะไร? </a:t>
            </a:r>
            <a:r>
              <a:rPr lang="th-TH" dirty="0" smtClean="0"/>
              <a:t/>
            </a:r>
            <a:br>
              <a:rPr lang="th-TH" dirty="0" smtClean="0"/>
            </a:br>
            <a:endParaRPr lang="th-TH" dirty="0"/>
          </a:p>
        </p:txBody>
      </p:sp>
      <p:pic>
        <p:nvPicPr>
          <p:cNvPr id="9" name="รูปภาพ 8" descr="20101114_3848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3143248"/>
            <a:ext cx="1090614" cy="948360"/>
          </a:xfrm>
          <a:prstGeom prst="rect">
            <a:avLst/>
          </a:prstGeom>
        </p:spPr>
      </p:pic>
      <p:pic>
        <p:nvPicPr>
          <p:cNvPr id="10" name="รูปภาพ 9" descr="images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388" y="5214950"/>
            <a:ext cx="2286016" cy="1207707"/>
          </a:xfrm>
          <a:prstGeom prst="rect">
            <a:avLst/>
          </a:prstGeom>
        </p:spPr>
      </p:pic>
      <p:pic>
        <p:nvPicPr>
          <p:cNvPr id="11" name="รูปภาพ 10" descr="images (5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5852" y="5786454"/>
            <a:ext cx="3428947" cy="1071546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รูปภาพ 15" descr="thumb_crop.jpg"/>
          <p:cNvPicPr>
            <a:picLocks noChangeAspect="1"/>
          </p:cNvPicPr>
          <p:nvPr/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0" y="0"/>
            <a:ext cx="9144000" cy="6897321"/>
          </a:xfrm>
          <a:prstGeom prst="rect">
            <a:avLst/>
          </a:prstGeom>
        </p:spPr>
      </p:pic>
      <p:sp>
        <p:nvSpPr>
          <p:cNvPr id="4" name="ม้วนกระดาษแนวนอน 3"/>
          <p:cNvSpPr/>
          <p:nvPr/>
        </p:nvSpPr>
        <p:spPr>
          <a:xfrm>
            <a:off x="428596" y="0"/>
            <a:ext cx="8429684" cy="164307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400" b="1" dirty="0" smtClean="0">
                <a:solidFill>
                  <a:srgbClr val="002060"/>
                </a:solidFill>
                <a:cs typeface="+mj-cs"/>
              </a:rPr>
              <a:t>ประเภทของวัตถุอันตรายที่ใช้ในบ้านเรือน</a:t>
            </a:r>
            <a:endParaRPr lang="th-TH" sz="4400" b="1" dirty="0">
              <a:solidFill>
                <a:srgbClr val="002060"/>
              </a:solidFill>
              <a:cs typeface="+mj-cs"/>
            </a:endParaRPr>
          </a:p>
        </p:txBody>
      </p:sp>
      <p:sp>
        <p:nvSpPr>
          <p:cNvPr id="18" name="คำบรรยายภาพแบบวงรี 17"/>
          <p:cNvSpPr/>
          <p:nvPr/>
        </p:nvSpPr>
        <p:spPr>
          <a:xfrm>
            <a:off x="8143900" y="2786058"/>
            <a:ext cx="1000100" cy="1285884"/>
          </a:xfrm>
          <a:prstGeom prst="wedgeEllipseCallout">
            <a:avLst>
              <a:gd name="adj1" fmla="val -46152"/>
              <a:gd name="adj2" fmla="val 657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158" y="1714488"/>
            <a:ext cx="8501122" cy="492922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h-TH" sz="4100" b="1" dirty="0" smtClean="0">
                <a:cs typeface="+mj-cs"/>
              </a:rPr>
              <a:t>            แบ่งเป็น 4 กลุ</a:t>
            </a:r>
            <a:r>
              <a:rPr lang="th-TH" sz="4100" b="1" dirty="0">
                <a:cs typeface="+mj-cs"/>
              </a:rPr>
              <a:t>่</a:t>
            </a:r>
            <a:r>
              <a:rPr lang="th-TH" sz="4100" b="1" dirty="0" smtClean="0">
                <a:cs typeface="+mj-cs"/>
              </a:rPr>
              <a:t>มใหญ่ ๆ ดังนี้</a:t>
            </a:r>
          </a:p>
          <a:p>
            <a:pPr>
              <a:buNone/>
            </a:pPr>
            <a:endParaRPr lang="en-US" b="1" dirty="0" smtClean="0">
              <a:cs typeface="+mj-cs"/>
            </a:endParaRPr>
          </a:p>
          <a:p>
            <a:pPr>
              <a:buNone/>
            </a:pPr>
            <a:r>
              <a:rPr lang="en-US" sz="3800" b="1" dirty="0" smtClean="0">
                <a:solidFill>
                  <a:srgbClr val="C00000"/>
                </a:solidFill>
                <a:cs typeface="+mj-cs"/>
              </a:rPr>
              <a:t>1. </a:t>
            </a:r>
            <a:r>
              <a:rPr lang="th-TH" sz="4600" b="1" dirty="0" smtClean="0">
                <a:solidFill>
                  <a:srgbClr val="C00000"/>
                </a:solidFill>
                <a:cs typeface="+mj-cs"/>
              </a:rPr>
              <a:t>ผลิตภัณฑ์ป้องกันกำจัดแมลงและสัตว์ฟันแทะ</a:t>
            </a:r>
            <a:endParaRPr lang="th-TH" sz="3800" b="1" dirty="0" smtClean="0">
              <a:solidFill>
                <a:srgbClr val="C00000"/>
              </a:solidFill>
              <a:cs typeface="+mj-cs"/>
            </a:endParaRPr>
          </a:p>
          <a:p>
            <a:pPr>
              <a:buNone/>
            </a:pPr>
            <a:r>
              <a:rPr lang="th-TH" sz="4100" b="1" dirty="0" smtClean="0">
                <a:cs typeface="+mj-cs"/>
              </a:rPr>
              <a:t>		</a:t>
            </a:r>
            <a:r>
              <a:rPr lang="th-TH" sz="4100" b="1" dirty="0" smtClean="0">
                <a:solidFill>
                  <a:srgbClr val="7030A0"/>
                </a:solidFill>
                <a:cs typeface="+mj-cs"/>
              </a:rPr>
              <a:t>เป็นผลิตภัณฑ์ที่มีส่วนประกอบของสารป้องกันกำจัดแมลง สารป้องกันกำจัดหนูหรือสัตว์ฟันแทะ มีหลากหลายรูปแบบ เช่น </a:t>
            </a:r>
          </a:p>
          <a:p>
            <a:pPr>
              <a:buFontTx/>
              <a:buChar char="-"/>
            </a:pPr>
            <a:r>
              <a:rPr lang="th-TH" sz="4100" b="1" dirty="0" smtClean="0">
                <a:solidFill>
                  <a:srgbClr val="7030A0"/>
                </a:solidFill>
                <a:cs typeface="+mj-cs"/>
              </a:rPr>
              <a:t>ยาจุดกันยุง </a:t>
            </a:r>
          </a:p>
          <a:p>
            <a:pPr>
              <a:buFontTx/>
              <a:buChar char="-"/>
            </a:pPr>
            <a:r>
              <a:rPr lang="th-TH" sz="4100" b="1" dirty="0" smtClean="0">
                <a:solidFill>
                  <a:srgbClr val="7030A0"/>
                </a:solidFill>
                <a:cs typeface="+mj-cs"/>
              </a:rPr>
              <a:t>ผลิตภัณฑ์ฉีดพ่นกำจัดยุง แมลงสาบ </a:t>
            </a:r>
          </a:p>
          <a:p>
            <a:pPr>
              <a:buFontTx/>
              <a:buChar char="-"/>
            </a:pPr>
            <a:r>
              <a:rPr lang="th-TH" sz="4100" b="1" dirty="0" smtClean="0">
                <a:solidFill>
                  <a:srgbClr val="7030A0"/>
                </a:solidFill>
                <a:cs typeface="+mj-cs"/>
              </a:rPr>
              <a:t>ผลิตภัณฑ์ทาไล่ยุง </a:t>
            </a:r>
          </a:p>
          <a:p>
            <a:pPr>
              <a:buFontTx/>
              <a:buChar char="-"/>
            </a:pPr>
            <a:r>
              <a:rPr lang="th-TH" sz="4100" b="1" dirty="0" smtClean="0">
                <a:solidFill>
                  <a:srgbClr val="7030A0"/>
                </a:solidFill>
                <a:cs typeface="+mj-cs"/>
              </a:rPr>
              <a:t>ผลิตภัณฑ์กำจัดเหา ผลิตภัณฑ์กำจัดเห็บหมัด </a:t>
            </a:r>
          </a:p>
          <a:p>
            <a:pPr>
              <a:buFontTx/>
              <a:buChar char="-"/>
            </a:pPr>
            <a:r>
              <a:rPr lang="th-TH" sz="4100" b="1" dirty="0" smtClean="0">
                <a:solidFill>
                  <a:srgbClr val="7030A0"/>
                </a:solidFill>
                <a:cs typeface="+mj-cs"/>
              </a:rPr>
              <a:t>ผลิตภัณฑ์กำจัดหนู</a:t>
            </a:r>
          </a:p>
          <a:p>
            <a:pPr algn="r">
              <a:buNone/>
            </a:pPr>
            <a:r>
              <a:rPr lang="th-TH" sz="1600" b="1" dirty="0" smtClean="0">
                <a:cs typeface="+mj-cs"/>
              </a:rPr>
              <a:t>สืบค้น</a:t>
            </a:r>
            <a:r>
              <a:rPr lang="th-TH" sz="1600" b="1" dirty="0">
                <a:cs typeface="+mj-cs"/>
              </a:rPr>
              <a:t>จาก </a:t>
            </a:r>
            <a:r>
              <a:rPr lang="en-US" sz="1600" b="1" dirty="0">
                <a:cs typeface="+mj-cs"/>
              </a:rPr>
              <a:t>: http://www.fda.moph.go.th/</a:t>
            </a:r>
          </a:p>
          <a:p>
            <a:pPr>
              <a:buNone/>
            </a:pPr>
            <a:endParaRPr lang="th-TH" b="1" dirty="0" smtClean="0">
              <a:cs typeface="+mj-cs"/>
            </a:endParaRPr>
          </a:p>
          <a:p>
            <a:pPr>
              <a:buNone/>
            </a:pPr>
            <a:endParaRPr lang="th-TH" b="1" dirty="0">
              <a:cs typeface="+mj-cs"/>
            </a:endParaRPr>
          </a:p>
        </p:txBody>
      </p:sp>
      <p:pic>
        <p:nvPicPr>
          <p:cNvPr id="5" name="รูปภาพ 4" descr="images (10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6578" y="4286256"/>
            <a:ext cx="2143125" cy="2143125"/>
          </a:xfrm>
          <a:prstGeom prst="rect">
            <a:avLst/>
          </a:prstGeom>
        </p:spPr>
      </p:pic>
      <p:pic>
        <p:nvPicPr>
          <p:cNvPr id="6" name="รูปภาพ 5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8224">
            <a:off x="8177314" y="2786058"/>
            <a:ext cx="966686" cy="1214446"/>
          </a:xfrm>
          <a:prstGeom prst="ellipse">
            <a:avLst/>
          </a:prstGeom>
          <a:ln w="3175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รูปภาพ 6" descr="20101114_38481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2198" y="4714884"/>
            <a:ext cx="657230" cy="571504"/>
          </a:xfrm>
          <a:prstGeom prst="rect">
            <a:avLst/>
          </a:prstGeom>
        </p:spPr>
      </p:pic>
      <p:pic>
        <p:nvPicPr>
          <p:cNvPr id="8" name="รูปภาพ 7" descr="20101114_38481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8215338" y="4286256"/>
            <a:ext cx="657230" cy="571504"/>
          </a:xfrm>
          <a:prstGeom prst="rect">
            <a:avLst/>
          </a:prstGeom>
        </p:spPr>
      </p:pic>
      <p:pic>
        <p:nvPicPr>
          <p:cNvPr id="9" name="รูปภาพ 8" descr="20101114_38481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5140" y="4071942"/>
            <a:ext cx="657230" cy="571504"/>
          </a:xfrm>
          <a:prstGeom prst="rect">
            <a:avLst/>
          </a:prstGeom>
        </p:spPr>
      </p:pic>
      <p:pic>
        <p:nvPicPr>
          <p:cNvPr id="12" name="รูปภาพ 11" descr="20101114_38481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72264" y="4714884"/>
            <a:ext cx="657230" cy="571504"/>
          </a:xfrm>
          <a:prstGeom prst="rect">
            <a:avLst/>
          </a:prstGeom>
        </p:spPr>
      </p:pic>
      <p:pic>
        <p:nvPicPr>
          <p:cNvPr id="13" name="รูปภาพ 12" descr="20101114_38481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5206" y="4071942"/>
            <a:ext cx="657230" cy="571504"/>
          </a:xfrm>
          <a:prstGeom prst="rect">
            <a:avLst/>
          </a:prstGeom>
        </p:spPr>
      </p:pic>
      <p:pic>
        <p:nvPicPr>
          <p:cNvPr id="15" name="รูปภาพ 14" descr="20101114_38481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3636" y="4214818"/>
            <a:ext cx="657230" cy="571504"/>
          </a:xfrm>
          <a:prstGeom prst="rect">
            <a:avLst/>
          </a:prstGeom>
        </p:spPr>
      </p:pic>
      <p:pic>
        <p:nvPicPr>
          <p:cNvPr id="17" name="รูปภาพ 16" descr="images (21).jpg"/>
          <p:cNvPicPr>
            <a:picLocks noChangeAspect="1"/>
          </p:cNvPicPr>
          <p:nvPr/>
        </p:nvPicPr>
        <p:blipFill>
          <a:blip r:embed="rId6"/>
          <a:srcRect l="36728"/>
          <a:stretch>
            <a:fillRect/>
          </a:stretch>
        </p:blipFill>
        <p:spPr>
          <a:xfrm>
            <a:off x="5214942" y="4214818"/>
            <a:ext cx="1021837" cy="1209677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รูปภาพ 7" descr="thumb_crop.jpg"/>
          <p:cNvPicPr>
            <a:picLocks noChangeAspect="1"/>
          </p:cNvPicPr>
          <p:nvPr/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0" y="-25"/>
            <a:ext cx="9144000" cy="6897321"/>
          </a:xfrm>
          <a:prstGeom prst="rect">
            <a:avLst/>
          </a:prstGeom>
        </p:spPr>
      </p:pic>
      <p:pic>
        <p:nvPicPr>
          <p:cNvPr id="9" name="รูปภาพ 8" descr="images (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4510326"/>
            <a:ext cx="3643338" cy="2347674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8596" y="642918"/>
            <a:ext cx="8472518" cy="490063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b="1" dirty="0" smtClean="0">
                <a:solidFill>
                  <a:srgbClr val="C00000"/>
                </a:solidFill>
                <a:cs typeface="+mj-cs"/>
              </a:rPr>
              <a:t>2. </a:t>
            </a:r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ผลิตภัณฑ์ทำความสะอาด</a:t>
            </a:r>
          </a:p>
          <a:p>
            <a:pPr>
              <a:buNone/>
            </a:pPr>
            <a:r>
              <a:rPr lang="th-TH" sz="3600" b="1" dirty="0" smtClean="0">
                <a:cs typeface="+mj-cs"/>
              </a:rPr>
              <a:t>		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เป็นผลิตภัณฑ์ที่ใช้เพื่อทำความสะอาดพื้นผิวต่างๆ หรือวัสดุ ซึ่งมีส่วนประกอบของสารลดแรงตึงผิวกรด หรือด่าง เช่น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 </a:t>
            </a:r>
            <a:r>
              <a:rPr lang="en-US" b="1" dirty="0" smtClean="0">
                <a:solidFill>
                  <a:srgbClr val="7030A0"/>
                </a:solidFill>
                <a:cs typeface="+mj-cs"/>
              </a:rPr>
              <a:t>-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ผลิตภัณฑ์ล้างจาน 		</a:t>
            </a:r>
            <a:r>
              <a:rPr lang="en-US" b="1" dirty="0" smtClean="0">
                <a:solidFill>
                  <a:srgbClr val="7030A0"/>
                </a:solidFill>
                <a:cs typeface="+mj-cs"/>
              </a:rPr>
              <a:t>-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ผลิตภัณฑ์ซักผ้า </a:t>
            </a:r>
          </a:p>
          <a:p>
            <a:pPr>
              <a:buFontTx/>
              <a:buChar char="-"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ผลิตภัณฑ์ซักผ้าขาว </a:t>
            </a:r>
            <a:r>
              <a:rPr lang="en-US" b="1" dirty="0" smtClean="0">
                <a:solidFill>
                  <a:srgbClr val="7030A0"/>
                </a:solidFill>
                <a:cs typeface="+mj-cs"/>
              </a:rPr>
              <a:t>		-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ผลิตภัณฑ์ซักแห้งผ้า </a:t>
            </a:r>
          </a:p>
          <a:p>
            <a:pPr>
              <a:buFontTx/>
              <a:buChar char="-"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ผลิตภัณฑ์ล้างห้องน้ำ	</a:t>
            </a:r>
            <a:r>
              <a:rPr lang="en-US" b="1" dirty="0" smtClean="0">
                <a:solidFill>
                  <a:srgbClr val="7030A0"/>
                </a:solidFill>
                <a:cs typeface="+mj-cs"/>
              </a:rPr>
              <a:t>	-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 ผลิตภัณฑ์เช็ดกระจก </a:t>
            </a:r>
          </a:p>
          <a:p>
            <a:pPr>
              <a:buFontTx/>
              <a:buChar char="-"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ผลิตภัณฑ์ล้างรถ		</a:t>
            </a:r>
            <a:r>
              <a:rPr lang="en-US" b="1" dirty="0" smtClean="0">
                <a:solidFill>
                  <a:srgbClr val="7030A0"/>
                </a:solidFill>
                <a:cs typeface="+mj-cs"/>
              </a:rPr>
              <a:t>-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ผลิตภัณฑ์แก้ไขการอุดตันของท่อ					หรือทางระบายสิ่งปฏิกูล</a:t>
            </a:r>
            <a:endParaRPr lang="th-TH" sz="3600" b="1" dirty="0">
              <a:solidFill>
                <a:srgbClr val="7030A0"/>
              </a:solidFill>
              <a:cs typeface="+mj-cs"/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4572000" y="635795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buNone/>
            </a:pPr>
            <a:r>
              <a:rPr lang="th-TH" sz="1600" dirty="0" smtClean="0">
                <a:cs typeface="+mj-cs"/>
              </a:rPr>
              <a:t>สืบค้นจาก </a:t>
            </a:r>
            <a:r>
              <a:rPr lang="en-US" sz="1600" dirty="0" smtClean="0">
                <a:cs typeface="+mj-cs"/>
              </a:rPr>
              <a:t>: </a:t>
            </a:r>
            <a:r>
              <a:rPr lang="en-US" sz="1400" dirty="0" smtClean="0">
                <a:cs typeface="+mj-cs"/>
              </a:rPr>
              <a:t>http://www.fda.moph.go.th/</a:t>
            </a:r>
            <a:endParaRPr lang="en-US" sz="1400" b="1" dirty="0">
              <a:cs typeface="+mj-cs"/>
            </a:endParaRPr>
          </a:p>
        </p:txBody>
      </p:sp>
      <p:pic>
        <p:nvPicPr>
          <p:cNvPr id="7" name="รูปภาพ 6" descr="images (1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6577" y="2071678"/>
            <a:ext cx="2262203" cy="18573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รูปภาพ 12" descr="thumb_crop.jpg"/>
          <p:cNvPicPr>
            <a:picLocks noChangeAspect="1"/>
          </p:cNvPicPr>
          <p:nvPr/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0" y="-25"/>
            <a:ext cx="9144000" cy="689732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158" y="571480"/>
            <a:ext cx="8429684" cy="58579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solidFill>
                  <a:srgbClr val="C00000"/>
                </a:solidFill>
                <a:cs typeface="+mj-cs"/>
              </a:rPr>
              <a:t>3. </a:t>
            </a:r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ผลิตภัณฑ์ฆ่าเชื้อโรค</a:t>
            </a:r>
          </a:p>
          <a:p>
            <a:pPr>
              <a:buNone/>
            </a:pPr>
            <a:r>
              <a:rPr lang="th-TH" b="1" dirty="0" smtClean="0">
                <a:cs typeface="+mj-cs"/>
              </a:rPr>
              <a:t>		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เป็นผลิตภัณฑ์ที่ใช้เพื่อฆ่าเชื้อโรคที่พื้นผิว หรือวัสดุต่างๆ รวมถึง สเปรย์ฆ่าเชื้อโรค แต่ไม่รวมถึงผลิตภัณฑ์ที่ใช้เพื่อฆ่าเชื้อโรคในเครื่องมือแพทย์ หรือใช้ทางยา โดยทั่วไปมักใช้ในผลิตภัณฑ์ทำความสะอาด</a:t>
            </a:r>
          </a:p>
          <a:p>
            <a:pPr>
              <a:buNone/>
            </a:pPr>
            <a:endParaRPr lang="th-TH" b="1" dirty="0" smtClean="0">
              <a:cs typeface="+mj-cs"/>
            </a:endParaRPr>
          </a:p>
          <a:p>
            <a:pPr>
              <a:buNone/>
            </a:pPr>
            <a:r>
              <a:rPr lang="en-US" sz="3600" b="1" dirty="0" smtClean="0">
                <a:solidFill>
                  <a:srgbClr val="C00000"/>
                </a:solidFill>
                <a:cs typeface="+mj-cs"/>
              </a:rPr>
              <a:t>4. </a:t>
            </a:r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ผลิตภัณฑ์อุปโภคอื่น</a:t>
            </a:r>
          </a:p>
          <a:p>
            <a:pPr>
              <a:buNone/>
            </a:pPr>
            <a:r>
              <a:rPr lang="th-TH" b="1" dirty="0" smtClean="0">
                <a:cs typeface="+mj-cs"/>
              </a:rPr>
              <a:t>		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ได้แก่ ผลิตภัณฑ์ที่ไม่อยู่ในกลุ่มผลิตภัณฑ์ดังกล่าวข้างต้น เช่น ผลิตภัณฑ์ลบคำผิด</a:t>
            </a:r>
            <a:endParaRPr lang="th-TH" b="1" dirty="0">
              <a:solidFill>
                <a:srgbClr val="7030A0"/>
              </a:solidFill>
              <a:cs typeface="+mj-cs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4572000" y="635795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buNone/>
            </a:pPr>
            <a:r>
              <a:rPr lang="th-TH" sz="1600" dirty="0" smtClean="0">
                <a:cs typeface="+mj-cs"/>
              </a:rPr>
              <a:t>สืบค้นจาก </a:t>
            </a:r>
            <a:r>
              <a:rPr lang="en-US" sz="1600" dirty="0" smtClean="0">
                <a:cs typeface="+mj-cs"/>
              </a:rPr>
              <a:t>: </a:t>
            </a:r>
            <a:r>
              <a:rPr lang="en-US" sz="1400" dirty="0" smtClean="0">
                <a:cs typeface="+mj-cs"/>
              </a:rPr>
              <a:t>http://www.fda.moph.go.th/</a:t>
            </a:r>
            <a:endParaRPr lang="en-US" sz="1400" b="1" dirty="0">
              <a:cs typeface="+mj-cs"/>
            </a:endParaRPr>
          </a:p>
        </p:txBody>
      </p:sp>
      <p:pic>
        <p:nvPicPr>
          <p:cNvPr id="9" name="รูปภาพ 8" descr="ดาวน์โหลด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3702" y="5000636"/>
            <a:ext cx="1543053" cy="1257991"/>
          </a:xfrm>
          <a:prstGeom prst="rect">
            <a:avLst/>
          </a:prstGeom>
        </p:spPr>
      </p:pic>
      <p:pic>
        <p:nvPicPr>
          <p:cNvPr id="10" name="รูปภาพ 9" descr="ดาวน์โหลด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292203"/>
            <a:ext cx="2071670" cy="15657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รูปภาพ 10" descr="images (17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8992" y="4981575"/>
            <a:ext cx="2438400" cy="1876425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รูปภาพ 6" descr="thumb_crop.jpg"/>
          <p:cNvPicPr>
            <a:picLocks noChangeAspect="1"/>
          </p:cNvPicPr>
          <p:nvPr/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0" y="-25"/>
            <a:ext cx="9144000" cy="6897321"/>
          </a:xfrm>
          <a:prstGeom prst="rect">
            <a:avLst/>
          </a:prstGeom>
        </p:spPr>
      </p:pic>
      <p:sp>
        <p:nvSpPr>
          <p:cNvPr id="5" name="ม้วนกระดาษแนวนอน 4"/>
          <p:cNvSpPr/>
          <p:nvPr/>
        </p:nvSpPr>
        <p:spPr>
          <a:xfrm>
            <a:off x="428596" y="0"/>
            <a:ext cx="8429684" cy="2000240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cs typeface="+mj-cs"/>
              </a:rPr>
              <a:t>การกำกับดูแลวัตถุอันตรายที่ใช้ในบ้านเรือน</a:t>
            </a:r>
            <a:br>
              <a:rPr lang="th-TH" sz="4400" b="1" dirty="0" smtClean="0">
                <a:solidFill>
                  <a:srgbClr val="0070C0"/>
                </a:solidFill>
                <a:cs typeface="+mj-cs"/>
              </a:rPr>
            </a:br>
            <a:r>
              <a:rPr lang="th-TH" sz="4400" b="1" dirty="0" smtClean="0">
                <a:solidFill>
                  <a:srgbClr val="0070C0"/>
                </a:solidFill>
                <a:cs typeface="+mj-cs"/>
              </a:rPr>
              <a:t>หรือทางสาธารณสุข</a:t>
            </a:r>
            <a:endParaRPr lang="th-TH" sz="4400" b="1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14282" y="1857364"/>
            <a:ext cx="8786874" cy="500063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h-TH" b="1" dirty="0" smtClean="0">
                <a:cs typeface="+mj-cs"/>
              </a:rPr>
              <a:t>		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หน่วยงานผู้รับผิดชอบกำกับดูแลวัตถุอันตรายที่ใช้ในบ้านเรือนหรือทาง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สาธารณสุข คือ </a:t>
            </a:r>
          </a:p>
          <a:p>
            <a:pPr>
              <a:buFontTx/>
              <a:buChar char="-"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กลุ่มควบคุมวัตถุอันตราย </a:t>
            </a:r>
          </a:p>
          <a:p>
            <a:pPr>
              <a:buFontTx/>
              <a:buChar char="-"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สำนักควบคุมเครื่องสำอางและวัตถุอันตราย </a:t>
            </a:r>
          </a:p>
          <a:p>
            <a:pPr>
              <a:buFontTx/>
              <a:buChar char="-"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สำนักงานคณะกรรมการอาหารและยา 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	โดยอาศัยอำนาจตาม</a:t>
            </a:r>
            <a:r>
              <a:rPr lang="th-TH" b="1" dirty="0" smtClean="0">
                <a:solidFill>
                  <a:srgbClr val="C00000"/>
                </a:solidFill>
                <a:cs typeface="+mj-cs"/>
              </a:rPr>
              <a:t>พระราชบัญญัติวัตถุอันตราย พ.ศ. 2535 และหน้าที่ความรับผิดชอบตามกฎกระทรวงการแบ่งส่วนราชการสำนักงานคณะกรรมการอาหารและยา 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ซึ่งแบ่งเป็น 2 ส่วนใหญ่ๆ ดังนี้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(1) การกำกับดูแลวัตถุอันตรายก่อนออกสู่ตลาด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(2) การกำกับดูแลวัตถุอันตรายหลังออกสู่ตลาด</a:t>
            </a:r>
            <a:endParaRPr lang="th-TH" b="1" dirty="0">
              <a:solidFill>
                <a:srgbClr val="7030A0"/>
              </a:solidFill>
              <a:cs typeface="+mj-cs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4572000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buNone/>
            </a:pPr>
            <a:r>
              <a:rPr lang="th-TH" sz="1600" dirty="0" smtClean="0">
                <a:cs typeface="+mj-cs"/>
              </a:rPr>
              <a:t>สืบค้นจาก </a:t>
            </a:r>
            <a:r>
              <a:rPr lang="en-US" sz="1600" dirty="0" smtClean="0">
                <a:cs typeface="+mj-cs"/>
              </a:rPr>
              <a:t>: </a:t>
            </a:r>
            <a:r>
              <a:rPr lang="en-US" sz="1400" dirty="0" smtClean="0">
                <a:cs typeface="+mj-cs"/>
              </a:rPr>
              <a:t>http://www.fda.moph.go.th/</a:t>
            </a:r>
            <a:endParaRPr lang="en-US" sz="1400" b="1" dirty="0">
              <a:cs typeface="+mj-cs"/>
            </a:endParaRPr>
          </a:p>
        </p:txBody>
      </p:sp>
      <p:pic>
        <p:nvPicPr>
          <p:cNvPr id="6" name="รูปภาพ 5" descr="ดาวน์โหลด (8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2132" y="2428868"/>
            <a:ext cx="2500330" cy="1679054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รูปภาพ 7" descr="thumb_crop.jpg"/>
          <p:cNvPicPr>
            <a:picLocks noChangeAspect="1"/>
          </p:cNvPicPr>
          <p:nvPr/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0" y="-25"/>
            <a:ext cx="9144000" cy="6897321"/>
          </a:xfrm>
          <a:prstGeom prst="rect">
            <a:avLst/>
          </a:prstGeom>
        </p:spPr>
      </p:pic>
      <p:sp>
        <p:nvSpPr>
          <p:cNvPr id="5" name="ม้วนกระดาษแนวนอน 4"/>
          <p:cNvSpPr/>
          <p:nvPr/>
        </p:nvSpPr>
        <p:spPr>
          <a:xfrm>
            <a:off x="428596" y="0"/>
            <a:ext cx="8429684" cy="150017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cs typeface="+mj-cs"/>
              </a:rPr>
              <a:t>การเลือกซื้อผลิตภัณฑ์วัตถุอันตรายที่ใช้ในบ้านเรือน</a:t>
            </a:r>
            <a:endParaRPr lang="th-TH" sz="4400" b="1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8596" y="1600200"/>
            <a:ext cx="8501122" cy="5114948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th-TH" b="1" i="1" dirty="0" smtClean="0">
                <a:solidFill>
                  <a:srgbClr val="C00000"/>
                </a:solidFill>
                <a:cs typeface="+mj-cs"/>
              </a:rPr>
              <a:t> </a:t>
            </a:r>
            <a:r>
              <a:rPr lang="en-US" b="1" i="1" dirty="0" smtClean="0">
                <a:solidFill>
                  <a:srgbClr val="C00000"/>
                </a:solidFill>
                <a:cs typeface="+mj-cs"/>
              </a:rPr>
              <a:t>1. </a:t>
            </a:r>
            <a:r>
              <a:rPr lang="th-TH" b="1" i="1" dirty="0" smtClean="0">
                <a:solidFill>
                  <a:srgbClr val="C00000"/>
                </a:solidFill>
                <a:cs typeface="+mj-cs"/>
              </a:rPr>
              <a:t>เลือกซื้อผลิตภัณฑ์ที่มีฉลาก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และแสดงข้อความครบถ้วนโดยเฉพาะภาษาไทย เช่น </a:t>
            </a:r>
          </a:p>
          <a:p>
            <a:pPr marL="514350" indent="-514350">
              <a:buFontTx/>
              <a:buChar char="-"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วิธีใช้ 	</a:t>
            </a:r>
            <a:r>
              <a:rPr lang="en-US" b="1" dirty="0" smtClean="0">
                <a:solidFill>
                  <a:srgbClr val="7030A0"/>
                </a:solidFill>
                <a:cs typeface="+mj-cs"/>
              </a:rPr>
              <a:t>-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การเก็บรักษา </a:t>
            </a:r>
          </a:p>
          <a:p>
            <a:pPr marL="514350" indent="-514350">
              <a:buFontTx/>
              <a:buChar char="-"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คำเตือน 	</a:t>
            </a:r>
            <a:r>
              <a:rPr lang="en-US" b="1" dirty="0" smtClean="0">
                <a:solidFill>
                  <a:srgbClr val="7030A0"/>
                </a:solidFill>
                <a:cs typeface="+mj-cs"/>
              </a:rPr>
              <a:t>-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การแก้พิษเบื้องต้น </a:t>
            </a:r>
          </a:p>
          <a:p>
            <a:pPr marL="514350" indent="-514350">
              <a:buFontTx/>
              <a:buChar char="-"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ชื่อ ที่อยู่ผู้ผลิตและผู้นำเข้า</a:t>
            </a:r>
          </a:p>
          <a:p>
            <a:pPr marL="514350" indent="-514350">
              <a:buNone/>
            </a:pPr>
            <a:endParaRPr lang="th-TH" b="1" dirty="0" smtClean="0">
              <a:cs typeface="+mj-cs"/>
            </a:endParaRPr>
          </a:p>
          <a:p>
            <a:pPr>
              <a:buNone/>
            </a:pPr>
            <a:r>
              <a:rPr lang="th-TH" b="1" dirty="0" smtClean="0">
                <a:solidFill>
                  <a:srgbClr val="C00000"/>
                </a:solidFill>
                <a:cs typeface="+mj-cs"/>
              </a:rPr>
              <a:t>2. </a:t>
            </a:r>
            <a:r>
              <a:rPr lang="th-TH" b="1" i="1" dirty="0" smtClean="0">
                <a:solidFill>
                  <a:srgbClr val="C00000"/>
                </a:solidFill>
                <a:cs typeface="+mj-cs"/>
              </a:rPr>
              <a:t>เลือกผลิตภัณฑ์ที่มีภาชนะบรรจุอยู่ในสภาพเรียบร้อย</a:t>
            </a:r>
            <a:r>
              <a:rPr lang="th-TH" b="1" i="1" dirty="0" smtClean="0">
                <a:cs typeface="+mj-cs"/>
              </a:rPr>
              <a:t>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ไม่มีรอยรั่วซึม ใช้ได้สะดวก ผลิตภัณฑ์ฉีดพ่นไม่ควรมีของเหลวซึมบริเวณที่กดหัวฉีด</a:t>
            </a:r>
            <a:endParaRPr lang="th-TH" b="1" dirty="0">
              <a:solidFill>
                <a:srgbClr val="7030A0"/>
              </a:solidFill>
              <a:cs typeface="+mj-cs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4572000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buNone/>
            </a:pPr>
            <a:r>
              <a:rPr lang="th-TH" sz="1600" dirty="0" smtClean="0">
                <a:cs typeface="+mj-cs"/>
              </a:rPr>
              <a:t>สืบค้นจาก </a:t>
            </a:r>
            <a:r>
              <a:rPr lang="en-US" sz="1600" dirty="0" smtClean="0">
                <a:cs typeface="+mj-cs"/>
              </a:rPr>
              <a:t>: </a:t>
            </a:r>
            <a:r>
              <a:rPr lang="en-US" sz="1400" dirty="0" smtClean="0">
                <a:cs typeface="+mj-cs"/>
              </a:rPr>
              <a:t>http://www.fda.moph.go.th/</a:t>
            </a:r>
            <a:endParaRPr lang="en-US" sz="1400" b="1" dirty="0">
              <a:cs typeface="+mj-cs"/>
            </a:endParaRPr>
          </a:p>
        </p:txBody>
      </p:sp>
      <p:pic>
        <p:nvPicPr>
          <p:cNvPr id="7" name="รูปภาพ 6" descr="images (19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2" y="2071678"/>
            <a:ext cx="4071966" cy="3000396"/>
          </a:xfrm>
          <a:prstGeom prst="rect">
            <a:avLst/>
          </a:prstGeom>
        </p:spPr>
      </p:pic>
      <p:pic>
        <p:nvPicPr>
          <p:cNvPr id="9" name="รูปภาพ 8" descr="gras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500834"/>
            <a:ext cx="9144000" cy="357166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รูปภาพ 6" descr="thumb_crop.jpg"/>
          <p:cNvPicPr>
            <a:picLocks noChangeAspect="1"/>
          </p:cNvPicPr>
          <p:nvPr/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0" y="-25"/>
            <a:ext cx="9144000" cy="689732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785794"/>
            <a:ext cx="8472518" cy="57864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b="1" dirty="0" smtClean="0">
                <a:solidFill>
                  <a:srgbClr val="C00000"/>
                </a:solidFill>
                <a:cs typeface="+mj-cs"/>
              </a:rPr>
              <a:t>3. </a:t>
            </a:r>
            <a:r>
              <a:rPr lang="th-TH" b="1" i="1" dirty="0" smtClean="0">
                <a:solidFill>
                  <a:srgbClr val="C00000"/>
                </a:solidFill>
                <a:cs typeface="+mj-cs"/>
              </a:rPr>
              <a:t>เลือกใช้ผลิตภัณฑ์รูปแบบสเปรย์ฉีดพ่นเท่าที่จำเป็น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เพราะละอองฝอยทำให้เรามีโอกาสได้รับสารทางการหายใจ หรือทางผิวหนังได้มากขึ้น เวลาใช้ต้องปฏิบัติตามคำแนะนำบนฉลากโดยเคร่งครัด</a:t>
            </a:r>
          </a:p>
          <a:p>
            <a:pPr>
              <a:buNone/>
            </a:pPr>
            <a:endParaRPr lang="th-TH" b="1" dirty="0" smtClean="0">
              <a:cs typeface="+mj-cs"/>
            </a:endParaRPr>
          </a:p>
          <a:p>
            <a:pPr>
              <a:buNone/>
            </a:pPr>
            <a:r>
              <a:rPr lang="th-TH" b="1" dirty="0" smtClean="0">
                <a:solidFill>
                  <a:srgbClr val="C00000"/>
                </a:solidFill>
                <a:cs typeface="+mj-cs"/>
              </a:rPr>
              <a:t>4. </a:t>
            </a:r>
            <a:r>
              <a:rPr lang="th-TH" b="1" i="1" dirty="0" smtClean="0">
                <a:solidFill>
                  <a:srgbClr val="C00000"/>
                </a:solidFill>
                <a:cs typeface="+mj-cs"/>
              </a:rPr>
              <a:t>พึงระวังคำโฆษณาว่า “ปลอดภัย” หรือ”ไม่เป็นพิษ”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เพราะสารเคมีทุกตัวก่อให้เกิดอันตรายได้หากใช้โดยขาดความระมัดระวังความเป็นอันตรายจะมากน้อยแตกต่างกันออกไปตามชนิดของสาร</a:t>
            </a:r>
            <a:endParaRPr lang="th-TH" b="1" dirty="0">
              <a:solidFill>
                <a:srgbClr val="7030A0"/>
              </a:solidFill>
              <a:cs typeface="+mj-cs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4572000" y="635795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buNone/>
            </a:pPr>
            <a:r>
              <a:rPr lang="th-TH" sz="1600" dirty="0" smtClean="0">
                <a:cs typeface="+mj-cs"/>
              </a:rPr>
              <a:t>สืบค้นจาก </a:t>
            </a:r>
            <a:r>
              <a:rPr lang="en-US" sz="1600" dirty="0" smtClean="0">
                <a:cs typeface="+mj-cs"/>
              </a:rPr>
              <a:t>: </a:t>
            </a:r>
            <a:r>
              <a:rPr lang="en-US" sz="1400" dirty="0" smtClean="0">
                <a:cs typeface="+mj-cs"/>
              </a:rPr>
              <a:t>http://www.fda.moph.go.th/</a:t>
            </a:r>
            <a:endParaRPr lang="en-US" sz="1400" b="1" dirty="0">
              <a:cs typeface="+mj-cs"/>
            </a:endParaRPr>
          </a:p>
        </p:txBody>
      </p:sp>
      <p:pic>
        <p:nvPicPr>
          <p:cNvPr id="5" name="รูปภาพ 4" descr="images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4643446"/>
            <a:ext cx="3714744" cy="22145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รูปภาพ 5" descr="images (8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628" y="4786322"/>
            <a:ext cx="2743200" cy="1524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รูปภาพ 5" descr="thumb_crop.jpg"/>
          <p:cNvPicPr>
            <a:picLocks noChangeAspect="1"/>
          </p:cNvPicPr>
          <p:nvPr/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0" y="-25"/>
            <a:ext cx="9144000" cy="6897321"/>
          </a:xfrm>
          <a:prstGeom prst="rect">
            <a:avLst/>
          </a:prstGeom>
        </p:spPr>
      </p:pic>
      <p:sp>
        <p:nvSpPr>
          <p:cNvPr id="5" name="ม้วนกระดาษแนวนอน 4"/>
          <p:cNvSpPr/>
          <p:nvPr/>
        </p:nvSpPr>
        <p:spPr>
          <a:xfrm>
            <a:off x="428596" y="0"/>
            <a:ext cx="8429684" cy="150017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4400" b="1" dirty="0" smtClean="0">
              <a:solidFill>
                <a:srgbClr val="002060"/>
              </a:solidFill>
            </a:endParaRPr>
          </a:p>
          <a:p>
            <a:pPr algn="ctr"/>
            <a:r>
              <a:rPr lang="th-TH" sz="4400" b="1" dirty="0" smtClean="0">
                <a:solidFill>
                  <a:srgbClr val="0070C0"/>
                </a:solidFill>
                <a:cs typeface="+mj-cs"/>
              </a:rPr>
              <a:t>การใช้ผลิตภัณฑ์วัตถุอันตรายที่ใช้ในบ้านเรือน</a:t>
            </a:r>
            <a:r>
              <a:rPr lang="th-TH" sz="4400" b="1" dirty="0" smtClean="0"/>
              <a:t/>
            </a:r>
            <a:br>
              <a:rPr lang="th-TH" sz="4400" b="1" dirty="0" smtClean="0"/>
            </a:br>
            <a:endParaRPr lang="th-TH" sz="4400" b="1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85720" y="1814490"/>
            <a:ext cx="8643998" cy="504351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th-TH" b="1" dirty="0" smtClean="0">
                <a:solidFill>
                  <a:srgbClr val="C00000"/>
                </a:solidFill>
                <a:cs typeface="+mj-cs"/>
              </a:rPr>
              <a:t> </a:t>
            </a:r>
            <a:r>
              <a:rPr lang="en-US" b="1" dirty="0" smtClean="0">
                <a:solidFill>
                  <a:srgbClr val="C00000"/>
                </a:solidFill>
                <a:cs typeface="+mj-cs"/>
              </a:rPr>
              <a:t>	1. </a:t>
            </a:r>
            <a:r>
              <a:rPr lang="th-TH" b="1" dirty="0" smtClean="0">
                <a:solidFill>
                  <a:srgbClr val="C00000"/>
                </a:solidFill>
                <a:cs typeface="+mj-cs"/>
              </a:rPr>
              <a:t>ให้เลือกใช้ผลิตภัณฑ์เท่าที่จำเป็น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ไม่ใช้อย่างพร่ำเพรื่อ และเลือกใช้ให้</a:t>
            </a:r>
          </a:p>
          <a:p>
            <a:pPr marL="514350" indent="-514350"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ถูกวัตถุประสงค์ของการใช้</a:t>
            </a:r>
          </a:p>
          <a:p>
            <a:pPr>
              <a:buNone/>
            </a:pPr>
            <a:r>
              <a:rPr lang="th-TH" b="1" dirty="0" smtClean="0">
                <a:solidFill>
                  <a:srgbClr val="C00000"/>
                </a:solidFill>
                <a:cs typeface="+mj-cs"/>
              </a:rPr>
              <a:t>	2. อ่านคำแนะนำบนฉลากผลิตภัณฑ์หรือใบแทรกให้เข้าใจก่อนการใช้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บน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ฉลากจะมีคำแนะนำวิธีการใช้ การเก็บรักษา คำเตือน และการแก้พิษเบื้องต้น</a:t>
            </a:r>
          </a:p>
          <a:p>
            <a:pPr>
              <a:buNone/>
            </a:pPr>
            <a:r>
              <a:rPr lang="th-TH" b="1" dirty="0" smtClean="0">
                <a:solidFill>
                  <a:srgbClr val="C00000"/>
                </a:solidFill>
                <a:cs typeface="+mj-cs"/>
              </a:rPr>
              <a:t>	3. ห้ามนำผลิตภัณฑ์หลายชนิดมาผสมรวมกัน  </a:t>
            </a:r>
            <a:r>
              <a:rPr lang="th-TH" b="1" dirty="0" smtClean="0">
                <a:solidFill>
                  <a:srgbClr val="7030A0"/>
                </a:solidFill>
                <a:cs typeface="+mj-cs"/>
              </a:rPr>
              <a:t>เพราะอาจเกิดปฏิกิริยา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ระเบิด หรือมีความเป็นพิษมากขึ้น หรืออาจทำให้ผลิตภัณฑ์เสื่อมประสิทธิภาพ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cs typeface="+mj-cs"/>
              </a:rPr>
              <a:t>ยกเว้นกรณีที่ฉลากระบุให้ผสมกับสารตัวอื่นได้</a:t>
            </a: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4572000" y="6215082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buNone/>
            </a:pPr>
            <a:r>
              <a:rPr lang="th-TH" sz="1600" dirty="0" smtClean="0">
                <a:cs typeface="+mj-cs"/>
              </a:rPr>
              <a:t>สืบค้นจาก </a:t>
            </a:r>
            <a:r>
              <a:rPr lang="en-US" sz="1600" dirty="0" smtClean="0">
                <a:cs typeface="+mj-cs"/>
              </a:rPr>
              <a:t>: </a:t>
            </a:r>
            <a:r>
              <a:rPr lang="en-US" sz="1400" dirty="0" smtClean="0">
                <a:cs typeface="+mj-cs"/>
              </a:rPr>
              <a:t>http://www.fda.moph.go.th/</a:t>
            </a:r>
            <a:endParaRPr lang="en-US" sz="1400" b="1" dirty="0">
              <a:cs typeface="+mj-cs"/>
            </a:endParaRPr>
          </a:p>
        </p:txBody>
      </p:sp>
      <p:pic>
        <p:nvPicPr>
          <p:cNvPr id="7" name="รูปภาพ 6" descr="gras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500834"/>
            <a:ext cx="9144000" cy="357166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</TotalTime>
  <Words>287</Words>
  <Application>Microsoft Office PowerPoint</Application>
  <PresentationFormat>นำเสนอทางหน้าจอ (4:3)</PresentationFormat>
  <Paragraphs>122</Paragraphs>
  <Slides>15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15</vt:i4>
      </vt:variant>
    </vt:vector>
  </HeadingPairs>
  <TitlesOfParts>
    <vt:vector size="16" baseType="lpstr">
      <vt:lpstr>ชุดรูปแบบของ Office</vt:lpstr>
      <vt:lpstr>ผลิตภัณฑ์วัตถุอันตรายที่ใช้ในบ้านเรือน</vt:lpstr>
      <vt:lpstr> วัตถุอันตรายที่ใช้ในบ้านเรือนหรือทางสาธารณสุข หมายถึงอะไร?  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  <vt:lpstr>ภาพนิ่ง 10</vt:lpstr>
      <vt:lpstr>ภาพนิ่ง 11</vt:lpstr>
      <vt:lpstr>อันตรายจากวัตถุอันตรายที่ใช้ในบ้านเรือน</vt:lpstr>
      <vt:lpstr>การปฐมพยาบาลหรือการแก้พิษเบื้องต้น</vt:lpstr>
      <vt:lpstr>ภาพนิ่ง 14</vt:lpstr>
      <vt:lpstr>จัดทำโดย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วัตถุอันตรายที่ใช้ในบ้านเรือน</dc:title>
  <dc:creator>MC COMPUTER</dc:creator>
  <cp:lastModifiedBy>HomeUser</cp:lastModifiedBy>
  <cp:revision>52</cp:revision>
  <dcterms:created xsi:type="dcterms:W3CDTF">2013-09-10T13:25:40Z</dcterms:created>
  <dcterms:modified xsi:type="dcterms:W3CDTF">2003-01-03T21:20:26Z</dcterms:modified>
</cp:coreProperties>
</file>