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88163" cy="100187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CEAD-5FA5-46C1-99C0-318A6A81D6D7}" type="datetimeFigureOut">
              <a:rPr lang="th-TH" smtClean="0"/>
              <a:pPr/>
              <a:t>04/01/46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42FF-AB13-4414-B408-9ECCC878333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7725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56983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4952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9822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10335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678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68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2732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50992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103054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9247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85F-4415-42FF-BABE-34886E5758A2}" type="datetimeFigureOut">
              <a:rPr lang="th-TH" smtClean="0"/>
              <a:pPr/>
              <a:t>04/01/46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DA36-0037-4822-96D2-FFC762C6B75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3635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16558" y="908720"/>
            <a:ext cx="82493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วัตถุอันตรายที่ใช้ในบ้านเรือน</a:t>
            </a:r>
            <a:endParaRPr lang="th-TH" sz="8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50148" y="2202582"/>
            <a:ext cx="57631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(สารเคมีกำจัดแมลง)</a:t>
            </a:r>
            <a:endParaRPr lang="th-TH" sz="80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245" y="3526021"/>
            <a:ext cx="254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7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พิษ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h-TH" sz="96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1200" dirty="0" smtClean="0">
                <a:latin typeface="Angsana New" pitchFamily="18" charset="-34"/>
                <a:cs typeface="Angsana New" pitchFamily="18" charset="-34"/>
              </a:rPr>
              <a:t>น้ำตา</a:t>
            </a:r>
            <a:r>
              <a:rPr lang="th-TH" sz="11200" dirty="0">
                <a:latin typeface="Angsana New" pitchFamily="18" charset="-34"/>
                <a:cs typeface="Angsana New" pitchFamily="18" charset="-34"/>
              </a:rPr>
              <a:t>ไหล น้ำลายไหล กลั้นปัสสาวะไม่ได้ เป็นตะคริวที่ท้อง ม่านตาหรี่ กล่องเสียงเกิดอาการระคายเคือง อาการรุนแรงที่พบคือ งง ชัก และโคม่า ความดันโลหิตสูง หัวใจเต้นเร็ว การหายใจล้มเหลว ในเด็กมักพบอาการทางระบบประสาทมากกว่าระบบทางเดิน</a:t>
            </a:r>
            <a:r>
              <a:rPr lang="th-TH" sz="11200" dirty="0" smtClean="0">
                <a:latin typeface="Angsana New" pitchFamily="18" charset="-34"/>
                <a:cs typeface="Angsana New" pitchFamily="18" charset="-34"/>
              </a:rPr>
              <a:t>อาหาร</a:t>
            </a:r>
          </a:p>
          <a:p>
            <a:pPr marL="0" indent="0">
              <a:buNone/>
            </a:pPr>
            <a:r>
              <a:rPr lang="th-TH" sz="192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19200" b="1" dirty="0">
                <a:latin typeface="Angsana New" pitchFamily="18" charset="-34"/>
                <a:cs typeface="Angsana New" pitchFamily="18" charset="-34"/>
              </a:rPr>
              <a:t>รักษา </a:t>
            </a:r>
            <a:endParaRPr lang="th-TH" sz="192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96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1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ถ้าได้รับพิษจากฝุ่นหรือไอควัน: ต้องรีบเคลื่อนย้ายผู้ป่วยออกไปยังสถานที่ที่มีอากาศถ่ายเทสะดวก</a:t>
            </a:r>
          </a:p>
          <a:p>
            <a:pPr marL="0" indent="0">
              <a:buNone/>
            </a:pPr>
            <a:r>
              <a:rPr lang="th-TH" sz="1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ถ้าสารพิษเข้าตา: ให้ใช้ผ้านุ่มซับและเช็ดบริเวณใบหน้าอย่างนุ่มนวลเพื่อจะได้ดูดซับสารพิษแล้วล้างตาด้วยน้ำสะอาดอย่างน้อยเป็นเวลา 15 นาที</a:t>
            </a:r>
          </a:p>
          <a:p>
            <a:pPr marL="0" indent="0">
              <a:buNone/>
            </a:pPr>
            <a:r>
              <a:rPr lang="th-TH" sz="1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ถ้าสารพิษสัมผัสผิวหนังหรือตามร่างกาย: ให้เปลี่ยนเสื้อผ้าใหม่ทันที และทำความสะอาดร่างกายและผิวหนังบริเวณที่สัมผัสสารพิษด้วยน้ำสะอาด หรือน้ำประปาอย่างน้อยเป็นเวลา 15 นาที</a:t>
            </a:r>
          </a:p>
          <a:p>
            <a:pPr marL="0" indent="0">
              <a:buNone/>
            </a:pPr>
            <a:r>
              <a:rPr lang="th-TH" sz="1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ถ้าผู้ป่วยกลืนกินสารพิษ: นำผู้ป่วยส่งโรงพยาบาลทันทีพร้อมภาชนะบรรจุสารพิษ</a:t>
            </a:r>
            <a:endParaRPr lang="th-TH" sz="11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86339" y="620688"/>
            <a:ext cx="8229600" cy="1143000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สารกลุ่มออร์การ์โนฟอสเฟต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Organophosphate)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86339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เป็นสารกำจัดแมลงที่สามารถออกฤทธิ์ในการกำจัดแมลงได้ดี  มีประสิทธิภาพสูง และมีข้อดีกว่าสารกำจัดแมลงในกลุ่มออร์การ์โนคลอรีน   คือ สามารถย่อยสลายได้      โดยสิ่งมีชีวิตและมีการปนเปื้อนในสิ่งแวดล้อมน้อยกว่าแต่มีความเป็นพิษค่อนข้างสูงเมื่อเทียบกับสารกำจัดแมลงกลุ่มคาร์บาเมท  เช่น คลอไพริ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ฟอส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chlorpyrifos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ไดโค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วอส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dichlovos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DDVP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พบในสเปรย์กำจัดยุงและแมลงสาบ สเปรย์กำจัดปลวก มด มอด ส่วนมาลา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ไธออน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malathion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พบในยากำจัดหมัด</a:t>
            </a:r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182" y="4653136"/>
            <a:ext cx="2347913" cy="18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37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กลไก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การออกฤทธิ์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ออกฤทธิ์ของยาฆ่าแมลงพวกนี้เมื่อเข้าไปในร่างกายจะไปจับกับเอนไซม์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โคลิน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เอสเตอร์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เรส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cholinesterase)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กลายเป็นสารคงทนถาวรสลายตัวได้ยาก และกินเวลานาน ฉะนั้นจึงไม่มีเอนไซม์ไปย่อยหรือสลายอ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เซตทิล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โค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ลิน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Acetylcholine)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ที่เกิดขึ้นในร่างกายให้หมดไปตามธรรมชาติ ดังนั้นร่างกายจะมี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acetylcholine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คั่ง หรือเพิ่มมากขึ้นทุกที จนเกิดเป็นพิษต่อ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ร่างกาย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7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อาการพิษ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ที่เนื่องจากการกระตุ้นปลาย ประสาทพารา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ซิมพาเธติก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ซึ่งมักจะเกิดขึ้นในระยะแรก เช่น คลื่นไส้ อาเจียน ปวดท้อง เหงื่อออกมาก หัวใจเต้นช้า แน่นและเจ็บบริเวณทรวงอก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อาการที่เกิดขึ้นจากการกระตุ้นกล้ามเนื้อจะพบว่า มีการเกร็งของกล้ามเนื้อ กล้ามเนื้อตามจะพบได้ที่ลิ้น ตามหน้าตา ต่อไปจะเป็นทั่วร่างกาย ถ้ามากขึ้นจะมีอาการคล้าย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ตะคริว</a:t>
            </a:r>
          </a:p>
          <a:p>
            <a:pPr>
              <a:buFontTx/>
              <a:buChar char="-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ทางสมอง ได้แก่ มึนศีรษะปวดศีรษะ งง กระสับกระส่าย ตื่นตกใจง่าย และอารมณ์พลุ่งพล่าน ถ้าอาการรุนแรงมากอาจมีอาการชักและหมดสติได้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26744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การรักษา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พิษ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เข้าทางผิวหนัง ล้างด้วยน้ำและฟอกด้วยสบู่ให้สะอาด ถ้าเข้าตาใช้น้ำสะอาดล้างตา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กินสารพิษเข้าไป หากผู้ป่วยยังมีสติดีให้ดื่มน้ำมากๆ และใช้นิ้วมือล้วงคอให้อาเจียน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อย่างไรก็ตาม ต้องรีบพาผู้ป่วยไปพบแพทย์โดยด่วน เพราะยาฆ่าแมลงกลุ่มนี้มีฤทธิ์รุนแรง อาจถึงตายได้ง่าย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กินเข้าไปเป็นจำนวนมากและมาถึงโรงพยาบาลช้าเกินไป มียาแก้พิษโดยเฉพาะสำหรับยาฆ่าแมลงจำพวกนี้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2-พี.เอ.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เอ็มและอะ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โต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รปีน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869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347" y="692696"/>
            <a:ext cx="8229600" cy="1143000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สารกลุ่มไพรีทรอยด์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Pyrethroid)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347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สารกำจัดแมลงที่สังเคราะห์ขึ้นเลียนแบบธรรมชาติมีความไวทางชีวภาพสูง  ทำให้ไม่มีพิษสะสมในร่างกาย    จึงเกิดพิษต่อคนและสัตว์น้อยมาก   เช่น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เฟนวาเลท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fenvalate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พบในยากำจัดปลวก ไซ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เปอร์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เมทริน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cypermethrin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เดลต้า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เมทริน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deltamethrin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ในชอคก์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ขีดกำจัดแมลงคลาน  สเปรย์กำจัดมด เป็น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ต้น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054" y="4437112"/>
            <a:ext cx="2262187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67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กลไกการออกฤทธิ์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หายใจเอาสารเหล่านี้เข้าสู่ร่างกายจะระคายเคืองต่อระบบทางเดินหายใจและอาจมีผลต่อสมองได้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ไพรีทรินส์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และไพรีทรอยด์มีพิษต่อมนุษย์ค่อนข้างน้อยแม้จะเกิดอุบัติเหตุจากการดื่มกิน สัมผัสทางผิวหนังหรือจากการหายใจ ผู้ป่วยบางรายอาจมีอาการพิษรุนแรง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เกิดขึ้นได้แต่ก็พบได้น้อย นอกจากดื่มกินสารพิษชนิดดังกล่าวในปริมาณมากและมีความเข้มข้นสูง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ในรายที่เคยเป็นโรคหอบหืดมาก่อนเมื่อสูดหายใจเอาสารนี้เข้าไป จะมีอาการหอบหืดปรากฏขึ้นมา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อีก</a:t>
            </a:r>
          </a:p>
          <a:p>
            <a:pPr marL="0" indent="0">
              <a:buNone/>
            </a:pP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9744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อาการพิษ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การกลืนกิน : จะเกิดอาการคลื่นไส้ อาเจียน และจะมีอาการมากขึ้นถ้าดื่มเข้าไปในปริมาณมาก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จาก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การสัมผัส : จะเกิดอาการระคายเคืองบริเวณผิวหนังที่สัมผัสกับสารพิษ อาจมีอาการคันผื่นแดง และมีตุ่มน้ำใส ๆ เมื่อตุ่มแตกออกจะมีอาการคัน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จาก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การหายใจ : จะมีน้ำมูกไหล และเจ็บคอ บางราย มีอาการคัดจมูก จาม และหายใจติดขัดหรือหายใจไม่สะดวก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หาก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ถูก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นัยต์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ตา : อาจเกิดอาการระคายเคืองรุนแรงได้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ปฏิกิริยาจากอาการของภูมิแพ้ : จะมีอาการชัก กล้ามเนื้อกระตุก ผิวหนังซีด เหงื่อออก ชีพจรเต้นช้า หายใจติดขัด</a:t>
            </a:r>
          </a:p>
        </p:txBody>
      </p:sp>
    </p:spTree>
    <p:extLst>
      <p:ext uri="{BB962C8B-B14F-4D97-AF65-F5344CB8AC3E}">
        <p14:creationId xmlns:p14="http://schemas.microsoft.com/office/powerpoint/2010/main" xmlns="" val="50298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การรักษา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สังเกต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อาการผู้ป่วยว่ารู้สึกตัวดีหรือไม่ </a:t>
            </a:r>
            <a:endParaRPr lang="th-TH" sz="33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ผู้ป่วยรู้สึกตัวดีควรซักประวัติของการถูกสารพิษ </a:t>
            </a:r>
            <a:endParaRPr lang="th-TH" sz="33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หาก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สารพิษถูกผิวหนัง ให้ล้างออกด้วยสบู่และน้ำสะอาดจำนวนมาก ๆ </a:t>
            </a:r>
            <a:endParaRPr lang="th-TH" sz="33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สารพิษเข้าตา ต้องล้างด้วยน้ำสะอาดจำนวนมากอย่างน้อย 15 นาที </a:t>
            </a:r>
            <a:endParaRPr lang="th-TH" sz="33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ได้รับ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พิษจากการกลืนกิน หรือสารพิษเข้าปาก ต้องทำให้ผู้ป่วยอาเจียน หรือโดยให้กินน้ำเกลืออุ่นเข้มข้นซึ่งเตรียมโดยใช้เกลือแกง 1 ช้อนโต๊ะผสมกับน้ำอุ่น 1 ถ้วยสะอาด (ห้ามทำในกรณีผู้ป่วยดื่ม กรด ด่าง น้ำมันก๊าด หรือยากระตุ้นการชัก) </a:t>
            </a:r>
            <a:endParaRPr lang="th-TH" sz="33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สำหรับ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ผู้ป่วยไม่รู้สึกตัว ควรเก็บสลากยา ซองยา และสิ่งอาเจียนจากผู้ป่วย เพื่อนำมาตรวจที่โรงพยาบาล ควรจัดให้ผู้ป่วยนอนในลักษณะตะแคงข้าง เพื่อให้ทางเดินหายใจไม่อุดกั้น จากนั้นรีบนำผู้ป่วยส่งโรงพยาบาลที่ใกล้ที่สุด.</a:t>
            </a:r>
          </a:p>
        </p:txBody>
      </p:sp>
    </p:spTree>
    <p:extLst>
      <p:ext uri="{BB962C8B-B14F-4D97-AF65-F5344CB8AC3E}">
        <p14:creationId xmlns:p14="http://schemas.microsoft.com/office/powerpoint/2010/main" xmlns="" val="3297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สมาชิกในกลุ่ม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23528" y="1844824"/>
            <a:ext cx="7745505" cy="4320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dirty="0" smtClean="0"/>
              <a:t>		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นางสาวจิราภรณ์	หน่อใหม่</a:t>
            </a:r>
            <a:r>
              <a:rPr lang="th-TH" sz="33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54011410022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นางสาวจิราภรณ์	โชคเหมาะ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54011410023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นางสาวชนาภา	นาใจคง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54011410036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นางสาว</a:t>
            </a:r>
            <a:r>
              <a:rPr lang="th-TH" sz="3300" dirty="0" err="1" smtClean="0">
                <a:latin typeface="Angsana New" pitchFamily="18" charset="-34"/>
                <a:cs typeface="Angsana New" pitchFamily="18" charset="-34"/>
              </a:rPr>
              <a:t>อัจฉริ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ยา	ประ</a:t>
            </a:r>
            <a:r>
              <a:rPr lang="th-TH" sz="3300" dirty="0" err="1" smtClean="0">
                <a:latin typeface="Angsana New" pitchFamily="18" charset="-34"/>
                <a:cs typeface="Angsana New" pitchFamily="18" charset="-34"/>
              </a:rPr>
              <a:t>วันเณย์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54011410128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นาย</a:t>
            </a:r>
            <a:r>
              <a:rPr lang="th-TH" sz="3300" dirty="0" err="1" smtClean="0">
                <a:latin typeface="Angsana New" pitchFamily="18" charset="-34"/>
                <a:cs typeface="Angsana New" pitchFamily="18" charset="-34"/>
              </a:rPr>
              <a:t>ณัฐกิตต์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ทาบุราญ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54011410157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นางสาวน้ำฝน	กางหอม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54011410165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นางสาวอรทัย	บุญพันธ์	</a:t>
            </a:r>
            <a:r>
              <a:rPr lang="en-US" sz="3300" dirty="0" smtClean="0">
                <a:latin typeface="Angsana New" pitchFamily="18" charset="-34"/>
                <a:cs typeface="Angsana New" pitchFamily="18" charset="-34"/>
              </a:rPr>
              <a:t>	54011410218</a:t>
            </a:r>
          </a:p>
          <a:p>
            <a:pPr marL="0" indent="0">
              <a:buNone/>
            </a:pP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		    หลักสูตร</a:t>
            </a:r>
            <a:r>
              <a:rPr lang="th-TH" sz="3300" dirty="0" err="1" smtClean="0">
                <a:latin typeface="Angsana New" pitchFamily="18" charset="-34"/>
                <a:cs typeface="Angsana New" pitchFamily="18" charset="-34"/>
              </a:rPr>
              <a:t>สาธารณสุขศาสตร</a:t>
            </a:r>
            <a:r>
              <a:rPr lang="th-TH" sz="3300" dirty="0" smtClean="0">
                <a:latin typeface="Angsana New" pitchFamily="18" charset="-34"/>
                <a:cs typeface="Angsana New" pitchFamily="18" charset="-34"/>
              </a:rPr>
              <a:t>บัณฑิต  ระบบปกติ</a:t>
            </a:r>
            <a:endParaRPr lang="en-US" sz="33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4585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สารเคมีกำจัดแมลง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ปัจจุบัน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มีการใช้สารเคมีกำจัดแมลงกันอย่างแพร่หลาย  เนื่องจากเป็นวิธีที่สะดวกและให้ผลรวดเร็ว    นอกจากการใช้สารเคมีกำจัดแมลงกับผลผลิตทางการเกษตรแล้ว ยังมีการใช้สารเหล่านี้ในบ้านพักอาศัยกันเป็นจำนวนมาก เพื่อใช้กำจัดแมลงในบ้านเรือน รวมทั้งในปัจจุบันบริษัทผู้ผลิตได้มีการเติมสารต่างๆ เช่น กลิ่นดอกไม้ กลิ่นผลไม้ กลิ่นหอมต่างๆ  ลงไปในสารเคมีกำจัดแมลง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จน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ทำให้ลืมไปว่าสารเคมีเหล่านี้คือสารพิษที่เป็นอันตรายต่อคนและสัตว์เลี้ยงที่อาศัยอยู่ภายในบ้าน   ทำให้การใช้สารเคมีกำจัดแมลงดังกล่าวไม่ถูกวิธีก่อให้เกิดอันตรายต่อสุขภาพ   ดังนั้น จึงควรศึกษาผลิตภัณฑ์ที่จะนำมาใช้  วิธีการใช้ที่ถูกต้องรวมทั้งศึกษาพิษของสารเคมีดังกล่าว</a:t>
            </a:r>
          </a:p>
        </p:txBody>
      </p:sp>
    </p:spTree>
    <p:extLst>
      <p:ext uri="{BB962C8B-B14F-4D97-AF65-F5344CB8AC3E}">
        <p14:creationId xmlns:p14="http://schemas.microsoft.com/office/powerpoint/2010/main" xmlns="" val="31648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497" y="0"/>
            <a:ext cx="9229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3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กลุ่มของสารเคมีกำจัดแมลง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สารเคมี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กำจัดแมลงที่แพร่หลายและใช้กันมากในขณะนี้แบ่งเป็นกลุ่มใหญ่ๆตามโครงสร้างและปฏิกิริยาเคมีออกเป็น 4 กลุ่ม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คือ</a:t>
            </a:r>
          </a:p>
          <a:p>
            <a:pPr lvl="2">
              <a:buFont typeface="Wingdings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สารกำจัดแมลงกลุ่มออร์กาโนคลอรีน(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Organochlorine Insecticides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สารกำจัดแมลงกลุ่มคาร์บาเมต(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Carbamate Insecticides)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lvl="2">
              <a:buFont typeface="Wingdings" pitchFamily="2" charset="2"/>
              <a:buChar char="Ø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สารกำจัด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แมลงกลุ่มออร์การ์โนฟอสเฟต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Organophosphate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2">
              <a:buFont typeface="Wingdings" pitchFamily="2" charset="2"/>
              <a:buChar char="Ø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สารกำจัดแมลงกลุ่ม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ไพรีทรอยด์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Pyrethroid)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สารกลุ่มออร์การ์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โนคลอรีน </a:t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Organochlorine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) 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723605" y="2060848"/>
            <a:ext cx="7745505" cy="3877815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เป็นสารกำจัดแมลงที่มีพิษค่อนข้างสูง  สลายตัวได้ยาก  ทำให้เกิดการตกค้างในสิ่งแวดล้อมเป็นเวลานาน   ซึ่งหลายประเทศในโลกรวมทั้งประเทศไทยได้ห้ามใช้สารในกลุ่มนี้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คลอเดน 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chlordane)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พบในยากำจัดปลวกและ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ลิน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เดน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lindane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พบในยากำจัดเหา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2103437" cy="201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89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กลไก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ออกฤทธิ์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ร่างกายได้รับสารในกลุ่ม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เช่น ดีดีที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จะทำให้เกิดการกระตุ้น ให้โซเดียมไหลเข้าเซลล์ได้มากกว่าปกติ ทำให้เกิดการกระตุ้นกล้ามเนื้อหรือส่วนต่างๆขึ้น ส่วนสารในกลุ่มไซโคลได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อีนส์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และกลุ่ม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เฮ็ก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ซาคลอ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ไรด์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ไซโคลเฮ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กเซน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จะออกฤทธิ์แรงกว่าสารในกลุ่ม ดีดีที โดยจะออกฤทธิ์ยับยั้งสารสื่อประเภท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GABA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ทำให้สมองถูกกระตุ้นมาก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ขึ้น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5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พิษ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41544" y="1628800"/>
            <a:ext cx="8784975" cy="44930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พิษแบบเฉียบพลัน 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คลื่นไส้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อาเจียน ท้องเสีย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เกิด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อาการพิษต่อระบบประสาทโดยเฉพาะส่วนปลาย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กระวน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กระวาย เวียนศีรษะ เสียการทรงตัว อาจพบอาการหลงลืม และอาจมีอาการชักแบบเกร็งและกระตุก ชักและโคม่า (เนื่องจากเกิดการกดการหายใจ)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เกิด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การตายของเซลล์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ตับ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อาการ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พิษแบบ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เรื้อรัง</a:t>
            </a:r>
          </a:p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มีอาการเบื่ออาหาร คลื่นไส้ อาเจียน น้ำหนักลด เหน็ดเหนื่อย และเมื่อยล้าตามร่างกาย นอกจากนี้ยังพบว่าฤทธิ์สะสมระยะยาวที่ร้ายแรงของ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DDT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ก็คือ ทำให้เกิดมะเร็ง มีผู้รายงานว่า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DDT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เป็นสารก่อมะเร็งตับ มะเร็งเม็ดเลือดขาว และทำให้เกิดโลหิตจางด้วย </a:t>
            </a:r>
          </a:p>
        </p:txBody>
      </p:sp>
    </p:spTree>
    <p:extLst>
      <p:ext uri="{BB962C8B-B14F-4D97-AF65-F5344CB8AC3E}">
        <p14:creationId xmlns:p14="http://schemas.microsoft.com/office/powerpoint/2010/main" xmlns="" val="21454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5400" b="1" dirty="0">
                <a:latin typeface="Angsana New" pitchFamily="18" charset="-34"/>
                <a:cs typeface="Angsana New" pitchFamily="18" charset="-34"/>
              </a:rPr>
              <a:t>รักษา 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ห้าม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ทำให้อาเจียน ไม่แนะนำในการให้ยาถ่าย ห้ามไม่ให้น้ำมันทางปาก ห้ามให้ยาพวก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Adrenergic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amine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ฉีด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diazepam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หรือ 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lorazepam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ทางเส้นหลอดเลือดดำ(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IV bolus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คอย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ตรวจวัดความดันโลหิต การหายใจ และสอดท่อช่วยการหายใจถ้าจำเป็น ถ้ายังไม่สามารถควบคุมอาการ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</p:txBody>
      </p:sp>
    </p:spTree>
    <p:extLst>
      <p:ext uri="{BB962C8B-B14F-4D97-AF65-F5344CB8AC3E}">
        <p14:creationId xmlns:p14="http://schemas.microsoft.com/office/powerpoint/2010/main" xmlns="" val="17955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สารกำจัดแมลงกลุ่มคาร์บา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เมต</a:t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Carbamate Insecticides)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สารกำจัดแมลงที่เป็นพิษต่อมนุษย์ค่อนข้างต่ำ  สลายตัวได้เร็ว      จึงตกค้างในสิ่งแวดล้อมได้น้อยและสามารถใช้กำจัดแมลงได้เทียบเท่าสารกำจัดแมลงกลุ่มออร์การ์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โนฟอตเฟต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เช่น โป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รพ็อกเซอร์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Propoxur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หรือที่รู้จักกันในชื่อทางการค้า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คือไบกอน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คาร์บา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ริล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carbarly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ชื่อทางการค้าคือเซฟ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วิน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และคาร์โบฟู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แรน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800" dirty="0" err="1">
                <a:latin typeface="Angsana New" pitchFamily="18" charset="-34"/>
                <a:cs typeface="Angsana New" pitchFamily="18" charset="-34"/>
              </a:rPr>
              <a:t>carbofuran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ชื่อทางการค้าคือฟูราดาน  พบในสเปรย์กำจัดยุง</a:t>
            </a:r>
          </a:p>
        </p:txBody>
      </p:sp>
    </p:spTree>
    <p:extLst>
      <p:ext uri="{BB962C8B-B14F-4D97-AF65-F5344CB8AC3E}">
        <p14:creationId xmlns:p14="http://schemas.microsoft.com/office/powerpoint/2010/main" xmlns="" val="23891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กลไก</a:t>
            </a:r>
            <a:r>
              <a:rPr lang="th-TH" sz="4800" b="1" dirty="0">
                <a:latin typeface="Angsana New" pitchFamily="18" charset="-34"/>
                <a:cs typeface="Angsana New" pitchFamily="18" charset="-34"/>
              </a:rPr>
              <a:t>ออกฤทธิ์</a:t>
            </a:r>
          </a:p>
        </p:txBody>
      </p:sp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พิษคล้ายคลึง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กับสารกำจัดแมลงกลุ่มออร์กาโนฟอสเฟต แต่มีข้อแตกต่างกัน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ดังนี้</a:t>
            </a:r>
          </a:p>
          <a:p>
            <a:pPr marL="0" indent="0">
              <a:buNone/>
            </a:pPr>
            <a:r>
              <a:rPr lang="en-US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เกิดพิษเนื่องจากการดูดซึมผ่านผิวหนังของสารกำจัดแมลงกลุ่มคาร์บาเมต จะน้อยกว่ามาก แต่ก็ใช้หลักการ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เดียวกัน</a:t>
            </a:r>
            <a:br>
              <a:rPr lang="th-TH" sz="28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กลุ่มคาร์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บาเมต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ยับยั้งการทำงานของเอนไซม์ ไม่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ถาวร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กลุ่มคาร์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บาเมต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ไม่ผ่าน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ระบบประสาท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ส่วนกลาง ดังนั้น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จึงไม่พบอาการทางสมอง เช่น ชัก หรือ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โคม่า</a:t>
            </a:r>
          </a:p>
          <a:p>
            <a:pPr marL="0" indent="0">
              <a:buNone/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5826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249</Words>
  <Application>Microsoft Office PowerPoint</Application>
  <PresentationFormat>นำเสนอทางหน้าจอ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ภาพนิ่ง 1</vt:lpstr>
      <vt:lpstr>สารเคมีกำจัดแมลง</vt:lpstr>
      <vt:lpstr>กลุ่มของสารเคมีกำจัดแมลง</vt:lpstr>
      <vt:lpstr>สารกลุ่มออร์การ์โนคลอรีน  (Organochlorine) </vt:lpstr>
      <vt:lpstr>กลไกออกฤทธิ์ </vt:lpstr>
      <vt:lpstr>อาการพิษ </vt:lpstr>
      <vt:lpstr>การรักษา </vt:lpstr>
      <vt:lpstr>สารกำจัดแมลงกลุ่มคาร์บาเมต (Carbamate Insecticides)</vt:lpstr>
      <vt:lpstr>กลไกออกฤทธิ์</vt:lpstr>
      <vt:lpstr>อาการพิษ </vt:lpstr>
      <vt:lpstr>สารกลุ่มออร์การ์โนฟอสเฟต  (Organophosphate)</vt:lpstr>
      <vt:lpstr>กลไกการออกฤทธิ์</vt:lpstr>
      <vt:lpstr>อาการพิษ</vt:lpstr>
      <vt:lpstr>การรักษา</vt:lpstr>
      <vt:lpstr>สารกลุ่มไพรีทรอยด์  (Pyrethroid)</vt:lpstr>
      <vt:lpstr>กลไกการออกฤทธิ์</vt:lpstr>
      <vt:lpstr>อาการพิษ</vt:lpstr>
      <vt:lpstr>การรักษา</vt:lpstr>
      <vt:lpstr>สมาชิกในกลุ่ม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Windows8 V.3_x64</dc:creator>
  <cp:lastModifiedBy>HomeUser</cp:lastModifiedBy>
  <cp:revision>20</cp:revision>
  <dcterms:created xsi:type="dcterms:W3CDTF">2013-09-10T11:21:05Z</dcterms:created>
  <dcterms:modified xsi:type="dcterms:W3CDTF">2003-01-03T21:18:02Z</dcterms:modified>
</cp:coreProperties>
</file>