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75" r:id="rId2"/>
    <p:sldId id="256" r:id="rId3"/>
    <p:sldId id="273" r:id="rId4"/>
    <p:sldId id="257" r:id="rId5"/>
    <p:sldId id="276" r:id="rId6"/>
    <p:sldId id="258" r:id="rId7"/>
    <p:sldId id="259" r:id="rId8"/>
    <p:sldId id="260" r:id="rId9"/>
    <p:sldId id="277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4" r:id="rId23"/>
    <p:sldId id="279" r:id="rId24"/>
    <p:sldId id="280" r:id="rId25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039" autoAdjust="0"/>
  </p:normalViewPr>
  <p:slideViewPr>
    <p:cSldViewPr>
      <p:cViewPr>
        <p:scale>
          <a:sx n="68" d="100"/>
          <a:sy n="68" d="100"/>
        </p:scale>
        <p:origin x="-144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DC6CA-DEEC-4C8A-B76D-ED3978CEA83D}" type="datetimeFigureOut">
              <a:rPr lang="th-TH" smtClean="0"/>
              <a:pPr/>
              <a:t>02/09/56</a:t>
            </a:fld>
            <a:endParaRPr lang="th-TH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B6BDAD-A796-464B-BBF4-C6FEC9E40B67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h-TH"/>
          </a:p>
        </p:txBody>
      </p:sp>
    </p:spTree>
  </p:cSld>
  <p:clrMapOvr>
    <a:masterClrMapping/>
  </p:clrMapOvr>
  <p:transition spd="slow"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DC6CA-DEEC-4C8A-B76D-ED3978CEA83D}" type="datetimeFigureOut">
              <a:rPr lang="th-TH" smtClean="0"/>
              <a:pPr/>
              <a:t>02/09/56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6BDAD-A796-464B-BBF4-C6FEC9E40B67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  <p:transition spd="slow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DC6CA-DEEC-4C8A-B76D-ED3978CEA83D}" type="datetimeFigureOut">
              <a:rPr lang="th-TH" smtClean="0"/>
              <a:pPr/>
              <a:t>02/09/56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6BDAD-A796-464B-BBF4-C6FEC9E40B67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  <p:transition spd="slow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DC6CA-DEEC-4C8A-B76D-ED3978CEA83D}" type="datetimeFigureOut">
              <a:rPr lang="th-TH" smtClean="0"/>
              <a:pPr/>
              <a:t>02/09/56</a:t>
            </a:fld>
            <a:endParaRPr lang="th-TH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B6BDAD-A796-464B-BBF4-C6FEC9E40B67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h-TH"/>
          </a:p>
        </p:txBody>
      </p:sp>
    </p:spTree>
  </p:cSld>
  <p:clrMapOvr>
    <a:masterClrMapping/>
  </p:clrMapOvr>
  <p:transition spd="slow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DC6CA-DEEC-4C8A-B76D-ED3978CEA83D}" type="datetimeFigureOut">
              <a:rPr lang="th-TH" smtClean="0"/>
              <a:pPr/>
              <a:t>02/09/56</a:t>
            </a:fld>
            <a:endParaRPr lang="th-TH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B6BDAD-A796-464B-BBF4-C6FEC9E40B67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</p:spTree>
  </p:cSld>
  <p:clrMapOvr>
    <a:masterClrMapping/>
  </p:clrMapOvr>
  <p:transition spd="slow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DC6CA-DEEC-4C8A-B76D-ED3978CEA83D}" type="datetimeFigureOut">
              <a:rPr lang="th-TH" smtClean="0"/>
              <a:pPr/>
              <a:t>02/09/56</a:t>
            </a:fld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B6BDAD-A796-464B-BBF4-C6FEC9E40B67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</p:spTree>
  </p:cSld>
  <p:clrMapOvr>
    <a:masterClrMapping/>
  </p:clrMapOvr>
  <p:transition spd="slow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DC6CA-DEEC-4C8A-B76D-ED3978CEA83D}" type="datetimeFigureOut">
              <a:rPr lang="th-TH" smtClean="0"/>
              <a:pPr/>
              <a:t>02/09/56</a:t>
            </a:fld>
            <a:endParaRPr lang="th-TH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B6BDAD-A796-464B-BBF4-C6FEC9E40B67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h-TH"/>
          </a:p>
        </p:txBody>
      </p:sp>
    </p:spTree>
  </p:cSld>
  <p:clrMapOvr>
    <a:masterClrMapping/>
  </p:clrMapOvr>
  <p:transition spd="slow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DC6CA-DEEC-4C8A-B76D-ED3978CEA83D}" type="datetimeFigureOut">
              <a:rPr lang="th-TH" smtClean="0"/>
              <a:pPr/>
              <a:t>02/09/56</a:t>
            </a:fld>
            <a:endParaRPr lang="th-TH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B6BDAD-A796-464B-BBF4-C6FEC9E40B67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h-TH"/>
          </a:p>
        </p:txBody>
      </p:sp>
    </p:spTree>
  </p:cSld>
  <p:clrMapOvr>
    <a:masterClrMapping/>
  </p:clrMapOvr>
  <p:transition spd="slow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DC6CA-DEEC-4C8A-B76D-ED3978CEA83D}" type="datetimeFigureOut">
              <a:rPr lang="th-TH" smtClean="0"/>
              <a:pPr/>
              <a:t>02/09/56</a:t>
            </a:fld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B6BDAD-A796-464B-BBF4-C6FEC9E40B67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h-TH"/>
          </a:p>
        </p:txBody>
      </p:sp>
    </p:spTree>
  </p:cSld>
  <p:clrMapOvr>
    <a:masterClrMapping/>
  </p:clrMapOvr>
  <p:transition spd="slow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DC6CA-DEEC-4C8A-B76D-ED3978CEA83D}" type="datetimeFigureOut">
              <a:rPr lang="th-TH" smtClean="0"/>
              <a:pPr/>
              <a:t>02/09/56</a:t>
            </a:fld>
            <a:endParaRPr lang="th-TH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B6BDAD-A796-464B-BBF4-C6FEC9E40B67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</p:spTree>
  </p:cSld>
  <p:clrMapOvr>
    <a:masterClrMapping/>
  </p:clrMapOvr>
  <p:transition spd="slow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DC6CA-DEEC-4C8A-B76D-ED3978CEA83D}" type="datetimeFigureOut">
              <a:rPr lang="th-TH" smtClean="0"/>
              <a:pPr/>
              <a:t>02/09/56</a:t>
            </a:fld>
            <a:endParaRPr lang="th-TH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B6BDAD-A796-464B-BBF4-C6FEC9E40B67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h-TH"/>
          </a:p>
        </p:txBody>
      </p:sp>
    </p:spTree>
  </p:cSld>
  <p:clrMapOvr>
    <a:masterClrMapping/>
  </p:clrMapOvr>
  <p:transition spd="slow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24000" r="-2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139DC6CA-DEEC-4C8A-B76D-ED3978CEA83D}" type="datetimeFigureOut">
              <a:rPr lang="th-TH" smtClean="0"/>
              <a:pPr/>
              <a:t>02/09/56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72B6BDAD-A796-464B-BBF4-C6FEC9E40B67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 spd="slow">
    <p:pull/>
  </p:transition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รูปภาพ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2840" y="1916832"/>
            <a:ext cx="3586814" cy="237626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1395887" y="4437112"/>
            <a:ext cx="648072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5400" dirty="0" smtClean="0">
                <a:cs typeface="+mj-cs"/>
              </a:rPr>
              <a:t>เสนอ</a:t>
            </a:r>
          </a:p>
          <a:p>
            <a:pPr algn="ctr"/>
            <a:r>
              <a:rPr lang="th-TH" sz="5400" dirty="0" smtClean="0">
                <a:cs typeface="+mj-cs"/>
              </a:rPr>
              <a:t>อาจารย์เขมิกา  สมบัติโยธา</a:t>
            </a:r>
          </a:p>
          <a:p>
            <a:pPr algn="ctr"/>
            <a:endParaRPr lang="th-TH" sz="5400" dirty="0">
              <a:cs typeface="+mj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19672" y="476672"/>
            <a:ext cx="590465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gsana New" pitchFamily="18" charset="-34"/>
                <a:cs typeface="Angsana New" pitchFamily="18" charset="-34"/>
              </a:rPr>
              <a:t>สุขภาพของผู้สูงอายุ</a:t>
            </a:r>
            <a:endParaRPr lang="th-TH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gsana New" pitchFamily="18" charset="-34"/>
              <a:cs typeface="Angsana New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79275954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/>
          <p:cNvSpPr/>
          <p:nvPr/>
        </p:nvSpPr>
        <p:spPr>
          <a:xfrm>
            <a:off x="472553" y="421777"/>
            <a:ext cx="502573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gsana New" pitchFamily="18" charset="-34"/>
                <a:cs typeface="Angsana New" pitchFamily="18" charset="-34"/>
              </a:rPr>
              <a:t>ผู้สูงอายุและสุขภาพของผู้สูงอายุ</a:t>
            </a:r>
            <a:endParaRPr lang="th-TH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5" name="สี่เหลี่ยมผืนผ้า 4"/>
          <p:cNvSpPr/>
          <p:nvPr/>
        </p:nvSpPr>
        <p:spPr>
          <a:xfrm>
            <a:off x="179512" y="1340768"/>
            <a:ext cx="8856984" cy="47551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dirty="0" smtClean="0">
                <a:cs typeface="+mj-cs"/>
              </a:rPr>
              <a:t>	</a:t>
            </a:r>
            <a:r>
              <a:rPr lang="th-TH" sz="2500" dirty="0" err="1" smtClean="0">
                <a:latin typeface="Angsana New" pitchFamily="18" charset="-34"/>
                <a:cs typeface="Angsana New" pitchFamily="18" charset="-34"/>
              </a:rPr>
              <a:t>สุร</a:t>
            </a:r>
            <a:r>
              <a:rPr lang="th-TH" sz="2500" dirty="0" smtClean="0">
                <a:latin typeface="Angsana New" pitchFamily="18" charset="-34"/>
                <a:cs typeface="Angsana New" pitchFamily="18" charset="-34"/>
              </a:rPr>
              <a:t>กุล  เจนอบรม (2541 : 6 – 7) ได้กำหนดการเป็นบุคคลสูงอายุว่า บุคคลผู้จะเข้าข่ายเป็นผู้สูงอายุ  มีเกณฑ์ในการพิจารณาแตกต่างกันโดยกำหนดเกณฑ์ในการพิจารณาความเป็นผู้สูงอายุไว้  4  ลักษณะดังนี้</a:t>
            </a:r>
          </a:p>
          <a:p>
            <a:r>
              <a:rPr lang="th-TH" sz="2500" dirty="0" smtClean="0">
                <a:latin typeface="Angsana New" pitchFamily="18" charset="-34"/>
                <a:cs typeface="Angsana New" pitchFamily="18" charset="-34"/>
              </a:rPr>
              <a:t>	1.  พิจารณาความเป็นผู้สูงอายุจากอายุจริงที่ปรากฏ  (</a:t>
            </a:r>
            <a:r>
              <a:rPr lang="en-US" sz="2500" dirty="0" smtClean="0">
                <a:latin typeface="Angsana New" pitchFamily="18" charset="-34"/>
                <a:cs typeface="Angsana New" pitchFamily="18" charset="-34"/>
              </a:rPr>
              <a:t>Chronological  Aging)  </a:t>
            </a:r>
            <a:r>
              <a:rPr lang="th-TH" sz="2500" dirty="0" smtClean="0">
                <a:latin typeface="Angsana New" pitchFamily="18" charset="-34"/>
                <a:cs typeface="Angsana New" pitchFamily="18" charset="-34"/>
              </a:rPr>
              <a:t>จากจำนวนปีหรืออายุที่ปรากฏจริงตามปีปฏิทินโดยไม่นำเอาปัจจัยอื่นมาร่วมพิจารณาด้วย</a:t>
            </a:r>
          </a:p>
          <a:p>
            <a:r>
              <a:rPr lang="th-TH" sz="2500" dirty="0" smtClean="0">
                <a:latin typeface="Angsana New" pitchFamily="18" charset="-34"/>
                <a:cs typeface="Angsana New" pitchFamily="18" charset="-34"/>
              </a:rPr>
              <a:t>	2.  พิจารณาความเป็นผู้สูงอายุจากลักษณะการเปลี่ยนแปลงทางร่างกาย  (</a:t>
            </a:r>
            <a:r>
              <a:rPr lang="en-US" sz="2500" dirty="0" smtClean="0">
                <a:latin typeface="Angsana New" pitchFamily="18" charset="-34"/>
                <a:cs typeface="Angsana New" pitchFamily="18" charset="-34"/>
              </a:rPr>
              <a:t>Physiological  Aging  </a:t>
            </a:r>
            <a:r>
              <a:rPr lang="th-TH" sz="2500" dirty="0" smtClean="0">
                <a:latin typeface="Angsana New" pitchFamily="18" charset="-34"/>
                <a:cs typeface="Angsana New" pitchFamily="18" charset="-34"/>
              </a:rPr>
              <a:t>หรือ  </a:t>
            </a:r>
            <a:r>
              <a:rPr lang="en-US" sz="2500" dirty="0" smtClean="0">
                <a:latin typeface="Angsana New" pitchFamily="18" charset="-34"/>
                <a:cs typeface="Angsana New" pitchFamily="18" charset="-34"/>
              </a:rPr>
              <a:t>Biological  Aging)  </a:t>
            </a:r>
            <a:r>
              <a:rPr lang="th-TH" sz="2500" dirty="0" smtClean="0">
                <a:latin typeface="Angsana New" pitchFamily="18" charset="-34"/>
                <a:cs typeface="Angsana New" pitchFamily="18" charset="-34"/>
              </a:rPr>
              <a:t>กระบวนการเปลี่ยนแปลงนี้จะเพิ่มขึ้นตามอายุขัยในแต่ละปี</a:t>
            </a:r>
          </a:p>
          <a:p>
            <a:r>
              <a:rPr lang="th-TH" sz="2500" dirty="0" smtClean="0">
                <a:latin typeface="Angsana New" pitchFamily="18" charset="-34"/>
                <a:cs typeface="Angsana New" pitchFamily="18" charset="-34"/>
              </a:rPr>
              <a:t>	3.  พิจารณาความเป็นผู้สูงอายุจากลักษณะการเปลี่ยนแปลงทางจิตใจ  (</a:t>
            </a:r>
            <a:r>
              <a:rPr lang="en-US" sz="2500" dirty="0" smtClean="0">
                <a:latin typeface="Angsana New" pitchFamily="18" charset="-34"/>
                <a:cs typeface="Angsana New" pitchFamily="18" charset="-34"/>
              </a:rPr>
              <a:t>Psychological  Aging)  </a:t>
            </a:r>
            <a:r>
              <a:rPr lang="th-TH" sz="2500" dirty="0" smtClean="0">
                <a:latin typeface="Angsana New" pitchFamily="18" charset="-34"/>
                <a:cs typeface="Angsana New" pitchFamily="18" charset="-34"/>
              </a:rPr>
              <a:t>จากกระบวนการเปลี่ยนแปลงทางด้านจิตใจ  สติปัญญา  การรับรู้และเรียนรู้ที่ถดถอยลง</a:t>
            </a:r>
          </a:p>
          <a:p>
            <a:r>
              <a:rPr lang="th-TH" sz="2500" dirty="0" smtClean="0">
                <a:latin typeface="Angsana New" pitchFamily="18" charset="-34"/>
                <a:cs typeface="Angsana New" pitchFamily="18" charset="-34"/>
              </a:rPr>
              <a:t>	4.  พิจารณาความเป็นผู้สูงอายุจากบทบาททางสังคม  (</a:t>
            </a:r>
            <a:r>
              <a:rPr lang="en-US" sz="2500" dirty="0" smtClean="0">
                <a:latin typeface="Angsana New" pitchFamily="18" charset="-34"/>
                <a:cs typeface="Angsana New" pitchFamily="18" charset="-34"/>
              </a:rPr>
              <a:t>Sociological  Aging)  </a:t>
            </a:r>
            <a:r>
              <a:rPr lang="th-TH" sz="2500" dirty="0" smtClean="0">
                <a:latin typeface="Angsana New" pitchFamily="18" charset="-34"/>
                <a:cs typeface="Angsana New" pitchFamily="18" charset="-34"/>
              </a:rPr>
              <a:t>จากบทบาทหน้าที่ทางสังคมที่เปลี่ยนแปลงไป   การมีปฏิสัมพันธ์กับกลุ่มบุคคล ตลอดจนความรับผิดชอบในการทำงานลดลง</a:t>
            </a:r>
            <a:endParaRPr lang="th-TH" sz="2500" dirty="0">
              <a:latin typeface="Angsana New" pitchFamily="18" charset="-34"/>
              <a:cs typeface="Angsana New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8805896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/>
          <p:cNvSpPr/>
          <p:nvPr/>
        </p:nvSpPr>
        <p:spPr>
          <a:xfrm>
            <a:off x="0" y="476672"/>
            <a:ext cx="9144000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dirty="0" smtClean="0">
                <a:latin typeface="Angsana New" pitchFamily="18" charset="-34"/>
                <a:cs typeface="Angsana New" pitchFamily="18" charset="-34"/>
              </a:rPr>
              <a:t>      </a:t>
            </a:r>
            <a:r>
              <a:rPr lang="th-TH" sz="3200" b="1" u="sng" dirty="0" smtClean="0">
                <a:latin typeface="Angsana New" pitchFamily="18" charset="-34"/>
                <a:cs typeface="Angsana New" pitchFamily="18" charset="-34"/>
              </a:rPr>
              <a:t>สุขภาพผู้สูงอายุที่พึงประสงค์ 4 หลักการ</a:t>
            </a:r>
          </a:p>
          <a:p>
            <a:r>
              <a:rPr lang="th-TH" dirty="0" smtClean="0"/>
              <a:t>		</a:t>
            </a:r>
          </a:p>
          <a:p>
            <a:r>
              <a:rPr lang="th-TH" dirty="0" smtClean="0">
                <a:cs typeface="+mj-cs"/>
              </a:rPr>
              <a:t>		</a:t>
            </a:r>
            <a:r>
              <a:rPr lang="th-TH" dirty="0" smtClean="0">
                <a:latin typeface="Angsana New" pitchFamily="18" charset="-34"/>
                <a:cs typeface="Angsana New" pitchFamily="18" charset="-34"/>
              </a:rPr>
              <a:t>พึ่งตนเอง	: อยู่เพื่อดูแลตนเองได้ให้ยืนยาวที่สุด</a:t>
            </a:r>
          </a:p>
          <a:p>
            <a:r>
              <a:rPr lang="th-TH" dirty="0" smtClean="0">
                <a:latin typeface="Angsana New" pitchFamily="18" charset="-34"/>
                <a:cs typeface="Angsana New" pitchFamily="18" charset="-34"/>
              </a:rPr>
              <a:t>		ครอบครัวเกื้อหนุน : อยู่เพื่อความอบอุ่นในครอบครัวให้นานที่สุด</a:t>
            </a:r>
          </a:p>
          <a:p>
            <a:r>
              <a:rPr lang="th-TH" dirty="0" smtClean="0">
                <a:latin typeface="Angsana New" pitchFamily="18" charset="-34"/>
                <a:cs typeface="Angsana New" pitchFamily="18" charset="-34"/>
              </a:rPr>
              <a:t>		ชุมชนช่วยเหลือ :	อยู่เพื่อสานสัมพันธ์กับเพื่อนให้นานที่สุด</a:t>
            </a:r>
          </a:p>
          <a:p>
            <a:r>
              <a:rPr lang="th-TH" dirty="0" smtClean="0">
                <a:latin typeface="Angsana New" pitchFamily="18" charset="-34"/>
                <a:cs typeface="Angsana New" pitchFamily="18" charset="-34"/>
              </a:rPr>
              <a:t>		สังคม รัฐเกื้อหนุน : อยู่เพื่อให้มีคุณภาพชีวิตในสังคมได้ดีที่สุด</a:t>
            </a:r>
            <a:endParaRPr lang="th-TH" dirty="0">
              <a:latin typeface="Angsana New" pitchFamily="18" charset="-34"/>
              <a:cs typeface="Angsana New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64674894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/>
          <p:cNvSpPr/>
          <p:nvPr/>
        </p:nvSpPr>
        <p:spPr>
          <a:xfrm>
            <a:off x="179512" y="476672"/>
            <a:ext cx="871296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dirty="0" smtClean="0">
                <a:cs typeface="+mj-cs"/>
              </a:rPr>
              <a:t>	</a:t>
            </a:r>
            <a:r>
              <a:rPr lang="th-TH" dirty="0" smtClean="0">
                <a:latin typeface="Angsana New" pitchFamily="18" charset="-34"/>
                <a:cs typeface="Angsana New" pitchFamily="18" charset="-34"/>
              </a:rPr>
              <a:t>เป้าหมายหลัก คือ สุขภาวะ (</a:t>
            </a:r>
            <a:r>
              <a:rPr lang="en-US" dirty="0" smtClean="0">
                <a:latin typeface="Angsana New" pitchFamily="18" charset="-34"/>
                <a:cs typeface="Angsana New" pitchFamily="18" charset="-34"/>
              </a:rPr>
              <a:t>well – being) </a:t>
            </a:r>
            <a:r>
              <a:rPr lang="th-TH" dirty="0" smtClean="0">
                <a:latin typeface="Angsana New" pitchFamily="18" charset="-34"/>
                <a:cs typeface="Angsana New" pitchFamily="18" charset="-34"/>
              </a:rPr>
              <a:t>ของผู้สูงอายุ ให้เป็นผู้สูงอายุที่ “ สูงวัยอย่างมีคุณค่า ชราอย่างมีความสุข” ซึ่งต้องเชื่อมโยงกับสุขภาวะในมิติต่างๆ อย่างสมดุล คือ</a:t>
            </a:r>
          </a:p>
          <a:p>
            <a:r>
              <a:rPr lang="th-TH" dirty="0" smtClean="0">
                <a:latin typeface="Angsana New" pitchFamily="18" charset="-34"/>
                <a:cs typeface="Angsana New" pitchFamily="18" charset="-34"/>
              </a:rPr>
              <a:t>	สุขภาวะที่สมบูรณ์ทางกาย หมายถึง ร่างกายสมบูรณ์แข็งแรง คล่องแคล่ว มีกำลัง ไม่เป็นโรค ไม่พิการ มีเศรษฐกิจหรือปัจจัยที่จำเป็นพอเพียง ไม่มีอุปัทวันตราย มีสิ่งแวดล้อมที่ส่งเสริมสุขภาพ คำว่า “กาย” ในที่นี้หมายถึงทางกายภาพด้วย</a:t>
            </a:r>
          </a:p>
          <a:p>
            <a:r>
              <a:rPr lang="th-TH" dirty="0" smtClean="0">
                <a:latin typeface="Angsana New" pitchFamily="18" charset="-34"/>
                <a:cs typeface="Angsana New" pitchFamily="18" charset="-34"/>
              </a:rPr>
              <a:t>	สุขภาวะที่สมบูรณ์ทางจิต หมายถึง จิตใจที่มีความสุข รื่นเริง คล่องแคล่ว ไม่ติดขัด มีความเมตตา สัมผัสกับความงามของสรรพสิ่ง มีสติ มีสมาธิ มีปัญญา รวมถึงการลดความเห็นแก่ตัวลงไปด้วย เพราะตราบใดที่ยังมีความเห็นแก่ตัว ก็จะมีสุขภาวะที่สมบูรณ์ทางจิตใจไม่ได้</a:t>
            </a:r>
          </a:p>
          <a:p>
            <a:r>
              <a:rPr lang="th-TH" dirty="0" smtClean="0">
                <a:latin typeface="Angsana New" pitchFamily="18" charset="-34"/>
                <a:cs typeface="Angsana New" pitchFamily="18" charset="-34"/>
              </a:rPr>
              <a:t>	สุขภาวะที่สมบูรณ์ทางสังคม หมายถึง มีการอยู่ร่วมกันด้วยดี มีครอบครัวอบอุ่น ชุมชนเข้มแข็ง สังคมมีความยุติธรรม มีความเสมอภาค มีภราดรภาพ สันติภาพ มีความเป็นประชาสังคม มีระบบบริการที่ดี และระบบบริการเป็นกิจการทางสังคม</a:t>
            </a:r>
            <a:endParaRPr lang="th-TH" dirty="0">
              <a:latin typeface="Angsana New" pitchFamily="18" charset="-34"/>
              <a:cs typeface="Angsana New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98852990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/>
          <p:cNvSpPr/>
          <p:nvPr/>
        </p:nvSpPr>
        <p:spPr>
          <a:xfrm>
            <a:off x="323528" y="571480"/>
            <a:ext cx="8568952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3200" dirty="0" smtClean="0">
                <a:latin typeface="Angsana New" pitchFamily="18" charset="-34"/>
                <a:cs typeface="Angsana New" pitchFamily="18" charset="-34"/>
              </a:rPr>
              <a:t>    </a:t>
            </a:r>
            <a:r>
              <a:rPr lang="th-TH" sz="3200" u="sng" dirty="0" smtClean="0">
                <a:latin typeface="Angsana New" pitchFamily="18" charset="-34"/>
                <a:cs typeface="Angsana New" pitchFamily="18" charset="-34"/>
              </a:rPr>
              <a:t>มาตรฐานผู้สูงอายุมีสุขภาพอนามัยที่พึงประสงค์</a:t>
            </a:r>
          </a:p>
          <a:p>
            <a:endParaRPr lang="th-TH" sz="3200" u="sng" dirty="0" smtClean="0">
              <a:latin typeface="Angsana New" pitchFamily="18" charset="-34"/>
              <a:cs typeface="Angsana New" pitchFamily="18" charset="-34"/>
            </a:endParaRPr>
          </a:p>
          <a:p>
            <a:r>
              <a:rPr lang="th-TH" dirty="0" smtClean="0"/>
              <a:t>	</a:t>
            </a:r>
            <a:r>
              <a:rPr lang="th-TH" dirty="0" smtClean="0">
                <a:cs typeface="+mj-cs"/>
              </a:rPr>
              <a:t>กรมอนามัย กระทรวงสาธารณสุข ได้กำหนดมาตรฐานผู้สูงอายุมีสุขภาพอนามัยที่พึงประสงค์ไว้ 4 ประการ ดังนี้</a:t>
            </a:r>
          </a:p>
          <a:p>
            <a:endParaRPr lang="th-TH" dirty="0" smtClean="0">
              <a:cs typeface="+mj-cs"/>
            </a:endParaRPr>
          </a:p>
          <a:p>
            <a:r>
              <a:rPr lang="th-TH" dirty="0" smtClean="0">
                <a:cs typeface="+mj-cs"/>
              </a:rPr>
              <a:t>		1.  มีสุขภาพดีทั้งร่างกายและจิตใจ</a:t>
            </a:r>
          </a:p>
          <a:p>
            <a:r>
              <a:rPr lang="th-TH" dirty="0" smtClean="0">
                <a:cs typeface="+mj-cs"/>
              </a:rPr>
              <a:t>		2.  มีฟันใช้งานได้อย่างน้อย 20 ซี่</a:t>
            </a:r>
          </a:p>
          <a:p>
            <a:r>
              <a:rPr lang="th-TH" dirty="0" smtClean="0">
                <a:cs typeface="+mj-cs"/>
              </a:rPr>
              <a:t>		3.  มีดัชนีมวลกายอยู่ในเกณฑ์ปกติ</a:t>
            </a:r>
          </a:p>
          <a:p>
            <a:r>
              <a:rPr lang="th-TH" dirty="0" smtClean="0">
                <a:cs typeface="+mj-cs"/>
              </a:rPr>
              <a:t>		4.  สามารถช่วยเหลือตนเองและผู้อื่นได้ตามอัตภาพ</a:t>
            </a:r>
            <a:endParaRPr lang="th-TH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0162206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/>
          <p:cNvSpPr/>
          <p:nvPr/>
        </p:nvSpPr>
        <p:spPr>
          <a:xfrm>
            <a:off x="323528" y="332656"/>
            <a:ext cx="8568952" cy="60170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3200" dirty="0" smtClean="0"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3200" u="sng" dirty="0" smtClean="0">
                <a:latin typeface="Angsana New" pitchFamily="18" charset="-34"/>
                <a:cs typeface="Angsana New" pitchFamily="18" charset="-34"/>
              </a:rPr>
              <a:t>แนวทางการดูแลสุขภาพผู้สูงอายุ</a:t>
            </a:r>
          </a:p>
          <a:p>
            <a:r>
              <a:rPr lang="th-TH" dirty="0" smtClean="0">
                <a:cs typeface="+mj-cs"/>
              </a:rPr>
              <a:t>	</a:t>
            </a:r>
            <a:r>
              <a:rPr lang="th-TH" sz="2500" dirty="0" smtClean="0">
                <a:latin typeface="Angsana New" pitchFamily="18" charset="-34"/>
                <a:cs typeface="Angsana New" pitchFamily="18" charset="-34"/>
              </a:rPr>
              <a:t>1.  ส่งเสริมสนับสนุนให้ผู้สูงอายุดูแลช่วยเหลือตนเองให้ได้อยู่ในครอบครัวที่มีความเอื้ออาทร โดยชุมชนมีส่วนร่วมช่วยเหลือ หน่วยงานบริการทางการแพทย์หรือทางสังคมจะเข้าไปช่วยเหลือเมื่อมีความต้องการหรือมีปัญหา</a:t>
            </a:r>
          </a:p>
          <a:p>
            <a:r>
              <a:rPr lang="th-TH" sz="2500" dirty="0" smtClean="0">
                <a:latin typeface="Angsana New" pitchFamily="18" charset="-34"/>
                <a:cs typeface="Angsana New" pitchFamily="18" charset="-34"/>
              </a:rPr>
              <a:t>	2.  แบ่งกลุ่มผู้สูงอายุตามนิยามขององค์การสหประชาชาติเป็น 3 กลุ่ม เพื่อการดูแลช่วยเหลือที่แตกต่างกันตามความเหมาะสมของสภาวะทางกาย ทางจิต และสภาวะพึ่งพิง รวมถึงความต้องการที่แตกต่างกัน</a:t>
            </a:r>
          </a:p>
          <a:p>
            <a:r>
              <a:rPr lang="th-TH" sz="2500" dirty="0" smtClean="0">
                <a:latin typeface="Angsana New" pitchFamily="18" charset="-34"/>
                <a:cs typeface="Angsana New" pitchFamily="18" charset="-34"/>
              </a:rPr>
              <a:t>		กลุ่มที่ 1  ผู้สูงอายุวัยต้น (อายุ 60-69 ปี) เป็นผู้ที่ยังแข็งแรง สุขภาพดี อยู่ได้ตามลำพัง เป็นอิสระ ช่วยเหลือตนเองได้ ควรมีการจรรโลงสุขภาพที่ดีไว้</a:t>
            </a:r>
          </a:p>
          <a:p>
            <a:r>
              <a:rPr lang="th-TH" sz="2500" dirty="0" smtClean="0">
                <a:latin typeface="Angsana New" pitchFamily="18" charset="-34"/>
                <a:cs typeface="Angsana New" pitchFamily="18" charset="-34"/>
              </a:rPr>
              <a:t>		กลุ่มที่ 2  ผู้สูงอายุตอนปลาย (อายุ 70-79 ปี) ถ้าไม่มีโรคประจำตัวและดูแลสุขภาพดีก็ยังแข็งแรง แต่ต้องพึ่งพิง ควรได้รับการช่วยเหลือในชีวิตประจำวัน และการเฝ้าระวังทางสุขภาพ</a:t>
            </a:r>
          </a:p>
          <a:p>
            <a:r>
              <a:rPr lang="th-TH" sz="2500" dirty="0" smtClean="0">
                <a:latin typeface="Angsana New" pitchFamily="18" charset="-34"/>
                <a:cs typeface="Angsana New" pitchFamily="18" charset="-34"/>
              </a:rPr>
              <a:t>		กลุ่มที่ 3  ผู้สูงอายุสูงสุด (อายุ 80 ปีขึ้นไป) ต้องการผู้ดูแลช่วยเหลือในชีวิตประจำวันต้องการดูแลด้านการแพทย์และเวชศาสตร์ผู้สูงอายุตามสาเหตุ ซึ่งอาจจะเป็นการดูแลที่บ้านหรือสถานพยาบาลที่ต้องการความต่อเนื่องของบริการที่มีลักษณะแบบ</a:t>
            </a:r>
            <a:r>
              <a:rPr lang="th-TH" sz="2500" dirty="0" err="1" smtClean="0">
                <a:latin typeface="Angsana New" pitchFamily="18" charset="-34"/>
                <a:cs typeface="Angsana New" pitchFamily="18" charset="-34"/>
              </a:rPr>
              <a:t>บูรณา</a:t>
            </a:r>
            <a:r>
              <a:rPr lang="th-TH" sz="2500" dirty="0" smtClean="0">
                <a:latin typeface="Angsana New" pitchFamily="18" charset="-34"/>
                <a:cs typeface="Angsana New" pitchFamily="18" charset="-34"/>
              </a:rPr>
              <a:t>การ</a:t>
            </a:r>
            <a:endParaRPr lang="th-TH" sz="2500" dirty="0">
              <a:latin typeface="Angsana New" pitchFamily="18" charset="-34"/>
              <a:cs typeface="Angsana New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68605680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/>
          <p:cNvSpPr/>
          <p:nvPr/>
        </p:nvSpPr>
        <p:spPr>
          <a:xfrm>
            <a:off x="323528" y="387297"/>
            <a:ext cx="8424936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gsana New" pitchFamily="18" charset="-34"/>
                <a:cs typeface="Angsana New" pitchFamily="18" charset="-34"/>
              </a:rPr>
              <a:t>  </a:t>
            </a:r>
            <a:r>
              <a:rPr lang="th-TH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gsana New" pitchFamily="18" charset="-34"/>
                <a:cs typeface="Angsana New" pitchFamily="18" charset="-34"/>
              </a:rPr>
              <a:t>สุขภาพสตรีวัยทอง</a:t>
            </a:r>
          </a:p>
          <a:p>
            <a:endParaRPr lang="th-TH" b="1" dirty="0"/>
          </a:p>
          <a:p>
            <a:r>
              <a:rPr lang="th-TH" b="1" dirty="0" smtClean="0"/>
              <a:t>	</a:t>
            </a:r>
            <a:r>
              <a:rPr lang="th-TH" dirty="0" smtClean="0">
                <a:latin typeface="Angsana New" pitchFamily="18" charset="-34"/>
                <a:cs typeface="Angsana New" pitchFamily="18" charset="-34"/>
              </a:rPr>
              <a:t>สตรี</a:t>
            </a:r>
            <a:r>
              <a:rPr lang="th-TH" dirty="0">
                <a:latin typeface="Angsana New" pitchFamily="18" charset="-34"/>
                <a:cs typeface="Angsana New" pitchFamily="18" charset="-34"/>
              </a:rPr>
              <a:t>วัยทอง  หรือสตรีวัยหมดระดู หรือสตรีวัยหมดประจำเดือน เป็นคำที่หมายถึง  สตรีที่เข้าสู่ระยะสิ้นสุดการมีระดูอย่างถาวร  เนื่องจากรังไข่หยุดทำงาน  วัยทองหรือวัยหมดระดู  เป็นช่วงระยะเวลาหนึ่งในกระบวนการเปลี่ยนแปลงทางสรีรวิทยา  ซึ่งเป็นไปตามธรรมชาติ  จากสตรีในวัยเจริญพันธุ์  เข้าสู่วัยซึ่งรังไข่หมดความสามารถในการเจริญพันธุ์และสร้างฮอร์โมนเพศลดลง  อายุเฉลี่ยของสตรีไทยที่เข้าสู่วัยทอง ประมาณ 48 ปี  แต่การให้บริการส่งเสริมสุขภาพ  จะให้ก่อนและหลังช่วงอายุดังกล่าวคือ ตั้งแต่อายุ 45-59 ปี</a:t>
            </a:r>
          </a:p>
          <a:p>
            <a:endParaRPr lang="th-TH" b="1" dirty="0"/>
          </a:p>
        </p:txBody>
      </p:sp>
      <p:sp>
        <p:nvSpPr>
          <p:cNvPr id="5" name="สี่เหลี่ยมผืนผ้า 4"/>
          <p:cNvSpPr/>
          <p:nvPr/>
        </p:nvSpPr>
        <p:spPr>
          <a:xfrm>
            <a:off x="0" y="927884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dirty="0" smtClean="0"/>
              <a:t>	</a:t>
            </a:r>
          </a:p>
          <a:p>
            <a:r>
              <a:rPr lang="th-TH" dirty="0" smtClean="0"/>
              <a:t>	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135256731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/>
          <p:cNvSpPr/>
          <p:nvPr/>
        </p:nvSpPr>
        <p:spPr>
          <a:xfrm>
            <a:off x="251520" y="548680"/>
            <a:ext cx="8568952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3200" u="sng" dirty="0" smtClean="0">
                <a:latin typeface="Angsana New" pitchFamily="18" charset="-34"/>
                <a:cs typeface="Angsana New" pitchFamily="18" charset="-34"/>
              </a:rPr>
              <a:t>วัยทองเป็นอย่างไร...อาการและโรคที่อาจพบได้</a:t>
            </a:r>
          </a:p>
          <a:p>
            <a:r>
              <a:rPr lang="th-TH" dirty="0" smtClean="0">
                <a:latin typeface="Angsana New" pitchFamily="18" charset="-34"/>
                <a:cs typeface="Angsana New" pitchFamily="18" charset="-34"/>
              </a:rPr>
              <a:t>	</a:t>
            </a:r>
          </a:p>
          <a:p>
            <a:r>
              <a:rPr lang="th-TH" dirty="0">
                <a:latin typeface="Angsana New" pitchFamily="18" charset="-34"/>
                <a:cs typeface="Angsana New" pitchFamily="18" charset="-34"/>
              </a:rPr>
              <a:t>	</a:t>
            </a:r>
            <a:r>
              <a:rPr lang="th-TH" dirty="0" smtClean="0">
                <a:latin typeface="Angsana New" pitchFamily="18" charset="-34"/>
                <a:cs typeface="Angsana New" pitchFamily="18" charset="-34"/>
              </a:rPr>
              <a:t>การที่รังไข่หยุดทำงาน  ไม่มีการตกไข่  และหยุดการผลิตฮอร์โมนเพศ   อาจทำให้เกิดการเปลี่ยนแปลงทางร่างกายและจิตใจ คือ</a:t>
            </a:r>
          </a:p>
          <a:p>
            <a:r>
              <a:rPr lang="th-TH" dirty="0" smtClean="0">
                <a:latin typeface="Angsana New" pitchFamily="18" charset="-34"/>
                <a:cs typeface="Angsana New" pitchFamily="18" charset="-34"/>
              </a:rPr>
              <a:t>		- มีอาการร้อนวูบวาบที่หน้าอก  คอ  ใบหน้า  ใจสั่น  เหงื่อออก</a:t>
            </a:r>
          </a:p>
          <a:p>
            <a:r>
              <a:rPr lang="th-TH" dirty="0" smtClean="0">
                <a:latin typeface="Angsana New" pitchFamily="18" charset="-34"/>
                <a:cs typeface="Angsana New" pitchFamily="18" charset="-34"/>
              </a:rPr>
              <a:t>		- มีปัญหานอนไม่หลับ  รู้สึกอ่อนเพลีย</a:t>
            </a:r>
          </a:p>
          <a:p>
            <a:r>
              <a:rPr lang="th-TH" dirty="0" smtClean="0">
                <a:latin typeface="Angsana New" pitchFamily="18" charset="-34"/>
                <a:cs typeface="Angsana New" pitchFamily="18" charset="-34"/>
              </a:rPr>
              <a:t>		- อารมณ์เปลี่ยนแปลง  หงุดหงิดง่าย  ซึมเศร้า  ปวดศีรษะ</a:t>
            </a:r>
          </a:p>
          <a:p>
            <a:r>
              <a:rPr lang="th-TH" dirty="0" smtClean="0">
                <a:latin typeface="Angsana New" pitchFamily="18" charset="-34"/>
                <a:cs typeface="Angsana New" pitchFamily="18" charset="-34"/>
              </a:rPr>
              <a:t>		- ปวดข้อ</a:t>
            </a:r>
          </a:p>
          <a:p>
            <a:r>
              <a:rPr lang="th-TH" dirty="0" smtClean="0">
                <a:latin typeface="Angsana New" pitchFamily="18" charset="-34"/>
                <a:cs typeface="Angsana New" pitchFamily="18" charset="-34"/>
              </a:rPr>
              <a:t>		- มีอาการทางระบบอวัยวะสืบพันธุ์   ได้แก่   ช่องคลอดแห้ง   เจ็บเวลามีเพศสัมพันธ์  ความรู้สึกทางเพศลดน้อยลง</a:t>
            </a:r>
          </a:p>
          <a:p>
            <a:r>
              <a:rPr lang="th-TH" dirty="0" smtClean="0">
                <a:latin typeface="Angsana New" pitchFamily="18" charset="-34"/>
                <a:cs typeface="Angsana New" pitchFamily="18" charset="-34"/>
              </a:rPr>
              <a:t>		- มีอาการของระบบทางเดินปัสสาวะ  ได้แก่  ปัสสาวะปวดแสบ  ปัสสาวะบ่อย  กลั้นปัสสาวะไม่อยู่</a:t>
            </a:r>
          </a:p>
          <a:p>
            <a:r>
              <a:rPr lang="th-TH" dirty="0" smtClean="0">
                <a:latin typeface="Angsana New" pitchFamily="18" charset="-34"/>
                <a:cs typeface="Angsana New" pitchFamily="18" charset="-34"/>
              </a:rPr>
              <a:t>		- ผิวหนังแห้ง  เล็บเปราะบาง  ผมแห้ง  ร่วงง่าย</a:t>
            </a:r>
            <a:endParaRPr lang="th-TH" dirty="0">
              <a:latin typeface="Angsana New" pitchFamily="18" charset="-34"/>
              <a:cs typeface="Angsana New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74333435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/>
          <p:cNvSpPr/>
          <p:nvPr/>
        </p:nvSpPr>
        <p:spPr>
          <a:xfrm>
            <a:off x="395536" y="785794"/>
            <a:ext cx="8248430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3200" u="sng" dirty="0" smtClean="0">
                <a:latin typeface="Angsana New" pitchFamily="18" charset="-34"/>
                <a:cs typeface="Angsana New" pitchFamily="18" charset="-34"/>
              </a:rPr>
              <a:t>โรคที่มักจะเกิดกับวัยทอง</a:t>
            </a:r>
          </a:p>
          <a:p>
            <a:endParaRPr lang="th-TH" dirty="0" smtClean="0"/>
          </a:p>
          <a:p>
            <a:r>
              <a:rPr lang="th-TH" dirty="0" smtClean="0">
                <a:latin typeface="Angsana New" pitchFamily="18" charset="-34"/>
                <a:cs typeface="Angsana New" pitchFamily="18" charset="-34"/>
              </a:rPr>
              <a:t>	• ผู้ป่วยจะเกิดโรคกระดูกพรุนได้เร็ว</a:t>
            </a:r>
          </a:p>
          <a:p>
            <a:r>
              <a:rPr lang="th-TH" dirty="0" smtClean="0">
                <a:latin typeface="Angsana New" pitchFamily="18" charset="-34"/>
                <a:cs typeface="Angsana New" pitchFamily="18" charset="-34"/>
              </a:rPr>
              <a:t>	• ผู้ป่วยวัยทองจะมีอัตราการเกิดโรคหลอดเลือดหัวใจ และโรคหลอดเลือดสมองเพิ่มผู้ป่วยควรควบคุมปัจจัยเสี่ยง</a:t>
            </a:r>
          </a:p>
          <a:p>
            <a:r>
              <a:rPr lang="th-TH" dirty="0" smtClean="0">
                <a:latin typeface="Angsana New" pitchFamily="18" charset="-34"/>
                <a:cs typeface="Angsana New" pitchFamily="18" charset="-34"/>
              </a:rPr>
              <a:t>	• มะเร็งเต้านม</a:t>
            </a:r>
            <a:endParaRPr lang="th-TH" dirty="0">
              <a:latin typeface="Angsana New" pitchFamily="18" charset="-34"/>
              <a:cs typeface="Angsana New" pitchFamily="18" charset="-34"/>
            </a:endParaRPr>
          </a:p>
        </p:txBody>
      </p:sp>
      <p:pic>
        <p:nvPicPr>
          <p:cNvPr id="2" name="รูปภาพ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3543439"/>
            <a:ext cx="3576776" cy="278819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" name="รูปภาพ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5982" y="3487531"/>
            <a:ext cx="3309004" cy="284410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61022569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/>
          <p:cNvSpPr/>
          <p:nvPr/>
        </p:nvSpPr>
        <p:spPr>
          <a:xfrm>
            <a:off x="323528" y="500042"/>
            <a:ext cx="8352928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3200" u="sng" dirty="0" smtClean="0">
                <a:latin typeface="Angsana New" pitchFamily="18" charset="-34"/>
                <a:cs typeface="Angsana New" pitchFamily="18" charset="-34"/>
              </a:rPr>
              <a:t>เมื่อเข้าสู่วัยทองต้องทำอะไรบ้าง</a:t>
            </a:r>
          </a:p>
          <a:p>
            <a:endParaRPr lang="th-TH" sz="3200" u="sng" dirty="0" smtClean="0">
              <a:latin typeface="Angsana New" pitchFamily="18" charset="-34"/>
              <a:cs typeface="Angsana New" pitchFamily="18" charset="-34"/>
            </a:endParaRPr>
          </a:p>
          <a:p>
            <a:r>
              <a:rPr lang="th-TH" dirty="0" smtClean="0"/>
              <a:t>	</a:t>
            </a:r>
            <a:r>
              <a:rPr lang="th-TH" dirty="0" smtClean="0">
                <a:latin typeface="Angsana New" pitchFamily="18" charset="-34"/>
                <a:cs typeface="Angsana New" pitchFamily="18" charset="-34"/>
              </a:rPr>
              <a:t>• ให้</a:t>
            </a:r>
            <a:r>
              <a:rPr lang="th-TH" dirty="0">
                <a:latin typeface="Angsana New" pitchFamily="18" charset="-34"/>
                <a:cs typeface="Angsana New" pitchFamily="18" charset="-34"/>
              </a:rPr>
              <a:t>รับประทานอาหารที่มีแคลเซียมสูง ลดไขมัน</a:t>
            </a:r>
          </a:p>
          <a:p>
            <a:r>
              <a:rPr lang="th-TH" dirty="0" smtClean="0">
                <a:latin typeface="Angsana New" pitchFamily="18" charset="-34"/>
                <a:cs typeface="Angsana New" pitchFamily="18" charset="-34"/>
              </a:rPr>
              <a:t>	• ลด</a:t>
            </a:r>
            <a:r>
              <a:rPr lang="th-TH" dirty="0">
                <a:latin typeface="Angsana New" pitchFamily="18" charset="-34"/>
                <a:cs typeface="Angsana New" pitchFamily="18" charset="-34"/>
              </a:rPr>
              <a:t>ปัจจัยเสี่ยงต่อโรคหัวใจ</a:t>
            </a:r>
          </a:p>
          <a:p>
            <a:r>
              <a:rPr lang="th-TH" dirty="0" smtClean="0">
                <a:latin typeface="Angsana New" pitchFamily="18" charset="-34"/>
                <a:cs typeface="Angsana New" pitchFamily="18" charset="-34"/>
              </a:rPr>
              <a:t>	• เลิก</a:t>
            </a:r>
            <a:r>
              <a:rPr lang="th-TH" dirty="0">
                <a:latin typeface="Angsana New" pitchFamily="18" charset="-34"/>
                <a:cs typeface="Angsana New" pitchFamily="18" charset="-34"/>
              </a:rPr>
              <a:t>บุหรี่และแอลกอฮอล์</a:t>
            </a:r>
          </a:p>
          <a:p>
            <a:r>
              <a:rPr lang="th-TH" dirty="0" smtClean="0">
                <a:latin typeface="Angsana New" pitchFamily="18" charset="-34"/>
                <a:cs typeface="Angsana New" pitchFamily="18" charset="-34"/>
              </a:rPr>
              <a:t>	• ใช้</a:t>
            </a:r>
            <a:r>
              <a:rPr lang="th-TH" dirty="0">
                <a:latin typeface="Angsana New" pitchFamily="18" charset="-34"/>
                <a:cs typeface="Angsana New" pitchFamily="18" charset="-34"/>
              </a:rPr>
              <a:t>สารหล่อลื่นก่อนร่วมเพศ</a:t>
            </a:r>
          </a:p>
          <a:p>
            <a:r>
              <a:rPr lang="th-TH" dirty="0" smtClean="0">
                <a:latin typeface="Angsana New" pitchFamily="18" charset="-34"/>
                <a:cs typeface="Angsana New" pitchFamily="18" charset="-34"/>
              </a:rPr>
              <a:t>	• ตรวจ</a:t>
            </a:r>
            <a:r>
              <a:rPr lang="th-TH" dirty="0">
                <a:latin typeface="Angsana New" pitchFamily="18" charset="-34"/>
                <a:cs typeface="Angsana New" pitchFamily="18" charset="-34"/>
              </a:rPr>
              <a:t>เต้านม มะเร็งปากมดลูกทุกปี</a:t>
            </a:r>
          </a:p>
          <a:p>
            <a:endParaRPr lang="th-TH" b="1" dirty="0" smtClean="0">
              <a:latin typeface="Angsana New" pitchFamily="18" charset="-34"/>
              <a:cs typeface="Angsana New" pitchFamily="18" charset="-34"/>
            </a:endParaRPr>
          </a:p>
        </p:txBody>
      </p:sp>
      <p:pic>
        <p:nvPicPr>
          <p:cNvPr id="2" name="รูปภาพ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5626" y="1886258"/>
            <a:ext cx="2381250" cy="3429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" name="รูปภาพ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4031708"/>
            <a:ext cx="3600400" cy="256710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9268732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/>
          <p:cNvSpPr/>
          <p:nvPr/>
        </p:nvSpPr>
        <p:spPr>
          <a:xfrm>
            <a:off x="428596" y="214290"/>
            <a:ext cx="8215337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3200" u="sng" dirty="0" smtClean="0">
                <a:latin typeface="Angsana New" pitchFamily="18" charset="-34"/>
                <a:cs typeface="Angsana New" pitchFamily="18" charset="-34"/>
              </a:rPr>
              <a:t>คนวัยทองควรดูแลตนเองอย่างไร</a:t>
            </a:r>
          </a:p>
          <a:p>
            <a:r>
              <a:rPr lang="th-TH" dirty="0" smtClean="0">
                <a:latin typeface="Angsana New" pitchFamily="18" charset="-34"/>
                <a:cs typeface="Angsana New" pitchFamily="18" charset="-34"/>
              </a:rPr>
              <a:t>	1. ศึกษาและทำความเข้าใจถึงการเปลี่ยนแปลงของร่างกายและจิตใจ</a:t>
            </a:r>
          </a:p>
          <a:p>
            <a:r>
              <a:rPr lang="th-TH" dirty="0" smtClean="0">
                <a:latin typeface="Angsana New" pitchFamily="18" charset="-34"/>
                <a:cs typeface="Angsana New" pitchFamily="18" charset="-34"/>
              </a:rPr>
              <a:t>	2. หมั่นดูแลน้ำหนักตัวให้อยู่ในเกณฑ์ปกติ</a:t>
            </a:r>
          </a:p>
          <a:p>
            <a:r>
              <a:rPr lang="th-TH" dirty="0" smtClean="0">
                <a:latin typeface="Angsana New" pitchFamily="18" charset="-34"/>
                <a:cs typeface="Angsana New" pitchFamily="18" charset="-34"/>
              </a:rPr>
              <a:t>	3. รับประทานอาหารที่เป็นประโยชน์  มีความหลากหลาย  และพอเหมาะ</a:t>
            </a:r>
          </a:p>
          <a:p>
            <a:r>
              <a:rPr lang="th-TH" dirty="0" smtClean="0">
                <a:latin typeface="Angsana New" pitchFamily="18" charset="-34"/>
                <a:cs typeface="Angsana New" pitchFamily="18" charset="-34"/>
              </a:rPr>
              <a:t>	4. หลีกเลี่ยงสิ่งเสพติด  สุรา  บุหรี่  หรือสารกระตุ้นต่าง ๆ</a:t>
            </a:r>
          </a:p>
          <a:p>
            <a:r>
              <a:rPr lang="th-TH" dirty="0" smtClean="0">
                <a:latin typeface="Angsana New" pitchFamily="18" charset="-34"/>
                <a:cs typeface="Angsana New" pitchFamily="18" charset="-34"/>
              </a:rPr>
              <a:t>	5. หมั่นออกกำลังกายอย่างสม่ำเสมอ</a:t>
            </a:r>
          </a:p>
          <a:p>
            <a:r>
              <a:rPr lang="th-TH" dirty="0" smtClean="0">
                <a:latin typeface="Angsana New" pitchFamily="18" charset="-34"/>
                <a:cs typeface="Angsana New" pitchFamily="18" charset="-34"/>
              </a:rPr>
              <a:t>	6. พักผ่อนนอนหลับให้เพียงพอ</a:t>
            </a:r>
          </a:p>
          <a:p>
            <a:r>
              <a:rPr lang="th-TH" dirty="0" smtClean="0">
                <a:latin typeface="Angsana New" pitchFamily="18" charset="-34"/>
                <a:cs typeface="Angsana New" pitchFamily="18" charset="-34"/>
              </a:rPr>
              <a:t>	7. ตรวจเต้านมด้วยตนเองเป็นประจำทุกเดือน</a:t>
            </a:r>
          </a:p>
          <a:p>
            <a:r>
              <a:rPr lang="th-TH" dirty="0" smtClean="0">
                <a:latin typeface="Angsana New" pitchFamily="18" charset="-34"/>
                <a:cs typeface="Angsana New" pitchFamily="18" charset="-34"/>
              </a:rPr>
              <a:t>	8. ตรวจสุขภาพประจำปี</a:t>
            </a:r>
          </a:p>
          <a:p>
            <a:r>
              <a:rPr lang="th-TH" dirty="0" smtClean="0">
                <a:latin typeface="Angsana New" pitchFamily="18" charset="-34"/>
                <a:cs typeface="Angsana New" pitchFamily="18" charset="-34"/>
              </a:rPr>
              <a:t>	9. มีปฏิสัมพันธ์ที่ดีกับบุคคลอื่น ๆ </a:t>
            </a:r>
          </a:p>
          <a:p>
            <a:r>
              <a:rPr lang="th-TH" dirty="0" smtClean="0">
                <a:latin typeface="Angsana New" pitchFamily="18" charset="-34"/>
                <a:cs typeface="Angsana New" pitchFamily="18" charset="-34"/>
              </a:rPr>
              <a:t>	10. รู้จักผ่อนคลายความเครียดอย่างเหมาะสม</a:t>
            </a:r>
          </a:p>
          <a:p>
            <a:r>
              <a:rPr lang="th-TH" dirty="0" smtClean="0">
                <a:latin typeface="Angsana New" pitchFamily="18" charset="-34"/>
                <a:cs typeface="Angsana New" pitchFamily="18" charset="-34"/>
              </a:rPr>
              <a:t>	11. มีพฤติกรรมสุขภาพในทางสร้างเสริม  ลดละเลิกอบายมุขทุกชนิด</a:t>
            </a:r>
          </a:p>
          <a:p>
            <a:r>
              <a:rPr lang="th-TH" dirty="0" smtClean="0">
                <a:latin typeface="Angsana New" pitchFamily="18" charset="-34"/>
                <a:cs typeface="Angsana New" pitchFamily="18" charset="-34"/>
              </a:rPr>
              <a:t>	12. ปรับปรุงสิ่งแวดล้อมรอบตัว  เพื่อให้เอื้อต่อการมีสุขภาพที่ดี</a:t>
            </a:r>
          </a:p>
          <a:p>
            <a:r>
              <a:rPr lang="th-TH" dirty="0" smtClean="0">
                <a:latin typeface="Angsana New" pitchFamily="18" charset="-34"/>
                <a:cs typeface="Angsana New" pitchFamily="18" charset="-34"/>
              </a:rPr>
              <a:t>	13. ดำรงตนให้เป็นประโยชน์ต่อสังคม  เพื่อความภาคภูมิใจของตนเอง</a:t>
            </a:r>
          </a:p>
          <a:p>
            <a:r>
              <a:rPr lang="th-TH" dirty="0" smtClean="0">
                <a:latin typeface="Angsana New" pitchFamily="18" charset="-34"/>
                <a:cs typeface="Angsana New" pitchFamily="18" charset="-34"/>
              </a:rPr>
              <a:t>	14. อย่าหยุดนิ่ง  ให้มีความหวังและเป้าหมายของชีวิต	</a:t>
            </a:r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272192143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1187624" y="836712"/>
            <a:ext cx="6777318" cy="4849575"/>
          </a:xfrm>
          <a:noFill/>
        </p:spPr>
        <p:txBody>
          <a:bodyPr/>
          <a:lstStyle/>
          <a:p>
            <a:r>
              <a:rPr lang="th-TH" sz="2800" dirty="0"/>
              <a:t>	 </a:t>
            </a:r>
            <a:r>
              <a:rPr lang="th-TH" sz="2800" dirty="0" smtClean="0"/>
              <a:t>   </a:t>
            </a:r>
            <a:r>
              <a:rPr lang="th-TH" sz="2800" b="1" dirty="0" smtClean="0">
                <a:latin typeface="Angsana New" pitchFamily="18" charset="-34"/>
                <a:cs typeface="Angsana New" pitchFamily="18" charset="-34"/>
              </a:rPr>
              <a:t>แบบแผนผู้สูงอายุฉบับที่ </a:t>
            </a:r>
            <a:r>
              <a:rPr lang="en-US" sz="2800" b="1" dirty="0" smtClean="0">
                <a:latin typeface="Angsana New" pitchFamily="18" charset="-34"/>
                <a:cs typeface="Angsana New" pitchFamily="18" charset="-34"/>
              </a:rPr>
              <a:t>2</a:t>
            </a:r>
            <a:br>
              <a:rPr lang="en-US" sz="2800" b="1" dirty="0" smtClean="0">
                <a:latin typeface="Angsana New" pitchFamily="18" charset="-34"/>
                <a:cs typeface="Angsana New" pitchFamily="18" charset="-34"/>
              </a:rPr>
            </a:br>
            <a:r>
              <a:rPr lang="en-US" sz="2800" b="1" dirty="0" smtClean="0">
                <a:latin typeface="Angsana New" pitchFamily="18" charset="-34"/>
                <a:cs typeface="Angsana New" pitchFamily="18" charset="-34"/>
              </a:rPr>
              <a:t/>
            </a:r>
            <a:br>
              <a:rPr lang="en-US" sz="2800" b="1" dirty="0" smtClean="0">
                <a:latin typeface="Angsana New" pitchFamily="18" charset="-34"/>
                <a:cs typeface="Angsana New" pitchFamily="18" charset="-34"/>
              </a:rPr>
            </a:br>
            <a:r>
              <a:rPr lang="en-US" sz="2800" b="1" dirty="0" smtClean="0">
                <a:latin typeface="Angsana New" pitchFamily="18" charset="-34"/>
                <a:cs typeface="Angsana New" pitchFamily="18" charset="-34"/>
              </a:rPr>
              <a:t/>
            </a:r>
            <a:br>
              <a:rPr lang="en-US" sz="2800" b="1" dirty="0" smtClean="0">
                <a:latin typeface="Angsana New" pitchFamily="18" charset="-34"/>
                <a:cs typeface="Angsana New" pitchFamily="18" charset="-34"/>
              </a:rPr>
            </a:br>
            <a:r>
              <a:rPr lang="th-TH" sz="2800" b="1" dirty="0" smtClean="0">
                <a:latin typeface="Angsana New" pitchFamily="18" charset="-34"/>
                <a:cs typeface="Angsana New" pitchFamily="18" charset="-34"/>
              </a:rPr>
              <a:t>	    ครอบครัวกับผู้สูงอายุ</a:t>
            </a:r>
            <a:br>
              <a:rPr lang="th-TH" sz="2800" b="1" dirty="0" smtClean="0">
                <a:latin typeface="Angsana New" pitchFamily="18" charset="-34"/>
                <a:cs typeface="Angsana New" pitchFamily="18" charset="-34"/>
              </a:rPr>
            </a:br>
            <a:r>
              <a:rPr lang="th-TH" sz="2800" b="1" dirty="0" smtClean="0">
                <a:latin typeface="Angsana New" pitchFamily="18" charset="-34"/>
                <a:cs typeface="Angsana New" pitchFamily="18" charset="-34"/>
              </a:rPr>
              <a:t/>
            </a:r>
            <a:br>
              <a:rPr lang="th-TH" sz="2800" b="1" dirty="0" smtClean="0">
                <a:latin typeface="Angsana New" pitchFamily="18" charset="-34"/>
                <a:cs typeface="Angsana New" pitchFamily="18" charset="-34"/>
              </a:rPr>
            </a:br>
            <a:r>
              <a:rPr lang="th-TH" sz="2800" b="1" dirty="0" smtClean="0">
                <a:latin typeface="Angsana New" pitchFamily="18" charset="-34"/>
                <a:cs typeface="Angsana New" pitchFamily="18" charset="-34"/>
              </a:rPr>
              <a:t/>
            </a:r>
            <a:br>
              <a:rPr lang="th-TH" sz="2800" b="1" dirty="0" smtClean="0">
                <a:latin typeface="Angsana New" pitchFamily="18" charset="-34"/>
                <a:cs typeface="Angsana New" pitchFamily="18" charset="-34"/>
              </a:rPr>
            </a:br>
            <a:r>
              <a:rPr lang="th-TH" sz="2800" b="1" dirty="0" smtClean="0">
                <a:latin typeface="Angsana New" pitchFamily="18" charset="-34"/>
                <a:cs typeface="Angsana New" pitchFamily="18" charset="-34"/>
              </a:rPr>
              <a:t>	    ผู้สูงอายุ และสุขภาพผู้สูงอายุ</a:t>
            </a:r>
            <a:br>
              <a:rPr lang="th-TH" sz="2800" b="1" dirty="0" smtClean="0">
                <a:latin typeface="Angsana New" pitchFamily="18" charset="-34"/>
                <a:cs typeface="Angsana New" pitchFamily="18" charset="-34"/>
              </a:rPr>
            </a:br>
            <a:r>
              <a:rPr lang="th-TH" sz="2800" b="1" dirty="0" smtClean="0">
                <a:latin typeface="Angsana New" pitchFamily="18" charset="-34"/>
                <a:cs typeface="Angsana New" pitchFamily="18" charset="-34"/>
              </a:rPr>
              <a:t/>
            </a:r>
            <a:br>
              <a:rPr lang="th-TH" sz="2800" b="1" dirty="0" smtClean="0">
                <a:latin typeface="Angsana New" pitchFamily="18" charset="-34"/>
                <a:cs typeface="Angsana New" pitchFamily="18" charset="-34"/>
              </a:rPr>
            </a:br>
            <a:r>
              <a:rPr lang="th-TH" sz="2800" b="1" dirty="0" smtClean="0">
                <a:latin typeface="Angsana New" pitchFamily="18" charset="-34"/>
                <a:cs typeface="Angsana New" pitchFamily="18" charset="-34"/>
              </a:rPr>
              <a:t/>
            </a:r>
            <a:br>
              <a:rPr lang="th-TH" sz="2800" b="1" dirty="0" smtClean="0">
                <a:latin typeface="Angsana New" pitchFamily="18" charset="-34"/>
                <a:cs typeface="Angsana New" pitchFamily="18" charset="-34"/>
              </a:rPr>
            </a:br>
            <a:r>
              <a:rPr lang="th-TH" sz="2800" b="1" dirty="0" smtClean="0">
                <a:latin typeface="Angsana New" pitchFamily="18" charset="-34"/>
                <a:cs typeface="Angsana New" pitchFamily="18" charset="-34"/>
              </a:rPr>
              <a:t>	    สุขภาพสตรีวัยทอง</a:t>
            </a:r>
            <a:endParaRPr lang="th-TH" sz="2800" b="1" dirty="0">
              <a:latin typeface="Angsana New" pitchFamily="18" charset="-34"/>
              <a:cs typeface="Angsana New" pitchFamily="18" charset="-34"/>
            </a:endParaRPr>
          </a:p>
        </p:txBody>
      </p:sp>
      <p:pic>
        <p:nvPicPr>
          <p:cNvPr id="5" name="รูปภาพ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1268760"/>
            <a:ext cx="980544" cy="64961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736" y="4941168"/>
            <a:ext cx="1573213" cy="124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3583781"/>
            <a:ext cx="1573213" cy="124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340768"/>
            <a:ext cx="1573213" cy="124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7870343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323528" y="685801"/>
            <a:ext cx="8352928" cy="267176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>
                <a:effectLst/>
                <a:latin typeface="Angsana New" pitchFamily="18" charset="-34"/>
                <a:cs typeface="Angsana New" pitchFamily="18" charset="-34"/>
              </a:rPr>
              <a:t>1.</a:t>
            </a:r>
            <a:r>
              <a:rPr lang="th-TH" sz="2800" dirty="0" smtClean="0">
                <a:effectLst/>
                <a:latin typeface="Angsana New" pitchFamily="18" charset="-34"/>
                <a:cs typeface="Angsana New" pitchFamily="18" charset="-34"/>
              </a:rPr>
              <a:t> แผนผู้สูงอายุแห่งชาติ ฉบับที่ </a:t>
            </a:r>
            <a:r>
              <a:rPr lang="en-US" sz="2800" dirty="0" smtClean="0">
                <a:effectLst/>
                <a:latin typeface="Angsana New" pitchFamily="18" charset="-34"/>
                <a:cs typeface="Angsana New" pitchFamily="18" charset="-34"/>
              </a:rPr>
              <a:t>2 (</a:t>
            </a:r>
            <a:r>
              <a:rPr lang="th-TH" sz="2800" dirty="0" smtClean="0">
                <a:effectLst/>
                <a:latin typeface="Angsana New" pitchFamily="18" charset="-34"/>
                <a:cs typeface="Angsana New" pitchFamily="18" charset="-34"/>
              </a:rPr>
              <a:t>พ.ศ.</a:t>
            </a:r>
            <a:r>
              <a:rPr lang="en-US" sz="2800" dirty="0" smtClean="0">
                <a:effectLst/>
                <a:latin typeface="Angsana New" pitchFamily="18" charset="-34"/>
                <a:cs typeface="Angsana New" pitchFamily="18" charset="-34"/>
              </a:rPr>
              <a:t>2545 - 2564) </a:t>
            </a:r>
            <a:r>
              <a:rPr lang="th-TH" sz="2800" dirty="0" smtClean="0">
                <a:effectLst/>
                <a:latin typeface="Angsana New" pitchFamily="18" charset="-34"/>
                <a:cs typeface="Angsana New" pitchFamily="18" charset="-34"/>
              </a:rPr>
              <a:t>จัดแบ่งเป็นกี่ยุทธศาสตร์</a:t>
            </a:r>
            <a:endParaRPr lang="en-US" sz="2800" dirty="0" smtClean="0">
              <a:effectLst/>
              <a:latin typeface="Angsana New" pitchFamily="18" charset="-34"/>
              <a:cs typeface="Angsana New" pitchFamily="18" charset="-34"/>
            </a:endParaRPr>
          </a:p>
          <a:p>
            <a:pPr>
              <a:buNone/>
            </a:pPr>
            <a:r>
              <a:rPr lang="th-TH" sz="2800" dirty="0" smtClean="0">
                <a:effectLst/>
                <a:latin typeface="Angsana New" pitchFamily="18" charset="-34"/>
                <a:cs typeface="Angsana New" pitchFamily="18" charset="-34"/>
              </a:rPr>
              <a:t>		ก</a:t>
            </a:r>
            <a:r>
              <a:rPr lang="en-US" sz="2800" dirty="0" smtClean="0">
                <a:effectLst/>
                <a:latin typeface="Angsana New" pitchFamily="18" charset="-34"/>
                <a:cs typeface="Angsana New" pitchFamily="18" charset="-34"/>
              </a:rPr>
              <a:t>.  5 </a:t>
            </a:r>
            <a:r>
              <a:rPr lang="th-TH" sz="2800" dirty="0" smtClean="0">
                <a:effectLst/>
                <a:latin typeface="Angsana New" pitchFamily="18" charset="-34"/>
                <a:cs typeface="Angsana New" pitchFamily="18" charset="-34"/>
              </a:rPr>
              <a:t>ยุทธศาสตร์</a:t>
            </a:r>
            <a:r>
              <a:rPr lang="en-US" sz="2800" dirty="0" smtClean="0">
                <a:effectLst/>
                <a:latin typeface="Angsana New" pitchFamily="18" charset="-34"/>
                <a:cs typeface="Angsana New" pitchFamily="18" charset="-34"/>
              </a:rPr>
              <a:t>		</a:t>
            </a:r>
            <a:r>
              <a:rPr lang="th-TH" sz="2800" dirty="0" smtClean="0">
                <a:effectLst/>
                <a:latin typeface="Angsana New" pitchFamily="18" charset="-34"/>
                <a:cs typeface="Angsana New" pitchFamily="18" charset="-34"/>
              </a:rPr>
              <a:t>ข</a:t>
            </a:r>
            <a:r>
              <a:rPr lang="en-US" sz="2800" dirty="0" smtClean="0">
                <a:effectLst/>
                <a:latin typeface="Angsana New" pitchFamily="18" charset="-34"/>
                <a:cs typeface="Angsana New" pitchFamily="18" charset="-34"/>
              </a:rPr>
              <a:t>. 6 </a:t>
            </a:r>
            <a:r>
              <a:rPr lang="th-TH" sz="2800" dirty="0" smtClean="0">
                <a:effectLst/>
                <a:latin typeface="Angsana New" pitchFamily="18" charset="-34"/>
                <a:cs typeface="Angsana New" pitchFamily="18" charset="-34"/>
              </a:rPr>
              <a:t>ยุทธศาสตร์</a:t>
            </a:r>
            <a:r>
              <a:rPr lang="en-US" sz="2800" dirty="0" smtClean="0">
                <a:effectLst/>
                <a:latin typeface="Angsana New" pitchFamily="18" charset="-34"/>
                <a:cs typeface="Angsana New" pitchFamily="18" charset="-34"/>
              </a:rPr>
              <a:t>		</a:t>
            </a:r>
          </a:p>
          <a:p>
            <a:pPr>
              <a:buNone/>
            </a:pPr>
            <a:r>
              <a:rPr lang="th-TH" sz="2800" dirty="0" smtClean="0">
                <a:effectLst/>
                <a:latin typeface="Angsana New" pitchFamily="18" charset="-34"/>
                <a:cs typeface="Angsana New" pitchFamily="18" charset="-34"/>
              </a:rPr>
              <a:t>		ค</a:t>
            </a:r>
            <a:r>
              <a:rPr lang="en-US" sz="2800" dirty="0" smtClean="0">
                <a:effectLst/>
                <a:latin typeface="Angsana New" pitchFamily="18" charset="-34"/>
                <a:cs typeface="Angsana New" pitchFamily="18" charset="-34"/>
              </a:rPr>
              <a:t>. 7 </a:t>
            </a:r>
            <a:r>
              <a:rPr lang="th-TH" sz="2800" dirty="0" smtClean="0">
                <a:effectLst/>
                <a:latin typeface="Angsana New" pitchFamily="18" charset="-34"/>
                <a:cs typeface="Angsana New" pitchFamily="18" charset="-34"/>
              </a:rPr>
              <a:t>ยุทธศาสตร์</a:t>
            </a:r>
            <a:r>
              <a:rPr lang="en-US" sz="2800" dirty="0" smtClean="0">
                <a:effectLst/>
                <a:latin typeface="Angsana New" pitchFamily="18" charset="-34"/>
                <a:cs typeface="Angsana New" pitchFamily="18" charset="-34"/>
              </a:rPr>
              <a:t>		</a:t>
            </a:r>
            <a:r>
              <a:rPr lang="th-TH" sz="2800" dirty="0" smtClean="0">
                <a:effectLst/>
                <a:latin typeface="Angsana New" pitchFamily="18" charset="-34"/>
                <a:cs typeface="Angsana New" pitchFamily="18" charset="-34"/>
              </a:rPr>
              <a:t>ง</a:t>
            </a:r>
            <a:r>
              <a:rPr lang="en-US" sz="2800" dirty="0" smtClean="0">
                <a:effectLst/>
                <a:latin typeface="Angsana New" pitchFamily="18" charset="-34"/>
                <a:cs typeface="Angsana New" pitchFamily="18" charset="-34"/>
              </a:rPr>
              <a:t>. 8 </a:t>
            </a:r>
            <a:r>
              <a:rPr lang="th-TH" sz="2800" dirty="0" smtClean="0">
                <a:effectLst/>
                <a:latin typeface="Angsana New" pitchFamily="18" charset="-34"/>
                <a:cs typeface="Angsana New" pitchFamily="18" charset="-34"/>
              </a:rPr>
              <a:t>ยุทธศาสตร์</a:t>
            </a:r>
            <a:endParaRPr lang="en-US" sz="2800" dirty="0" smtClean="0">
              <a:effectLst/>
              <a:latin typeface="Angsana New" pitchFamily="18" charset="-34"/>
              <a:cs typeface="Angsana New" pitchFamily="18" charset="-34"/>
            </a:endParaRPr>
          </a:p>
          <a:p>
            <a:pPr marL="18288" indent="0">
              <a:buNone/>
            </a:pPr>
            <a:endParaRPr lang="th-TH" sz="2400" dirty="0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95536" y="3783817"/>
            <a:ext cx="8352928" cy="2290762"/>
          </a:xfrm>
        </p:spPr>
        <p:txBody>
          <a:bodyPr/>
          <a:lstStyle/>
          <a:p>
            <a:r>
              <a:rPr lang="en-US" sz="2800" dirty="0" smtClean="0">
                <a:effectLst/>
                <a:latin typeface="Angsana New" pitchFamily="18" charset="-34"/>
                <a:cs typeface="Angsana New" pitchFamily="18" charset="-34"/>
              </a:rPr>
              <a:t>2. </a:t>
            </a:r>
            <a:r>
              <a:rPr lang="th-TH" sz="2800" dirty="0" smtClean="0">
                <a:effectLst/>
                <a:latin typeface="Angsana New" pitchFamily="18" charset="-34"/>
                <a:cs typeface="Angsana New" pitchFamily="18" charset="-34"/>
              </a:rPr>
              <a:t>ข้อใดไม่ใช่บทบาทของครอบครัวในการดูแลผู้สูงอายุ</a:t>
            </a:r>
            <a:r>
              <a:rPr lang="en-US" sz="2800" dirty="0" smtClean="0">
                <a:effectLst/>
                <a:latin typeface="Angsana New" pitchFamily="18" charset="-34"/>
                <a:cs typeface="Angsana New" pitchFamily="18" charset="-34"/>
              </a:rPr>
              <a:t/>
            </a:r>
            <a:br>
              <a:rPr lang="en-US" sz="2800" dirty="0" smtClean="0">
                <a:effectLst/>
                <a:latin typeface="Angsana New" pitchFamily="18" charset="-34"/>
                <a:cs typeface="Angsana New" pitchFamily="18" charset="-34"/>
              </a:rPr>
            </a:br>
            <a:r>
              <a:rPr lang="th-TH" sz="2800" dirty="0" smtClean="0">
                <a:effectLst/>
                <a:latin typeface="Angsana New" pitchFamily="18" charset="-34"/>
                <a:cs typeface="Angsana New" pitchFamily="18" charset="-34"/>
              </a:rPr>
              <a:t>	ก. บทบาทในการดูแลที่ตอบสนองความต้องการด้านร่างกาย</a:t>
            </a:r>
            <a:br>
              <a:rPr lang="th-TH" sz="2800" dirty="0" smtClean="0">
                <a:effectLst/>
                <a:latin typeface="Angsana New" pitchFamily="18" charset="-34"/>
                <a:cs typeface="Angsana New" pitchFamily="18" charset="-34"/>
              </a:rPr>
            </a:br>
            <a:r>
              <a:rPr lang="th-TH" sz="2800" dirty="0" smtClean="0">
                <a:effectLst/>
                <a:latin typeface="Angsana New" pitchFamily="18" charset="-34"/>
                <a:cs typeface="Angsana New" pitchFamily="18" charset="-34"/>
              </a:rPr>
              <a:t>	ข. บทบาทการดูแลที่ตอบสนองความต้องการด้านอารมณ์และจิตใจ</a:t>
            </a:r>
            <a:br>
              <a:rPr lang="th-TH" sz="2800" dirty="0" smtClean="0">
                <a:effectLst/>
                <a:latin typeface="Angsana New" pitchFamily="18" charset="-34"/>
                <a:cs typeface="Angsana New" pitchFamily="18" charset="-34"/>
              </a:rPr>
            </a:br>
            <a:r>
              <a:rPr lang="th-TH" sz="2800" dirty="0" smtClean="0">
                <a:effectLst/>
                <a:latin typeface="Angsana New" pitchFamily="18" charset="-34"/>
                <a:cs typeface="Angsana New" pitchFamily="18" charset="-34"/>
              </a:rPr>
              <a:t>	ค. บทบาทในการประกอบอาชีพเพื่อหารายได้มาเลี้ยงครอบครัว</a:t>
            </a:r>
            <a:br>
              <a:rPr lang="th-TH" sz="2800" dirty="0" smtClean="0">
                <a:effectLst/>
                <a:latin typeface="Angsana New" pitchFamily="18" charset="-34"/>
                <a:cs typeface="Angsana New" pitchFamily="18" charset="-34"/>
              </a:rPr>
            </a:br>
            <a:r>
              <a:rPr lang="th-TH" sz="2800" dirty="0" smtClean="0">
                <a:effectLst/>
                <a:latin typeface="Angsana New" pitchFamily="18" charset="-34"/>
                <a:cs typeface="Angsana New" pitchFamily="18" charset="-34"/>
              </a:rPr>
              <a:t>	ง. บทบาทการดูแลที่ตอบสนองความต้องการด้านเศรษฐกิจ</a:t>
            </a:r>
            <a:r>
              <a:rPr lang="th-TH" sz="2800" b="1" dirty="0" smtClean="0">
                <a:effectLst/>
                <a:latin typeface="Angsana New" pitchFamily="18" charset="-34"/>
                <a:cs typeface="Angsana New" pitchFamily="18" charset="-34"/>
              </a:rPr>
              <a:t>  </a:t>
            </a:r>
            <a:r>
              <a:rPr lang="en-US" sz="2800" dirty="0" smtClean="0">
                <a:effectLst/>
                <a:latin typeface="Angsana New" pitchFamily="18" charset="-34"/>
                <a:cs typeface="Angsana New" pitchFamily="18" charset="-34"/>
              </a:rPr>
              <a:t/>
            </a:r>
            <a:br>
              <a:rPr lang="en-US" sz="2800" dirty="0" smtClean="0">
                <a:effectLst/>
                <a:latin typeface="Angsana New" pitchFamily="18" charset="-34"/>
                <a:cs typeface="Angsana New" pitchFamily="18" charset="-34"/>
              </a:rPr>
            </a:br>
            <a:endParaRPr lang="th-TH" sz="2800" dirty="0">
              <a:effectLst/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4" name="Oval 3"/>
          <p:cNvSpPr/>
          <p:nvPr/>
        </p:nvSpPr>
        <p:spPr>
          <a:xfrm>
            <a:off x="1240658" y="1643050"/>
            <a:ext cx="357190" cy="42862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Oval 4"/>
          <p:cNvSpPr/>
          <p:nvPr/>
        </p:nvSpPr>
        <p:spPr>
          <a:xfrm>
            <a:off x="1240658" y="4335315"/>
            <a:ext cx="438103" cy="43366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6" name="TextBox 5"/>
          <p:cNvSpPr txBox="1"/>
          <p:nvPr/>
        </p:nvSpPr>
        <p:spPr>
          <a:xfrm>
            <a:off x="2357422" y="357166"/>
            <a:ext cx="40719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gsana New" pitchFamily="18" charset="-34"/>
                <a:cs typeface="Angsana New" pitchFamily="18" charset="-34"/>
              </a:rPr>
              <a:t>คำถาม</a:t>
            </a:r>
            <a:endParaRPr lang="th-TH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gsana New" pitchFamily="18" charset="-34"/>
              <a:cs typeface="Angsana New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82171371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323528" y="404664"/>
            <a:ext cx="8501090" cy="345757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>
                <a:effectLst/>
                <a:latin typeface="Angsana New" pitchFamily="18" charset="-34"/>
                <a:cs typeface="Angsana New" pitchFamily="18" charset="-34"/>
              </a:rPr>
              <a:t>3. </a:t>
            </a:r>
            <a:r>
              <a:rPr lang="th-TH" sz="2800" dirty="0" smtClean="0">
                <a:effectLst/>
                <a:latin typeface="Angsana New" pitchFamily="18" charset="-34"/>
                <a:cs typeface="Angsana New" pitchFamily="18" charset="-34"/>
              </a:rPr>
              <a:t>ปัจจัยที่มีอิทธิพลต่อความพึงพอใจในชีวิตของผู้สูงอายุมีกี่ด้าน  อะไรบ้าง</a:t>
            </a:r>
            <a:endParaRPr lang="en-US" sz="2800" dirty="0" smtClean="0">
              <a:effectLst/>
              <a:latin typeface="Angsana New" pitchFamily="18" charset="-34"/>
              <a:cs typeface="Angsana New" pitchFamily="18" charset="-34"/>
            </a:endParaRPr>
          </a:p>
          <a:p>
            <a:pPr>
              <a:buNone/>
            </a:pPr>
            <a:r>
              <a:rPr lang="th-TH" sz="2800" dirty="0" smtClean="0">
                <a:effectLst/>
                <a:latin typeface="Angsana New" pitchFamily="18" charset="-34"/>
                <a:cs typeface="Angsana New" pitchFamily="18" charset="-34"/>
              </a:rPr>
              <a:t>		ก. </a:t>
            </a:r>
            <a:r>
              <a:rPr lang="en-US" sz="2800" dirty="0" smtClean="0">
                <a:effectLst/>
                <a:latin typeface="Angsana New" pitchFamily="18" charset="-34"/>
                <a:cs typeface="Angsana New" pitchFamily="18" charset="-34"/>
              </a:rPr>
              <a:t>  2</a:t>
            </a:r>
            <a:r>
              <a:rPr lang="th-TH" sz="2800" dirty="0" smtClean="0">
                <a:effectLst/>
                <a:latin typeface="Angsana New" pitchFamily="18" charset="-34"/>
                <a:cs typeface="Angsana New" pitchFamily="18" charset="-34"/>
              </a:rPr>
              <a:t>  ด้าน  ได้แก่  ปัจจัยส่วนบุคคล    ปัจจัยด้านความสัมพันธ์ทางสังคม</a:t>
            </a:r>
          </a:p>
          <a:p>
            <a:pPr>
              <a:buNone/>
            </a:pPr>
            <a:r>
              <a:rPr lang="th-TH" sz="2800" dirty="0" smtClean="0">
                <a:effectLst/>
                <a:latin typeface="Angsana New" pitchFamily="18" charset="-34"/>
                <a:cs typeface="Angsana New" pitchFamily="18" charset="-34"/>
              </a:rPr>
              <a:t>		ข.   </a:t>
            </a:r>
            <a:r>
              <a:rPr lang="en-US" sz="2800" dirty="0" smtClean="0">
                <a:effectLst/>
                <a:latin typeface="Angsana New" pitchFamily="18" charset="-34"/>
                <a:cs typeface="Angsana New" pitchFamily="18" charset="-34"/>
              </a:rPr>
              <a:t>2</a:t>
            </a:r>
            <a:r>
              <a:rPr lang="th-TH" sz="2800" dirty="0" smtClean="0">
                <a:effectLst/>
                <a:latin typeface="Angsana New" pitchFamily="18" charset="-34"/>
                <a:cs typeface="Angsana New" pitchFamily="18" charset="-34"/>
              </a:rPr>
              <a:t>  ด้าน  ได้แก่  ปัจจัยส่วนบุคคล    ปัจจัยด้านเศรษฐกิจ   </a:t>
            </a:r>
          </a:p>
          <a:p>
            <a:pPr>
              <a:buNone/>
            </a:pPr>
            <a:r>
              <a:rPr lang="th-TH" sz="2800" dirty="0" smtClean="0">
                <a:effectLst/>
                <a:latin typeface="Angsana New" pitchFamily="18" charset="-34"/>
                <a:cs typeface="Angsana New" pitchFamily="18" charset="-34"/>
              </a:rPr>
              <a:t>		ค.   </a:t>
            </a:r>
            <a:r>
              <a:rPr lang="en-US" sz="2800" dirty="0" smtClean="0">
                <a:effectLst/>
                <a:latin typeface="Angsana New" pitchFamily="18" charset="-34"/>
                <a:cs typeface="Angsana New" pitchFamily="18" charset="-34"/>
              </a:rPr>
              <a:t>3  </a:t>
            </a:r>
            <a:r>
              <a:rPr lang="th-TH" sz="2800" dirty="0" smtClean="0">
                <a:effectLst/>
                <a:latin typeface="Angsana New" pitchFamily="18" charset="-34"/>
                <a:cs typeface="Angsana New" pitchFamily="18" charset="-34"/>
              </a:rPr>
              <a:t>ด้าน  ได้แก่  ปัจจัยส่วนบุคคล    ปัจจัยด้านเศรษฐกิจ   ปัจจัยด้านความสัมพันธ์ทางสังคม</a:t>
            </a:r>
          </a:p>
          <a:p>
            <a:pPr>
              <a:buNone/>
            </a:pPr>
            <a:r>
              <a:rPr lang="th-TH" sz="2800" dirty="0" smtClean="0">
                <a:effectLst/>
                <a:latin typeface="Angsana New" pitchFamily="18" charset="-34"/>
                <a:cs typeface="Angsana New" pitchFamily="18" charset="-34"/>
              </a:rPr>
              <a:t>		ง.   </a:t>
            </a:r>
            <a:r>
              <a:rPr lang="en-US" sz="2800" dirty="0" smtClean="0">
                <a:effectLst/>
                <a:latin typeface="Angsana New" pitchFamily="18" charset="-34"/>
                <a:cs typeface="Angsana New" pitchFamily="18" charset="-34"/>
              </a:rPr>
              <a:t>3  </a:t>
            </a:r>
            <a:r>
              <a:rPr lang="th-TH" sz="2800" dirty="0" smtClean="0">
                <a:effectLst/>
                <a:latin typeface="Angsana New" pitchFamily="18" charset="-34"/>
                <a:cs typeface="Angsana New" pitchFamily="18" charset="-34"/>
              </a:rPr>
              <a:t>ด้าน  ได้แก่  ปัจจัยส่วนบุคคล    ปัจจัยทางอารมณ์   ปัจจัยทางสังคม</a:t>
            </a:r>
            <a:endParaRPr lang="en-US" sz="2800" dirty="0" smtClean="0">
              <a:effectLst/>
              <a:latin typeface="Angsana New" pitchFamily="18" charset="-34"/>
              <a:cs typeface="Angsana New" pitchFamily="18" charset="-34"/>
            </a:endParaRPr>
          </a:p>
          <a:p>
            <a:pPr marL="18288" indent="0">
              <a:buNone/>
            </a:pPr>
            <a:endParaRPr lang="th-TH" sz="2400" dirty="0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23528" y="3571876"/>
            <a:ext cx="8424936" cy="2000264"/>
          </a:xfrm>
        </p:spPr>
        <p:txBody>
          <a:bodyPr/>
          <a:lstStyle/>
          <a:p>
            <a:r>
              <a:rPr lang="en-US" sz="2800" dirty="0" smtClean="0">
                <a:effectLst/>
                <a:latin typeface="Angsana New" pitchFamily="18" charset="-34"/>
                <a:cs typeface="Angsana New" pitchFamily="18" charset="-34"/>
              </a:rPr>
              <a:t>4.</a:t>
            </a:r>
            <a:r>
              <a:rPr lang="th-TH" sz="2800" dirty="0" smtClean="0">
                <a:effectLst/>
                <a:latin typeface="Angsana New" pitchFamily="18" charset="-34"/>
                <a:cs typeface="Angsana New" pitchFamily="18" charset="-34"/>
              </a:rPr>
              <a:t> กลุ่มผู้สูงอายุตอนปลาย คือผู้สูงอายุที่มีอายุกี่ปี</a:t>
            </a:r>
            <a:r>
              <a:rPr lang="en-US" sz="2800" dirty="0" smtClean="0">
                <a:effectLst/>
                <a:latin typeface="Angsana New" pitchFamily="18" charset="-34"/>
                <a:cs typeface="Angsana New" pitchFamily="18" charset="-34"/>
              </a:rPr>
              <a:t/>
            </a:r>
            <a:br>
              <a:rPr lang="en-US" sz="2800" dirty="0" smtClean="0">
                <a:effectLst/>
                <a:latin typeface="Angsana New" pitchFamily="18" charset="-34"/>
                <a:cs typeface="Angsana New" pitchFamily="18" charset="-34"/>
              </a:rPr>
            </a:br>
            <a:r>
              <a:rPr lang="th-TH" sz="2800" dirty="0" smtClean="0">
                <a:effectLst/>
                <a:latin typeface="Angsana New" pitchFamily="18" charset="-34"/>
                <a:cs typeface="Angsana New" pitchFamily="18" charset="-34"/>
              </a:rPr>
              <a:t>	ก. </a:t>
            </a:r>
            <a:r>
              <a:rPr lang="en-US" sz="2800" dirty="0" smtClean="0">
                <a:effectLst/>
                <a:latin typeface="Angsana New" pitchFamily="18" charset="-34"/>
                <a:cs typeface="Angsana New" pitchFamily="18" charset="-34"/>
              </a:rPr>
              <a:t>50 – 59 </a:t>
            </a:r>
            <a:r>
              <a:rPr lang="th-TH" sz="2800" dirty="0" smtClean="0">
                <a:effectLst/>
                <a:latin typeface="Angsana New" pitchFamily="18" charset="-34"/>
                <a:cs typeface="Angsana New" pitchFamily="18" charset="-34"/>
              </a:rPr>
              <a:t>ปี		ข. </a:t>
            </a:r>
            <a:r>
              <a:rPr lang="en-US" sz="2800" dirty="0" smtClean="0">
                <a:effectLst/>
                <a:latin typeface="Angsana New" pitchFamily="18" charset="-34"/>
                <a:cs typeface="Angsana New" pitchFamily="18" charset="-34"/>
              </a:rPr>
              <a:t>60 – 69 </a:t>
            </a:r>
            <a:r>
              <a:rPr lang="th-TH" sz="2800" dirty="0" smtClean="0">
                <a:effectLst/>
                <a:latin typeface="Angsana New" pitchFamily="18" charset="-34"/>
                <a:cs typeface="Angsana New" pitchFamily="18" charset="-34"/>
              </a:rPr>
              <a:t>ปี</a:t>
            </a:r>
            <a:r>
              <a:rPr lang="en-US" sz="2800" dirty="0" smtClean="0">
                <a:effectLst/>
                <a:latin typeface="Angsana New" pitchFamily="18" charset="-34"/>
                <a:cs typeface="Angsana New" pitchFamily="18" charset="-34"/>
              </a:rPr>
              <a:t/>
            </a:r>
            <a:br>
              <a:rPr lang="en-US" sz="2800" dirty="0" smtClean="0">
                <a:effectLst/>
                <a:latin typeface="Angsana New" pitchFamily="18" charset="-34"/>
                <a:cs typeface="Angsana New" pitchFamily="18" charset="-34"/>
              </a:rPr>
            </a:br>
            <a:r>
              <a:rPr lang="th-TH" sz="2800" dirty="0" smtClean="0">
                <a:effectLst/>
                <a:latin typeface="Angsana New" pitchFamily="18" charset="-34"/>
                <a:cs typeface="Angsana New" pitchFamily="18" charset="-34"/>
              </a:rPr>
              <a:t>	ค. </a:t>
            </a:r>
            <a:r>
              <a:rPr lang="en-US" sz="2800" dirty="0" smtClean="0">
                <a:effectLst/>
                <a:latin typeface="Angsana New" pitchFamily="18" charset="-34"/>
                <a:cs typeface="Angsana New" pitchFamily="18" charset="-34"/>
              </a:rPr>
              <a:t>70 – 79 </a:t>
            </a:r>
            <a:r>
              <a:rPr lang="th-TH" sz="2800" dirty="0" smtClean="0">
                <a:effectLst/>
                <a:latin typeface="Angsana New" pitchFamily="18" charset="-34"/>
                <a:cs typeface="Angsana New" pitchFamily="18" charset="-34"/>
              </a:rPr>
              <a:t>ปี		ง. </a:t>
            </a:r>
            <a:r>
              <a:rPr lang="en-US" sz="2800" dirty="0" smtClean="0">
                <a:effectLst/>
                <a:latin typeface="Angsana New" pitchFamily="18" charset="-34"/>
                <a:cs typeface="Angsana New" pitchFamily="18" charset="-34"/>
              </a:rPr>
              <a:t>80</a:t>
            </a:r>
            <a:r>
              <a:rPr lang="th-TH" sz="2800" dirty="0" smtClean="0">
                <a:effectLst/>
                <a:latin typeface="Angsana New" pitchFamily="18" charset="-34"/>
                <a:cs typeface="Angsana New" pitchFamily="18" charset="-34"/>
              </a:rPr>
              <a:t> ปีขึ้นไป</a:t>
            </a:r>
            <a:r>
              <a:rPr lang="en-US" sz="2800" dirty="0" smtClean="0">
                <a:effectLst/>
                <a:latin typeface="Angsana New" pitchFamily="18" charset="-34"/>
                <a:cs typeface="Angsana New" pitchFamily="18" charset="-34"/>
              </a:rPr>
              <a:t/>
            </a:r>
            <a:br>
              <a:rPr lang="en-US" sz="2800" dirty="0" smtClean="0">
                <a:effectLst/>
                <a:latin typeface="Angsana New" pitchFamily="18" charset="-34"/>
                <a:cs typeface="Angsana New" pitchFamily="18" charset="-34"/>
              </a:rPr>
            </a:br>
            <a:endParaRPr lang="th-TH" sz="2800" dirty="0">
              <a:effectLst/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4" name="Oval 3"/>
          <p:cNvSpPr/>
          <p:nvPr/>
        </p:nvSpPr>
        <p:spPr>
          <a:xfrm>
            <a:off x="1259632" y="2000240"/>
            <a:ext cx="357190" cy="42862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Oval 4"/>
          <p:cNvSpPr/>
          <p:nvPr/>
        </p:nvSpPr>
        <p:spPr>
          <a:xfrm>
            <a:off x="1225207" y="4679164"/>
            <a:ext cx="357190" cy="478027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5401321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428596" y="685801"/>
            <a:ext cx="8319868" cy="365759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>
                <a:effectLst/>
                <a:latin typeface="Angsana New" pitchFamily="18" charset="-34"/>
                <a:cs typeface="Angsana New" pitchFamily="18" charset="-34"/>
              </a:rPr>
              <a:t>5. </a:t>
            </a:r>
            <a:r>
              <a:rPr lang="th-TH" sz="2800" dirty="0" smtClean="0">
                <a:effectLst/>
                <a:latin typeface="Angsana New" pitchFamily="18" charset="-34"/>
                <a:cs typeface="Angsana New" pitchFamily="18" charset="-34"/>
              </a:rPr>
              <a:t>เป้าหมายหลักของสุขภาวะของผู้สูงอายุคือ</a:t>
            </a:r>
            <a:endParaRPr lang="en-US" sz="2800" dirty="0" smtClean="0">
              <a:effectLst/>
              <a:latin typeface="Angsana New" pitchFamily="18" charset="-34"/>
              <a:cs typeface="Angsana New" pitchFamily="18" charset="-34"/>
            </a:endParaRPr>
          </a:p>
          <a:p>
            <a:pPr>
              <a:buNone/>
            </a:pPr>
            <a:r>
              <a:rPr lang="th-TH" sz="2800" dirty="0" smtClean="0">
                <a:effectLst/>
                <a:latin typeface="Angsana New" pitchFamily="18" charset="-34"/>
                <a:cs typeface="Angsana New" pitchFamily="18" charset="-34"/>
              </a:rPr>
              <a:t>		ก. ตายอย่างมีศักดิ์ศรี</a:t>
            </a:r>
            <a:endParaRPr lang="en-US" sz="2800" dirty="0" smtClean="0">
              <a:effectLst/>
              <a:latin typeface="Angsana New" pitchFamily="18" charset="-34"/>
              <a:cs typeface="Angsana New" pitchFamily="18" charset="-34"/>
            </a:endParaRPr>
          </a:p>
          <a:p>
            <a:pPr>
              <a:buNone/>
            </a:pPr>
            <a:r>
              <a:rPr lang="th-TH" sz="2800" dirty="0" smtClean="0">
                <a:effectLst/>
                <a:latin typeface="Angsana New" pitchFamily="18" charset="-34"/>
                <a:cs typeface="Angsana New" pitchFamily="18" charset="-34"/>
              </a:rPr>
              <a:t>		ข. สุขภาพดีทั้งกาย จิต สังคม</a:t>
            </a:r>
            <a:endParaRPr lang="en-US" sz="2800" dirty="0" smtClean="0">
              <a:effectLst/>
              <a:latin typeface="Angsana New" pitchFamily="18" charset="-34"/>
              <a:cs typeface="Angsana New" pitchFamily="18" charset="-34"/>
            </a:endParaRPr>
          </a:p>
          <a:p>
            <a:pPr>
              <a:buNone/>
            </a:pPr>
            <a:r>
              <a:rPr lang="th-TH" sz="2800" dirty="0" smtClean="0">
                <a:effectLst/>
                <a:latin typeface="Angsana New" pitchFamily="18" charset="-34"/>
                <a:cs typeface="Angsana New" pitchFamily="18" charset="-34"/>
              </a:rPr>
              <a:t>		ค. สูงวัยอย่างมีคุณค่า ชราอย่างมีความสุข</a:t>
            </a:r>
            <a:endParaRPr lang="en-US" sz="2800" dirty="0" smtClean="0">
              <a:effectLst/>
              <a:latin typeface="Angsana New" pitchFamily="18" charset="-34"/>
              <a:cs typeface="Angsana New" pitchFamily="18" charset="-34"/>
            </a:endParaRPr>
          </a:p>
          <a:p>
            <a:pPr>
              <a:buNone/>
            </a:pPr>
            <a:r>
              <a:rPr lang="th-TH" sz="2800" dirty="0" smtClean="0">
                <a:effectLst/>
                <a:latin typeface="Angsana New" pitchFamily="18" charset="-34"/>
                <a:cs typeface="Angsana New" pitchFamily="18" charset="-34"/>
              </a:rPr>
              <a:t>		ง. ชราอย่างมีคุณค่า สูงวัยอย่างมีความสุข</a:t>
            </a:r>
            <a:endParaRPr lang="en-US" sz="2800" dirty="0" smtClean="0">
              <a:effectLst/>
              <a:latin typeface="Angsana New" pitchFamily="18" charset="-34"/>
              <a:cs typeface="Angsana New" pitchFamily="18" charset="-34"/>
            </a:endParaRPr>
          </a:p>
          <a:p>
            <a:pPr marL="18288" indent="0">
              <a:buNone/>
            </a:pPr>
            <a:endParaRPr lang="th-TH" sz="2400" dirty="0"/>
          </a:p>
        </p:txBody>
      </p:sp>
      <p:sp>
        <p:nvSpPr>
          <p:cNvPr id="4" name="Oval 3"/>
          <p:cNvSpPr/>
          <p:nvPr/>
        </p:nvSpPr>
        <p:spPr>
          <a:xfrm>
            <a:off x="1331640" y="2571744"/>
            <a:ext cx="360040" cy="42862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TextBox 4"/>
          <p:cNvSpPr txBox="1"/>
          <p:nvPr/>
        </p:nvSpPr>
        <p:spPr>
          <a:xfrm>
            <a:off x="428596" y="3857628"/>
            <a:ext cx="7858180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ngsana New" pitchFamily="18" charset="-34"/>
                <a:cs typeface="Angsana New" pitchFamily="18" charset="-34"/>
              </a:rPr>
              <a:t>6. </a:t>
            </a:r>
            <a:r>
              <a:rPr lang="th-TH" dirty="0" smtClean="0">
                <a:latin typeface="Angsana New" pitchFamily="18" charset="-34"/>
                <a:cs typeface="Angsana New" pitchFamily="18" charset="-34"/>
              </a:rPr>
              <a:t>เมื่อเข้าสู่วัยทองควรปฏิบัติตัวอย่างไร</a:t>
            </a:r>
            <a:endParaRPr lang="en-US" dirty="0" smtClean="0">
              <a:latin typeface="Angsana New" pitchFamily="18" charset="-34"/>
              <a:cs typeface="Angsana New" pitchFamily="18" charset="-34"/>
            </a:endParaRPr>
          </a:p>
          <a:p>
            <a:r>
              <a:rPr lang="th-TH" dirty="0" smtClean="0">
                <a:latin typeface="Angsana New" pitchFamily="18" charset="-34"/>
                <a:cs typeface="Angsana New" pitchFamily="18" charset="-34"/>
              </a:rPr>
              <a:t>	ก. รับประทานอาหารให้ครบ </a:t>
            </a:r>
            <a:r>
              <a:rPr lang="en-US" dirty="0" smtClean="0">
                <a:latin typeface="Angsana New" pitchFamily="18" charset="-34"/>
                <a:cs typeface="Angsana New" pitchFamily="18" charset="-34"/>
              </a:rPr>
              <a:t>5</a:t>
            </a:r>
            <a:r>
              <a:rPr lang="th-TH" dirty="0" smtClean="0">
                <a:latin typeface="Angsana New" pitchFamily="18" charset="-34"/>
                <a:cs typeface="Angsana New" pitchFamily="18" charset="-34"/>
              </a:rPr>
              <a:t> หมู่</a:t>
            </a:r>
            <a:endParaRPr lang="en-US" dirty="0" smtClean="0">
              <a:latin typeface="Angsana New" pitchFamily="18" charset="-34"/>
              <a:cs typeface="Angsana New" pitchFamily="18" charset="-34"/>
            </a:endParaRPr>
          </a:p>
          <a:p>
            <a:r>
              <a:rPr lang="th-TH" dirty="0" smtClean="0">
                <a:latin typeface="Angsana New" pitchFamily="18" charset="-34"/>
                <a:cs typeface="Angsana New" pitchFamily="18" charset="-34"/>
              </a:rPr>
              <a:t>	ข. ออกกำลังกายอย่างสม่ำเสมอ</a:t>
            </a:r>
            <a:endParaRPr lang="en-US" dirty="0" smtClean="0">
              <a:latin typeface="Angsana New" pitchFamily="18" charset="-34"/>
              <a:cs typeface="Angsana New" pitchFamily="18" charset="-34"/>
            </a:endParaRPr>
          </a:p>
          <a:p>
            <a:r>
              <a:rPr lang="th-TH" dirty="0" smtClean="0">
                <a:latin typeface="Angsana New" pitchFamily="18" charset="-34"/>
                <a:cs typeface="Angsana New" pitchFamily="18" charset="-34"/>
              </a:rPr>
              <a:t>	ค. กินอาหารประเภทโปรตีนให้เยอะๆ</a:t>
            </a:r>
            <a:endParaRPr lang="en-US" dirty="0" smtClean="0">
              <a:latin typeface="Angsana New" pitchFamily="18" charset="-34"/>
              <a:cs typeface="Angsana New" pitchFamily="18" charset="-34"/>
            </a:endParaRPr>
          </a:p>
          <a:p>
            <a:r>
              <a:rPr lang="th-TH" dirty="0" smtClean="0">
                <a:latin typeface="Angsana New" pitchFamily="18" charset="-34"/>
                <a:cs typeface="Angsana New" pitchFamily="18" charset="-34"/>
              </a:rPr>
              <a:t>	ง. ถูกทั้งข้อ ก. และข้อ ข.</a:t>
            </a:r>
            <a:endParaRPr lang="en-US" dirty="0" smtClean="0">
              <a:latin typeface="Angsana New" pitchFamily="18" charset="-34"/>
              <a:cs typeface="Angsana New" pitchFamily="18" charset="-34"/>
            </a:endParaRPr>
          </a:p>
          <a:p>
            <a:endParaRPr lang="th-TH" sz="2400" dirty="0"/>
          </a:p>
        </p:txBody>
      </p:sp>
      <p:sp>
        <p:nvSpPr>
          <p:cNvPr id="6" name="Oval 5"/>
          <p:cNvSpPr/>
          <p:nvPr/>
        </p:nvSpPr>
        <p:spPr>
          <a:xfrm>
            <a:off x="1309922" y="5571969"/>
            <a:ext cx="357760" cy="42862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1280068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สี่เหลี่ยมมุมมน 1"/>
          <p:cNvSpPr/>
          <p:nvPr/>
        </p:nvSpPr>
        <p:spPr>
          <a:xfrm>
            <a:off x="1285852" y="285728"/>
            <a:ext cx="6572296" cy="71438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4400" b="1" dirty="0">
              <a:solidFill>
                <a:schemeClr val="tx1"/>
              </a:solidFill>
            </a:endParaRPr>
          </a:p>
        </p:txBody>
      </p:sp>
      <p:sp>
        <p:nvSpPr>
          <p:cNvPr id="3" name="สี่เหลี่ยมผืนผ้า 2"/>
          <p:cNvSpPr/>
          <p:nvPr/>
        </p:nvSpPr>
        <p:spPr>
          <a:xfrm>
            <a:off x="467544" y="404664"/>
            <a:ext cx="8247860" cy="58104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40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gsana New" pitchFamily="18" charset="-34"/>
                <a:cs typeface="Angsana New" pitchFamily="18" charset="-34"/>
              </a:rPr>
              <a:t>สมาชิก</a:t>
            </a:r>
          </a:p>
          <a:p>
            <a:pPr lvl="0" algn="ctr"/>
            <a:r>
              <a:rPr lang="th-TH" sz="3600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นางสาวจิราภรณ์ 	หน่อใหม่	54011410022</a:t>
            </a:r>
          </a:p>
          <a:p>
            <a:pPr algn="ctr"/>
            <a:r>
              <a:rPr lang="th-TH" sz="3600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นางสาวจิราภรณ์ 	โชคเหมาะ	54011410023 </a:t>
            </a:r>
          </a:p>
          <a:p>
            <a:pPr algn="ctr"/>
            <a:r>
              <a:rPr lang="th-TH" sz="3600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นางสาวชนาภา 	นาใจคง	54011410036 </a:t>
            </a:r>
          </a:p>
          <a:p>
            <a:pPr algn="ctr"/>
            <a:r>
              <a:rPr lang="th-TH" sz="3600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นางสาวมีนา 		</a:t>
            </a:r>
            <a:r>
              <a:rPr lang="th-TH" sz="3600" dirty="0" err="1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วรรณ</a:t>
            </a:r>
            <a:r>
              <a:rPr lang="th-TH" sz="3600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รส	54011410079 </a:t>
            </a:r>
          </a:p>
          <a:p>
            <a:pPr algn="ctr"/>
            <a:r>
              <a:rPr lang="th-TH" sz="3600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นาย</a:t>
            </a:r>
            <a:r>
              <a:rPr lang="th-TH" sz="3600" dirty="0" err="1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ณัฐกิตติ์</a:t>
            </a:r>
            <a:r>
              <a:rPr lang="th-TH" sz="3600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 		ทาบุราน	54011410157 </a:t>
            </a:r>
          </a:p>
          <a:p>
            <a:pPr algn="ctr"/>
            <a:r>
              <a:rPr lang="th-TH" sz="3600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นางสาวน้ำฝน 		กางหอม	54011410165</a:t>
            </a:r>
          </a:p>
          <a:p>
            <a:pPr algn="ctr"/>
            <a:r>
              <a:rPr lang="th-TH" sz="3600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นางสาวพรพิมล	ยุระพันธ์</a:t>
            </a:r>
            <a:r>
              <a:rPr lang="en-US" sz="3600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	54011410203</a:t>
            </a:r>
          </a:p>
          <a:p>
            <a:pPr algn="ctr"/>
            <a:r>
              <a:rPr lang="th-TH" sz="3600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นางสาวอรทัย		บุญพันธ์</a:t>
            </a:r>
            <a:r>
              <a:rPr lang="en-US" sz="3600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	54011410218</a:t>
            </a:r>
            <a:r>
              <a:rPr lang="th-TH" sz="3600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 </a:t>
            </a:r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39552" y="2060848"/>
            <a:ext cx="784887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2000" dirty="0" smtClean="0">
                <a:latin typeface="Angsana New" pitchFamily="18" charset="-34"/>
                <a:cs typeface="Angsana New" pitchFamily="18" charset="-34"/>
              </a:rPr>
              <a:t>ขอบคุณครับ</a:t>
            </a:r>
            <a:r>
              <a:rPr lang="en-US" sz="12000" dirty="0" smtClean="0">
                <a:latin typeface="Angsana New" pitchFamily="18" charset="-34"/>
                <a:cs typeface="Angsana New" pitchFamily="18" charset="-34"/>
              </a:rPr>
              <a:t>/</a:t>
            </a:r>
            <a:r>
              <a:rPr lang="th-TH" sz="12000" dirty="0" smtClean="0">
                <a:latin typeface="Angsana New" pitchFamily="18" charset="-34"/>
                <a:cs typeface="Angsana New" pitchFamily="18" charset="-34"/>
              </a:rPr>
              <a:t>ค่ะ</a:t>
            </a:r>
            <a:endParaRPr lang="th-TH" sz="12000" dirty="0">
              <a:latin typeface="Angsana New" pitchFamily="18" charset="-34"/>
              <a:cs typeface="Angsana New" pitchFamily="18" charset="-34"/>
            </a:endParaRPr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179512" y="1556792"/>
            <a:ext cx="8784976" cy="3048001"/>
          </a:xfrm>
        </p:spPr>
        <p:txBody>
          <a:bodyPr>
            <a:noAutofit/>
          </a:bodyPr>
          <a:lstStyle/>
          <a:p>
            <a:pPr indent="0">
              <a:buNone/>
            </a:pPr>
            <a:r>
              <a:rPr lang="th-TH" sz="2400" dirty="0" smtClean="0"/>
              <a:t>	</a:t>
            </a:r>
          </a:p>
          <a:p>
            <a:pPr indent="0">
              <a:buNone/>
            </a:pPr>
            <a:endParaRPr lang="th-TH" sz="2400" dirty="0">
              <a:latin typeface="Angsana New" pitchFamily="18" charset="-34"/>
              <a:cs typeface="Angsana New" pitchFamily="18" charset="-34"/>
            </a:endParaRPr>
          </a:p>
          <a:p>
            <a:pPr indent="0">
              <a:buNone/>
            </a:pPr>
            <a:endParaRPr lang="th-TH" sz="2400" dirty="0" smtClean="0">
              <a:latin typeface="Angsana New" pitchFamily="18" charset="-34"/>
              <a:cs typeface="Angsana New" pitchFamily="18" charset="-34"/>
            </a:endParaRPr>
          </a:p>
          <a:p>
            <a:pPr indent="0">
              <a:buNone/>
            </a:pP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	</a:t>
            </a:r>
            <a:r>
              <a:rPr lang="th-TH" sz="2400" dirty="0" smtClean="0">
                <a:effectLst/>
                <a:latin typeface="Angsana New" pitchFamily="18" charset="-34"/>
                <a:cs typeface="Angsana New" pitchFamily="18" charset="-34"/>
              </a:rPr>
              <a:t>พจนานุกรม</a:t>
            </a:r>
            <a:r>
              <a:rPr lang="th-TH" sz="2400" dirty="0">
                <a:effectLst/>
                <a:latin typeface="Angsana New" pitchFamily="18" charset="-34"/>
                <a:cs typeface="Angsana New" pitchFamily="18" charset="-34"/>
              </a:rPr>
              <a:t>ฉบับราชบัณฑิตยสถาน (2542 : 347) ให้ความหมายคำว่าชราว่า   แก่ด้วยอายุ ชำรุดทรุดโทรม  แต่คำนี้ไม่เป็นที่นิยมเพราะ ก่อให้เกิดความหดหู่ใจ และความถดถอยสิ้นหวัง    ทั้งนี้  จากผลการประชุมของคณะผู้อาวุโส โดย  </a:t>
            </a:r>
            <a:r>
              <a:rPr lang="th-TH" sz="2400" dirty="0" err="1">
                <a:effectLst/>
                <a:latin typeface="Angsana New" pitchFamily="18" charset="-34"/>
                <a:cs typeface="Angsana New" pitchFamily="18" charset="-34"/>
              </a:rPr>
              <a:t>พล.ต.ต</a:t>
            </a:r>
            <a:r>
              <a:rPr lang="th-TH" sz="2400" dirty="0">
                <a:effectLst/>
                <a:latin typeface="Angsana New" pitchFamily="18" charset="-34"/>
                <a:cs typeface="Angsana New" pitchFamily="18" charset="-34"/>
              </a:rPr>
              <a:t>. หลวงอรรถสิทธิสุนทร เป็นประธาน ได้กำหนดคำให้เรียกว่า  ผู้สูงอายุ แทน  ตั้งแต่วันที่  1  ธันวาคม 2512  เป็นต้นมา ซึ่งคำนี้ให้ความหมายที่ยกย่องให้เกียรติแก่ผู้ที่ชราภาพว่าเป็นผู้ที่สูงทั้งวัยวุฒิ คุณวุฒิ  และ</a:t>
            </a:r>
            <a:r>
              <a:rPr lang="th-TH" sz="2400" dirty="0" smtClean="0">
                <a:effectLst/>
                <a:latin typeface="Angsana New" pitchFamily="18" charset="-34"/>
                <a:cs typeface="Angsana New" pitchFamily="18" charset="-34"/>
              </a:rPr>
              <a:t>ประสบการณ์</a:t>
            </a:r>
          </a:p>
          <a:p>
            <a:pPr indent="0">
              <a:buNone/>
            </a:pPr>
            <a:endParaRPr lang="th-TH" sz="2400" dirty="0" smtClean="0">
              <a:effectLst/>
              <a:latin typeface="Angsana New" pitchFamily="18" charset="-34"/>
              <a:cs typeface="Angsana New" pitchFamily="18" charset="-34"/>
            </a:endParaRPr>
          </a:p>
          <a:p>
            <a:pPr indent="0">
              <a:buNone/>
            </a:pPr>
            <a:r>
              <a:rPr lang="th-TH" sz="2400" dirty="0">
                <a:effectLst/>
                <a:latin typeface="Angsana New" pitchFamily="18" charset="-34"/>
                <a:cs typeface="Angsana New" pitchFamily="18" charset="-34"/>
              </a:rPr>
              <a:t>	ที่ประชุมสมัชชาโลก ว่าด้วยผู้สูงอายุ โดยองค์การสหประชาชาติ ในปี 2525 กำหนดเป็นมาตรฐานเดียวกัน ทั่วโลกตกลงว่า “ผู้ที่มีอายุตั้งแต่ 60 ปีขึ้นไป เรียกว่า “ผู้สูงอายุ” ส่วนสถาบันแห่งชาติเกี่ยวกับผู้สูงอายุ ของสหรัฐอเมริกาได้กำหนดว่า ผู้สูงอายุวัยต้นคือ อายุระหว่าง 60 – 74 ปี เป็นวัยที่ยังไม่ชรามาก ถ้าสุขภาพกายและสุขภาพจิตดี เมื่ออายุ 75 ปีขึ้นไป จึงจะถือเป็นวัยชราอย่างแท้จริง ส่วนสำนักงานสถิติแห่งชาติของไทยแบ่งผู้สูงอายุเป็นผู้สูงอายุตอนต้น (อายุ 60 – 69 ปี) และผู้สูงอายุตอนปลาย (อายุตั้งแต่ 70 ปีขึ้นไป)</a:t>
            </a:r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7543800" cy="914400"/>
          </a:xfrm>
        </p:spPr>
        <p:txBody>
          <a:bodyPr/>
          <a:lstStyle/>
          <a:p>
            <a:r>
              <a:rPr lang="th-TH" sz="4400" dirty="0" smtClean="0">
                <a:latin typeface="Angsana New" pitchFamily="18" charset="-34"/>
                <a:cs typeface="Angsana New" pitchFamily="18" charset="-34"/>
              </a:rPr>
              <a:t>ผู้สูงอายุ</a:t>
            </a:r>
            <a:endParaRPr lang="th-TH" sz="4400" dirty="0">
              <a:latin typeface="Angsana New" pitchFamily="18" charset="-34"/>
              <a:cs typeface="Angsana New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4646038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23528" y="595888"/>
            <a:ext cx="756084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gsana New" pitchFamily="18" charset="-34"/>
                <a:cs typeface="Angsana New" pitchFamily="18" charset="-34"/>
              </a:rPr>
              <a:t>แผนผู้สูงอายุแห่งชาติฉบับที่ 2 (พ.ศ. 2545 – 2564)</a:t>
            </a:r>
            <a:endParaRPr lang="th-TH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6" name="สี่เหลี่ยมผืนผ้า 5"/>
          <p:cNvSpPr/>
          <p:nvPr/>
        </p:nvSpPr>
        <p:spPr>
          <a:xfrm>
            <a:off x="323528" y="1772816"/>
            <a:ext cx="864096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dirty="0" smtClean="0"/>
              <a:t>	</a:t>
            </a:r>
            <a:r>
              <a:rPr lang="th-TH" dirty="0" smtClean="0">
                <a:latin typeface="Angsana New" pitchFamily="18" charset="-34"/>
                <a:cs typeface="Angsana New" pitchFamily="18" charset="-34"/>
              </a:rPr>
              <a:t>ในปัจจุบันจำนวนผู้สูงอายุและสัดส่วนผู้สูงอายุ (ผู้ที่มีอายุตั้งแต่ 60 ปี ขึ้นไป) ของประเทศไทยเพิ่มขึ้นในอัตราที่รวดเร็ว ทำให้โครงสร้างประชากรของประเทศไทยกำลังเคลื่อนเข้าสู่ระยะที่เรียกว่า "ภาวะประชากรผู้สูงอายุ (</a:t>
            </a:r>
            <a:r>
              <a:rPr lang="en-US" dirty="0" smtClean="0">
                <a:latin typeface="Angsana New" pitchFamily="18" charset="-34"/>
                <a:cs typeface="Angsana New" pitchFamily="18" charset="-34"/>
              </a:rPr>
              <a:t>population ageing)" </a:t>
            </a:r>
            <a:r>
              <a:rPr lang="th-TH" dirty="0" smtClean="0">
                <a:latin typeface="Angsana New" pitchFamily="18" charset="-34"/>
                <a:cs typeface="Angsana New" pitchFamily="18" charset="-34"/>
              </a:rPr>
              <a:t>อันจะมีผลต่อสภาพทางสังคม สภาวะเศรษฐกิจและการจ้างงาน ตลอดจนการจัดสรรทรัพยากรทางสุขภาพและสังคมของประเทศอย่างต่อเนื่องในระยะยาว</a:t>
            </a:r>
            <a:endParaRPr lang="th-TH" dirty="0">
              <a:latin typeface="Angsana New" pitchFamily="18" charset="-34"/>
              <a:cs typeface="Angsana New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73190121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/>
          <p:cNvSpPr/>
          <p:nvPr/>
        </p:nvSpPr>
        <p:spPr>
          <a:xfrm>
            <a:off x="179512" y="1484784"/>
            <a:ext cx="8712968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dirty="0"/>
              <a:t> </a:t>
            </a:r>
            <a:r>
              <a:rPr lang="th-TH" dirty="0" smtClean="0"/>
              <a:t>  </a:t>
            </a:r>
            <a:r>
              <a:rPr lang="th-TH" sz="3200" b="1" u="sng" dirty="0" smtClean="0">
                <a:latin typeface="Angsana New" pitchFamily="18" charset="-34"/>
                <a:cs typeface="Angsana New" pitchFamily="18" charset="-34"/>
              </a:rPr>
              <a:t>วัตถุประสงค์</a:t>
            </a:r>
          </a:p>
          <a:p>
            <a:r>
              <a:rPr lang="th-TH" dirty="0" smtClean="0">
                <a:latin typeface="Angsana New" pitchFamily="18" charset="-34"/>
                <a:cs typeface="Angsana New" pitchFamily="18" charset="-34"/>
              </a:rPr>
              <a:t>	1.เพื่อสร้างจิตสำนึกให้คนในสังคมตระหนักถึงผู้สูงอายุในฐานะบุคคลที่มีประโยชน์ต่อสังคม</a:t>
            </a:r>
          </a:p>
          <a:p>
            <a:r>
              <a:rPr lang="th-TH" dirty="0" smtClean="0">
                <a:latin typeface="Angsana New" pitchFamily="18" charset="-34"/>
                <a:cs typeface="Angsana New" pitchFamily="18" charset="-34"/>
              </a:rPr>
              <a:t>	2.เพื่อให้ประชากรทุกคนตระหนักถึงความสำคัญของการเตรียมการและมีการเตรียมการเข้าสู่การเป็นผู้สูงอายุที่มีคุณภาพ</a:t>
            </a:r>
          </a:p>
          <a:p>
            <a:r>
              <a:rPr lang="th-TH" dirty="0" smtClean="0">
                <a:latin typeface="Angsana New" pitchFamily="18" charset="-34"/>
                <a:cs typeface="Angsana New" pitchFamily="18" charset="-34"/>
              </a:rPr>
              <a:t>	3.เพื่อให้ผู้สูงอายุดำรงชีวิตอย่างมีศักดิ์ศรี พึ่งตนเองได้ มีคุณภาพชีวิตและมีหลักประกัน</a:t>
            </a:r>
          </a:p>
          <a:p>
            <a:r>
              <a:rPr lang="th-TH" dirty="0" smtClean="0">
                <a:latin typeface="Angsana New" pitchFamily="18" charset="-34"/>
                <a:cs typeface="Angsana New" pitchFamily="18" charset="-34"/>
              </a:rPr>
              <a:t>	4.เพื่อให้ประชาชน ครอบครัว ชุมชน องค์กรภาครัฐและเอกชนมีส่วนร่วมในภารกิจด้านผู้สูงอายุ</a:t>
            </a:r>
          </a:p>
          <a:p>
            <a:r>
              <a:rPr lang="th-TH" dirty="0" smtClean="0">
                <a:latin typeface="Angsana New" pitchFamily="18" charset="-34"/>
                <a:cs typeface="Angsana New" pitchFamily="18" charset="-34"/>
              </a:rPr>
              <a:t>	5.เพื่อให้มีกรอบและแนวทางปฏิบัติสำหรับส่วนต่าง ๆ ในสังคมทั้งภาคประชาชนชุมชน องค์กรภาครัฐและเอกชนที่ปฏิบัติงานเกี่ยวกับผู้สูงอายุได้ปฏิบัติงานอย่าง ประสานและสอดคล้องกัน</a:t>
            </a:r>
            <a:endParaRPr lang="th-TH" dirty="0"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5" name="สี่เหลี่ยมผืนผ้า 4"/>
          <p:cNvSpPr/>
          <p:nvPr/>
        </p:nvSpPr>
        <p:spPr>
          <a:xfrm>
            <a:off x="15985" y="332656"/>
            <a:ext cx="9143999" cy="17697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</a:pPr>
            <a:r>
              <a:rPr lang="th-TH" dirty="0" smtClean="0">
                <a:solidFill>
                  <a:prstClr val="black"/>
                </a:solidFill>
                <a:ea typeface="+mj-ea"/>
                <a:cs typeface="Angsana New"/>
              </a:rPr>
              <a:t>      </a:t>
            </a:r>
            <a:r>
              <a:rPr lang="th-TH" sz="3200" b="1" u="sng" dirty="0" smtClean="0">
                <a:solidFill>
                  <a:prstClr val="black"/>
                </a:solidFill>
                <a:ea typeface="+mj-ea"/>
                <a:cs typeface="Angsana New"/>
              </a:rPr>
              <a:t>วิสัยทัศน์</a:t>
            </a:r>
            <a:r>
              <a:rPr lang="th-TH" dirty="0">
                <a:solidFill>
                  <a:prstClr val="black"/>
                </a:solidFill>
                <a:ea typeface="+mj-ea"/>
                <a:cs typeface="Angsana New"/>
              </a:rPr>
              <a:t/>
            </a:r>
            <a:br>
              <a:rPr lang="th-TH" dirty="0">
                <a:solidFill>
                  <a:prstClr val="black"/>
                </a:solidFill>
                <a:ea typeface="+mj-ea"/>
                <a:cs typeface="Angsana New"/>
              </a:rPr>
            </a:br>
            <a:r>
              <a:rPr lang="th-TH" dirty="0" smtClean="0">
                <a:solidFill>
                  <a:prstClr val="black"/>
                </a:solidFill>
                <a:ea typeface="+mj-ea"/>
                <a:cs typeface="Angsana New"/>
              </a:rPr>
              <a:t>	"</a:t>
            </a:r>
            <a:r>
              <a:rPr lang="th-TH" dirty="0">
                <a:solidFill>
                  <a:prstClr val="black"/>
                </a:solidFill>
                <a:ea typeface="+mj-ea"/>
                <a:cs typeface="Angsana New"/>
              </a:rPr>
              <a:t>ผู้สูงอายุเป็นหลักชัยของสังคม" </a:t>
            </a:r>
            <a:r>
              <a:rPr lang="th-TH" sz="49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Angsana New"/>
              </a:rPr>
              <a:t/>
            </a:r>
            <a:br>
              <a:rPr lang="th-TH" sz="49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Angsana New"/>
              </a:rPr>
            </a:br>
            <a:endParaRPr lang="th-TH" sz="49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j-ea"/>
              <a:cs typeface="Angsana New"/>
            </a:endParaRPr>
          </a:p>
        </p:txBody>
      </p:sp>
    </p:spTree>
    <p:extLst>
      <p:ext uri="{BB962C8B-B14F-4D97-AF65-F5344CB8AC3E}">
        <p14:creationId xmlns:p14="http://schemas.microsoft.com/office/powerpoint/2010/main" val="137050170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/>
          <p:cNvSpPr/>
          <p:nvPr/>
        </p:nvSpPr>
        <p:spPr>
          <a:xfrm>
            <a:off x="179512" y="260648"/>
            <a:ext cx="878497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dirty="0" smtClean="0"/>
              <a:t>    </a:t>
            </a:r>
          </a:p>
          <a:p>
            <a:r>
              <a:rPr lang="th-TH" sz="3200" b="1" dirty="0"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3200" b="1" dirty="0" smtClean="0">
                <a:latin typeface="Angsana New" pitchFamily="18" charset="-34"/>
                <a:cs typeface="Angsana New" pitchFamily="18" charset="-34"/>
              </a:rPr>
              <a:t>    </a:t>
            </a:r>
            <a:r>
              <a:rPr lang="th-TH" sz="3200" b="1" u="sng" dirty="0" smtClean="0">
                <a:latin typeface="Angsana New" pitchFamily="18" charset="-34"/>
                <a:cs typeface="Angsana New" pitchFamily="18" charset="-34"/>
              </a:rPr>
              <a:t>ยุทธศาสตร์ของแผน</a:t>
            </a:r>
          </a:p>
          <a:p>
            <a:endParaRPr lang="th-TH" b="1" u="sng" dirty="0" smtClean="0">
              <a:latin typeface="Angsana New" pitchFamily="18" charset="-34"/>
              <a:cs typeface="Angsana New" pitchFamily="18" charset="-34"/>
            </a:endParaRPr>
          </a:p>
          <a:p>
            <a:r>
              <a:rPr lang="th-TH" dirty="0" smtClean="0">
                <a:latin typeface="Angsana New" pitchFamily="18" charset="-34"/>
                <a:cs typeface="Angsana New" pitchFamily="18" charset="-34"/>
              </a:rPr>
              <a:t>	แผนผู้สูงอายุแห่งชาติ ฉบับที่ 2 (พ.ศ.2545 - 2564) จัดแบ่งเป็น 5 ยุทธศาสตร์ ดังนี้</a:t>
            </a:r>
          </a:p>
          <a:p>
            <a:r>
              <a:rPr lang="th-TH" dirty="0" smtClean="0">
                <a:latin typeface="Angsana New" pitchFamily="18" charset="-34"/>
                <a:cs typeface="Angsana New" pitchFamily="18" charset="-34"/>
              </a:rPr>
              <a:t>	     1. ยุทธศาสตร์ด้านการเตรียมความพร้อมของประชากรเพื่อวัยสูงอายุที่มีคุณภาพ </a:t>
            </a:r>
            <a:r>
              <a:rPr lang="th-TH" dirty="0">
                <a:latin typeface="Angsana New" pitchFamily="18" charset="-34"/>
                <a:cs typeface="Angsana New" pitchFamily="18" charset="-34"/>
              </a:rPr>
              <a:t> </a:t>
            </a:r>
            <a:endParaRPr lang="th-TH" dirty="0" smtClean="0">
              <a:latin typeface="Angsana New" pitchFamily="18" charset="-34"/>
              <a:cs typeface="Angsana New" pitchFamily="18" charset="-34"/>
            </a:endParaRPr>
          </a:p>
          <a:p>
            <a:r>
              <a:rPr lang="th-TH" dirty="0">
                <a:latin typeface="Angsana New" pitchFamily="18" charset="-34"/>
                <a:cs typeface="Angsana New" pitchFamily="18" charset="-34"/>
              </a:rPr>
              <a:t>	 </a:t>
            </a:r>
            <a:r>
              <a:rPr lang="th-TH" dirty="0" smtClean="0">
                <a:latin typeface="Angsana New" pitchFamily="18" charset="-34"/>
                <a:cs typeface="Angsana New" pitchFamily="18" charset="-34"/>
              </a:rPr>
              <a:t>    2</a:t>
            </a:r>
            <a:r>
              <a:rPr lang="th-TH" dirty="0">
                <a:latin typeface="Angsana New" pitchFamily="18" charset="-34"/>
                <a:cs typeface="Angsana New" pitchFamily="18" charset="-34"/>
              </a:rPr>
              <a:t>. ยุทธศาสตร์ด้านการส่งเสริมผู้สูงอายุ </a:t>
            </a:r>
            <a:endParaRPr lang="th-TH" dirty="0" smtClean="0">
              <a:latin typeface="Angsana New" pitchFamily="18" charset="-34"/>
              <a:cs typeface="Angsana New" pitchFamily="18" charset="-34"/>
            </a:endParaRPr>
          </a:p>
          <a:p>
            <a:r>
              <a:rPr lang="th-TH" dirty="0">
                <a:latin typeface="Angsana New" pitchFamily="18" charset="-34"/>
                <a:cs typeface="Angsana New" pitchFamily="18" charset="-34"/>
              </a:rPr>
              <a:t>	</a:t>
            </a:r>
            <a:r>
              <a:rPr lang="th-TH" dirty="0" smtClean="0">
                <a:latin typeface="Angsana New" pitchFamily="18" charset="-34"/>
                <a:cs typeface="Angsana New" pitchFamily="18" charset="-34"/>
              </a:rPr>
              <a:t>     3</a:t>
            </a:r>
            <a:r>
              <a:rPr lang="th-TH" dirty="0">
                <a:latin typeface="Angsana New" pitchFamily="18" charset="-34"/>
                <a:cs typeface="Angsana New" pitchFamily="18" charset="-34"/>
              </a:rPr>
              <a:t>. ยุทธศาสตร์ด้านระบบคุ้มครองทางสังคมสำหรับ</a:t>
            </a:r>
            <a:r>
              <a:rPr lang="th-TH" dirty="0" smtClean="0">
                <a:latin typeface="Angsana New" pitchFamily="18" charset="-34"/>
                <a:cs typeface="Angsana New" pitchFamily="18" charset="-34"/>
              </a:rPr>
              <a:t>ผู้สูงอายุ</a:t>
            </a:r>
          </a:p>
          <a:p>
            <a:r>
              <a:rPr lang="th-TH" dirty="0">
                <a:latin typeface="Angsana New" pitchFamily="18" charset="-34"/>
                <a:cs typeface="Angsana New" pitchFamily="18" charset="-34"/>
              </a:rPr>
              <a:t>	 </a:t>
            </a:r>
            <a:r>
              <a:rPr lang="th-TH" dirty="0" smtClean="0">
                <a:latin typeface="Angsana New" pitchFamily="18" charset="-34"/>
                <a:cs typeface="Angsana New" pitchFamily="18" charset="-34"/>
              </a:rPr>
              <a:t>    4</a:t>
            </a:r>
            <a:r>
              <a:rPr lang="th-TH" dirty="0">
                <a:latin typeface="Angsana New" pitchFamily="18" charset="-34"/>
                <a:cs typeface="Angsana New" pitchFamily="18" charset="-34"/>
              </a:rPr>
              <a:t>. ยุทธศาสตร์ด้านการบริหารจัดการเพื่อการพัฒนางานด้านผู้สูงอายุระดับชาติและการพัฒนาบุคลากรด้านผู้สูงอายุ  </a:t>
            </a:r>
            <a:endParaRPr lang="th-TH" dirty="0" smtClean="0">
              <a:latin typeface="Angsana New" pitchFamily="18" charset="-34"/>
              <a:cs typeface="Angsana New" pitchFamily="18" charset="-34"/>
            </a:endParaRPr>
          </a:p>
          <a:p>
            <a:r>
              <a:rPr lang="th-TH" dirty="0">
                <a:latin typeface="Angsana New" pitchFamily="18" charset="-34"/>
                <a:cs typeface="Angsana New" pitchFamily="18" charset="-34"/>
              </a:rPr>
              <a:t>	 </a:t>
            </a:r>
            <a:r>
              <a:rPr lang="th-TH" dirty="0" smtClean="0">
                <a:latin typeface="Angsana New" pitchFamily="18" charset="-34"/>
                <a:cs typeface="Angsana New" pitchFamily="18" charset="-34"/>
              </a:rPr>
              <a:t>    5</a:t>
            </a:r>
            <a:r>
              <a:rPr lang="th-TH" dirty="0">
                <a:latin typeface="Angsana New" pitchFamily="18" charset="-34"/>
                <a:cs typeface="Angsana New" pitchFamily="18" charset="-34"/>
              </a:rPr>
              <a:t>. ยุทธศาสตร์ด้านการประมวลและพัฒนาองค์ความรู้ด้านผู้สูงอายุและการติดตามประเมินผลการดำเนินการ ตามแผนผู้สูงอายุแห่งชาติ </a:t>
            </a:r>
          </a:p>
        </p:txBody>
      </p:sp>
    </p:spTree>
    <p:extLst>
      <p:ext uri="{BB962C8B-B14F-4D97-AF65-F5344CB8AC3E}">
        <p14:creationId xmlns:p14="http://schemas.microsoft.com/office/powerpoint/2010/main" val="67462997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323528" y="764704"/>
            <a:ext cx="8424936" cy="36575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dirty="0" smtClean="0"/>
              <a:t>	</a:t>
            </a:r>
            <a:r>
              <a:rPr lang="th-TH" sz="2800" dirty="0" smtClean="0">
                <a:effectLst/>
                <a:latin typeface="Angsana New" pitchFamily="18" charset="-34"/>
                <a:cs typeface="Angsana New" pitchFamily="18" charset="-34"/>
              </a:rPr>
              <a:t>ครอบครัวที่มีผู้สูงอายุ อยู่ในความดูแล จำเป็นต้องมีความเข้าใจในธรรมชาติ และการเปลี่ยนแปลงของผู้สูงอายุและตระหนักว่าความสูงวัยเป็นภาวะที่จะต้องเกิดกับทุกคน การทำความเข้าใจความสูงวัย จะทำให้สมาชิกในครอบครัว สามารถปฏิบัติต่อผู้สูงอายุได้อย่างเหมาะสม และนำมาซึ่งความผาสุกของผู้สูงอายุและสมาชิกทุกคนในครอบครัวด้วยเช่นเดียวกัน</a:t>
            </a:r>
            <a:endParaRPr lang="th-TH" sz="2800" dirty="0">
              <a:effectLst/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7543800" cy="914400"/>
          </a:xfrm>
        </p:spPr>
        <p:txBody>
          <a:bodyPr/>
          <a:lstStyle/>
          <a:p>
            <a:r>
              <a:rPr lang="th-TH" sz="4400" dirty="0" smtClean="0">
                <a:latin typeface="Angsana New" pitchFamily="18" charset="-34"/>
                <a:cs typeface="Angsana New" pitchFamily="18" charset="-34"/>
              </a:rPr>
              <a:t>ครอบครัวกับผู้สูงอายุ</a:t>
            </a:r>
            <a:endParaRPr lang="th-TH" sz="4400" dirty="0">
              <a:latin typeface="Angsana New" pitchFamily="18" charset="-34"/>
              <a:cs typeface="Angsana New" pitchFamily="18" charset="-34"/>
            </a:endParaRPr>
          </a:p>
        </p:txBody>
      </p:sp>
      <p:pic>
        <p:nvPicPr>
          <p:cNvPr id="4" name="รูปภาพ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3708030"/>
            <a:ext cx="4896544" cy="281551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82978603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/>
          <p:cNvSpPr/>
          <p:nvPr/>
        </p:nvSpPr>
        <p:spPr>
          <a:xfrm>
            <a:off x="240295" y="675529"/>
            <a:ext cx="864096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dirty="0" smtClean="0">
                <a:cs typeface="+mj-cs"/>
              </a:rPr>
              <a:t>	</a:t>
            </a:r>
            <a:r>
              <a:rPr lang="th-TH" dirty="0" err="1" smtClean="0">
                <a:latin typeface="Angsana New" pitchFamily="18" charset="-34"/>
                <a:cs typeface="Angsana New" pitchFamily="18" charset="-34"/>
              </a:rPr>
              <a:t>ศศิพัฒน์</a:t>
            </a:r>
            <a:r>
              <a:rPr lang="th-TH" dirty="0" smtClean="0">
                <a:latin typeface="Angsana New" pitchFamily="18" charset="-34"/>
                <a:cs typeface="Angsana New" pitchFamily="18" charset="-34"/>
              </a:rPr>
              <a:t> ยอดเพชร (2552) ได้สังเคราะห์ผลงานวิจัยเรื่องครอบครัวและผู้สูงอายุ การทบทวนและสังเคราะห์องค์ความรู้ผู้สูงอายุไทย พ.ศ. 2545-2550 ในระยะ 5 ปีที่ผ่านมามีผลงานวิจัยที่สามารถนำมาใช้ในการสังเคราะห์ที่เป็นตัวแทนและการนำมาอ้างอิงผลได้จำนวน 35 เรื่อง จากจำนวน 74 เรื่อง มีเนื้อหาครอบคลุมประเด็นดังต่อไปนี้</a:t>
            </a:r>
          </a:p>
          <a:p>
            <a:r>
              <a:rPr lang="th-TH" dirty="0">
                <a:latin typeface="Angsana New" pitchFamily="18" charset="-34"/>
                <a:cs typeface="Angsana New" pitchFamily="18" charset="-34"/>
              </a:rPr>
              <a:t>	</a:t>
            </a:r>
            <a:r>
              <a:rPr lang="th-TH" dirty="0" smtClean="0">
                <a:latin typeface="Angsana New" pitchFamily="18" charset="-34"/>
                <a:cs typeface="Angsana New" pitchFamily="18" charset="-34"/>
              </a:rPr>
              <a:t>1</a:t>
            </a:r>
            <a:r>
              <a:rPr lang="th-TH" dirty="0">
                <a:latin typeface="Angsana New" pitchFamily="18" charset="-34"/>
                <a:cs typeface="Angsana New" pitchFamily="18" charset="-34"/>
              </a:rPr>
              <a:t>. การอยู่อาศัยของผู้สูงอายุใน</a:t>
            </a:r>
            <a:r>
              <a:rPr lang="th-TH" dirty="0" smtClean="0">
                <a:latin typeface="Angsana New" pitchFamily="18" charset="-34"/>
                <a:cs typeface="Angsana New" pitchFamily="18" charset="-34"/>
              </a:rPr>
              <a:t>ครอบครัว</a:t>
            </a:r>
          </a:p>
          <a:p>
            <a:r>
              <a:rPr lang="th-TH" dirty="0">
                <a:latin typeface="Angsana New" pitchFamily="18" charset="-34"/>
                <a:cs typeface="Angsana New" pitchFamily="18" charset="-34"/>
              </a:rPr>
              <a:t>	</a:t>
            </a:r>
            <a:r>
              <a:rPr lang="th-TH" dirty="0" smtClean="0">
                <a:latin typeface="Angsana New" pitchFamily="18" charset="-34"/>
                <a:cs typeface="Angsana New" pitchFamily="18" charset="-34"/>
              </a:rPr>
              <a:t>2.</a:t>
            </a:r>
            <a:r>
              <a:rPr lang="th-TH" dirty="0">
                <a:latin typeface="Angsana New" pitchFamily="18" charset="-34"/>
                <a:cs typeface="Angsana New" pitchFamily="18" charset="-34"/>
              </a:rPr>
              <a:t>แบบแผนการดำเนินชีวิตของผู้สูงอายุ  </a:t>
            </a:r>
            <a:endParaRPr lang="th-TH" dirty="0" smtClean="0">
              <a:latin typeface="Angsana New" pitchFamily="18" charset="-34"/>
              <a:cs typeface="Angsana New" pitchFamily="18" charset="-34"/>
            </a:endParaRPr>
          </a:p>
          <a:p>
            <a:r>
              <a:rPr lang="th-TH" dirty="0">
                <a:latin typeface="Angsana New" pitchFamily="18" charset="-34"/>
                <a:cs typeface="Angsana New" pitchFamily="18" charset="-34"/>
              </a:rPr>
              <a:t>	</a:t>
            </a:r>
            <a:r>
              <a:rPr lang="th-TH" dirty="0" smtClean="0">
                <a:latin typeface="Angsana New" pitchFamily="18" charset="-34"/>
                <a:cs typeface="Angsana New" pitchFamily="18" charset="-34"/>
              </a:rPr>
              <a:t>3.</a:t>
            </a:r>
            <a:r>
              <a:rPr lang="th-TH" dirty="0">
                <a:latin typeface="Angsana New" pitchFamily="18" charset="-34"/>
                <a:cs typeface="Angsana New" pitchFamily="18" charset="-34"/>
              </a:rPr>
              <a:t>บทบาทของครอบครัวในการดูแลผู้สูงอายุ  เพื่อตอบสนองความต้องการของผู้สูงอายุแบ่งได้เป็น 4 บทบาท คือ </a:t>
            </a:r>
          </a:p>
          <a:p>
            <a:r>
              <a:rPr lang="th-TH" dirty="0">
                <a:latin typeface="Angsana New" pitchFamily="18" charset="-34"/>
                <a:cs typeface="Angsana New" pitchFamily="18" charset="-34"/>
              </a:rPr>
              <a:t>	</a:t>
            </a:r>
            <a:r>
              <a:rPr lang="th-TH" dirty="0" smtClean="0">
                <a:latin typeface="Angsana New" pitchFamily="18" charset="-34"/>
                <a:cs typeface="Angsana New" pitchFamily="18" charset="-34"/>
              </a:rPr>
              <a:t>	1)</a:t>
            </a:r>
            <a:r>
              <a:rPr lang="th-TH" dirty="0">
                <a:latin typeface="Angsana New" pitchFamily="18" charset="-34"/>
                <a:cs typeface="Angsana New" pitchFamily="18" charset="-34"/>
              </a:rPr>
              <a:t>บทบาทในการดูแลที่ตอบสนองความต้องการด้านร่างกาย </a:t>
            </a:r>
          </a:p>
          <a:p>
            <a:r>
              <a:rPr lang="th-TH" dirty="0">
                <a:latin typeface="Angsana New" pitchFamily="18" charset="-34"/>
                <a:cs typeface="Angsana New" pitchFamily="18" charset="-34"/>
              </a:rPr>
              <a:t>	</a:t>
            </a:r>
            <a:r>
              <a:rPr lang="th-TH" dirty="0" smtClean="0">
                <a:latin typeface="Angsana New" pitchFamily="18" charset="-34"/>
                <a:cs typeface="Angsana New" pitchFamily="18" charset="-34"/>
              </a:rPr>
              <a:t>	2</a:t>
            </a:r>
            <a:r>
              <a:rPr lang="th-TH" dirty="0">
                <a:latin typeface="Angsana New" pitchFamily="18" charset="-34"/>
                <a:cs typeface="Angsana New" pitchFamily="18" charset="-34"/>
              </a:rPr>
              <a:t>) บทบาทการดูแลที่ตอบสนองความต้องการด้านอารมณ์และจิตใจ </a:t>
            </a:r>
          </a:p>
          <a:p>
            <a:r>
              <a:rPr lang="th-TH" dirty="0">
                <a:latin typeface="Angsana New" pitchFamily="18" charset="-34"/>
                <a:cs typeface="Angsana New" pitchFamily="18" charset="-34"/>
              </a:rPr>
              <a:t>	</a:t>
            </a:r>
            <a:r>
              <a:rPr lang="th-TH" dirty="0" smtClean="0">
                <a:latin typeface="Angsana New" pitchFamily="18" charset="-34"/>
                <a:cs typeface="Angsana New" pitchFamily="18" charset="-34"/>
              </a:rPr>
              <a:t>	3</a:t>
            </a:r>
            <a:r>
              <a:rPr lang="th-TH" dirty="0">
                <a:latin typeface="Angsana New" pitchFamily="18" charset="-34"/>
                <a:cs typeface="Angsana New" pitchFamily="18" charset="-34"/>
              </a:rPr>
              <a:t>) บทบาทการดูแลที่ตอบสนองความต้องการด้านเศรษฐกิจ </a:t>
            </a:r>
          </a:p>
          <a:p>
            <a:r>
              <a:rPr lang="th-TH" dirty="0">
                <a:latin typeface="Angsana New" pitchFamily="18" charset="-34"/>
                <a:cs typeface="Angsana New" pitchFamily="18" charset="-34"/>
              </a:rPr>
              <a:t>	</a:t>
            </a:r>
            <a:r>
              <a:rPr lang="th-TH" dirty="0" smtClean="0">
                <a:latin typeface="Angsana New" pitchFamily="18" charset="-34"/>
                <a:cs typeface="Angsana New" pitchFamily="18" charset="-34"/>
              </a:rPr>
              <a:t>	4</a:t>
            </a:r>
            <a:r>
              <a:rPr lang="th-TH" dirty="0">
                <a:latin typeface="Angsana New" pitchFamily="18" charset="-34"/>
                <a:cs typeface="Angsana New" pitchFamily="18" charset="-34"/>
              </a:rPr>
              <a:t>) บทบาทในการตอบสนองความต้องการด้านสังคม </a:t>
            </a:r>
          </a:p>
          <a:p>
            <a:endParaRPr lang="th-TH" dirty="0">
              <a:cs typeface="+mj-cs"/>
            </a:endParaRPr>
          </a:p>
          <a:p>
            <a:endParaRPr lang="th-TH" dirty="0">
              <a:cs typeface="+mj-cs"/>
            </a:endParaRPr>
          </a:p>
        </p:txBody>
      </p:sp>
      <p:sp>
        <p:nvSpPr>
          <p:cNvPr id="6" name="สี่เหลี่ยมผืนผ้า 5"/>
          <p:cNvSpPr/>
          <p:nvPr/>
        </p:nvSpPr>
        <p:spPr>
          <a:xfrm>
            <a:off x="0" y="2671758"/>
            <a:ext cx="42191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dirty="0" smtClean="0">
                <a:cs typeface="+mj-cs"/>
              </a:rPr>
              <a:t>    </a:t>
            </a:r>
            <a:endParaRPr lang="th-TH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33305132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สี่เหลี่ยมผืนผ้า 6"/>
          <p:cNvSpPr/>
          <p:nvPr/>
        </p:nvSpPr>
        <p:spPr>
          <a:xfrm>
            <a:off x="335006" y="732985"/>
            <a:ext cx="7946406" cy="35394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dirty="0" smtClean="0"/>
              <a:t>	</a:t>
            </a:r>
            <a:r>
              <a:rPr lang="th-TH" dirty="0" smtClean="0">
                <a:latin typeface="Angsana New" pitchFamily="18" charset="-34"/>
                <a:cs typeface="Angsana New" pitchFamily="18" charset="-34"/>
              </a:rPr>
              <a:t>4. การรับบทบาทเป็นผู้ดูแลผู้สูงอายุ</a:t>
            </a:r>
            <a:r>
              <a:rPr lang="th-TH" dirty="0">
                <a:latin typeface="Angsana New" pitchFamily="18" charset="-34"/>
                <a:cs typeface="Angsana New" pitchFamily="18" charset="-34"/>
              </a:rPr>
              <a:t> </a:t>
            </a:r>
            <a:endParaRPr lang="th-TH" dirty="0" smtClean="0">
              <a:latin typeface="Angsana New" pitchFamily="18" charset="-34"/>
              <a:cs typeface="Angsana New" pitchFamily="18" charset="-34"/>
            </a:endParaRPr>
          </a:p>
          <a:p>
            <a:r>
              <a:rPr lang="th-TH" dirty="0" smtClean="0">
                <a:latin typeface="Angsana New" pitchFamily="18" charset="-34"/>
                <a:cs typeface="Angsana New" pitchFamily="18" charset="-34"/>
              </a:rPr>
              <a:t>	5</a:t>
            </a:r>
            <a:r>
              <a:rPr lang="th-TH" dirty="0">
                <a:latin typeface="Angsana New" pitchFamily="18" charset="-34"/>
                <a:cs typeface="Angsana New" pitchFamily="18" charset="-34"/>
              </a:rPr>
              <a:t>. ความสุขของ</a:t>
            </a:r>
            <a:r>
              <a:rPr lang="th-TH" dirty="0" smtClean="0">
                <a:latin typeface="Angsana New" pitchFamily="18" charset="-34"/>
                <a:cs typeface="Angsana New" pitchFamily="18" charset="-34"/>
              </a:rPr>
              <a:t>ผู้สูงอายุ</a:t>
            </a:r>
          </a:p>
          <a:p>
            <a:r>
              <a:rPr lang="th-TH" dirty="0" smtClean="0">
                <a:latin typeface="Angsana New" pitchFamily="18" charset="-34"/>
                <a:cs typeface="Angsana New" pitchFamily="18" charset="-34"/>
              </a:rPr>
              <a:t>	6</a:t>
            </a:r>
            <a:r>
              <a:rPr lang="th-TH" dirty="0">
                <a:latin typeface="Angsana New" pitchFamily="18" charset="-34"/>
                <a:cs typeface="Angsana New" pitchFamily="18" charset="-34"/>
              </a:rPr>
              <a:t>. ความรุนแรงต่อผู้สูงอายุใน</a:t>
            </a:r>
            <a:r>
              <a:rPr lang="th-TH" dirty="0" smtClean="0">
                <a:latin typeface="Angsana New" pitchFamily="18" charset="-34"/>
                <a:cs typeface="Angsana New" pitchFamily="18" charset="-34"/>
              </a:rPr>
              <a:t>ครอบครัว</a:t>
            </a:r>
          </a:p>
          <a:p>
            <a:r>
              <a:rPr lang="th-TH" dirty="0" smtClean="0">
                <a:latin typeface="Angsana New" pitchFamily="18" charset="-34"/>
                <a:cs typeface="Angsana New" pitchFamily="18" charset="-34"/>
              </a:rPr>
              <a:t>	7</a:t>
            </a:r>
            <a:r>
              <a:rPr lang="th-TH" dirty="0">
                <a:latin typeface="Angsana New" pitchFamily="18" charset="-34"/>
                <a:cs typeface="Angsana New" pitchFamily="18" charset="-34"/>
              </a:rPr>
              <a:t>. การดูแลบุตรและสมาชิกในครอบครัวที่ป่วยด้วยโรคเอดส์ของ</a:t>
            </a:r>
            <a:r>
              <a:rPr lang="th-TH" dirty="0" smtClean="0">
                <a:latin typeface="Angsana New" pitchFamily="18" charset="-34"/>
                <a:cs typeface="Angsana New" pitchFamily="18" charset="-34"/>
              </a:rPr>
              <a:t>ผู้สูงอายุ</a:t>
            </a:r>
          </a:p>
          <a:p>
            <a:r>
              <a:rPr lang="th-TH" dirty="0" smtClean="0">
                <a:solidFill>
                  <a:prstClr val="black"/>
                </a:solidFill>
                <a:latin typeface="Angsana New" pitchFamily="18" charset="-34"/>
                <a:cs typeface="Angsana New" pitchFamily="18" charset="-34"/>
              </a:rPr>
              <a:t>	8</a:t>
            </a:r>
            <a:r>
              <a:rPr lang="th-TH" dirty="0">
                <a:solidFill>
                  <a:prstClr val="black"/>
                </a:solidFill>
                <a:latin typeface="Angsana New" pitchFamily="18" charset="-34"/>
                <a:cs typeface="Angsana New" pitchFamily="18" charset="-34"/>
              </a:rPr>
              <a:t>. ความต้องการของผู้สูงอายุที่มีต่อผู้ดูแลและสมาชิกในครอบครัว</a:t>
            </a:r>
            <a:endParaRPr lang="th-TH" dirty="0">
              <a:latin typeface="Angsana New" pitchFamily="18" charset="-34"/>
              <a:cs typeface="Angsana New" pitchFamily="18" charset="-34"/>
            </a:endParaRPr>
          </a:p>
          <a:p>
            <a:r>
              <a:rPr lang="th-TH" dirty="0" smtClean="0">
                <a:latin typeface="Angsana New" pitchFamily="18" charset="-34"/>
                <a:cs typeface="Angsana New" pitchFamily="18" charset="-34"/>
              </a:rPr>
              <a:t> </a:t>
            </a:r>
            <a:endParaRPr lang="th-TH" dirty="0">
              <a:latin typeface="Angsana New" pitchFamily="18" charset="-34"/>
              <a:cs typeface="Angsana New" pitchFamily="18" charset="-34"/>
            </a:endParaRPr>
          </a:p>
          <a:p>
            <a:r>
              <a:rPr lang="th-TH" dirty="0" smtClean="0">
                <a:cs typeface="+mj-cs"/>
              </a:rPr>
              <a:t> </a:t>
            </a:r>
            <a:endParaRPr lang="th-TH" dirty="0">
              <a:cs typeface="+mj-cs"/>
            </a:endParaRPr>
          </a:p>
          <a:p>
            <a:r>
              <a:rPr lang="th-TH" dirty="0" smtClean="0">
                <a:cs typeface="+mj-cs"/>
              </a:rPr>
              <a:t> </a:t>
            </a:r>
            <a:endParaRPr lang="th-TH" dirty="0">
              <a:cs typeface="+mj-cs"/>
            </a:endParaRPr>
          </a:p>
        </p:txBody>
      </p:sp>
      <p:sp>
        <p:nvSpPr>
          <p:cNvPr id="2" name="สี่เหลี่ยมผืนผ้า 1"/>
          <p:cNvSpPr/>
          <p:nvPr/>
        </p:nvSpPr>
        <p:spPr>
          <a:xfrm>
            <a:off x="7173913" y="4241910"/>
            <a:ext cx="2286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h-TH" dirty="0">
                <a:solidFill>
                  <a:prstClr val="black"/>
                </a:solidFill>
                <a:cs typeface="Angsana New"/>
              </a:rPr>
              <a:t> </a:t>
            </a:r>
            <a:endParaRPr lang="th-TH" dirty="0"/>
          </a:p>
        </p:txBody>
      </p:sp>
      <p:pic>
        <p:nvPicPr>
          <p:cNvPr id="3" name="รูปภาพ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3234553"/>
            <a:ext cx="4724003" cy="306115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32347097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องค์ประกอบ">
  <a:themeElements>
    <a:clrScheme name="องค์ประกอบ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องค์ประกอบ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323</TotalTime>
  <Words>196</Words>
  <Application>Microsoft Office PowerPoint</Application>
  <PresentationFormat>นำเสนอทางหน้าจอ (4:3)</PresentationFormat>
  <Paragraphs>152</Paragraphs>
  <Slides>24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24</vt:i4>
      </vt:variant>
    </vt:vector>
  </HeadingPairs>
  <TitlesOfParts>
    <vt:vector size="25" baseType="lpstr">
      <vt:lpstr>องค์ประกอบ</vt:lpstr>
      <vt:lpstr>งานนำเสนอ PowerPoint</vt:lpstr>
      <vt:lpstr>     แบบแผนผู้สูงอายุฉบับที่ 2        ครอบครัวกับผู้สูงอายุ        ผู้สูงอายุ และสุขภาพผู้สูงอายุ        สุขภาพสตรีวัยทอง</vt:lpstr>
      <vt:lpstr>ผู้สูงอายุ</vt:lpstr>
      <vt:lpstr>งานนำเสนอ PowerPoint</vt:lpstr>
      <vt:lpstr>งานนำเสนอ PowerPoint</vt:lpstr>
      <vt:lpstr>งานนำเสนอ PowerPoint</vt:lpstr>
      <vt:lpstr>ครอบครัวกับผู้สูงอายุ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2. ข้อใดไม่ใช่บทบาทของครอบครัวในการดูแลผู้สูงอายุ  ก. บทบาทในการดูแลที่ตอบสนองความต้องการด้านร่างกาย  ข. บทบาทการดูแลที่ตอบสนองความต้องการด้านอารมณ์และจิตใจ  ค. บทบาทในการประกอบอาชีพเพื่อหารายได้มาเลี้ยงครอบครัว  ง. บทบาทการดูแลที่ตอบสนองความต้องการด้านเศรษฐกิจ   </vt:lpstr>
      <vt:lpstr>4. กลุ่มผู้สูงอายุตอนปลาย คือผู้สูงอายุที่มีอายุกี่ปี  ก. 50 – 59 ปี  ข. 60 – 69 ปี  ค. 70 – 79 ปี  ง. 80 ปีขึ้นไป </vt:lpstr>
      <vt:lpstr>งานนำเสนอ PowerPoint</vt:lpstr>
      <vt:lpstr>งานนำเสนอ PowerPoint</vt:lpstr>
      <vt:lpstr>งานนำเสนอ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KKD Windows8 V.3_x64</dc:creator>
  <cp:lastModifiedBy>KKD Windows8 V.3_x64</cp:lastModifiedBy>
  <cp:revision>36</cp:revision>
  <dcterms:created xsi:type="dcterms:W3CDTF">2013-09-01T07:55:59Z</dcterms:created>
  <dcterms:modified xsi:type="dcterms:W3CDTF">2013-09-02T14:01:22Z</dcterms:modified>
</cp:coreProperties>
</file>