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3" r:id="rId9"/>
    <p:sldId id="272" r:id="rId10"/>
    <p:sldId id="275" r:id="rId11"/>
    <p:sldId id="279" r:id="rId12"/>
    <p:sldId id="277" r:id="rId13"/>
    <p:sldId id="278" r:id="rId14"/>
    <p:sldId id="263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891"/>
    <a:srgbClr val="0E6000"/>
    <a:srgbClr val="FF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1B36-0EE4-4877-81FB-DC4D4B03A574}" type="datetimeFigureOut">
              <a:rPr lang="th-TH" smtClean="0"/>
              <a:pPr/>
              <a:t>24/07/56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BE46-2FA2-43E2-80ED-C8A43922883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border003yt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8715436" cy="2351544"/>
          </a:xfrm>
          <a:prstGeom prst="rect">
            <a:avLst/>
          </a:prstGeom>
        </p:spPr>
      </p:pic>
      <p:pic>
        <p:nvPicPr>
          <p:cNvPr id="9" name="รูปภาพ 8" descr="ดาวน์โหลด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785793" cy="785793"/>
          </a:xfrm>
          <a:prstGeom prst="rect">
            <a:avLst/>
          </a:prstGeom>
        </p:spPr>
      </p:pic>
      <p:pic>
        <p:nvPicPr>
          <p:cNvPr id="4" name="รูปภาพ 3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91660"/>
            <a:ext cx="2285984" cy="2566340"/>
          </a:xfrm>
          <a:prstGeom prst="rect">
            <a:avLst/>
          </a:prstGeom>
        </p:spPr>
      </p:pic>
      <p:sp>
        <p:nvSpPr>
          <p:cNvPr id="5" name="คำบรรยายภาพแบบสี่เหลี่ยมมุมมน 4"/>
          <p:cNvSpPr/>
          <p:nvPr/>
        </p:nvSpPr>
        <p:spPr>
          <a:xfrm flipH="1">
            <a:off x="2143108" y="2928934"/>
            <a:ext cx="6572296" cy="1857388"/>
          </a:xfrm>
          <a:prstGeom prst="wedgeRoundRectCallout">
            <a:avLst>
              <a:gd name="adj1" fmla="val 40672"/>
              <a:gd name="adj2" fmla="val 6964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7200" b="1" dirty="0" smtClean="0">
                <a:ln w="1905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พ.ร.บ.การสาธารณสุข </a:t>
            </a:r>
            <a:r>
              <a:rPr lang="en-US" sz="4800" b="1" dirty="0" smtClean="0">
                <a:ln w="1905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cs typeface="+mj-cs"/>
              </a:rPr>
              <a:t>2535</a:t>
            </a:r>
            <a:endParaRPr lang="th-TH" sz="7200" b="1" dirty="0">
              <a:ln w="1905">
                <a:solidFill>
                  <a:srgbClr val="00206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cs typeface="+mj-cs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57356" y="2928934"/>
            <a:ext cx="6858048" cy="1785950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j-cs"/>
              </a:rPr>
              <a:t>                    หมวดที่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j-cs"/>
              </a:rPr>
              <a:t>7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j-cs"/>
              </a:rPr>
              <a:t> </a:t>
            </a:r>
            <a:endParaRPr lang="th-TH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j-cs"/>
            </a:endParaRPr>
          </a:p>
          <a:p>
            <a:pPr algn="l"/>
            <a:r>
              <a:rPr lang="th-TH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j-cs"/>
              </a:rPr>
              <a:t>      กิจการที่เป็นอันตรายต่อสุขภาพ    </a:t>
            </a:r>
            <a:endParaRPr lang="th-TH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5072074"/>
            <a:ext cx="5929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0066"/>
                </a:solidFill>
                <a:cs typeface="+mj-cs"/>
              </a:rPr>
              <a:t>เสนอ</a:t>
            </a:r>
          </a:p>
          <a:p>
            <a:pPr algn="ctr"/>
            <a:r>
              <a:rPr lang="th-TH" sz="3200" b="1" dirty="0" smtClean="0">
                <a:solidFill>
                  <a:srgbClr val="FF0066"/>
                </a:solidFill>
                <a:cs typeface="+mj-cs"/>
              </a:rPr>
              <a:t>ผศ.ดร.</a:t>
            </a:r>
            <a:r>
              <a:rPr lang="th-TH" sz="3200" b="1" dirty="0" err="1" smtClean="0">
                <a:solidFill>
                  <a:srgbClr val="FF0066"/>
                </a:solidFill>
                <a:cs typeface="+mj-cs"/>
              </a:rPr>
              <a:t>วร</a:t>
            </a:r>
            <a:r>
              <a:rPr lang="th-TH" sz="3200" b="1" dirty="0" smtClean="0">
                <a:solidFill>
                  <a:srgbClr val="FF0066"/>
                </a:solidFill>
                <a:cs typeface="+mj-cs"/>
              </a:rPr>
              <a:t>พจน์   พรม</a:t>
            </a:r>
            <a:r>
              <a:rPr lang="th-TH" sz="3200" b="1" dirty="0" err="1" smtClean="0">
                <a:solidFill>
                  <a:srgbClr val="FF0066"/>
                </a:solidFill>
                <a:cs typeface="+mj-cs"/>
              </a:rPr>
              <a:t>สัตย</a:t>
            </a:r>
            <a:r>
              <a:rPr lang="th-TH" sz="3200" b="1" dirty="0" smtClean="0">
                <a:solidFill>
                  <a:srgbClr val="FF0066"/>
                </a:solidFill>
                <a:cs typeface="+mj-cs"/>
              </a:rPr>
              <a:t>พรต</a:t>
            </a:r>
          </a:p>
          <a:p>
            <a:pPr algn="ctr"/>
            <a:r>
              <a:rPr lang="th-TH" sz="3200" b="1" dirty="0" smtClean="0">
                <a:solidFill>
                  <a:srgbClr val="FF0066"/>
                </a:solidFill>
                <a:cs typeface="+mj-cs"/>
              </a:rPr>
              <a:t>คณะสาธารณสุขศาสตร์  มหาวิทยาลัยมหาสารคาม</a:t>
            </a:r>
          </a:p>
        </p:txBody>
      </p:sp>
      <p:pic>
        <p:nvPicPr>
          <p:cNvPr id="10" name="รูปภาพ 9" descr="ดาวน์โหลด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286768" y="0"/>
            <a:ext cx="857232" cy="857232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สี่เหลี่ยมมุมมน 4"/>
          <p:cNvSpPr/>
          <p:nvPr/>
        </p:nvSpPr>
        <p:spPr>
          <a:xfrm>
            <a:off x="1500166" y="428604"/>
            <a:ext cx="6000792" cy="100013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D60891"/>
                </a:solidFill>
                <a:cs typeface="+mj-cs"/>
              </a:rPr>
              <a:t>ตัวอย่างกิจการที่เป็นอันตรายต่อสุขภาพ</a:t>
            </a:r>
            <a:endParaRPr lang="th-TH" sz="4000" dirty="0">
              <a:cs typeface="+mj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358246" cy="3500462"/>
          </a:xfrm>
        </p:spPr>
        <p:txBody>
          <a:bodyPr>
            <a:noAutofit/>
          </a:bodyPr>
          <a:lstStyle/>
          <a:p>
            <a:pPr algn="l"/>
            <a:r>
              <a:rPr lang="th-TH" sz="4000" b="1" dirty="0" smtClean="0">
                <a:solidFill>
                  <a:srgbClr val="C00000"/>
                </a:solidFill>
              </a:rPr>
              <a:t>ชื่อกิจการ </a:t>
            </a:r>
            <a:r>
              <a:rPr lang="en-US" sz="4000" dirty="0" smtClean="0"/>
              <a:t>: </a:t>
            </a:r>
            <a:r>
              <a:rPr lang="th-TH" sz="4000" dirty="0" smtClean="0"/>
              <a:t> 	</a:t>
            </a:r>
            <a:r>
              <a:rPr lang="th-TH" sz="4000" b="1" dirty="0" smtClean="0"/>
              <a:t>การประกอบการกิจการหอพัก อาคารชุดให้เช่า ห้องเช่า ห้องแบ่งเช่า หรือกิจการอื่นในทำนองเดียวกัน </a:t>
            </a:r>
            <a:r>
              <a:rPr lang="th-TH" sz="2800" b="1" dirty="0" smtClean="0"/>
              <a:t/>
            </a:r>
            <a:br>
              <a:rPr lang="th-TH" sz="2800" b="1" dirty="0" smtClean="0"/>
            </a:br>
            <a:r>
              <a:rPr lang="th-TH" sz="2400" b="1" dirty="0" smtClean="0"/>
              <a:t>  	</a:t>
            </a:r>
            <a:r>
              <a:rPr lang="th-TH" sz="2400" dirty="0" smtClean="0"/>
              <a:t/>
            </a:r>
            <a:br>
              <a:rPr lang="th-TH" sz="2400" dirty="0" smtClean="0"/>
            </a:br>
            <a:endParaRPr lang="th-TH" sz="2400" dirty="0"/>
          </a:p>
        </p:txBody>
      </p:sp>
      <p:pic>
        <p:nvPicPr>
          <p:cNvPr id="6" name="รูปภาพ 5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033744"/>
            <a:ext cx="3857652" cy="2567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143380"/>
            <a:ext cx="485775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357222" y="285728"/>
            <a:ext cx="9215502" cy="6286544"/>
          </a:xfrm>
        </p:spPr>
        <p:txBody>
          <a:bodyPr>
            <a:normAutofit fontScale="90000"/>
          </a:bodyPr>
          <a:lstStyle/>
          <a:p>
            <a:pPr marL="742950" indent="-742950" algn="l"/>
            <a:r>
              <a:rPr lang="th-TH" sz="3600" b="1" dirty="0" smtClean="0">
                <a:solidFill>
                  <a:srgbClr val="C00000"/>
                </a:solidFill>
              </a:rPr>
              <a:t> </a:t>
            </a:r>
            <a:r>
              <a:rPr lang="th-TH" sz="3600" b="1" dirty="0" smtClean="0">
                <a:solidFill>
                  <a:srgbClr val="C00000"/>
                </a:solidFill>
              </a:rPr>
              <a:t>	</a:t>
            </a:r>
            <a:r>
              <a:rPr lang="th-TH" sz="3600" b="1" dirty="0" smtClean="0">
                <a:solidFill>
                  <a:srgbClr val="C00000"/>
                </a:solidFill>
              </a:rPr>
              <a:t>		</a:t>
            </a:r>
            <a:r>
              <a:rPr lang="th-TH" sz="4000" b="1" dirty="0" smtClean="0">
                <a:solidFill>
                  <a:srgbClr val="C00000"/>
                </a:solidFill>
              </a:rPr>
              <a:t>การ</a:t>
            </a:r>
            <a:r>
              <a:rPr lang="th-TH" sz="4000" b="1" dirty="0" smtClean="0">
                <a:solidFill>
                  <a:srgbClr val="C00000"/>
                </a:solidFill>
              </a:rPr>
              <a:t>ยื่นแบบประเมินและการชำระ</a:t>
            </a:r>
            <a:r>
              <a:rPr lang="th-TH" sz="4000" b="1" dirty="0" smtClean="0">
                <a:solidFill>
                  <a:srgbClr val="C00000"/>
                </a:solidFill>
              </a:rPr>
              <a:t>ค่าธรรมเนียม</a:t>
            </a:r>
            <a:r>
              <a:rPr lang="en-US" sz="4000" b="1" dirty="0" smtClean="0">
                <a:solidFill>
                  <a:srgbClr val="C00000"/>
                </a:solidFill>
              </a:rPr>
              <a:t/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200" dirty="0" smtClean="0"/>
              <a:t>1. </a:t>
            </a:r>
            <a:r>
              <a:rPr lang="th-TH" sz="3200" dirty="0" smtClean="0"/>
              <a:t>เจ้าของกิจการหรือผู้รับมอบอำนาจยื่นคำขออนุญาตตามแบบ กอ.</a:t>
            </a:r>
            <a:r>
              <a:rPr lang="en-US" sz="2800" dirty="0" smtClean="0"/>
              <a:t>1</a:t>
            </a:r>
            <a:r>
              <a:rPr lang="en-US" sz="3200" dirty="0" smtClean="0"/>
              <a:t> </a:t>
            </a:r>
            <a:r>
              <a:rPr lang="th-TH" sz="3200" dirty="0" smtClean="0"/>
              <a:t>ต่อเจ้าหน้าที่ ซึ่งกิจการนั้น</a:t>
            </a:r>
            <a:r>
              <a:rPr lang="th-TH" sz="3200" dirty="0" smtClean="0"/>
              <a:t>ตั้งอยู่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</a:t>
            </a:r>
            <a:r>
              <a:rPr lang="en-US" sz="3200" dirty="0" smtClean="0"/>
              <a:t>. </a:t>
            </a:r>
            <a:r>
              <a:rPr lang="th-TH" sz="3200" dirty="0" smtClean="0"/>
              <a:t>เมื่อเจ้าหน้าที่พิจารณา ผู้ขอรับอนุญาตปฏิบัติตามหลักเกณฑ์ ก็จะออกใบอนุญาตให้ตามแบบ กอ.</a:t>
            </a:r>
            <a:r>
              <a:rPr lang="en-US" sz="2400" dirty="0" smtClean="0"/>
              <a:t>2</a:t>
            </a:r>
            <a:br>
              <a:rPr lang="en-US" sz="2400" dirty="0" smtClean="0"/>
            </a:br>
            <a:r>
              <a:rPr lang="en-US" sz="3200" dirty="0" smtClean="0"/>
              <a:t>3</a:t>
            </a:r>
            <a:r>
              <a:rPr lang="en-US" sz="3200" dirty="0" smtClean="0"/>
              <a:t>. </a:t>
            </a:r>
            <a:r>
              <a:rPr lang="th-TH" sz="3200" dirty="0" smtClean="0"/>
              <a:t>ผู้ขอรับอนุญาตต้องมารับอนุญาตพร้อมกับชำระค่าธรรมเนียม ภายใน </a:t>
            </a:r>
            <a:r>
              <a:rPr lang="en-US" sz="2400" dirty="0" smtClean="0"/>
              <a:t>90</a:t>
            </a:r>
            <a:r>
              <a:rPr lang="en-US" sz="3200" dirty="0" smtClean="0"/>
              <a:t> </a:t>
            </a:r>
            <a:r>
              <a:rPr lang="th-TH" sz="3200" dirty="0" smtClean="0"/>
              <a:t>วัน นับจากที่ได้รับหนังสือแจ้ง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4. </a:t>
            </a:r>
            <a:r>
              <a:rPr lang="th-TH" sz="3200" dirty="0" smtClean="0"/>
              <a:t>ใบอนุญาตมีอายุ </a:t>
            </a:r>
            <a:r>
              <a:rPr lang="en-US" sz="2400" dirty="0" smtClean="0"/>
              <a:t>1</a:t>
            </a:r>
            <a:r>
              <a:rPr lang="en-US" sz="3200" dirty="0" smtClean="0"/>
              <a:t> </a:t>
            </a:r>
            <a:r>
              <a:rPr lang="th-TH" sz="3200" dirty="0" smtClean="0"/>
              <a:t>ปี นับแต่วันที่ออกใบอนุญาต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5. </a:t>
            </a:r>
            <a:r>
              <a:rPr lang="th-TH" sz="3200" dirty="0" smtClean="0"/>
              <a:t> การขอต่อใบอนุญาตจะต้องยื่นคำขอต่อเจ้าพนักงานท้องถิ่นตามแบบ </a:t>
            </a:r>
            <a:r>
              <a:rPr lang="th-TH" sz="3200" dirty="0" err="1" smtClean="0"/>
              <a:t>กจ.</a:t>
            </a:r>
            <a:r>
              <a:rPr lang="th-TH" sz="3200" dirty="0" smtClean="0"/>
              <a:t>3 ก่อนใบอนุญาตหมดอายุ และให้ใช้ได้เพียงในเขตอำนาจของท้องถิ่นที่กิจการนั้นตั้งอยู่</a:t>
            </a:r>
            <a:r>
              <a:rPr lang="th-TH" sz="2800" dirty="0" smtClean="0"/>
              <a:t/>
            </a:r>
            <a:br>
              <a:rPr lang="th-TH" sz="2800" dirty="0" smtClean="0"/>
            </a:br>
            <a:endParaRPr lang="th-TH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85818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 	</a:t>
            </a:r>
            <a:r>
              <a:rPr lang="th-TH" sz="3600" b="1" dirty="0" smtClean="0">
                <a:solidFill>
                  <a:srgbClr val="C00000"/>
                </a:solidFill>
              </a:rPr>
              <a:t> </a:t>
            </a:r>
            <a:r>
              <a:rPr lang="th-TH" sz="3600" b="1" dirty="0" smtClean="0">
                <a:solidFill>
                  <a:srgbClr val="C00000"/>
                </a:solidFill>
              </a:rPr>
              <a:t>เกณฑ์การพิจารณาในการออก</a:t>
            </a:r>
            <a:r>
              <a:rPr lang="th-TH" sz="3600" b="1" dirty="0" smtClean="0">
                <a:solidFill>
                  <a:srgbClr val="C00000"/>
                </a:solidFill>
              </a:rPr>
              <a:t>ใบอนุญาต</a:t>
            </a:r>
            <a:br>
              <a:rPr lang="th-TH" sz="3600" b="1" dirty="0" smtClean="0">
                <a:solidFill>
                  <a:srgbClr val="C00000"/>
                </a:solidFill>
              </a:rPr>
            </a:b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- จัดให้มีการระบายอากาศที่ดี เหมาะสม</a:t>
            </a:r>
            <a:br>
              <a:rPr lang="th-TH" sz="3200" dirty="0" smtClean="0"/>
            </a:br>
            <a:r>
              <a:rPr lang="th-TH" sz="3200" dirty="0" smtClean="0"/>
              <a:t>- มีช่องทางเดินที่เหมาะสม</a:t>
            </a:r>
            <a:br>
              <a:rPr lang="th-TH" sz="3200" dirty="0" smtClean="0"/>
            </a:br>
            <a:r>
              <a:rPr lang="th-TH" sz="3200" dirty="0" smtClean="0"/>
              <a:t>- มีแสงสว่าง</a:t>
            </a:r>
            <a:r>
              <a:rPr lang="th-TH" sz="3200" dirty="0" smtClean="0"/>
              <a:t>เพียงพอ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- มีการทำความสะอาดอยู่สม่ำเสมอ</a:t>
            </a:r>
            <a:br>
              <a:rPr lang="th-TH" sz="3200" dirty="0" smtClean="0"/>
            </a:br>
            <a:r>
              <a:rPr lang="th-TH" sz="3200" dirty="0" smtClean="0"/>
              <a:t>- มีห้องน้ำห้องส้วม ที่รองรับขยะมูลฝอยที่ได้สุขลักษณะและเพียงพอ</a:t>
            </a:r>
            <a:br>
              <a:rPr lang="th-TH" sz="3200" dirty="0" smtClean="0"/>
            </a:br>
            <a:r>
              <a:rPr lang="th-TH" sz="3200" dirty="0" smtClean="0"/>
              <a:t>- มีการกำจัดสัตว์และแมลงนำโรค</a:t>
            </a:r>
            <a:br>
              <a:rPr lang="th-TH" sz="3200" dirty="0" smtClean="0"/>
            </a:br>
            <a:r>
              <a:rPr lang="th-TH" sz="3200" dirty="0" smtClean="0"/>
              <a:t>- มีระบบไฟฟ้าที่ปลอดภัย</a:t>
            </a:r>
            <a:br>
              <a:rPr lang="th-TH" sz="3200" dirty="0" smtClean="0"/>
            </a:br>
            <a:r>
              <a:rPr lang="th-TH" sz="3200" dirty="0" smtClean="0"/>
              <a:t>- มีทางออกฉุกเฉิน ระบบเตือนภัย เครื่องดับเพลิง</a:t>
            </a:r>
            <a:br>
              <a:rPr lang="th-TH" sz="3200" dirty="0" smtClean="0"/>
            </a:br>
            <a:r>
              <a:rPr lang="th-TH" sz="3200" dirty="0" smtClean="0"/>
              <a:t>- ควบคุมการบำบัดน้ำเสีย 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 	</a:t>
            </a:r>
            <a:br>
              <a:rPr lang="th-TH" sz="3200" dirty="0" smtClean="0"/>
            </a:br>
            <a:r>
              <a:rPr lang="th-TH" sz="3200" dirty="0" smtClean="0"/>
              <a:t>	</a:t>
            </a:r>
            <a:r>
              <a:rPr lang="th-TH" sz="3200" b="1" dirty="0" smtClean="0">
                <a:solidFill>
                  <a:srgbClr val="FF0000"/>
                </a:solidFill>
              </a:rPr>
              <a:t>ถ้าหากผู้ประกอบกิจการหอพักละเลยหรือไม่ปฏิบัติตามเกณฑ์ข้อกำหนดประกาศท้องถิ่นหรือ</a:t>
            </a:r>
            <a:r>
              <a:rPr lang="th-TH" sz="3200" b="1" dirty="0" smtClean="0">
                <a:solidFill>
                  <a:srgbClr val="FF0000"/>
                </a:solidFill>
              </a:rPr>
              <a:t>ประกาศกระทรวงสาธารณสุข </a:t>
            </a:r>
            <a:r>
              <a:rPr lang="th-TH" sz="3200" b="1" dirty="0" smtClean="0">
                <a:solidFill>
                  <a:srgbClr val="FF0000"/>
                </a:solidFill>
              </a:rPr>
              <a:t>จะมีโทษ ดังนี้</a:t>
            </a:r>
            <a:br>
              <a:rPr lang="th-TH" sz="3200" b="1" dirty="0" smtClean="0">
                <a:solidFill>
                  <a:srgbClr val="FF0000"/>
                </a:solidFill>
              </a:rPr>
            </a:br>
            <a:r>
              <a:rPr lang="th-TH" sz="3200" b="1" dirty="0" smtClean="0">
                <a:solidFill>
                  <a:srgbClr val="FF0000"/>
                </a:solidFill>
              </a:rPr>
              <a:t/>
            </a:r>
            <a:br>
              <a:rPr lang="th-TH" sz="3200" b="1" dirty="0" smtClean="0">
                <a:solidFill>
                  <a:srgbClr val="FF0000"/>
                </a:solidFill>
              </a:rPr>
            </a:b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/>
          </a:p>
        </p:txBody>
      </p:sp>
      <p:pic>
        <p:nvPicPr>
          <p:cNvPr id="6" name="รูปภาพ 5" descr="kv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36822">
            <a:off x="6118477" y="3491341"/>
            <a:ext cx="2675542" cy="2014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8807aa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642918"/>
            <a:ext cx="1500198" cy="2032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รูปภาพ 7" descr="images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8082" y="214290"/>
            <a:ext cx="1119214" cy="123113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6143668"/>
          </a:xfrm>
        </p:spPr>
        <p:txBody>
          <a:bodyPr>
            <a:noAutofit/>
          </a:bodyPr>
          <a:lstStyle/>
          <a:p>
            <a:pPr algn="l"/>
            <a:r>
              <a:rPr lang="th-TH" sz="3200" b="1" dirty="0" smtClean="0"/>
              <a:t> 			</a:t>
            </a:r>
            <a:r>
              <a:rPr lang="th-TH" sz="3600" b="1" u="sng" dirty="0" smtClean="0">
                <a:solidFill>
                  <a:srgbClr val="C00000"/>
                </a:solidFill>
              </a:rPr>
              <a:t>อัตราโทษและค่าปรับ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1. </a:t>
            </a:r>
            <a:r>
              <a:rPr lang="th-TH" sz="3200" dirty="0" smtClean="0"/>
              <a:t>เจ้าของกิจการละเลยไม่ยื่นคำขอรับใบอนุญาตจำคุกไม่เกิน </a:t>
            </a:r>
            <a:r>
              <a:rPr lang="en-US" sz="2400" dirty="0" smtClean="0"/>
              <a:t>6 </a:t>
            </a:r>
            <a:r>
              <a:rPr lang="th-TH" sz="3200" dirty="0" smtClean="0"/>
              <a:t>เดือน หรือปรับไม่เกิน </a:t>
            </a:r>
            <a:r>
              <a:rPr lang="en-US" sz="2400" dirty="0" smtClean="0"/>
              <a:t>10,000</a:t>
            </a:r>
            <a:r>
              <a:rPr lang="en-US" sz="3200" dirty="0" smtClean="0"/>
              <a:t> </a:t>
            </a:r>
            <a:r>
              <a:rPr lang="th-TH" sz="3200" dirty="0" smtClean="0"/>
              <a:t>บาทหรือทั้งจำทั้งปรับ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2. </a:t>
            </a:r>
            <a:r>
              <a:rPr lang="th-TH" sz="3200" dirty="0" smtClean="0"/>
              <a:t>ผู้ขอรับใบอนุญาตประกอบกิจการไม่ปฏิบัติตามเงื่อนไขสุขลักษณะ มีโทษปรับไม่เกิน </a:t>
            </a:r>
            <a:r>
              <a:rPr lang="en-US" sz="2400" dirty="0" smtClean="0"/>
              <a:t>2,000</a:t>
            </a:r>
            <a:r>
              <a:rPr lang="en-US" sz="3200" dirty="0" smtClean="0"/>
              <a:t> </a:t>
            </a:r>
            <a:r>
              <a:rPr lang="th-TH" sz="3200" dirty="0" smtClean="0"/>
              <a:t>บาท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3. </a:t>
            </a:r>
            <a:r>
              <a:rPr lang="th-TH" sz="3200" dirty="0" smtClean="0"/>
              <a:t>การต่ออายุใบอนุญาตจะต้องยื่นคำขอต่อเจ้าพนักงานท้องถิ่น หากมิได้ชำระค่าธรรมเนียมก่อนใบอนุญาตสิ้นอายุ จะต้องชำระค่าปรับเพิ่ม ร้อยละ </a:t>
            </a:r>
            <a:r>
              <a:rPr lang="en-US" sz="2400" dirty="0" smtClean="0"/>
              <a:t>20</a:t>
            </a:r>
            <a:r>
              <a:rPr lang="en-US" sz="3200" dirty="0" smtClean="0"/>
              <a:t> </a:t>
            </a:r>
            <a:r>
              <a:rPr lang="th-TH" sz="3200" dirty="0" smtClean="0"/>
              <a:t>ของค่าธรรมเนียมที่ค้างชำระ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4. </a:t>
            </a:r>
            <a:r>
              <a:rPr lang="th-TH" sz="3200" dirty="0" smtClean="0"/>
              <a:t>ผู้ได้รับอนุญาตผู้ใดดำเนินการในระหว่างถูกสั่งพักใช้ใบอนุญาต มีโทษจำคุกไม่เกิน </a:t>
            </a:r>
            <a:r>
              <a:rPr lang="en-US" sz="2400" dirty="0" smtClean="0"/>
              <a:t>6</a:t>
            </a:r>
            <a:r>
              <a:rPr lang="en-US" sz="3200" dirty="0" smtClean="0"/>
              <a:t> </a:t>
            </a:r>
            <a:r>
              <a:rPr lang="th-TH" sz="3200" dirty="0" smtClean="0"/>
              <a:t>เดือน หรือปรับไม่เกิน </a:t>
            </a:r>
            <a:r>
              <a:rPr lang="en-US" sz="2400" dirty="0" smtClean="0"/>
              <a:t>10,000</a:t>
            </a:r>
            <a:r>
              <a:rPr lang="en-US" sz="3200" dirty="0" smtClean="0"/>
              <a:t> </a:t>
            </a:r>
            <a:r>
              <a:rPr lang="th-TH" sz="3200" dirty="0" smtClean="0"/>
              <a:t>บาทหรือทั้งจำทั้งปรับ และปรับอีกไม่เกินวันละ </a:t>
            </a:r>
            <a:r>
              <a:rPr lang="en-US" sz="2400" dirty="0" smtClean="0"/>
              <a:t>500</a:t>
            </a:r>
            <a:r>
              <a:rPr lang="en-US" sz="3200" dirty="0" smtClean="0"/>
              <a:t> </a:t>
            </a:r>
            <a:r>
              <a:rPr lang="th-TH" sz="3200" dirty="0" smtClean="0"/>
              <a:t>บาท ตลอดเวลาที่ยังฝ่าฝืน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						</a:t>
            </a:r>
            <a:r>
              <a:rPr lang="en-US" sz="1200" u="sng" dirty="0" smtClean="0"/>
              <a:t>http://www.mabkae.org/danger.htm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th-TH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29684" cy="5357850"/>
          </a:xfrm>
        </p:spPr>
        <p:txBody>
          <a:bodyPr>
            <a:normAutofit/>
          </a:bodyPr>
          <a:lstStyle/>
          <a:p>
            <a:pPr marL="742950" indent="-742950"/>
            <a:r>
              <a:rPr lang="th-TH" b="1" dirty="0" smtClean="0"/>
              <a:t>จัดทำโดย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en-US" sz="3200" dirty="0" smtClean="0"/>
              <a:t>1.</a:t>
            </a:r>
            <a:r>
              <a:rPr lang="th-TH" sz="3200" dirty="0" smtClean="0"/>
              <a:t> นางสาวรัตนา  แสงสุข 	รหัสนิสิต  </a:t>
            </a:r>
            <a:r>
              <a:rPr lang="en-US" sz="3200" dirty="0" smtClean="0"/>
              <a:t>   54011410146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 smtClean="0"/>
              <a:t>2. </a:t>
            </a:r>
            <a:r>
              <a:rPr lang="th-TH" sz="3200" dirty="0" smtClean="0"/>
              <a:t>นางสาวศรีแพร  โมรานอก รหัสนิสิต  </a:t>
            </a:r>
            <a:r>
              <a:rPr lang="en-US" sz="3200" dirty="0" smtClean="0"/>
              <a:t>54011410152</a:t>
            </a:r>
            <a:br>
              <a:rPr lang="en-US" sz="3200" dirty="0" smtClean="0"/>
            </a:br>
            <a:r>
              <a:rPr lang="en-US" sz="3200" dirty="0" smtClean="0"/>
              <a:t>3.</a:t>
            </a:r>
            <a:r>
              <a:rPr lang="th-TH" sz="3200" dirty="0" smtClean="0"/>
              <a:t> นางสาวเมวดี  ศรีจำปา 	รหัสนิสิต  </a:t>
            </a:r>
            <a:r>
              <a:rPr lang="en-US" sz="3200" dirty="0" smtClean="0"/>
              <a:t>    54011410080</a:t>
            </a:r>
            <a:br>
              <a:rPr lang="en-US" sz="3200" dirty="0" smtClean="0"/>
            </a:br>
            <a:r>
              <a:rPr lang="en-US" sz="3200" dirty="0" smtClean="0"/>
              <a:t>4. </a:t>
            </a:r>
            <a:r>
              <a:rPr lang="th-TH" sz="3200" dirty="0" smtClean="0"/>
              <a:t>นางสาวรุ่งนภา  คำแข 	รหัสนิสิต  </a:t>
            </a:r>
            <a:r>
              <a:rPr lang="en-US" sz="3200" dirty="0" smtClean="0"/>
              <a:t>    54011410206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นิสิตชั้นปีที่ </a:t>
            </a:r>
            <a:r>
              <a:rPr lang="en-US" sz="3200" dirty="0" smtClean="0"/>
              <a:t>3 </a:t>
            </a:r>
            <a:r>
              <a:rPr lang="th-TH" sz="3200" dirty="0" smtClean="0"/>
              <a:t>หลักสูตร</a:t>
            </a:r>
            <a:r>
              <a:rPr lang="th-TH" sz="3200" dirty="0" err="1" smtClean="0"/>
              <a:t>สาธารณสุขศาสตร</a:t>
            </a:r>
            <a:r>
              <a:rPr lang="th-TH" sz="3200" dirty="0" smtClean="0"/>
              <a:t>บัณฑิต ระบบ  ปกติ</a:t>
            </a:r>
            <a:br>
              <a:rPr lang="th-TH" sz="3200" dirty="0" smtClean="0"/>
            </a:br>
            <a:r>
              <a:rPr lang="th-TH" sz="3200" dirty="0" smtClean="0"/>
              <a:t>คณะสาธารณสุขศาสตร์  มหาวิทยาลัยมหาสารคาม</a:t>
            </a:r>
            <a:br>
              <a:rPr lang="th-TH" sz="3200" dirty="0" smtClean="0"/>
            </a:br>
            <a:endParaRPr lang="th-TH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429684" cy="4572032"/>
          </a:xfrm>
        </p:spPr>
        <p:txBody>
          <a:bodyPr>
            <a:normAutofit fontScale="90000"/>
          </a:bodyPr>
          <a:lstStyle/>
          <a:p>
            <a:pPr algn="l"/>
            <a:r>
              <a:rPr lang="th-TH" sz="4900" b="1" dirty="0" smtClean="0">
                <a:solidFill>
                  <a:srgbClr val="002060"/>
                </a:solidFill>
              </a:rPr>
              <a:t> </a:t>
            </a:r>
            <a:r>
              <a:rPr lang="th-TH" dirty="0" smtClean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กิจการที่เป็นอันตรายต่อสุขภาพ ในทางวิชาการ 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r>
              <a:rPr lang="th-TH" sz="4000" b="1" dirty="0" smtClean="0">
                <a:solidFill>
                  <a:srgbClr val="FF0000"/>
                </a:solidFill>
              </a:rPr>
              <a:t> 	</a:t>
            </a:r>
            <a:r>
              <a:rPr lang="th-TH" sz="4000" dirty="0" smtClean="0"/>
              <a:t>หมายถึง   </a:t>
            </a:r>
            <a:r>
              <a:rPr lang="th-TH" sz="4000" dirty="0" smtClean="0">
                <a:solidFill>
                  <a:schemeClr val="accent6">
                    <a:lumMod val="50000"/>
                  </a:schemeClr>
                </a:solidFill>
              </a:rPr>
              <a:t>กิจการที่มีกระบวนการผลิตหรือกรรมวิธีการผลิต ที่ก่อให้เกิดมลพิษหรือสิ่งที่ทำให้เกิดโรค ซึ่งจะมีผลกระทบต่อสุขภาพอนามัยของประชาชนที่อยู่ในบริเวณข้างเคียงนั้นๆ ไม่ว่าจะเป็นเรื่องมลพิษทางอากาศ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h-TH" sz="4000" dirty="0" smtClean="0">
                <a:solidFill>
                  <a:schemeClr val="accent6">
                    <a:lumMod val="50000"/>
                  </a:schemeClr>
                </a:solidFill>
              </a:rPr>
              <a:t>ทางน้ำ ทางดิน ทางเสียง แสง ความร้อน ความสั่นสะเทือน รังสี ฝุ่นละออง เขม่า เถ้า ฯลฯ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642918"/>
            <a:ext cx="7429552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2060"/>
                </a:solidFill>
                <a:cs typeface="+mj-cs"/>
              </a:rPr>
              <a:t>ความหมายของกิจการที่เป็นอันตรายต่อสุขภาพ</a:t>
            </a:r>
            <a:endParaRPr lang="th-TH" sz="4400" dirty="0"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5357850"/>
          </a:xfrm>
        </p:spPr>
        <p:txBody>
          <a:bodyPr>
            <a:noAutofit/>
          </a:bodyPr>
          <a:lstStyle/>
          <a:p>
            <a:pPr algn="l"/>
            <a:r>
              <a:rPr lang="th-TH" sz="2800" dirty="0" smtClean="0"/>
              <a:t> 	ประกาศกระทรวงสาธารณสุข เรื่อง กิจการที่เป็นอันตรายต่อสุขภาพ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th-TH" sz="2800" dirty="0" smtClean="0"/>
              <a:t>ฉบับที่</a:t>
            </a:r>
            <a:r>
              <a:rPr lang="en-US" sz="2800" dirty="0" smtClean="0"/>
              <a:t> </a:t>
            </a:r>
            <a:r>
              <a:rPr lang="en-US" sz="2000" dirty="0" smtClean="0"/>
              <a:t>5</a:t>
            </a:r>
            <a:r>
              <a:rPr lang="en-US" sz="2800" dirty="0" smtClean="0"/>
              <a:t>) </a:t>
            </a:r>
            <a:r>
              <a:rPr lang="th-TH" sz="2800" dirty="0" smtClean="0"/>
              <a:t>ซึ่งประกาศในราชกิจจา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 เล่ม</a:t>
            </a:r>
            <a:r>
              <a:rPr lang="en-US" sz="2800" dirty="0" smtClean="0"/>
              <a:t> </a:t>
            </a:r>
            <a:r>
              <a:rPr lang="en-US" sz="2000" dirty="0" smtClean="0"/>
              <a:t>124</a:t>
            </a:r>
            <a:r>
              <a:rPr lang="en-US" sz="2800" dirty="0" smtClean="0"/>
              <a:t> </a:t>
            </a:r>
            <a:r>
              <a:rPr lang="th-TH" sz="2800" dirty="0" smtClean="0"/>
              <a:t>ตอนพิเศษ</a:t>
            </a:r>
            <a:r>
              <a:rPr lang="en-US" sz="2800" dirty="0" smtClean="0"/>
              <a:t> </a:t>
            </a:r>
            <a:r>
              <a:rPr lang="en-US" sz="2000" dirty="0" smtClean="0"/>
              <a:t>120</a:t>
            </a:r>
            <a:r>
              <a:rPr lang="en-US" sz="2800" dirty="0" smtClean="0"/>
              <a:t> </a:t>
            </a:r>
            <a:r>
              <a:rPr lang="th-TH" sz="2800" dirty="0" smtClean="0"/>
              <a:t>ง หน้า</a:t>
            </a:r>
            <a:r>
              <a:rPr lang="en-US" sz="2800" dirty="0" smtClean="0"/>
              <a:t> </a:t>
            </a:r>
            <a:r>
              <a:rPr lang="en-US" sz="2000" dirty="0" smtClean="0"/>
              <a:t>10</a:t>
            </a:r>
            <a:r>
              <a:rPr lang="en-US" sz="2800" dirty="0" smtClean="0"/>
              <a:t> </a:t>
            </a:r>
            <a:r>
              <a:rPr lang="th-TH" sz="2800" dirty="0" smtClean="0"/>
              <a:t>ลงวันที่</a:t>
            </a:r>
            <a:r>
              <a:rPr lang="en-US" sz="2800" dirty="0" smtClean="0"/>
              <a:t> </a:t>
            </a:r>
            <a:r>
              <a:rPr lang="en-US" sz="2000" dirty="0" smtClean="0"/>
              <a:t>20</a:t>
            </a:r>
            <a:r>
              <a:rPr lang="en-US" sz="2800" dirty="0" smtClean="0"/>
              <a:t> </a:t>
            </a:r>
            <a:r>
              <a:rPr lang="th-TH" sz="2800" dirty="0" smtClean="0"/>
              <a:t>กันยายน</a:t>
            </a:r>
            <a:r>
              <a:rPr lang="en-US" sz="2800" dirty="0" smtClean="0"/>
              <a:t> </a:t>
            </a:r>
            <a:r>
              <a:rPr lang="en-US" sz="2000" dirty="0" smtClean="0"/>
              <a:t>2550 </a:t>
            </a:r>
            <a:r>
              <a:rPr lang="th-TH" sz="2800" dirty="0" smtClean="0"/>
              <a:t>จำนวน</a:t>
            </a:r>
            <a:r>
              <a:rPr lang="en-US" sz="2800" dirty="0" smtClean="0"/>
              <a:t> </a:t>
            </a:r>
            <a:r>
              <a:rPr lang="en-US" sz="2000" dirty="0" smtClean="0"/>
              <a:t>134</a:t>
            </a:r>
            <a:r>
              <a:rPr lang="en-US" sz="2800" dirty="0" smtClean="0"/>
              <a:t> </a:t>
            </a:r>
            <a:r>
              <a:rPr lang="th-TH" sz="2800" dirty="0" smtClean="0"/>
              <a:t>ประเภทกิจการ ซึ่งแบ่งออกเป็น</a:t>
            </a:r>
            <a:r>
              <a:rPr lang="en-US" sz="2400" dirty="0" smtClean="0"/>
              <a:t> </a:t>
            </a:r>
            <a:r>
              <a:rPr lang="en-US" sz="2000" dirty="0" smtClean="0"/>
              <a:t>13</a:t>
            </a:r>
            <a:r>
              <a:rPr lang="en-US" sz="2400" dirty="0" smtClean="0"/>
              <a:t> </a:t>
            </a:r>
            <a:r>
              <a:rPr lang="th-TH" sz="2800" dirty="0" smtClean="0"/>
              <a:t>กลุ่มประเภทกิจการ ได้แก่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1) </a:t>
            </a:r>
            <a:r>
              <a:rPr lang="th-TH" sz="2800" dirty="0" smtClean="0"/>
              <a:t>กิจการที่เกี่ยวกับการเลี้ยงสัตว์ มี</a:t>
            </a:r>
            <a:r>
              <a:rPr lang="en-US" sz="2800" dirty="0" smtClean="0"/>
              <a:t> </a:t>
            </a:r>
            <a:r>
              <a:rPr lang="en-US" sz="2000" dirty="0" smtClean="0"/>
              <a:t>3</a:t>
            </a:r>
            <a:r>
              <a:rPr lang="en-US" sz="2800" dirty="0" smtClean="0"/>
              <a:t>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2) </a:t>
            </a:r>
            <a:r>
              <a:rPr lang="th-TH" sz="2800" dirty="0" smtClean="0"/>
              <a:t>กิจการที่เกี่ยวกับสัตว์และผลิตภัณฑ์ มี</a:t>
            </a:r>
            <a:r>
              <a:rPr lang="en-US" sz="2800" dirty="0" smtClean="0"/>
              <a:t> </a:t>
            </a:r>
            <a:r>
              <a:rPr lang="en-US" sz="2000" dirty="0" smtClean="0"/>
              <a:t>8</a:t>
            </a:r>
            <a:r>
              <a:rPr lang="en-US" sz="2800" dirty="0" smtClean="0"/>
              <a:t>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3) </a:t>
            </a:r>
            <a:r>
              <a:rPr lang="th-TH" sz="2800" dirty="0" smtClean="0"/>
              <a:t>กิจการที่เกี่ยวกับอาหาร เครื่องดื่ม น้ำดื่ม มี</a:t>
            </a:r>
            <a:r>
              <a:rPr lang="en-US" sz="2800" dirty="0" smtClean="0"/>
              <a:t> </a:t>
            </a:r>
            <a:r>
              <a:rPr lang="en-US" sz="2000" dirty="0" smtClean="0"/>
              <a:t>26</a:t>
            </a:r>
            <a:r>
              <a:rPr lang="en-US" sz="2800" dirty="0" smtClean="0"/>
              <a:t>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4) </a:t>
            </a:r>
            <a:r>
              <a:rPr lang="th-TH" sz="2800" dirty="0" smtClean="0"/>
              <a:t>กิจการที่เกี่ยวกับยา เวชภัณฑ์ อุปกรณ์การแพทย์ เครื่องสำอาง ผลิตภัณฑ์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th-TH" sz="2800" dirty="0" smtClean="0"/>
              <a:t>ชำระล้าง มี</a:t>
            </a:r>
            <a:r>
              <a:rPr lang="en-US" sz="2800" dirty="0" smtClean="0"/>
              <a:t> </a:t>
            </a:r>
            <a:r>
              <a:rPr lang="en-US" sz="2000" dirty="0" smtClean="0"/>
              <a:t>5</a:t>
            </a:r>
            <a:r>
              <a:rPr lang="en-US" sz="2800" dirty="0" smtClean="0"/>
              <a:t>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5) </a:t>
            </a:r>
            <a:r>
              <a:rPr lang="th-TH" sz="2800" dirty="0" smtClean="0"/>
              <a:t>กิจการที่เกี่ยวกับการเกษตร มี</a:t>
            </a:r>
            <a:r>
              <a:rPr lang="en-US" sz="2800" dirty="0" smtClean="0"/>
              <a:t> </a:t>
            </a:r>
            <a:r>
              <a:rPr lang="en-US" sz="2000" dirty="0" smtClean="0"/>
              <a:t>9</a:t>
            </a:r>
            <a:r>
              <a:rPr lang="en-US" sz="2800" dirty="0" smtClean="0"/>
              <a:t>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th-TH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85728"/>
            <a:ext cx="7429552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2060"/>
                </a:solidFill>
                <a:cs typeface="+mj-cs"/>
              </a:rPr>
              <a:t>ขอบเขตของกิจการที่เป็นอันตรายต่อสุขภาพ</a:t>
            </a:r>
            <a:endParaRPr lang="th-TH" sz="4800" dirty="0">
              <a:cs typeface="+mj-cs"/>
            </a:endParaRPr>
          </a:p>
        </p:txBody>
      </p:sp>
      <p:pic>
        <p:nvPicPr>
          <p:cNvPr id="6" name="รูปภาพ 5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92399">
            <a:off x="5694636" y="4838733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81530">
            <a:off x="7747600" y="3286886"/>
            <a:ext cx="1071570" cy="1462247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58162" cy="607223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6) </a:t>
            </a:r>
            <a:r>
              <a:rPr lang="th-TH" sz="2800" dirty="0" smtClean="0"/>
              <a:t>กิจการที่เกี่ยวกับโลหะหรือแร่ มี</a:t>
            </a:r>
            <a:r>
              <a:rPr lang="en-US" sz="2800" dirty="0" smtClean="0"/>
              <a:t> 6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7) </a:t>
            </a:r>
            <a:r>
              <a:rPr lang="th-TH" sz="2800" dirty="0" smtClean="0"/>
              <a:t>กิจการที่เกี่ยวกับยานยนต์ เครื่องจักรหรือเครื่องกล มี</a:t>
            </a:r>
            <a:r>
              <a:rPr lang="en-US" sz="2800" dirty="0" smtClean="0"/>
              <a:t> 7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8) </a:t>
            </a:r>
            <a:r>
              <a:rPr lang="th-TH" sz="2800" dirty="0" smtClean="0"/>
              <a:t>กิจการที่เกี่ยวกับไม้ มี</a:t>
            </a:r>
            <a:r>
              <a:rPr lang="en-US" sz="2800" dirty="0" smtClean="0"/>
              <a:t> 8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9) </a:t>
            </a:r>
            <a:r>
              <a:rPr lang="th-TH" sz="2800" dirty="0" smtClean="0"/>
              <a:t>กิจการที่เกี่ยวกับการบริการ มี</a:t>
            </a:r>
            <a:r>
              <a:rPr lang="en-US" sz="2800" dirty="0" smtClean="0"/>
              <a:t> 16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10) </a:t>
            </a:r>
            <a:r>
              <a:rPr lang="th-TH" sz="2800" dirty="0" smtClean="0"/>
              <a:t>กิจการที่เกี่ยวกับสิ่งทอ มี</a:t>
            </a:r>
            <a:r>
              <a:rPr lang="en-US" sz="2800" dirty="0" smtClean="0"/>
              <a:t> 8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11) </a:t>
            </a:r>
            <a:r>
              <a:rPr lang="th-TH" sz="2800" dirty="0" smtClean="0"/>
              <a:t>กิจการที่เกี่ยวกับหิน ดิน ทราย ซีเมนต์หรือวัตถุที่คล้ายคลึง มี</a:t>
            </a:r>
            <a:r>
              <a:rPr lang="en-US" sz="2800" dirty="0" smtClean="0"/>
              <a:t> 11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12) </a:t>
            </a:r>
            <a:r>
              <a:rPr lang="th-TH" sz="2800" dirty="0" smtClean="0"/>
              <a:t>กิจการที่</a:t>
            </a:r>
            <a:r>
              <a:rPr lang="th-TH" sz="2800" dirty="0" err="1" smtClean="0"/>
              <a:t>เกี่ยวกับปิ</a:t>
            </a:r>
            <a:r>
              <a:rPr lang="th-TH" sz="2800" dirty="0" smtClean="0"/>
              <a:t>โต</a:t>
            </a:r>
            <a:r>
              <a:rPr lang="th-TH" sz="2800" dirty="0" err="1" smtClean="0"/>
              <a:t>รเลี่ยม</a:t>
            </a:r>
            <a:r>
              <a:rPr lang="th-TH" sz="2800" dirty="0" smtClean="0"/>
              <a:t> ถ่านหิน สารเคมี มี</a:t>
            </a:r>
            <a:r>
              <a:rPr lang="en-US" sz="2800" dirty="0" smtClean="0"/>
              <a:t> 17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13) </a:t>
            </a:r>
            <a:r>
              <a:rPr lang="th-TH" sz="2800" dirty="0" smtClean="0"/>
              <a:t>กิจการอื่นๆ มี</a:t>
            </a:r>
            <a:r>
              <a:rPr lang="en-US" sz="2800" dirty="0" smtClean="0"/>
              <a:t> 10 </a:t>
            </a:r>
            <a:r>
              <a:rPr lang="th-TH" sz="2800" dirty="0" smtClean="0"/>
              <a:t>กิจการ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th-TH" sz="2800" dirty="0" smtClean="0"/>
              <a:t> 	ปัจจุบันประกาศกระทรวงสาธารณสุขเรื่องกิจการที่เป็นอันตรายต่อสุขภาพ (ฉบับที่ </a:t>
            </a:r>
            <a:r>
              <a:rPr lang="en-US" sz="2800" dirty="0" smtClean="0"/>
              <a:t>6</a:t>
            </a:r>
            <a:r>
              <a:rPr lang="th-TH" sz="2800" dirty="0" smtClean="0"/>
              <a:t>) ได้เพิ่มกิจการที่เป็นอันตรายต่อสุขภาพอีก </a:t>
            </a:r>
            <a:r>
              <a:rPr lang="en-US" sz="2800" dirty="0" smtClean="0"/>
              <a:t>1 </a:t>
            </a:r>
            <a:r>
              <a:rPr lang="th-TH" sz="2800" dirty="0" smtClean="0"/>
              <a:t>กิจการ คือ </a:t>
            </a:r>
            <a:r>
              <a:rPr lang="th-TH" sz="2800" b="1" dirty="0" smtClean="0"/>
              <a:t>การประกอบกิจการให้บริการดูแลผู้สูงอายุที่บ้าน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th-TH" sz="2800" dirty="0"/>
          </a:p>
        </p:txBody>
      </p:sp>
      <p:pic>
        <p:nvPicPr>
          <p:cNvPr id="5" name="รูปภาพ 4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1214422"/>
            <a:ext cx="1851212" cy="1469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รูปภาพ 5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876800"/>
            <a:ext cx="3429024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686700" cy="86834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th-TH" sz="3600" b="1" dirty="0" smtClean="0"/>
              <a:t>การควบคุมกิจการที่เป็นอันตรายต่อสุขภาพตามบทบัญญัติ</a:t>
            </a:r>
            <a:endParaRPr lang="th-TH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1571612"/>
            <a:ext cx="83582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 	มาตรา </a:t>
            </a:r>
            <a:r>
              <a:rPr lang="en-US" sz="3000" b="1" dirty="0" smtClean="0">
                <a:solidFill>
                  <a:srgbClr val="FF0000"/>
                </a:solidFill>
                <a:cs typeface="+mj-cs"/>
              </a:rPr>
              <a:t>31</a:t>
            </a:r>
          </a:p>
          <a:p>
            <a:r>
              <a:rPr lang="th-TH" sz="3000" dirty="0" smtClean="0">
                <a:cs typeface="+mj-cs"/>
              </a:rPr>
              <a:t>ให้อำนาจแก่รัฐมนตรีในการกำหนดให้กิจการใด เป็นกิจการที่เป็นอันตรายต่อสุขภาพ</a:t>
            </a:r>
            <a:endParaRPr lang="en-US" sz="3000" dirty="0" smtClean="0">
              <a:cs typeface="+mj-cs"/>
            </a:endParaRPr>
          </a:p>
          <a:p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 	มาตรา </a:t>
            </a:r>
            <a:r>
              <a:rPr lang="en-US" sz="3000" b="1" dirty="0" smtClean="0">
                <a:solidFill>
                  <a:srgbClr val="FF0000"/>
                </a:solidFill>
                <a:cs typeface="+mj-cs"/>
              </a:rPr>
              <a:t>32</a:t>
            </a:r>
          </a:p>
          <a:p>
            <a:r>
              <a:rPr lang="th-TH" sz="3000" dirty="0" smtClean="0">
                <a:cs typeface="+mj-cs"/>
              </a:rPr>
              <a:t>ให้อำนาจแก่ราชการส่วนท้องถิ่นมีอำนาจ</a:t>
            </a:r>
            <a:endParaRPr lang="en-US" sz="3000" dirty="0" smtClean="0">
              <a:cs typeface="+mj-cs"/>
            </a:endParaRPr>
          </a:p>
          <a:p>
            <a:pPr lvl="0"/>
            <a:r>
              <a:rPr lang="en-US" sz="3000" dirty="0" smtClean="0">
                <a:cs typeface="+mj-cs"/>
              </a:rPr>
              <a:t>- </a:t>
            </a:r>
            <a:r>
              <a:rPr lang="th-TH" sz="3000" dirty="0" smtClean="0">
                <a:cs typeface="+mj-cs"/>
              </a:rPr>
              <a:t>กำหนดประเภทของกิจการตามมาตรา </a:t>
            </a:r>
            <a:r>
              <a:rPr lang="en-US" sz="3000" dirty="0" smtClean="0">
                <a:cs typeface="+mj-cs"/>
              </a:rPr>
              <a:t>31 </a:t>
            </a:r>
            <a:r>
              <a:rPr lang="th-TH" sz="3000" dirty="0" smtClean="0">
                <a:cs typeface="+mj-cs"/>
              </a:rPr>
              <a:t>บางกิจการหรือทุกกิจการเป็นกิจการที่ต้องมีการควบคุม ภายในท้องถิ่นเท่านั้น</a:t>
            </a:r>
            <a:endParaRPr lang="en-US" sz="3000" dirty="0" smtClean="0">
              <a:cs typeface="+mj-cs"/>
            </a:endParaRPr>
          </a:p>
          <a:p>
            <a:pPr lvl="0"/>
            <a:r>
              <a:rPr lang="en-US" sz="3000" dirty="0" smtClean="0">
                <a:cs typeface="+mj-cs"/>
              </a:rPr>
              <a:t>- </a:t>
            </a:r>
            <a:r>
              <a:rPr lang="th-TH" sz="3000" dirty="0" smtClean="0">
                <a:cs typeface="+mj-cs"/>
              </a:rPr>
              <a:t>กำหนดหลักเกณฑ์และเงื่อนไขทั่วไปและมาตรการป้องกันอันตรายต่อสุขภาพให้ผู้ดำเนินกิจการที่ เป็นอันตรายต่อสุขภาพปฏิบัติ เพื่อดูแลสภาพหรือสุขลักษณะของสถานที่ที่ใช้ดำเนินกิจการ</a:t>
            </a:r>
            <a:endParaRPr lang="en-US" sz="3000" dirty="0" smtClean="0">
              <a:cs typeface="+mj-cs"/>
            </a:endParaRP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29642" cy="2857520"/>
          </a:xfrm>
        </p:spPr>
        <p:txBody>
          <a:bodyPr>
            <a:noAutofit/>
          </a:bodyPr>
          <a:lstStyle/>
          <a:p>
            <a:pPr algn="l"/>
            <a:r>
              <a:rPr lang="th-TH" sz="4000" b="1" dirty="0" smtClean="0">
                <a:solidFill>
                  <a:srgbClr val="C00000"/>
                </a:solidFill>
              </a:rPr>
              <a:t> 	</a:t>
            </a:r>
            <a:r>
              <a:rPr lang="th-TH" sz="4000" b="1" u="sng" dirty="0" smtClean="0">
                <a:solidFill>
                  <a:srgbClr val="FF0000"/>
                </a:solidFill>
              </a:rPr>
              <a:t>บทลงโทษ</a:t>
            </a:r>
            <a:r>
              <a:rPr lang="th-TH" sz="4000" b="1" dirty="0" smtClean="0">
                <a:solidFill>
                  <a:srgbClr val="C00000"/>
                </a:solidFill>
              </a:rPr>
              <a:t/>
            </a:r>
            <a:br>
              <a:rPr lang="th-TH" sz="4000" b="1" dirty="0" smtClean="0">
                <a:solidFill>
                  <a:srgbClr val="C00000"/>
                </a:solidFill>
              </a:rPr>
            </a:br>
            <a:r>
              <a:rPr lang="th-TH" sz="4000" b="1" dirty="0" smtClean="0">
                <a:solidFill>
                  <a:srgbClr val="C00000"/>
                </a:solidFill>
              </a:rPr>
              <a:t> 	ผู้ใดฝ่าฝืนข้อกำหนดของท้องถิ่น ต้องระวางโทษจำคุกไม่เกิน </a:t>
            </a:r>
            <a:r>
              <a:rPr lang="en-US" sz="3600" b="1" dirty="0" smtClean="0">
                <a:solidFill>
                  <a:srgbClr val="C00000"/>
                </a:solidFill>
              </a:rPr>
              <a:t>8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th-TH" sz="4000" b="1" dirty="0" smtClean="0">
                <a:solidFill>
                  <a:srgbClr val="C00000"/>
                </a:solidFill>
              </a:rPr>
              <a:t>เดือน หรือปรับไม่เกิน </a:t>
            </a:r>
            <a:r>
              <a:rPr lang="en-US" sz="3200" b="1" dirty="0" smtClean="0">
                <a:solidFill>
                  <a:srgbClr val="C00000"/>
                </a:solidFill>
              </a:rPr>
              <a:t>10,000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th-TH" sz="4000" b="1" dirty="0" smtClean="0">
                <a:solidFill>
                  <a:srgbClr val="C00000"/>
                </a:solidFill>
              </a:rPr>
              <a:t>บาท หรือทั้งจำทั้งปรับ (มาตรา </a:t>
            </a:r>
            <a:r>
              <a:rPr lang="en-US" sz="3200" b="1" dirty="0" smtClean="0">
                <a:solidFill>
                  <a:srgbClr val="C00000"/>
                </a:solidFill>
              </a:rPr>
              <a:t>73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endParaRPr lang="th-TH" sz="4000" b="1" dirty="0">
              <a:solidFill>
                <a:srgbClr val="C00000"/>
              </a:solidFill>
            </a:endParaRPr>
          </a:p>
        </p:txBody>
      </p:sp>
      <p:pic>
        <p:nvPicPr>
          <p:cNvPr id="5" name="รูปภาพ 4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857495"/>
            <a:ext cx="3786207" cy="3769379"/>
          </a:xfrm>
          <a:prstGeom prst="rect">
            <a:avLst/>
          </a:prstGeom>
        </p:spPr>
      </p:pic>
      <p:pic>
        <p:nvPicPr>
          <p:cNvPr id="7" name="รูปภาพ 6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571868" y="4857760"/>
            <a:ext cx="2667000" cy="1714500"/>
          </a:xfrm>
          <a:prstGeom prst="rect">
            <a:avLst/>
          </a:prstGeom>
        </p:spPr>
      </p:pic>
      <p:pic>
        <p:nvPicPr>
          <p:cNvPr id="6" name="รูปภาพ 5" descr="downlo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786190"/>
            <a:ext cx="2928942" cy="2099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29642" cy="6143668"/>
          </a:xfrm>
        </p:spPr>
        <p:txBody>
          <a:bodyPr>
            <a:normAutofit/>
          </a:bodyPr>
          <a:lstStyle/>
          <a:p>
            <a:pPr algn="l"/>
            <a:r>
              <a:rPr lang="th-TH" sz="3200" b="1" dirty="0" smtClean="0">
                <a:solidFill>
                  <a:srgbClr val="FF0000"/>
                </a:solidFill>
              </a:rPr>
              <a:t> 	</a:t>
            </a:r>
            <a:r>
              <a:rPr lang="th-TH" sz="3600" b="1" dirty="0" smtClean="0">
                <a:solidFill>
                  <a:srgbClr val="FF0000"/>
                </a:solidFill>
              </a:rPr>
              <a:t>มาตรา </a:t>
            </a:r>
            <a:r>
              <a:rPr lang="en-US" sz="3200" b="1" dirty="0" smtClean="0">
                <a:solidFill>
                  <a:srgbClr val="FF0000"/>
                </a:solidFill>
              </a:rPr>
              <a:t>33</a:t>
            </a:r>
            <a:r>
              <a:rPr lang="th-TH" sz="3200" b="1" dirty="0" smtClean="0">
                <a:solidFill>
                  <a:srgbClr val="FF0000"/>
                </a:solidFill>
              </a:rPr>
              <a:t/>
            </a:r>
            <a:br>
              <a:rPr lang="th-TH" sz="3200" b="1" dirty="0" smtClean="0">
                <a:solidFill>
                  <a:srgbClr val="FF0000"/>
                </a:solidFill>
              </a:rPr>
            </a:br>
            <a:r>
              <a:rPr lang="th-TH" sz="3200" b="1" dirty="0" smtClean="0">
                <a:solidFill>
                  <a:srgbClr val="FF0000"/>
                </a:solidFill>
              </a:rPr>
              <a:t> 	</a:t>
            </a:r>
            <a:r>
              <a:rPr lang="th-TH" sz="3600" dirty="0" smtClean="0"/>
              <a:t>กำหนดให้ผู้ที่ดำเนินกิจการที่ราชการส่วนท้องถิ่นกำหนดให้เป็นกิจการที่เป็นอันตรายต่อสุขภาพ</a:t>
            </a:r>
            <a:r>
              <a:rPr lang="en-US" sz="3600" dirty="0" smtClean="0"/>
              <a:t>  </a:t>
            </a:r>
            <a:r>
              <a:rPr lang="th-TH" sz="3600" dirty="0" smtClean="0"/>
              <a:t>ต้องได้รับใบอนุญาตจากเจ้าพนักงานท้องถิ่นโดยเจ้าพนักงานท้องถิ่นอาจกำหนดเงื่อนไขโดยเฉพาะเพิ่มเติม ให้ผู้ดำเนินกิจการดังกล่าวปฏิบัติ เพื่อป้องกันอันตรายต่อสุขภาพของสาธารณชนได้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/>
          </a:p>
        </p:txBody>
      </p:sp>
      <p:pic>
        <p:nvPicPr>
          <p:cNvPr id="5" name="รูปภาพ 4" descr="lawprachachon.jpg"/>
          <p:cNvPicPr>
            <a:picLocks noChangeAspect="1"/>
          </p:cNvPicPr>
          <p:nvPr/>
        </p:nvPicPr>
        <p:blipFill>
          <a:blip r:embed="rId3"/>
          <a:srcRect l="21429" t="12699" r="23809" b="19576"/>
          <a:stretch>
            <a:fillRect/>
          </a:stretch>
        </p:blipFill>
        <p:spPr>
          <a:xfrm>
            <a:off x="1000100" y="4786322"/>
            <a:ext cx="2571768" cy="1789056"/>
          </a:xfrm>
          <a:prstGeom prst="rect">
            <a:avLst/>
          </a:prstGeom>
        </p:spPr>
      </p:pic>
      <p:pic>
        <p:nvPicPr>
          <p:cNvPr id="6" name="รูปภาพ 5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4786322"/>
            <a:ext cx="2647950" cy="172402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รูปภาพ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10314">
            <a:off x="472110" y="2665803"/>
            <a:ext cx="1684850" cy="12074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29642" cy="6143668"/>
          </a:xfrm>
        </p:spPr>
        <p:txBody>
          <a:bodyPr>
            <a:normAutofit fontScale="90000"/>
          </a:bodyPr>
          <a:lstStyle/>
          <a:p>
            <a:pPr algn="l"/>
            <a:r>
              <a:rPr lang="th-TH" sz="3200" dirty="0" smtClean="0">
                <a:solidFill>
                  <a:srgbClr val="FF0000"/>
                </a:solidFill>
              </a:rPr>
              <a:t> 	</a:t>
            </a:r>
            <a:br>
              <a:rPr lang="th-TH" sz="3200" dirty="0" smtClean="0">
                <a:solidFill>
                  <a:srgbClr val="FF0000"/>
                </a:solidFill>
              </a:rPr>
            </a:br>
            <a:r>
              <a:rPr lang="th-TH" sz="3200" dirty="0" smtClean="0">
                <a:solidFill>
                  <a:srgbClr val="FF0000"/>
                </a:solidFill>
              </a:rPr>
              <a:t/>
            </a:r>
            <a:br>
              <a:rPr lang="th-TH" sz="3200" dirty="0" smtClean="0">
                <a:solidFill>
                  <a:srgbClr val="FF0000"/>
                </a:solidFill>
              </a:rPr>
            </a:br>
            <a:r>
              <a:rPr lang="th-TH" sz="3200" dirty="0" smtClean="0">
                <a:solidFill>
                  <a:srgbClr val="FF0000"/>
                </a:solidFill>
              </a:rPr>
              <a:t>     </a:t>
            </a:r>
            <a:r>
              <a:rPr lang="th-TH" sz="4000" u="sng" dirty="0" smtClean="0">
                <a:solidFill>
                  <a:srgbClr val="FF0000"/>
                </a:solidFill>
              </a:rPr>
              <a:t>บทลงโทษ</a:t>
            </a:r>
            <a:r>
              <a:rPr lang="en-US" sz="3200" u="sng" dirty="0" smtClean="0">
                <a:solidFill>
                  <a:srgbClr val="FF0000"/>
                </a:solidFill>
              </a:rPr>
              <a:t/>
            </a:r>
            <a:br>
              <a:rPr lang="en-US" sz="3200" u="sng" dirty="0" smtClean="0">
                <a:solidFill>
                  <a:srgbClr val="FF0000"/>
                </a:solidFill>
              </a:rPr>
            </a:br>
            <a:r>
              <a:rPr lang="th-TH" sz="3200" dirty="0" smtClean="0"/>
              <a:t>  	 	</a:t>
            </a:r>
            <a:r>
              <a:rPr lang="th-TH" sz="3600" dirty="0" smtClean="0">
                <a:solidFill>
                  <a:srgbClr val="C00000"/>
                </a:solidFill>
              </a:rPr>
              <a:t>ผู้ใดดำเนินกิจการที่ส่วนท้องถิ่นกำหนดให้เป็นกิจการที่เป็น อันตรายต่อสุขภาพโดยไม่มีใบอนุญาต ต้องระวางโทษจำคุก ไม่เกิน </a:t>
            </a:r>
            <a:r>
              <a:rPr lang="en-US" sz="3600" dirty="0" smtClean="0">
                <a:solidFill>
                  <a:srgbClr val="C00000"/>
                </a:solidFill>
              </a:rPr>
              <a:t>6 </a:t>
            </a:r>
            <a:r>
              <a:rPr lang="th-TH" sz="3600" dirty="0" smtClean="0">
                <a:solidFill>
                  <a:srgbClr val="C00000"/>
                </a:solidFill>
              </a:rPr>
              <a:t>เดือน 		หรือปรับไม่เกิน </a:t>
            </a:r>
            <a:r>
              <a:rPr lang="en-US" sz="3600" dirty="0" smtClean="0">
                <a:solidFill>
                  <a:srgbClr val="C00000"/>
                </a:solidFill>
              </a:rPr>
              <a:t>10,000 </a:t>
            </a:r>
            <a:r>
              <a:rPr lang="th-TH" sz="3600" dirty="0" smtClean="0">
                <a:solidFill>
                  <a:srgbClr val="C00000"/>
                </a:solidFill>
              </a:rPr>
              <a:t>บาท 	หรือทั้งจำทั้งปรับ 		(มาตรา </a:t>
            </a:r>
            <a:r>
              <a:rPr lang="en-US" sz="3600" dirty="0" smtClean="0">
                <a:solidFill>
                  <a:srgbClr val="C00000"/>
                </a:solidFill>
              </a:rPr>
              <a:t>71)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th-TH" sz="3600" dirty="0" smtClean="0">
                <a:solidFill>
                  <a:srgbClr val="C00000"/>
                </a:solidFill>
              </a:rPr>
              <a:t> 	</a:t>
            </a:r>
            <a:br>
              <a:rPr lang="th-TH" sz="3600" dirty="0" smtClean="0">
                <a:solidFill>
                  <a:srgbClr val="C00000"/>
                </a:solidFill>
              </a:rPr>
            </a:br>
            <a:r>
              <a:rPr lang="th-TH" sz="3600" dirty="0" smtClean="0">
                <a:solidFill>
                  <a:srgbClr val="C00000"/>
                </a:solidFill>
              </a:rPr>
              <a:t> 	 	</a:t>
            </a:r>
            <a:br>
              <a:rPr lang="th-TH" sz="3600" dirty="0" smtClean="0">
                <a:solidFill>
                  <a:srgbClr val="C00000"/>
                </a:solidFill>
              </a:rPr>
            </a:br>
            <a:r>
              <a:rPr lang="th-TH" sz="3600" dirty="0" smtClean="0">
                <a:solidFill>
                  <a:srgbClr val="C00000"/>
                </a:solidFill>
              </a:rPr>
              <a:t> 	ผู้รับใบ</a:t>
            </a:r>
            <a:r>
              <a:rPr lang="th-TH" sz="3600" dirty="0" err="1" smtClean="0">
                <a:solidFill>
                  <a:srgbClr val="C00000"/>
                </a:solidFill>
              </a:rPr>
              <a:t>อนุญาติ</a:t>
            </a:r>
            <a:r>
              <a:rPr lang="th-TH" sz="3600" dirty="0" smtClean="0">
                <a:solidFill>
                  <a:srgbClr val="C00000"/>
                </a:solidFill>
              </a:rPr>
              <a:t>ผู้ใดไม่ปฏิบัติตามเงื่อนไขที่เจ้าพนักงานท้องถิ่นกำหนดไว้ในใบ</a:t>
            </a:r>
            <a:r>
              <a:rPr lang="th-TH" sz="3600" dirty="0" err="1" smtClean="0">
                <a:solidFill>
                  <a:srgbClr val="C00000"/>
                </a:solidFill>
              </a:rPr>
              <a:t>อนุญาติ</a:t>
            </a:r>
            <a:r>
              <a:rPr lang="th-TH" sz="3600" dirty="0" smtClean="0">
                <a:solidFill>
                  <a:srgbClr val="C00000"/>
                </a:solidFill>
              </a:rPr>
              <a:t>ต้องระวาง โทษ ปรับไม่เกิน </a:t>
            </a:r>
            <a:r>
              <a:rPr lang="en-US" sz="3600" dirty="0" smtClean="0">
                <a:solidFill>
                  <a:srgbClr val="C00000"/>
                </a:solidFill>
              </a:rPr>
              <a:t>2,000 </a:t>
            </a:r>
            <a:r>
              <a:rPr lang="th-TH" sz="3600" dirty="0" smtClean="0">
                <a:solidFill>
                  <a:srgbClr val="C00000"/>
                </a:solidFill>
              </a:rPr>
              <a:t>บาท (มาตรา </a:t>
            </a:r>
            <a:r>
              <a:rPr lang="en-US" sz="3600" dirty="0" smtClean="0">
                <a:solidFill>
                  <a:srgbClr val="C00000"/>
                </a:solidFill>
              </a:rPr>
              <a:t>76)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th-TH" sz="3200" dirty="0"/>
          </a:p>
        </p:txBody>
      </p:sp>
      <p:pic>
        <p:nvPicPr>
          <p:cNvPr id="6" name="รูปภาพ 5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571868" y="4929198"/>
            <a:ext cx="2667000" cy="17145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grob_Inter_A4_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3380" t="3380" r="3402" b="310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สี่เหลี่ยมมุมมน 5"/>
          <p:cNvSpPr/>
          <p:nvPr/>
        </p:nvSpPr>
        <p:spPr>
          <a:xfrm>
            <a:off x="2928926" y="357166"/>
            <a:ext cx="3000396" cy="7143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429684" cy="6500834"/>
          </a:xfrm>
        </p:spPr>
        <p:txBody>
          <a:bodyPr>
            <a:noAutofit/>
          </a:bodyPr>
          <a:lstStyle/>
          <a:p>
            <a:pPr algn="l"/>
            <a:r>
              <a:rPr lang="th-TH" sz="2800" b="1" dirty="0" smtClean="0"/>
              <a:t> 			</a:t>
            </a:r>
            <a:r>
              <a:rPr lang="th-TH" sz="3200" b="1" dirty="0" smtClean="0">
                <a:solidFill>
                  <a:srgbClr val="FF0066"/>
                </a:solidFill>
              </a:rPr>
              <a:t>อัตราโทษและค่าปรับ</a:t>
            </a:r>
            <a:r>
              <a:rPr lang="th-TH" sz="2800" b="1" dirty="0" smtClean="0">
                <a:solidFill>
                  <a:srgbClr val="FF0000"/>
                </a:solidFill>
              </a:rPr>
              <a:t/>
            </a:r>
            <a:br>
              <a:rPr lang="th-TH" sz="2800" b="1" dirty="0" smtClean="0">
                <a:solidFill>
                  <a:srgbClr val="FF0000"/>
                </a:solidFill>
              </a:rPr>
            </a:b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 	</a:t>
            </a:r>
            <a:r>
              <a:rPr lang="th-TH" sz="3200" dirty="0" smtClean="0"/>
              <a:t>1. เจ้าของกิจการละเลยไม่ยื่นคำขอรับใบอนุญาตจำคุกไม่เกิน 6 เดือน หรือ ปรับไม่เกิน 10,000 บาทหรือทั้งจำทั้งปรับ</a:t>
            </a:r>
            <a:br>
              <a:rPr lang="th-TH" sz="3200" dirty="0" smtClean="0"/>
            </a:br>
            <a:r>
              <a:rPr lang="th-TH" sz="3200" dirty="0" smtClean="0"/>
              <a:t> 	2. ผู้ขอรับใบอนุญาตประกอบกิจการไม่ปฏิบัติตามเงื่อนไขสุขลักษณะ มีโทษปรับไม่เกิน </a:t>
            </a:r>
            <a:r>
              <a:rPr lang="th-TH" sz="3200" dirty="0" smtClean="0"/>
              <a:t>2,000 บาท</a:t>
            </a:r>
            <a:br>
              <a:rPr lang="th-TH" sz="3200" dirty="0" smtClean="0"/>
            </a:br>
            <a:r>
              <a:rPr lang="th-TH" sz="3200" dirty="0" smtClean="0"/>
              <a:t> 	3</a:t>
            </a:r>
            <a:r>
              <a:rPr lang="th-TH" sz="3200" dirty="0" smtClean="0"/>
              <a:t>. การต่ออายุใบอนุญาตจะต้องยื่นคำขอต่อเจ้าพนักงานท้องถิ่น หากมิได้ชำระค่าธรรมเนียมก่อนใบอนุญาตสิ้นอายุ จะต้องชำระค่าปรับเพิ่ม ร้อยละ 20 ของค่าธรรมเนียมที่ค้างชำระ</a:t>
            </a:r>
            <a:br>
              <a:rPr lang="th-TH" sz="3200" dirty="0" smtClean="0"/>
            </a:br>
            <a:r>
              <a:rPr lang="th-TH" sz="3200" dirty="0" smtClean="0"/>
              <a:t> 	4</a:t>
            </a:r>
            <a:r>
              <a:rPr lang="th-TH" sz="3200" dirty="0" smtClean="0"/>
              <a:t>. ผู้ได้รับอนุญาตผู้ใดดำเนินการในระหว่างถูกสั่งพักใช้ใบอนุญาต มีโทษจำคุกไม่เกิน 6 เดือน หรือปรับไม่เกิน 10,000 บาทหรือทั้งจำทั้งปรับ และปรับอีกไม่เกินวันละ 500 บาท ตลอดเวลาที่ยังฝ่าฝืน</a:t>
            </a:r>
            <a:br>
              <a:rPr lang="th-TH" sz="3200" dirty="0" smtClean="0"/>
            </a:br>
            <a:r>
              <a:rPr lang="th-TH" sz="3200" dirty="0" smtClean="0"/>
              <a:t> 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 </a:t>
            </a:r>
            <a:endParaRPr lang="th-TH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94</Words>
  <Application>Microsoft Office PowerPoint</Application>
  <PresentationFormat>นำเสนอทางหน้าจอ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พ.ร.บ.การสาธารณสุข 2535</vt:lpstr>
      <vt:lpstr>  กิจการที่เป็นอันตรายต่อสุขภาพ ในทางวิชาการ    หมายถึง   กิจการที่มีกระบวนการผลิตหรือกรรมวิธีการผลิต ที่ก่อให้เกิดมลพิษหรือสิ่งที่ทำให้เกิดโรค ซึ่งจะมีผลกระทบต่อสุขภาพอนามัยของประชาชนที่อยู่ในบริเวณข้างเคียงนั้นๆ ไม่ว่าจะเป็นเรื่องมลพิษทางอากาศ ทางน้ำ ทางดิน ทางเสียง แสง ความร้อน ความสั่นสะเทือน รังสี ฝุ่นละออง เขม่า เถ้า ฯลฯ </vt:lpstr>
      <vt:lpstr>  ประกาศกระทรวงสาธารณสุข เรื่อง กิจการที่เป็นอันตรายต่อสุขภาพ (ฉบับที่ 5) ซึ่งประกาศในราชกิจจานุเบกษา เล่ม 124 ตอนพิเศษ 120 ง หน้า 10 ลงวันที่ 20 กันยายน 2550 จำนวน 134 ประเภทกิจการ ซึ่งแบ่งออกเป็น 13 กลุ่มประเภทกิจการ ได้แก่ 1) กิจการที่เกี่ยวกับการเลี้ยงสัตว์ มี 3 กิจการ 2) กิจการที่เกี่ยวกับสัตว์และผลิตภัณฑ์ มี 8 กิจการ 3) กิจการที่เกี่ยวกับอาหาร เครื่องดื่ม น้ำดื่ม มี 26 กิจการ 4) กิจการที่เกี่ยวกับยา เวชภัณฑ์ อุปกรณ์การแพทย์ เครื่องสำอาง ผลิตภัณฑ์ ชำระล้าง มี 5 กิจการ 5) กิจการที่เกี่ยวกับการเกษตร มี 9 กิจการ </vt:lpstr>
      <vt:lpstr>6) กิจการที่เกี่ยวกับโลหะหรือแร่ มี 6 กิจการ 7) กิจการที่เกี่ยวกับยานยนต์ เครื่องจักรหรือเครื่องกล มี 7 กิจการ 8) กิจการที่เกี่ยวกับไม้ มี 8 กิจการ 9) กิจการที่เกี่ยวกับการบริการ มี 16 กิจการ 10) กิจการที่เกี่ยวกับสิ่งทอ มี 8 กิจการ 11) กิจการที่เกี่ยวกับหิน ดิน ทราย ซีเมนต์หรือวัตถุที่คล้ายคลึง มี 11 กิจการ 12) กิจการที่เกี่ยวกับปิโตรเลี่ยม ถ่านหิน สารเคมี มี 17 กิจการ 13) กิจการอื่นๆ มี 10 กิจการ   ปัจจุบันประกาศกระทรวงสาธารณสุขเรื่องกิจการที่เป็นอันตรายต่อสุขภาพ (ฉบับที่ 6) ได้เพิ่มกิจการที่เป็นอันตรายต่อสุขภาพอีก 1 กิจการ คือ การประกอบกิจการให้บริการดูแลผู้สูงอายุที่บ้าน   </vt:lpstr>
      <vt:lpstr>การควบคุมกิจการที่เป็นอันตรายต่อสุขภาพตามบทบัญญัติ</vt:lpstr>
      <vt:lpstr>  บทลงโทษ   ผู้ใดฝ่าฝืนข้อกำหนดของท้องถิ่น ต้องระวางโทษจำคุกไม่เกิน 8 เดือน หรือปรับไม่เกิน 10,000 บาท หรือทั้งจำทั้งปรับ (มาตรา 73) </vt:lpstr>
      <vt:lpstr>  มาตรา 33   กำหนดให้ผู้ที่ดำเนินกิจการที่ราชการส่วนท้องถิ่นกำหนดให้เป็นกิจการที่เป็นอันตรายต่อสุขภาพ  ต้องได้รับใบอนุญาตจากเจ้าพนักงานท้องถิ่นโดยเจ้าพนักงานท้องถิ่นอาจกำหนดเงื่อนไขโดยเฉพาะเพิ่มเติม ให้ผู้ดำเนินกิจการดังกล่าวปฏิบัติ เพื่อป้องกันอันตรายต่อสุขภาพของสาธารณชนได้    </vt:lpstr>
      <vt:lpstr>         บทลงโทษ      ผู้ใดดำเนินกิจการที่ส่วนท้องถิ่นกำหนดให้เป็นกิจการที่เป็น อันตรายต่อสุขภาพโดยไม่มีใบอนุญาต ต้องระวางโทษจำคุก ไม่เกิน 6 เดือน   หรือปรับไม่เกิน 10,000 บาท  หรือทั้งจำทั้งปรับ   (มาตรา 71)           ผู้รับใบอนุญาติผู้ใดไม่ปฏิบัติตามเงื่อนไขที่เจ้าพนักงานท้องถิ่นกำหนดไว้ในใบอนุญาติต้องระวาง โทษ ปรับไม่เกิน 2,000 บาท (มาตรา 76)    </vt:lpstr>
      <vt:lpstr>    อัตราโทษและค่าปรับ    1. เจ้าของกิจการละเลยไม่ยื่นคำขอรับใบอนุญาตจำคุกไม่เกิน 6 เดือน หรือ ปรับไม่เกิน 10,000 บาทหรือทั้งจำทั้งปรับ   2. ผู้ขอรับใบอนุญาตประกอบกิจการไม่ปฏิบัติตามเงื่อนไขสุขลักษณะ มีโทษปรับไม่เกิน 2,000 บาท   3. การต่ออายุใบอนุญาตจะต้องยื่นคำขอต่อเจ้าพนักงานท้องถิ่น หากมิได้ชำระค่าธรรมเนียมก่อนใบอนุญาตสิ้นอายุ จะต้องชำระค่าปรับเพิ่ม ร้อยละ 20 ของค่าธรรมเนียมที่ค้างชำระ   4. ผู้ได้รับอนุญาตผู้ใดดำเนินการในระหว่างถูกสั่งพักใช้ใบอนุญาต มีโทษจำคุกไม่เกิน 6 เดือน หรือปรับไม่เกิน 10,000 บาทหรือทั้งจำทั้งปรับ และปรับอีกไม่เกินวันละ 500 บาท ตลอดเวลาที่ยังฝ่าฝืน     </vt:lpstr>
      <vt:lpstr>ชื่อกิจการ :   การประกอบการกิจการหอพัก อาคารชุดให้เช่า ห้องเช่า ห้องแบ่งเช่า หรือกิจการอื่นในทำนองเดียวกัน      </vt:lpstr>
      <vt:lpstr>    การยื่นแบบประเมินและการชำระค่าธรรมเนียม  1. เจ้าของกิจการหรือผู้รับมอบอำนาจยื่นคำขออนุญาตตามแบบ กอ.1 ต่อเจ้าหน้าที่ ซึ่งกิจการนั้นตั้งอยู่ 2. เมื่อเจ้าหน้าที่พิจารณา ผู้ขอรับอนุญาตปฏิบัติตามหลักเกณฑ์ ก็จะออกใบอนุญาตให้ตามแบบ กอ.2 3. ผู้ขอรับอนุญาตต้องมารับอนุญาตพร้อมกับชำระค่าธรรมเนียม ภายใน 90 วัน นับจากที่ได้รับหนังสือแจ้ง 4. ใบอนุญาตมีอายุ 1 ปี นับแต่วันที่ออกใบอนุญาต 5.  การขอต่อใบอนุญาตจะต้องยื่นคำขอต่อเจ้าพนักงานท้องถิ่นตามแบบ กจ.3 ก่อนใบอนุญาตหมดอายุ และให้ใช้ได้เพียงในเขตอำนาจของท้องถิ่นที่กิจการนั้นตั้งอยู่ </vt:lpstr>
      <vt:lpstr>      เกณฑ์การพิจารณาในการออกใบอนุญาต  - จัดให้มีการระบายอากาศที่ดี เหมาะสม - มีช่องทางเดินที่เหมาะสม - มีแสงสว่างเพียงพอ - มีการทำความสะอาดอยู่สม่ำเสมอ - มีห้องน้ำห้องส้วม ที่รองรับขยะมูลฝอยที่ได้สุขลักษณะและเพียงพอ - มีการกำจัดสัตว์และแมลงนำโรค - มีระบบไฟฟ้าที่ปลอดภัย - มีทางออกฉุกเฉิน ระบบเตือนภัย เครื่องดับเพลิง - ควบคุมการบำบัดน้ำเสีย      ถ้าหากผู้ประกอบกิจการหอพักละเลยหรือไม่ปฏิบัติตามเกณฑ์ข้อกำหนดประกาศท้องถิ่นหรือประกาศกระทรวงสาธารณสุข จะมีโทษ ดังนี้     </vt:lpstr>
      <vt:lpstr>    อัตราโทษและค่าปรับ 1. เจ้าของกิจการละเลยไม่ยื่นคำขอรับใบอนุญาตจำคุกไม่เกิน 6 เดือน หรือปรับไม่เกิน 10,000 บาทหรือทั้งจำทั้งปรับ 2. ผู้ขอรับใบอนุญาตประกอบกิจการไม่ปฏิบัติตามเงื่อนไขสุขลักษณะ มีโทษปรับไม่เกิน 2,000 บาท 3. การต่ออายุใบอนุญาตจะต้องยื่นคำขอต่อเจ้าพนักงานท้องถิ่น หากมิได้ชำระค่าธรรมเนียมก่อนใบอนุญาตสิ้นอายุ จะต้องชำระค่าปรับเพิ่ม ร้อยละ 20 ของค่าธรรมเนียมที่ค้างชำระ 4. ผู้ได้รับอนุญาตผู้ใดดำเนินการในระหว่างถูกสั่งพักใช้ใบอนุญาต มีโทษจำคุกไม่เกิน 6 เดือน หรือปรับไม่เกิน 10,000 บาทหรือทั้งจำทั้งปรับ และปรับอีกไม่เกินวันละ 500 บาท ตลอดเวลาที่ยังฝ่าฝืน        http://www.mabkae.org/danger.htm </vt:lpstr>
      <vt:lpstr>จัดทำโดย  1. นางสาวรัตนา  แสงสุข  รหัสนิสิต     54011410146 2. นางสาวศรีแพร  โมรานอก รหัสนิสิต  54011410152 3. นางสาวเมวดี  ศรีจำปา  รหัสนิสิต      54011410080 4. นางสาวรุ่งนภา  คำแข  รหัสนิสิต      54011410206  นิสิตชั้นปีที่ 3 หลักสูตรสาธารณสุขศาสตรบัณฑิต ระบบ  ปกติ คณะสาธารณสุขศาสตร์  มหาวิทยาลัยมหาสารคาม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MC COMPUTER</dc:creator>
  <cp:lastModifiedBy>MC COMPUTER</cp:lastModifiedBy>
  <cp:revision>69</cp:revision>
  <dcterms:created xsi:type="dcterms:W3CDTF">2013-07-18T06:41:26Z</dcterms:created>
  <dcterms:modified xsi:type="dcterms:W3CDTF">2013-07-24T10:05:58Z</dcterms:modified>
</cp:coreProperties>
</file>