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56" r:id="rId3"/>
    <p:sldMasterId id="2147483768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9" autoAdjust="0"/>
  </p:normalViewPr>
  <p:slideViewPr>
    <p:cSldViewPr>
      <p:cViewPr varScale="1">
        <p:scale>
          <a:sx n="47" d="100"/>
          <a:sy n="4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57CD-53DC-4F61-83B3-CC5A903361A4}" type="datetimeFigureOut">
              <a:rPr lang="th-TH" smtClean="0"/>
              <a:t>07/08/56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54BB-FA3D-40C8-90D3-D7858CD14F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51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504FA0-8B23-4EAD-ADBB-ACD4DB7E4301}" type="slidenum">
              <a:rPr lang="th-TH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8EB653-BE40-4EF4-BEED-FFB66E8ACEC7}" type="slidenum">
              <a:rPr lang="en-US">
                <a:solidFill>
                  <a:srgbClr val="000000"/>
                </a:solidFill>
                <a:cs typeface="EucrosiaUPC" pitchFamily="18" charset="-34"/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  <a:cs typeface="EucrosiaUPC" pitchFamily="18" charset="-34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00B66-9F4A-4910-8FED-0B573AFFF6A7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7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382000" cy="704850"/>
          </a:xfrm>
          <a:extLst/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8382000" cy="685800"/>
          </a:xfrm>
          <a:extLst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8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42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05000" cy="51816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562600" cy="51816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57200"/>
            <a:ext cx="7772400" cy="704850"/>
          </a:xfrm>
          <a:extLst/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143000"/>
            <a:ext cx="7772400" cy="685800"/>
          </a:xfrm>
          <a:extLst/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146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16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151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17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22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867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64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73987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470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3056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72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24600" y="1417638"/>
            <a:ext cx="1828800" cy="4830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1417638"/>
            <a:ext cx="5334000" cy="4830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04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079586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DC53-EE56-49AA-93DB-E5D4875559A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07/08/56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DB64-7964-4BCB-B9A0-41DAA2A86D6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5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5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040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3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95396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33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45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FA0-8AC5-4206-8F52-798E35F33DD4}" type="datetimeFigureOut">
              <a:rPr lang="th-TH" smtClean="0">
                <a:solidFill>
                  <a:srgbClr val="3E3D2D"/>
                </a:solidFill>
              </a:rPr>
              <a:pPr/>
              <a:t>07/08/56</a:t>
            </a:fld>
            <a:endParaRPr lang="th-TH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6D60-0A8A-43A2-8765-188A1A81C05E}" type="slidenum">
              <a:rPr lang="th-TH" smtClean="0">
                <a:solidFill>
                  <a:srgbClr val="3E3D2D"/>
                </a:solidFill>
              </a:rPr>
              <a:pPr/>
              <a:t>‹#›</a:t>
            </a:fld>
            <a:endParaRPr lang="th-TH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3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3C50-0811-4C54-8C1E-F9C201302CA9}" type="datetime1">
              <a:rPr lang="th-TH" altLang="en-US"/>
              <a:pPr>
                <a:defRPr/>
              </a:pPr>
              <a:t>07/08/56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94C6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5469-6472-4126-A689-CAE61845054D}" type="slidenum">
              <a:rPr lang="th-TH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7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323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2576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009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7620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66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ok Antiqua" pitchFamily="18" charset="0"/>
          <a:cs typeface="Angsana New" pitchFamily="18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EucrosiaUPC" pitchFamily="18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EucrosiaUPC" pitchFamily="18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EucrosiaUPC" pitchFamily="18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EucrosiaUPC" pitchFamily="18" charset="-34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78075"/>
            <a:ext cx="7315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4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8/7/2013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9BDC53-EE56-49AA-93DB-E5D4875559AF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h-TH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70DB64-7964-4BCB-B9A0-41DAA2A86D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7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02625" cy="2593178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สัมมนาปฏิบัติการ</a:t>
            </a:r>
            <a:b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การเตรียมความพร้อมผู้ประกอบการการขนส่ง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ต่อเนื่องหลายรูปแบบเพื่อเข้าสู่ </a:t>
            </a:r>
            <a:r>
              <a:rPr lang="en-US" sz="4000" dirty="0" smtClean="0">
                <a:latin typeface="Arial Rounded MT Bold" pitchFamily="34" charset="0"/>
              </a:rPr>
              <a:t>AEC 2015</a:t>
            </a:r>
            <a:endParaRPr lang="th-TH" sz="4000" dirty="0">
              <a:latin typeface="Arial Rounded MT Bold" pitchFamily="34" charset="0"/>
            </a:endParaRPr>
          </a:p>
        </p:txBody>
      </p:sp>
      <p:pic>
        <p:nvPicPr>
          <p:cNvPr id="1029" name="Picture 5" descr="C:\Documents and Settings\Administrator\Desktop\กรมศุล\images (1)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" y="-55175"/>
            <a:ext cx="126521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istrator\Desktop\กรมศุล\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" y="2539270"/>
            <a:ext cx="5220072" cy="43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istrator\Desktop\rt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87" y="3079461"/>
            <a:ext cx="3923928" cy="37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6" y="2386765"/>
            <a:ext cx="3897084" cy="7200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33" name="Picture 9" descr="C:\Documents and Settings\Administrator\Desktop\กรมศุล\logo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1"/>
            <a:ext cx="877207" cy="23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6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4"/>
            <a:ext cx="9144000" cy="100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Documents and Settings\Administrator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3"/>
            <a:ext cx="8892479" cy="56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istrator\Desktop\กรมศุล\960292_610120892345369_9459890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95206"/>
            <a:ext cx="1944216" cy="37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istrator\Desktop\กรมศุล\480195_650310601653069_207748916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980728"/>
            <a:ext cx="237626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5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4"/>
            <a:ext cx="9144000" cy="100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Documents and Setting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8856475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istrator\Desktop\กรมศุล\248298_521115754579217_126076362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2" y="1615232"/>
            <a:ext cx="2483768" cy="39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dministrator\Desktop\กรมศุล\14428_515926441764815_894432089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620179" cy="15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-142875"/>
            <a:ext cx="9288463" cy="900113"/>
          </a:xfrm>
        </p:spPr>
        <p:txBody>
          <a:bodyPr/>
          <a:lstStyle/>
          <a:p>
            <a:pPr eaLnBrk="1" hangingPunct="1">
              <a:defRPr/>
            </a:pPr>
            <a:r>
              <a:rPr lang="th-TH" b="1" dirty="0" smtClean="0">
                <a:solidFill>
                  <a:schemeClr val="accent3"/>
                </a:solidFill>
                <a:latin typeface="Angsana New" pitchFamily="18" charset="-34"/>
                <a:cs typeface="JasmineUPC" pitchFamily="18" charset="-34"/>
              </a:rPr>
              <a:t>การดำเนินการพิธีการ </a:t>
            </a:r>
            <a:r>
              <a:rPr lang="en-US" b="1" dirty="0" smtClean="0">
                <a:solidFill>
                  <a:schemeClr val="accent3"/>
                </a:solidFill>
                <a:latin typeface="Angsana New" pitchFamily="18" charset="-34"/>
                <a:cs typeface="JasmineUPC" pitchFamily="18" charset="-34"/>
              </a:rPr>
              <a:t>ACTS </a:t>
            </a:r>
            <a:r>
              <a:rPr lang="th-TH" b="1" dirty="0" smtClean="0">
                <a:solidFill>
                  <a:schemeClr val="accent3"/>
                </a:solidFill>
                <a:latin typeface="Angsana New" pitchFamily="18" charset="-34"/>
                <a:cs typeface="JasmineUPC" pitchFamily="18" charset="-34"/>
              </a:rPr>
              <a:t>ผ่าน </a:t>
            </a:r>
            <a:r>
              <a:rPr lang="en-US" b="1" dirty="0" smtClean="0">
                <a:solidFill>
                  <a:schemeClr val="accent3"/>
                </a:solidFill>
                <a:latin typeface="Angsana New" pitchFamily="18" charset="-34"/>
                <a:cs typeface="JasmineUPC" pitchFamily="18" charset="-34"/>
              </a:rPr>
              <a:t>National Single Window (NSW) </a:t>
            </a:r>
            <a:endParaRPr lang="th-TH" b="1" dirty="0">
              <a:solidFill>
                <a:schemeClr val="accent3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428625"/>
            <a:ext cx="8710613" cy="1128713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b="1" dirty="0" smtClean="0">
                <a:cs typeface="JasmineUPC" pitchFamily="18" charset="-34"/>
              </a:rPr>
              <a:t> </a:t>
            </a:r>
            <a:r>
              <a:rPr lang="th-TH" sz="3600" b="1" dirty="0" smtClean="0">
                <a:solidFill>
                  <a:schemeClr val="accent3"/>
                </a:solidFill>
                <a:latin typeface="Angsana New" pitchFamily="18" charset="-34"/>
                <a:cs typeface="JasmineUPC" pitchFamily="18" charset="-34"/>
              </a:rPr>
              <a:t>สำหรับสินค้าข้ามแดน ผ่านแดน และแนวทางการปรับปรุง        พิธีการศุลกากรสำหรับการขนส่งต่อเนื่องหลายรูปแบบ</a:t>
            </a:r>
            <a:endParaRPr lang="th-TH" sz="3600" b="1" dirty="0">
              <a:solidFill>
                <a:schemeClr val="accent3"/>
              </a:solidFill>
              <a:latin typeface="Angsana New" pitchFamily="18" charset="-34"/>
              <a:cs typeface="Jasmine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57290" y="1500174"/>
            <a:ext cx="3714776" cy="114300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pic>
      <p:pic>
        <p:nvPicPr>
          <p:cNvPr id="2059" name="Picture 11" descr="C:\Documents and Settings\Administrator\Desktop\Transport-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0628" y="1500174"/>
            <a:ext cx="2857520" cy="114300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3318" name="Picture 12" descr="C:\Documents and Settings\Administrator\Desktop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1357313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2" descr="C:\Documents and Settings\Administrator\Desktop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500188"/>
            <a:ext cx="1285875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93020"/>
      </p:ext>
    </p:extLst>
  </p:cSld>
  <p:clrMapOvr>
    <a:masterClrMapping/>
  </p:clrMapOvr>
  <p:transition spd="slow" advClick="0" advTm="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5000" t="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0"/>
            <a:ext cx="6072230" cy="8215346"/>
          </a:xfrm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pPr algn="l" eaLnBrk="1" hangingPunct="1">
              <a:defRPr/>
            </a:pPr>
            <a:r>
              <a:rPr lang="th-TH" sz="5200" b="1" dirty="0" smtClean="0">
                <a:solidFill>
                  <a:schemeClr val="accent1">
                    <a:lumMod val="75000"/>
                  </a:schemeClr>
                </a:solidFill>
                <a:cs typeface="JasmineUPC" pitchFamily="18" charset="-34"/>
              </a:rPr>
              <a:t>                    </a:t>
            </a:r>
            <a:endParaRPr lang="en-US" sz="5200" b="1" dirty="0">
              <a:solidFill>
                <a:srgbClr val="C31F8C"/>
              </a:solidFill>
              <a:cs typeface="Andalus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7281" y="4725144"/>
            <a:ext cx="4392487" cy="1378421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          สำนักกฎหมาย 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 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ส่วนกฎหมายต่างประเทศ</a:t>
            </a: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CC0066"/>
                </a:solidFill>
                <a:cs typeface="JasmineUPC" pitchFamily="18" charset="-34"/>
              </a:rPr>
              <a:t> </a:t>
            </a:r>
          </a:p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800A3F"/>
                </a:solidFill>
                <a:cs typeface="KodchiangUPC" pitchFamily="18" charset="-34"/>
              </a:rPr>
              <a:t>          </a:t>
            </a:r>
            <a:endParaRPr lang="en-US" sz="4000" b="1" dirty="0">
              <a:solidFill>
                <a:srgbClr val="800A3F"/>
              </a:solidFill>
              <a:cs typeface="KodchiangUPC" pitchFamily="18" charset="-34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0"/>
            <a:ext cx="2414587" cy="714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0"/>
            <a:ext cx="4546600" cy="714375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714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60" y="1857364"/>
            <a:ext cx="250318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บรรยาย โดย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2264" y="2857496"/>
            <a:ext cx="857256" cy="52322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CC0066"/>
                </a:solidFill>
                <a:cs typeface="JasmineUPC" pitchFamily="18" charset="-34"/>
              </a:rPr>
              <a:t>และ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4929188" y="1484313"/>
            <a:ext cx="4214812" cy="1323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000" b="1">
                <a:solidFill>
                  <a:srgbClr val="FFFF00"/>
                </a:solidFill>
                <a:latin typeface="Microsoft Sans Serif" pitchFamily="34" charset="0"/>
                <a:cs typeface="KodchiangUPC" pitchFamily="18" charset="-34"/>
              </a:rPr>
              <a:t>   </a:t>
            </a:r>
            <a:r>
              <a:rPr lang="th-TH" sz="4000" b="1">
                <a:solidFill>
                  <a:srgbClr val="FFFF00"/>
                </a:solidFill>
                <a:latin typeface="TH Niramit AS" pitchFamily="2" charset="-34"/>
                <a:ea typeface="TH Niramit AS" pitchFamily="2" charset="-34"/>
                <a:cs typeface="KodchiangUPC" pitchFamily="18" charset="-34"/>
              </a:rPr>
              <a:t>ผอ. ชัยวิทย์ วรคุณพินิจ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000" b="1">
                <a:solidFill>
                  <a:srgbClr val="FFFF00"/>
                </a:solidFill>
                <a:latin typeface="TH Niramit AS" pitchFamily="2" charset="-34"/>
                <a:ea typeface="TH Niramit AS" pitchFamily="2" charset="-34"/>
                <a:cs typeface="KodchiangUPC" pitchFamily="18" charset="-34"/>
              </a:rPr>
              <a:t>  นิติกร</a:t>
            </a:r>
            <a:r>
              <a:rPr lang="th-TH" sz="4000" b="1">
                <a:solidFill>
                  <a:srgbClr val="FFFF00"/>
                </a:solidFill>
                <a:latin typeface="TH Niramit AS" pitchFamily="2" charset="-34"/>
                <a:ea typeface="TH Niramit AS" pitchFamily="2" charset="-34"/>
                <a:cs typeface="JasmineUPC" pitchFamily="18" charset="-34"/>
              </a:rPr>
              <a:t>ชำนาญ</a:t>
            </a:r>
            <a:r>
              <a:rPr lang="th-TH" sz="4000" b="1">
                <a:solidFill>
                  <a:srgbClr val="FFFF00"/>
                </a:solidFill>
                <a:latin typeface="TH Niramit AS" pitchFamily="2" charset="-34"/>
                <a:ea typeface="TH Niramit AS" pitchFamily="2" charset="-34"/>
                <a:cs typeface="KodchiangUPC" pitchFamily="18" charset="-34"/>
              </a:rPr>
              <a:t>การพิเศษ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357562"/>
            <a:ext cx="4644008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นางสาวอรอนงค์ กมล</a:t>
            </a:r>
            <a:r>
              <a:rPr lang="th-TH" sz="2000" b="1" dirty="0" err="1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เวชช</a:t>
            </a:r>
            <a:r>
              <a:rPr lang="th-TH" sz="2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000" b="1" dirty="0" err="1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นิลธ</a:t>
            </a:r>
            <a:r>
              <a:rPr lang="th-TH" sz="2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จิตรัตน์   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นิติกรชำนาญการ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4077072"/>
            <a:ext cx="1571636" cy="461665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960A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ผู้ร่วมบรรยาย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2321161327"/>
      </p:ext>
    </p:extLst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กรมศุล\custo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" y="1340768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rgbClr val="00B050"/>
                </a:solidFill>
                <a:effectLst/>
                <a:ea typeface="Calibri"/>
                <a:cs typeface="Cordia New"/>
              </a:rPr>
              <a:t>ASEAN Customs Transit System (ACTS) Software Application</a:t>
            </a:r>
            <a:endParaRPr lang="th-TH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" y="2117757"/>
            <a:ext cx="9109184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traders can use the ACTS </a:t>
            </a:r>
            <a:r>
              <a:rPr lang="th-TH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ผู้ประกอบการสามารถใช้</a:t>
            </a:r>
            <a:r>
              <a:rPr lang="en-US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ACTS  </a:t>
            </a:r>
            <a:r>
              <a:rPr lang="th-TH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ได้โดย</a:t>
            </a:r>
            <a:endParaRPr lang="th-TH" sz="3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04496"/>
            <a:ext cx="9144000" cy="212365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cs typeface="DilleniaUPC" pitchFamily="18" charset="-34"/>
              </a:rPr>
              <a:t>เพื่อให้สามารถเชื่อมต่อกับ</a:t>
            </a:r>
            <a:r>
              <a:rPr lang="en-US" sz="4400" b="1" dirty="0" smtClean="0">
                <a:cs typeface="DilleniaUPC" pitchFamily="18" charset="-34"/>
              </a:rPr>
              <a:t>ACTS</a:t>
            </a:r>
            <a:r>
              <a:rPr lang="th-TH" sz="4400" b="1" dirty="0" smtClean="0">
                <a:cs typeface="DilleniaUPC" pitchFamily="18" charset="-34"/>
              </a:rPr>
              <a:t>ได้ผู้ประกอบการต้องใช้วิธีการแลกเปลี่ยนข้อมูลทางอิเล็กทรอนิกส์ในขั้นตอนต่างๆ</a:t>
            </a:r>
          </a:p>
          <a:p>
            <a:r>
              <a:rPr lang="th-TH" sz="4400" b="1" dirty="0" smtClean="0">
                <a:cs typeface="DilleniaUPC" pitchFamily="18" charset="-34"/>
              </a:rPr>
              <a:t>ในกระบวนการผ่านแดนซึ่งต้องดำเนินการติดต่อกับศุลกากร</a:t>
            </a:r>
            <a:endParaRPr lang="th-TH" sz="4400" b="1" dirty="0">
              <a:cs typeface="DilleniaUPC" pitchFamily="18" charset="-34"/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4594412" y="2521324"/>
            <a:ext cx="0" cy="619061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1700"/>
            <a:ext cx="9144000" cy="18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6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5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16832"/>
            <a:ext cx="9144000" cy="60016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sym typeface="Wingdings 2"/>
              </a:rPr>
              <a:t></a:t>
            </a:r>
            <a:r>
              <a:rPr lang="th-TH" sz="3600" dirty="0" smtClean="0">
                <a:solidFill>
                  <a:srgbClr val="7030A0"/>
                </a:solidFill>
              </a:rPr>
              <a:t>ติดตั้งฐานข้อมูลคอมพิวเตอร์หรือปรับสิ่งต่างๆที่เป็นอยู่ให้สะดวกมากข้นเพื่อตอบสนองความต้องการเฉพาะในกิจกรรมผ่านแดนด้วยการเชื่อมโยงเครือข่ายทางคอมพิวเตอร์ และ</a:t>
            </a:r>
            <a:r>
              <a:rPr lang="th-TH" sz="3600" dirty="0" err="1" smtClean="0">
                <a:solidFill>
                  <a:srgbClr val="7030A0"/>
                </a:solidFill>
              </a:rPr>
              <a:t>บูรณา</a:t>
            </a:r>
            <a:r>
              <a:rPr lang="th-TH" sz="3600" dirty="0" smtClean="0">
                <a:solidFill>
                  <a:srgbClr val="7030A0"/>
                </a:solidFill>
              </a:rPr>
              <a:t>การฐานข้อมูลให้เป็นมาตรฐานเดียวกัน </a:t>
            </a:r>
          </a:p>
          <a:p>
            <a:pPr algn="ctr"/>
            <a:r>
              <a:rPr lang="th-TH" sz="3600" dirty="0" smtClean="0">
                <a:solidFill>
                  <a:srgbClr val="FF0000"/>
                </a:solidFill>
                <a:sym typeface="Wingdings 2"/>
              </a:rPr>
              <a:t></a:t>
            </a:r>
            <a:r>
              <a:rPr lang="th-TH" sz="3600" dirty="0" smtClean="0">
                <a:solidFill>
                  <a:srgbClr val="7030A0"/>
                </a:solidFill>
              </a:rPr>
              <a:t>พัฒนามาตรการ</a:t>
            </a:r>
            <a:r>
              <a:rPr lang="en-US" sz="3600" dirty="0" smtClean="0">
                <a:solidFill>
                  <a:srgbClr val="7030A0"/>
                </a:solidFill>
              </a:rPr>
              <a:t>ATCS </a:t>
            </a:r>
            <a:r>
              <a:rPr lang="th-TH" sz="3600" dirty="0" smtClean="0">
                <a:solidFill>
                  <a:srgbClr val="7030A0"/>
                </a:solidFill>
              </a:rPr>
              <a:t>ทั้งในกระบวนการของการดำเนินการและบริหารความเสี่ยงของพิธีการผ่านแดนศุลกากรให้คำแนะนำอบรมให้กับ</a:t>
            </a:r>
            <a:r>
              <a:rPr lang="en-US" sz="3600" dirty="0" smtClean="0">
                <a:solidFill>
                  <a:srgbClr val="7030A0"/>
                </a:solidFill>
              </a:rPr>
              <a:t>trader </a:t>
            </a:r>
            <a:r>
              <a:rPr lang="th-TH" sz="3600" dirty="0" smtClean="0">
                <a:solidFill>
                  <a:srgbClr val="7030A0"/>
                </a:solidFill>
              </a:rPr>
              <a:t>และ </a:t>
            </a:r>
            <a:r>
              <a:rPr lang="en-US" sz="3600" dirty="0" smtClean="0">
                <a:solidFill>
                  <a:srgbClr val="7030A0"/>
                </a:solidFill>
              </a:rPr>
              <a:t>customs officer</a:t>
            </a:r>
          </a:p>
          <a:p>
            <a:pPr algn="ctr"/>
            <a:r>
              <a:rPr lang="th-TH" sz="3600" dirty="0" smtClean="0">
                <a:solidFill>
                  <a:srgbClr val="FF0000"/>
                </a:solidFill>
                <a:sym typeface="Wingdings 2"/>
              </a:rPr>
              <a:t></a:t>
            </a:r>
            <a:r>
              <a:rPr lang="th-TH" sz="3200" dirty="0" smtClean="0">
                <a:solidFill>
                  <a:srgbClr val="7030A0"/>
                </a:solidFill>
              </a:rPr>
              <a:t>ดำเนินการให้มีการให้ข้อมูลหรือการแจ้งข้อมูลรายการสำคัญ และรายละเอียดต่างๆ ในระบวนการผ่านแดนยังประเทศต้นทางไปยังประเทศปลายทาง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/>
            <a:endParaRPr lang="en-US" sz="3200" dirty="0" smtClean="0"/>
          </a:p>
          <a:p>
            <a:pPr algn="ctr"/>
            <a:endParaRPr lang="th-TH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92383"/>
            <a:ext cx="79803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" y="5780069"/>
            <a:ext cx="1308423" cy="107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5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" y="502920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1912262"/>
            <a:ext cx="8964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th-TH" sz="3200" b="1" dirty="0" smtClean="0">
                <a:solidFill>
                  <a:srgbClr val="FF0000"/>
                </a:solidFill>
                <a:sym typeface="Wingdings 2"/>
              </a:rPr>
              <a:t></a:t>
            </a:r>
            <a:r>
              <a:rPr lang="th-TH" sz="3200" b="1" dirty="0" smtClean="0">
                <a:solidFill>
                  <a:srgbClr val="B43C9D"/>
                </a:solidFill>
                <a:cs typeface="EucrosiaUPC" pitchFamily="18" charset="-34"/>
              </a:rPr>
              <a:t>กำหนดให้มีแบบฟอร์มมาตรฐานเดียวกันสำหรับการประกอบพิธีการศุลกากรผ่านแดนในรูปแบบ </a:t>
            </a:r>
            <a:r>
              <a:rPr lang="en-US" sz="3200" b="1" u="sng" dirty="0" smtClean="0">
                <a:solidFill>
                  <a:srgbClr val="B43C9D"/>
                </a:solidFill>
                <a:latin typeface="AngsanaUPC" pitchFamily="18" charset="-34"/>
                <a:cs typeface="AngsanaUPC" pitchFamily="18" charset="-34"/>
              </a:rPr>
              <a:t>TRANSACTION </a:t>
            </a:r>
            <a:r>
              <a:rPr lang="th-TH" sz="3200" b="1" u="sng" dirty="0" smtClean="0">
                <a:solidFill>
                  <a:srgbClr val="B43C9D"/>
                </a:solidFill>
                <a:latin typeface="AngsanaUPC" pitchFamily="18" charset="-34"/>
                <a:cs typeface="AngsanaUPC" pitchFamily="18" charset="-34"/>
              </a:rPr>
              <a:t>ต่างๆ ที่ </a:t>
            </a:r>
            <a:r>
              <a:rPr lang="en-US" sz="3200" b="1" u="sng" dirty="0" smtClean="0">
                <a:solidFill>
                  <a:srgbClr val="B43C9D"/>
                </a:solidFill>
                <a:latin typeface="AngsanaUPC" pitchFamily="18" charset="-34"/>
                <a:cs typeface="AngsanaUPC" pitchFamily="18" charset="-34"/>
              </a:rPr>
              <a:t>cover </a:t>
            </a:r>
            <a:r>
              <a:rPr lang="th-TH" sz="3200" b="1" u="sng" dirty="0" smtClean="0">
                <a:solidFill>
                  <a:srgbClr val="B43C9D"/>
                </a:solidFill>
                <a:cs typeface="EucrosiaUPC" pitchFamily="18" charset="-34"/>
              </a:rPr>
              <a:t>กระบวนการผ่านแดนศุลกากร</a:t>
            </a:r>
            <a:r>
              <a:rPr lang="th-TH" sz="3200" b="1" dirty="0" smtClean="0">
                <a:solidFill>
                  <a:srgbClr val="B43C9D"/>
                </a:solidFill>
                <a:cs typeface="EucrosiaUPC" pitchFamily="18" charset="-34"/>
              </a:rPr>
              <a:t>ตั้งแต่การขนส่งสินค้าจากประเทศต้นทางมายังประเทศปลายทางโดยการแจ้งข้อมูลสินค้าทางผ่านแต่ละจุด เป็นทอดๆบันทึกการเข้าออกเป็นทอดๆตั้งแต่จากประเทศต้นทางและ</a:t>
            </a:r>
            <a:r>
              <a:rPr lang="en-US" sz="3200" b="1" dirty="0" smtClean="0">
                <a:solidFill>
                  <a:srgbClr val="B43C9D"/>
                </a:solidFill>
                <a:cs typeface="EucrosiaUPC" pitchFamily="18" charset="-34"/>
              </a:rPr>
              <a:t>examination fiscal </a:t>
            </a:r>
            <a:r>
              <a:rPr lang="th-TH" sz="3200" b="1" dirty="0" smtClean="0">
                <a:solidFill>
                  <a:srgbClr val="B43C9D"/>
                </a:solidFill>
                <a:cs typeface="EucrosiaUPC" pitchFamily="18" charset="-34"/>
              </a:rPr>
              <a:t>ก่อนปล่อยสินค้าไปยังประเทศปลายทาง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EucrosiaUPC" pitchFamily="18" charset="-34"/>
                <a:sym typeface="Wingdings 2"/>
              </a:rPr>
              <a:t></a:t>
            </a:r>
            <a:r>
              <a:rPr lang="th-TH" sz="3200" b="1" dirty="0" smtClean="0">
                <a:solidFill>
                  <a:srgbClr val="B43C9D"/>
                </a:solidFill>
                <a:cs typeface="EucrosiaUPC" pitchFamily="18" charset="-34"/>
              </a:rPr>
              <a:t>ให้มีการทำใบขนผ่านแดนบนระบบอิเล็กทรอนิกส์ </a:t>
            </a:r>
            <a:r>
              <a:rPr lang="en-US" sz="3200" b="1" dirty="0" smtClean="0">
                <a:solidFill>
                  <a:srgbClr val="B43C9D"/>
                </a:solidFill>
                <a:cs typeface="EucrosiaUPC" pitchFamily="18" charset="-34"/>
              </a:rPr>
              <a:t>(ACTS)</a:t>
            </a:r>
            <a:endParaRPr lang="th-TH" sz="3200" b="1" dirty="0" smtClean="0">
              <a:solidFill>
                <a:srgbClr val="B43C9D"/>
              </a:solidFill>
            </a:endParaRPr>
          </a:p>
          <a:p>
            <a:r>
              <a:rPr lang="th-TH" sz="3200" b="1" dirty="0" err="1" smtClean="0">
                <a:solidFill>
                  <a:srgbClr val="FF0000"/>
                </a:solidFill>
                <a:sym typeface="Wingdings 2"/>
              </a:rPr>
              <a:t></a:t>
            </a:r>
            <a:r>
              <a:rPr lang="th-TH" sz="3200" b="1" dirty="0" smtClean="0">
                <a:solidFill>
                  <a:srgbClr val="B43C9D"/>
                </a:solidFill>
              </a:rPr>
              <a:t>บันทึกการมาถึงล่วงหน้า </a:t>
            </a:r>
            <a:r>
              <a:rPr lang="en-US" sz="3200" b="1" dirty="0" smtClean="0">
                <a:solidFill>
                  <a:srgbClr val="B43C9D"/>
                </a:solidFill>
              </a:rPr>
              <a:t>/</a:t>
            </a:r>
            <a:r>
              <a:rPr lang="th-TH" sz="3200" b="1" dirty="0" smtClean="0">
                <a:solidFill>
                  <a:srgbClr val="B43C9D"/>
                </a:solidFill>
              </a:rPr>
              <a:t>ประเทศถูกผ่านใช้แบบบันทึกการ</a:t>
            </a:r>
            <a:r>
              <a:rPr lang="th-TH" sz="3200" b="1" dirty="0" smtClean="0">
                <a:solidFill>
                  <a:srgbClr val="FF0000"/>
                </a:solidFill>
              </a:rPr>
              <a:t>ผ่านแดนล่วงหน้า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3056" y="1141158"/>
            <a:ext cx="741682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What are the customs’ obligations? </a:t>
            </a:r>
            <a:endParaRPr lang="th-TH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9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1196752"/>
            <a:ext cx="8875708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686077"/>
            <a:ext cx="828092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OPERATION ASEAN </a:t>
            </a:r>
            <a:r>
              <a:rPr lang="en-US" dirty="0">
                <a:solidFill>
                  <a:srgbClr val="92D050"/>
                </a:solidFill>
              </a:rPr>
              <a:t>Customs Transit Process  </a:t>
            </a:r>
            <a:endParaRPr lang="th-TH" dirty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4"/>
            <a:ext cx="9144000" cy="70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8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4"/>
            <a:ext cx="9144000" cy="70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8820471" cy="61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131840" cy="19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7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4"/>
            <a:ext cx="9144000" cy="114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Documents and Settings\Administrato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280"/>
            <a:ext cx="8640959" cy="57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istrator\Desktop\กรมศุล\63151_521827411174718_21455248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20882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2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owerpoint-template">
  <a:themeElements>
    <a:clrScheme name="powerpoint-template-24 2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ปกแข็ง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1635"/>
        </a:lt2>
        <a:accent1>
          <a:srgbClr val="012971"/>
        </a:accent1>
        <a:accent2>
          <a:srgbClr val="0039A2"/>
        </a:accent2>
        <a:accent3>
          <a:srgbClr val="FFFFFF"/>
        </a:accent3>
        <a:accent4>
          <a:srgbClr val="404040"/>
        </a:accent4>
        <a:accent5>
          <a:srgbClr val="AAACBB"/>
        </a:accent5>
        <a:accent6>
          <a:srgbClr val="003392"/>
        </a:accent6>
        <a:hlink>
          <a:srgbClr val="0155D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1984CC"/>
      </a:lt2>
      <a:accent1>
        <a:srgbClr val="0960AF"/>
      </a:accent1>
      <a:accent2>
        <a:srgbClr val="2F4D89"/>
      </a:accent2>
      <a:accent3>
        <a:srgbClr val="FFFFFF"/>
      </a:accent3>
      <a:accent4>
        <a:srgbClr val="404040"/>
      </a:accent4>
      <a:accent5>
        <a:srgbClr val="AAB6D4"/>
      </a:accent5>
      <a:accent6>
        <a:srgbClr val="2A457C"/>
      </a:accent6>
      <a:hlink>
        <a:srgbClr val="68CEF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2F4D8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2F4D89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2A457C"/>
        </a:accent6>
        <a:hlink>
          <a:srgbClr val="68CE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331</Words>
  <Application>Microsoft Office PowerPoint</Application>
  <PresentationFormat>นำเสนอทางหน้าจอ (4:3)</PresentationFormat>
  <Paragraphs>30</Paragraphs>
  <Slides>11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5" baseType="lpstr">
      <vt:lpstr>powerpoint-template</vt:lpstr>
      <vt:lpstr>1_powerpoint-template</vt:lpstr>
      <vt:lpstr>เฉลียง</vt:lpstr>
      <vt:lpstr>Austin</vt:lpstr>
      <vt:lpstr>สัมมนาปฏิบัติการ การเตรียมความพร้อมผู้ประกอบการการขนส่ง ต่อเนื่องหลายรูปแบบเพื่อเข้าสู่ AEC 2015</vt:lpstr>
      <vt:lpstr>การดำเนินการพิธีการ ACTS ผ่าน National Single Window (NSW) </vt:lpstr>
      <vt:lpstr>               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KKD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2011 V.2</dc:creator>
  <cp:lastModifiedBy>KKD 2011 V.2</cp:lastModifiedBy>
  <cp:revision>20</cp:revision>
  <dcterms:created xsi:type="dcterms:W3CDTF">2013-08-06T19:36:26Z</dcterms:created>
  <dcterms:modified xsi:type="dcterms:W3CDTF">2013-08-06T21:25:46Z</dcterms:modified>
</cp:coreProperties>
</file>