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6" r:id="rId3"/>
    <p:sldId id="277" r:id="rId4"/>
    <p:sldId id="267" r:id="rId5"/>
    <p:sldId id="268" r:id="rId6"/>
    <p:sldId id="269" r:id="rId7"/>
    <p:sldId id="270" r:id="rId8"/>
    <p:sldId id="271" r:id="rId9"/>
    <p:sldId id="274" r:id="rId10"/>
    <p:sldId id="272" r:id="rId11"/>
    <p:sldId id="27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3655A-95E2-41C3-920D-EB057F7BD194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CC720-5B0E-4A66-B4BC-AE8854E71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CC720-5B0E-4A66-B4BC-AE8854E718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D073-1D7C-4258-A266-38C8249D5B1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512E9-EC2B-4EE1-9275-924AAFD4B8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2666" y="1542256"/>
            <a:ext cx="7200072" cy="2426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th-TH" sz="7200" b="1" dirty="0" smtClean="0"/>
              <a:t>มชนปฏิบัติศึกษา</a:t>
            </a:r>
          </a:p>
          <a:p>
            <a:pPr>
              <a:lnSpc>
                <a:spcPts val="37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US" sz="4400" dirty="0" smtClean="0"/>
              <a:t> </a:t>
            </a:r>
            <a:r>
              <a:rPr lang="en-US" sz="3600" dirty="0" smtClean="0"/>
              <a:t>Community and Collaboration</a:t>
            </a:r>
            <a:endParaRPr lang="en-US" sz="8000" dirty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600" dirty="0" smtClean="0"/>
              <a:t> Learning Through Action</a:t>
            </a: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600" dirty="0" smtClean="0"/>
              <a:t> Communication for Change</a:t>
            </a: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2516290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286148" y="5019883"/>
            <a:ext cx="6215074" cy="1195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th-TH" sz="2800" dirty="0" smtClean="0"/>
          </a:p>
          <a:p>
            <a:pPr>
              <a:lnSpc>
                <a:spcPts val="2000"/>
              </a:lnSpc>
            </a:pPr>
            <a:r>
              <a:rPr lang="th-TH" sz="2800" b="1" dirty="0" smtClean="0"/>
              <a:t>ผู้ช่วยศาสตราจารย์วิรัตน์  คำศรีจันทร์</a:t>
            </a:r>
          </a:p>
          <a:p>
            <a:pPr>
              <a:lnSpc>
                <a:spcPts val="2000"/>
              </a:lnSpc>
              <a:spcBef>
                <a:spcPts val="600"/>
              </a:spcBef>
            </a:pPr>
            <a:r>
              <a:rPr lang="th-TH" sz="2800" dirty="0" smtClean="0"/>
              <a:t>เวิร์คช็อปของมหาวิทยาลัยมหิดล</a:t>
            </a:r>
            <a:r>
              <a:rPr lang="en-US" sz="2800" dirty="0" smtClean="0"/>
              <a:t> </a:t>
            </a:r>
            <a:r>
              <a:rPr lang="th-TH" sz="2800" dirty="0" smtClean="0"/>
              <a:t>วิทยาเขตอำนาจเจริญ</a:t>
            </a:r>
          </a:p>
          <a:p>
            <a:pPr>
              <a:lnSpc>
                <a:spcPts val="2000"/>
              </a:lnSpc>
            </a:pPr>
            <a:r>
              <a:rPr lang="th-TH" sz="2800" dirty="0" smtClean="0"/>
              <a:t>๑-๓ กรกฎาคม ๒๕๕๖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2620222"/>
            <a:ext cx="1214446" cy="152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th-TH" sz="23900" dirty="0" smtClean="0"/>
              <a:t>ชุ</a:t>
            </a:r>
            <a:endParaRPr lang="en-US" sz="23900" dirty="0"/>
          </a:p>
        </p:txBody>
      </p:sp>
      <p:sp>
        <p:nvSpPr>
          <p:cNvPr id="8" name="Rectangle 7"/>
          <p:cNvSpPr/>
          <p:nvPr/>
        </p:nvSpPr>
        <p:spPr>
          <a:xfrm>
            <a:off x="917888" y="1449078"/>
            <a:ext cx="1229612" cy="2286016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00034" y="5070486"/>
            <a:ext cx="81439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3432" y="2332274"/>
            <a:ext cx="6072230" cy="1588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20799710">
            <a:off x="717049" y="4461457"/>
            <a:ext cx="6572296" cy="79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th-TH" sz="3600" dirty="0" smtClean="0">
                <a:solidFill>
                  <a:srgbClr val="00B050"/>
                </a:solidFill>
              </a:rPr>
              <a:t>แนวการเพิ่มเข้าไปในกิจกรรมและแผนดำเนินการ</a:t>
            </a:r>
          </a:p>
          <a:p>
            <a:pPr>
              <a:lnSpc>
                <a:spcPts val="2500"/>
              </a:lnSpc>
            </a:pPr>
            <a:r>
              <a:rPr lang="th-TH" sz="3600" dirty="0" smtClean="0">
                <a:solidFill>
                  <a:srgbClr val="00B050"/>
                </a:solidFill>
              </a:rPr>
              <a:t>ที่ดำเนินการอยู่แล้ว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62515"/>
            <a:ext cx="864399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en-US" sz="3200" dirty="0" smtClean="0"/>
              <a:t>Learning Through Action</a:t>
            </a:r>
            <a:r>
              <a:rPr lang="th-TH" sz="3200" dirty="0" smtClean="0"/>
              <a:t> </a:t>
            </a:r>
          </a:p>
          <a:p>
            <a:pPr>
              <a:lnSpc>
                <a:spcPts val="3000"/>
              </a:lnSpc>
            </a:pPr>
            <a:r>
              <a:rPr lang="th-TH" sz="3200" dirty="0" smtClean="0"/>
              <a:t>บูรณาการมิติการเรียนรู้ สร้างความรู้ สร้างชุมชนทางปัญญา </a:t>
            </a:r>
          </a:p>
          <a:p>
            <a:pPr>
              <a:lnSpc>
                <a:spcPts val="3000"/>
              </a:lnSpc>
            </a:pPr>
            <a:r>
              <a:rPr lang="th-TH" sz="3200" dirty="0" smtClean="0"/>
              <a:t>ผ่านภาคปฏิบัติการและการมีส่วนร่วมด้วยการปฏิบัติ   </a:t>
            </a:r>
          </a:p>
          <a:p>
            <a:pPr>
              <a:lnSpc>
                <a:spcPts val="3000"/>
              </a:lnSpc>
            </a:pPr>
            <a:endParaRPr lang="th-TH" sz="32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การทำวิจัยบนงานประจำ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การถอดบทเรียนและประเมินผลแบบเสริมพลัง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การเขียนบันทึก ถ่ายทอด สื่อสาร ออนไลน์ </a:t>
            </a:r>
            <a:r>
              <a:rPr lang="en-US" sz="3200" dirty="0" smtClean="0"/>
              <a:t>Tele Communication</a:t>
            </a:r>
            <a:endParaRPr lang="th-TH" sz="32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การพัฒนาเครื่องมือ สื่อ และวิธีทำงานความรู้ หน่วยทางปัญญาของสังคม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การสอดแทรกวงสนทนา การถอดบทเรียน และการบันทึกข้อมูล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เข้าสู่กิจกรรมและการดำเนินชีวิตในองค์กร</a:t>
            </a:r>
          </a:p>
          <a:p>
            <a:pPr>
              <a:lnSpc>
                <a:spcPts val="3700"/>
              </a:lnSpc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32" y="1545514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42736" y="6340156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62515"/>
            <a:ext cx="8643998" cy="479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en-US" sz="3200" dirty="0" smtClean="0"/>
              <a:t>Communication</a:t>
            </a:r>
            <a:r>
              <a:rPr lang="th-TH" sz="3200" dirty="0" smtClean="0"/>
              <a:t> </a:t>
            </a:r>
            <a:r>
              <a:rPr lang="en-US" sz="3200" dirty="0" smtClean="0"/>
              <a:t> for Change Management</a:t>
            </a:r>
            <a:endParaRPr lang="th-TH" sz="3200" dirty="0" smtClean="0"/>
          </a:p>
          <a:p>
            <a:pPr>
              <a:lnSpc>
                <a:spcPts val="3000"/>
              </a:lnSpc>
            </a:pPr>
            <a:r>
              <a:rPr lang="th-TH" sz="3200" dirty="0" smtClean="0"/>
              <a:t>เชื่อมโยงกับสาธารณะและขับเคลื่อนพลังความเคลื่อนไหวเปลี่ยนแปลงตนเองของสังคม ผ่านการสื่อสารและการจัดการความรู้อย่างมีส่วนร่วม ผสมผสาน</a:t>
            </a:r>
          </a:p>
          <a:p>
            <a:pPr>
              <a:lnSpc>
                <a:spcPts val="3000"/>
              </a:lnSpc>
            </a:pPr>
            <a:endParaRPr lang="th-TH" sz="32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การจัดแหล่งอาศรมศึกษา สนทนาทางปัญญาชุมชน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จัดเวทีสื่อสารและพัฒนานโยบายท้องถิ่น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การจัดโปรแกรมรายการ </a:t>
            </a:r>
            <a:r>
              <a:rPr lang="en-US" sz="3200" dirty="0" smtClean="0"/>
              <a:t>Tele Communication-Education</a:t>
            </a:r>
            <a:endParaRPr lang="th-TH" sz="32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การพัฒนาเครือข่ายสื่อชุมชนและสื่อพัฒนาการเรียนรู้ภาคประชาชน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การสื่อสารองค์กร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มุมสนทนา บอร์ด แหล่งเผยแพร่และรวบรวมความสร้างสรรค์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เครือข่ายถอดบทเรียนและแลกเปลี่ยนเรียนรู้เต็มพื้นที่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32" y="1545514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42736" y="6340156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262515"/>
            <a:ext cx="7715304" cy="485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th-TH" sz="4400" b="1" dirty="0" smtClean="0">
                <a:solidFill>
                  <a:srgbClr val="00B050"/>
                </a:solidFill>
              </a:rPr>
              <a:t>ยกตัวอย่างและสื่อออนไลน์</a:t>
            </a:r>
            <a:r>
              <a:rPr lang="en-US" sz="4400" b="1" dirty="0" smtClean="0">
                <a:solidFill>
                  <a:srgbClr val="00B050"/>
                </a:solidFill>
              </a:rPr>
              <a:t> </a:t>
            </a:r>
            <a:r>
              <a:rPr lang="th-TH" sz="4400" b="1" dirty="0" smtClean="0">
                <a:solidFill>
                  <a:srgbClr val="00B050"/>
                </a:solidFill>
              </a:rPr>
              <a:t> </a:t>
            </a:r>
            <a:r>
              <a:rPr lang="th-TH" sz="3200" dirty="0" smtClean="0"/>
              <a:t> </a:t>
            </a:r>
          </a:p>
          <a:p>
            <a:pPr>
              <a:lnSpc>
                <a:spcPts val="3000"/>
              </a:lnSpc>
            </a:pPr>
            <a:endParaRPr lang="th-TH" sz="32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ชมรมชีวเกษมและเครือข่าย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ประชาคมเมืองกาญจน์ ประชาคมพุทธมณฑล ผวก.ธีระวัฒน์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การขับเคลื่อนกลุ่ม </a:t>
            </a:r>
            <a:r>
              <a:rPr lang="en-US" sz="3200" dirty="0" err="1" smtClean="0"/>
              <a:t>CoP</a:t>
            </a:r>
            <a:r>
              <a:rPr lang="en-US" sz="3200" dirty="0" smtClean="0"/>
              <a:t> </a:t>
            </a:r>
            <a:r>
              <a:rPr lang="th-TH" sz="3200" dirty="0" smtClean="0"/>
              <a:t>ของมหาวิทยาลัยมหิดล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เครือข่ายวิจัยชุมชน กลุ่มศาลายาฟอรั่ม กลุ่มวิจัยประชาคม </a:t>
            </a:r>
          </a:p>
          <a:p>
            <a:pPr>
              <a:lnSpc>
                <a:spcPts val="3200"/>
              </a:lnSpc>
            </a:pPr>
            <a:r>
              <a:rPr lang="th-TH" sz="3200" dirty="0" smtClean="0"/>
              <a:t>   เครือข่ายวิจัยทรานส์ทีม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เวทีคนหนองบัว 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บ้านสังคมศิลป์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เครือข่ายถอดบทเรียนและพัฒนารูปแบบโรงพยาบาลสร้างสุข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เครือข่ายแผนกลยุทธและงานชุมชนแนวใหม่ ของ กฟผ</a:t>
            </a: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32" y="1545514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42736" y="6340156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71546"/>
            <a:ext cx="8719828" cy="479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th-TH" sz="4800" b="1" dirty="0" smtClean="0"/>
              <a:t>ความสำคัญของการพัฒนามิติจิตใจและชุมชน</a:t>
            </a:r>
          </a:p>
          <a:p>
            <a:pPr>
              <a:lnSpc>
                <a:spcPts val="37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th-TH" sz="4400" dirty="0" smtClean="0"/>
              <a:t> </a:t>
            </a:r>
            <a:r>
              <a:rPr lang="th-TH" sz="3600" dirty="0" smtClean="0"/>
              <a:t>สร้าง</a:t>
            </a:r>
            <a:r>
              <a:rPr lang="th-TH" sz="4000" dirty="0" smtClean="0"/>
              <a:t> </a:t>
            </a:r>
            <a:r>
              <a:rPr lang="en-US" sz="3200" dirty="0" err="1" smtClean="0"/>
              <a:t>Solf</a:t>
            </a:r>
            <a:r>
              <a:rPr lang="en-US" sz="3200" dirty="0" smtClean="0"/>
              <a:t>-structure</a:t>
            </a:r>
            <a:r>
              <a:rPr lang="en-US" sz="2400" dirty="0" smtClean="0"/>
              <a:t> </a:t>
            </a:r>
            <a:r>
              <a:rPr lang="th-TH" sz="3200" dirty="0" smtClean="0"/>
              <a:t>ขึ้น</a:t>
            </a:r>
            <a:r>
              <a:rPr lang="th-TH" sz="3600" dirty="0" smtClean="0"/>
              <a:t>ในองค์กร เพื่อหนุนเสริม</a:t>
            </a:r>
          </a:p>
          <a:p>
            <a:pPr>
              <a:lnSpc>
                <a:spcPts val="3700"/>
              </a:lnSpc>
            </a:pPr>
            <a:r>
              <a:rPr lang="th-TH" sz="3600" dirty="0" smtClean="0"/>
              <a:t>   พลังสร้างสรรค์ของปัจเจกและสร้างพลังทีมสหวิทยาการ</a:t>
            </a:r>
            <a:endParaRPr lang="en-US" sz="8000" dirty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th-TH" sz="3600" dirty="0" smtClean="0"/>
              <a:t>นำการเปลี่ยนแปลง ริเริ่มและสร้างความเป็นจริงในองค์กร</a:t>
            </a:r>
          </a:p>
          <a:p>
            <a:pPr>
              <a:lnSpc>
                <a:spcPts val="3700"/>
              </a:lnSpc>
            </a:pPr>
            <a:r>
              <a:rPr lang="th-TH" sz="3600" dirty="0" smtClean="0"/>
              <a:t>   สร้างสุขภาวะทางปัญญา สื่อและสาธิตของจริง</a:t>
            </a:r>
            <a:endParaRPr lang="en-US" sz="3600" dirty="0" smtClean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th-TH" sz="3600" dirty="0" smtClean="0"/>
              <a:t>ทำเพื่อเรียนรู้และสร้างปัญญาปฏิบัติ ให้สามารถทำงานเชิงสังคม</a:t>
            </a: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th-TH" sz="3600" dirty="0" smtClean="0"/>
              <a:t> ก้าวออกไปทำงานกับชุมชนในพื้นที่ต่างๆด้วยแนวทางใหม่ๆได้</a:t>
            </a: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th-TH" sz="3600" dirty="0" smtClean="0"/>
              <a:t> พัฒนาทีม พัฒนาองค์กร สร้างที่ทำงานให้เป็นแหล่งพัฒนาจิตใจ </a:t>
            </a:r>
          </a:p>
          <a:p>
            <a:pPr>
              <a:lnSpc>
                <a:spcPts val="3700"/>
              </a:lnSpc>
            </a:pPr>
            <a:r>
              <a:rPr lang="th-TH" sz="3600" dirty="0" smtClean="0"/>
              <a:t>   มีความงอกงามในชีวิต</a:t>
            </a: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2516290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71546"/>
            <a:ext cx="8719828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th-TH" sz="4000" b="1" dirty="0" smtClean="0"/>
              <a:t>ความสำคัญของความเป็นมหาวิทยาลัยวิจัยของท้องถิ่น</a:t>
            </a:r>
          </a:p>
          <a:p>
            <a:pPr>
              <a:lnSpc>
                <a:spcPts val="37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th-TH" sz="4400" dirty="0" smtClean="0"/>
              <a:t> </a:t>
            </a:r>
            <a:r>
              <a:rPr lang="th-TH" sz="3600" dirty="0" smtClean="0"/>
              <a:t>สนองตอบต่อการพัฒนาเชิงพื้นที่ของท้องถิ่นและของประเทศ</a:t>
            </a:r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th-TH" sz="3600" dirty="0" smtClean="0"/>
              <a:t> เชื่อมโยงกับความเป็นจริงในระดับฐานราก </a:t>
            </a:r>
            <a:endParaRPr lang="en-US" sz="3600" dirty="0" smtClean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th-TH" sz="3600" dirty="0" smtClean="0"/>
              <a:t>เป็นรูปแบบมุ่งสู่ความเป็นสากลบนความเป็นท้องถิ่น</a:t>
            </a:r>
            <a:endParaRPr lang="en-US" sz="3600" dirty="0" smtClean="0"/>
          </a:p>
          <a:p>
            <a:pPr>
              <a:lnSpc>
                <a:spcPts val="3700"/>
              </a:lnSpc>
            </a:pPr>
            <a:r>
              <a:rPr lang="en-US" sz="3600" dirty="0" smtClean="0"/>
              <a:t>   </a:t>
            </a:r>
            <a:r>
              <a:rPr lang="th-TH" sz="3600" dirty="0" smtClean="0"/>
              <a:t>และอยู่บนบริบทเฉพาะของประเทศ</a:t>
            </a:r>
            <a:endParaRPr lang="en-US" sz="3600" dirty="0" smtClean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th-TH" sz="3600" dirty="0" smtClean="0"/>
              <a:t>ตรวจสอบและเลือกสรรวิทยาการและเทคโนโลยีเข้าสู่ประเทศ</a:t>
            </a:r>
          </a:p>
          <a:p>
            <a:pPr>
              <a:lnSpc>
                <a:spcPts val="3700"/>
              </a:lnSpc>
            </a:pPr>
            <a:r>
              <a:rPr lang="th-TH" sz="3600" dirty="0" smtClean="0"/>
              <a:t>   บนการเชื่อมโยงกับวิถีชีวิตและภาคการผลิตฐานราก</a:t>
            </a:r>
          </a:p>
          <a:p>
            <a:pPr>
              <a:lnSpc>
                <a:spcPts val="3700"/>
              </a:lnSpc>
            </a:pP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2516290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00532" y="6354224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49784" y="497846"/>
            <a:ext cx="8808628" cy="5773508"/>
            <a:chOff x="1049784" y="497846"/>
            <a:chExt cx="8808628" cy="5773508"/>
          </a:xfrm>
        </p:grpSpPr>
        <p:sp>
          <p:nvSpPr>
            <p:cNvPr id="7" name="TextBox 6"/>
            <p:cNvSpPr txBox="1"/>
            <p:nvPr/>
          </p:nvSpPr>
          <p:spPr>
            <a:xfrm>
              <a:off x="1049784" y="5168450"/>
              <a:ext cx="6500858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300"/>
                </a:lnSpc>
              </a:pPr>
              <a:r>
                <a:rPr lang="th-TH" dirty="0" smtClean="0">
                  <a:solidFill>
                    <a:srgbClr val="00B050"/>
                  </a:solidFill>
                </a:rPr>
                <a:t>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32620" y="1996200"/>
              <a:ext cx="714380" cy="28575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1224010" y="2709211"/>
              <a:ext cx="3143272" cy="7251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5300"/>
                </a:lnSpc>
              </a:pPr>
              <a:r>
                <a:rPr lang="en-US" sz="2800" dirty="0" smtClean="0">
                  <a:solidFill>
                    <a:srgbClr val="00B050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     </a:t>
              </a:r>
              <a:r>
                <a:rPr lang="en-US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Research</a:t>
              </a:r>
              <a:endParaRPr lang="th-TH" sz="28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47066" y="1996200"/>
              <a:ext cx="714380" cy="28575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2595354" y="2805735"/>
              <a:ext cx="3143272" cy="67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Transformative</a:t>
              </a:r>
            </a:p>
            <a:p>
              <a:pPr>
                <a:lnSpc>
                  <a:spcPts val="2100"/>
                </a:lnSpc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Education</a:t>
              </a:r>
              <a:endParaRPr lang="th-TH" sz="2400" dirty="0" smtClean="0"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90074" y="1996200"/>
              <a:ext cx="714380" cy="28575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 rot="16200000">
              <a:off x="4213304" y="3112322"/>
              <a:ext cx="2197568" cy="402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HC </a:t>
              </a:r>
              <a:r>
                <a:rPr lang="th-TH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Service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20112" y="2009171"/>
              <a:ext cx="714380" cy="285752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5854544" y="3003713"/>
              <a:ext cx="1082697" cy="361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en-US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SR</a:t>
              </a:r>
            </a:p>
          </p:txBody>
        </p:sp>
        <p:sp>
          <p:nvSpPr>
            <p:cNvPr id="19" name="Rectangle 18"/>
            <p:cNvSpPr/>
            <p:nvPr/>
          </p:nvSpPr>
          <p:spPr>
            <a:xfrm rot="5400000">
              <a:off x="3793559" y="2577483"/>
              <a:ext cx="1428760" cy="59293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49982" y="4943618"/>
              <a:ext cx="6429420" cy="132773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Human Resource</a:t>
              </a:r>
            </a:p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Management for Sustainability</a:t>
              </a:r>
            </a:p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ICT</a:t>
              </a:r>
            </a:p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Harmony in Diversity</a:t>
              </a:r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3800147" y="-1323823"/>
              <a:ext cx="1428760" cy="59293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843288" y="497846"/>
              <a:ext cx="5264658" cy="428628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8992" y="886818"/>
              <a:ext cx="6429420" cy="1327736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International</a:t>
              </a:r>
            </a:p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ASEAN</a:t>
              </a:r>
            </a:p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PPP</a:t>
              </a:r>
            </a:p>
            <a:p>
              <a:pPr>
                <a:lnSpc>
                  <a:spcPts val="2400"/>
                </a:lnSpc>
                <a:buFont typeface="Arial" pitchFamily="34" charset="0"/>
                <a:buChar char="•"/>
              </a:pPr>
              <a:r>
                <a:rPr lang="en-US" sz="2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National Policy</a:t>
              </a:r>
            </a:p>
          </p:txBody>
        </p:sp>
      </p:grpSp>
      <p:sp>
        <p:nvSpPr>
          <p:cNvPr id="25" name="Isosceles Triangle 24"/>
          <p:cNvSpPr/>
          <p:nvPr/>
        </p:nvSpPr>
        <p:spPr>
          <a:xfrm>
            <a:off x="7198942" y="1914734"/>
            <a:ext cx="571504" cy="42862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1270686" y="1927704"/>
            <a:ext cx="571504" cy="428628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1357290" y="2214554"/>
            <a:ext cx="6373148" cy="118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495622" y="4929198"/>
            <a:ext cx="6373148" cy="1187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357290" y="1760878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    	Mastery</a:t>
            </a:r>
            <a:r>
              <a:rPr lang="th-TH" sz="3200" dirty="0" smtClean="0"/>
              <a:t>        </a:t>
            </a:r>
            <a:r>
              <a:rPr lang="th-TH" sz="3600" dirty="0" smtClean="0"/>
              <a:t>เป็นนายแห่งตน</a:t>
            </a:r>
            <a:endParaRPr lang="en-US" sz="4400" dirty="0"/>
          </a:p>
        </p:txBody>
      </p:sp>
      <p:sp>
        <p:nvSpPr>
          <p:cNvPr id="27" name="TextBox 26"/>
          <p:cNvSpPr txBox="1"/>
          <p:nvPr/>
        </p:nvSpPr>
        <p:spPr>
          <a:xfrm>
            <a:off x="1357290" y="2348759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   	Altruism</a:t>
            </a:r>
            <a:r>
              <a:rPr lang="th-TH" sz="3200" dirty="0" smtClean="0"/>
              <a:t>        </a:t>
            </a:r>
            <a:r>
              <a:rPr lang="th-TH" sz="3600" dirty="0" smtClean="0"/>
              <a:t>มุ่งผลเพื่อผู้อื่น</a:t>
            </a:r>
            <a:endParaRPr 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1357290" y="2920263"/>
            <a:ext cx="6858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    	Harmony</a:t>
            </a:r>
            <a:r>
              <a:rPr lang="th-TH" sz="3200" dirty="0" smtClean="0"/>
              <a:t>      </a:t>
            </a:r>
            <a:r>
              <a:rPr lang="th-TH" sz="3600" dirty="0" smtClean="0"/>
              <a:t>กลมกลืนสรรพสิ่ง</a:t>
            </a:r>
            <a:endParaRPr lang="en-US" sz="4400" dirty="0"/>
          </a:p>
        </p:txBody>
      </p:sp>
      <p:sp>
        <p:nvSpPr>
          <p:cNvPr id="30" name="TextBox 29"/>
          <p:cNvSpPr txBox="1"/>
          <p:nvPr/>
        </p:nvSpPr>
        <p:spPr>
          <a:xfrm>
            <a:off x="1357290" y="3546828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   	Integrity</a:t>
            </a:r>
            <a:r>
              <a:rPr lang="th-TH" sz="3200" dirty="0" smtClean="0"/>
              <a:t>      </a:t>
            </a:r>
            <a:r>
              <a:rPr lang="th-TH" sz="4000" dirty="0" smtClean="0"/>
              <a:t>  </a:t>
            </a:r>
            <a:r>
              <a:rPr lang="th-TH" sz="3600" dirty="0" smtClean="0"/>
              <a:t>มั่นคงยิ่งในคุณธรรม</a:t>
            </a:r>
            <a:endParaRPr lang="en-US" sz="3600" dirty="0"/>
          </a:p>
        </p:txBody>
      </p:sp>
      <p:sp>
        <p:nvSpPr>
          <p:cNvPr id="31" name="TextBox 30"/>
          <p:cNvSpPr txBox="1"/>
          <p:nvPr/>
        </p:nvSpPr>
        <p:spPr>
          <a:xfrm>
            <a:off x="1358388" y="4206147"/>
            <a:ext cx="707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    	Determination</a:t>
            </a:r>
            <a:r>
              <a:rPr lang="th-TH" sz="3200" dirty="0" smtClean="0"/>
              <a:t>  </a:t>
            </a:r>
            <a:r>
              <a:rPr lang="th-TH" sz="3600" dirty="0" smtClean="0"/>
              <a:t>แน่วแน่ทำ กล้าตัดสินใจ</a:t>
            </a:r>
            <a:endParaRPr lang="en-US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1357290" y="4829323"/>
            <a:ext cx="707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    	Originality</a:t>
            </a:r>
            <a:r>
              <a:rPr lang="th-TH" sz="3200" dirty="0" smtClean="0"/>
              <a:t>  </a:t>
            </a:r>
            <a:r>
              <a:rPr lang="en-US" sz="3200" dirty="0" smtClean="0"/>
              <a:t>  </a:t>
            </a:r>
            <a:r>
              <a:rPr lang="th-TH" sz="3600" dirty="0" smtClean="0"/>
              <a:t>สร้างสรรค์สิ่งใหม่</a:t>
            </a:r>
            <a:endParaRPr lang="en-US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1357290" y="5371593"/>
            <a:ext cx="707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    	Leadership</a:t>
            </a:r>
            <a:r>
              <a:rPr lang="th-TH" sz="3200" dirty="0" smtClean="0"/>
              <a:t>  </a:t>
            </a:r>
            <a:r>
              <a:rPr lang="en-US" sz="3200" dirty="0" smtClean="0"/>
              <a:t> </a:t>
            </a:r>
            <a:r>
              <a:rPr lang="th-TH" sz="3200" dirty="0" smtClean="0"/>
              <a:t>ใฝ่ใจเป็นผู้นำ</a:t>
            </a:r>
            <a:endParaRPr lang="en-US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600532" y="6354224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57224" y="681049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/>
              <a:t>วัฒ</a:t>
            </a:r>
            <a:r>
              <a:rPr lang="th-TH" sz="4800" b="1" dirty="0" smtClean="0"/>
              <a:t>นธรรมองค์กร ของมหาวิทยาลัยมหิดล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357554" y="1553152"/>
            <a:ext cx="3929090" cy="40005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74556" y="3382404"/>
            <a:ext cx="3128106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th-TH" sz="4000" b="1" dirty="0" smtClean="0"/>
              <a:t>ชุมชนปฏิบัติศึกษา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r>
              <a:rPr lang="en-US" sz="2400" dirty="0" smtClean="0"/>
              <a:t>Learning </a:t>
            </a:r>
          </a:p>
          <a:p>
            <a:pPr>
              <a:lnSpc>
                <a:spcPts val="2500"/>
              </a:lnSpc>
            </a:pPr>
            <a:r>
              <a:rPr lang="en-US" sz="2400" dirty="0" smtClean="0"/>
              <a:t>Through Practice</a:t>
            </a:r>
          </a:p>
          <a:p>
            <a:pPr>
              <a:lnSpc>
                <a:spcPts val="2500"/>
              </a:lnSpc>
            </a:pPr>
            <a:r>
              <a:rPr lang="en-US" sz="2400" dirty="0" smtClean="0"/>
              <a:t>Community</a:t>
            </a:r>
          </a:p>
          <a:p>
            <a:pPr>
              <a:lnSpc>
                <a:spcPts val="2500"/>
              </a:lnSpc>
            </a:pPr>
            <a:r>
              <a:rPr lang="en-US" sz="2400" dirty="0" smtClean="0"/>
              <a:t>and Networking</a:t>
            </a:r>
            <a:endParaRPr lang="th-TH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700676" y="2436827"/>
            <a:ext cx="35719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จิตใจต่อส่วนรวม</a:t>
            </a:r>
          </a:p>
          <a:p>
            <a:pPr>
              <a:lnSpc>
                <a:spcPts val="3000"/>
              </a:lnSpc>
            </a:pPr>
            <a:r>
              <a:rPr lang="th-T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ชุมชน องค์กร สาธารณะ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142976" y="428604"/>
            <a:ext cx="40719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ตลาดและการแลกเปลี่ยน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แบบมุ่งเอาเปรียบให้ได้กำไร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285728"/>
            <a:ext cx="5286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อำนาจแบบแข็ง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ทำลาย เบียดเบียน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ผูกขาด รวมศูนย์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928926" y="5429264"/>
            <a:ext cx="5286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การเมือง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แบบคับแคบ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มีขีดจำกัด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16" name="Right Arrow 15"/>
          <p:cNvSpPr/>
          <p:nvPr/>
        </p:nvSpPr>
        <p:spPr>
          <a:xfrm rot="19211121">
            <a:off x="6609629" y="1570770"/>
            <a:ext cx="1428760" cy="85725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3447881">
            <a:off x="3232897" y="1243106"/>
            <a:ext cx="1210556" cy="85993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5400000">
            <a:off x="4711693" y="5575322"/>
            <a:ext cx="1292249" cy="85725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29322" y="5464848"/>
            <a:ext cx="5286412" cy="1066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th-TH" sz="2800" b="1" dirty="0" smtClean="0">
                <a:solidFill>
                  <a:srgbClr val="FF0000"/>
                </a:solidFill>
              </a:rPr>
              <a:t>ระบบภายนอกซับซ้อนขึ้น</a:t>
            </a:r>
          </a:p>
          <a:p>
            <a:pPr>
              <a:lnSpc>
                <a:spcPts val="2500"/>
              </a:lnSpc>
            </a:pPr>
            <a:r>
              <a:rPr lang="th-TH" sz="2800" b="1" dirty="0" smtClean="0">
                <a:solidFill>
                  <a:srgbClr val="FF0000"/>
                </a:solidFill>
              </a:rPr>
              <a:t>เสียสมดุล กดทับพลังมนุษย์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00034" y="1857364"/>
            <a:ext cx="30718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rgbClr val="FF0000"/>
                </a:solidFill>
              </a:rPr>
              <a:t>ต้องทำให้ระบบสังคม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rgbClr val="FF0000"/>
                </a:solidFill>
              </a:rPr>
              <a:t>และวัฒนธรรมจิตใจ</a:t>
            </a:r>
          </a:p>
          <a:p>
            <a:pPr>
              <a:lnSpc>
                <a:spcPts val="3000"/>
              </a:lnSpc>
            </a:pPr>
            <a:r>
              <a:rPr lang="th-TH" sz="3200" b="1" dirty="0" smtClean="0">
                <a:solidFill>
                  <a:srgbClr val="FF0000"/>
                </a:solidFill>
              </a:rPr>
              <a:t>เข้มแข็งมากขึ้น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600532" y="6354224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5720" y="3369420"/>
            <a:ext cx="3429024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th-TH" sz="2800" b="1" dirty="0" smtClean="0">
                <a:solidFill>
                  <a:srgbClr val="00B050"/>
                </a:solidFill>
              </a:rPr>
              <a:t>ทำงานและดำเนินชีวิต</a:t>
            </a:r>
          </a:p>
          <a:p>
            <a:pPr>
              <a:lnSpc>
                <a:spcPts val="2500"/>
              </a:lnSpc>
            </a:pPr>
            <a:r>
              <a:rPr lang="th-TH" sz="2800" b="1" dirty="0" smtClean="0">
                <a:solidFill>
                  <a:srgbClr val="00B050"/>
                </a:solidFill>
              </a:rPr>
              <a:t>ให้สะท้อนสังคมและนำการเปลี่ยนแปลงออกจากการปฏิบัติ บนการพัฒนาตนเอง</a:t>
            </a:r>
          </a:p>
          <a:p>
            <a:pPr>
              <a:lnSpc>
                <a:spcPts val="2500"/>
              </a:lnSpc>
            </a:pPr>
            <a:r>
              <a:rPr lang="th-TH" sz="2800" b="1" dirty="0" smtClean="0">
                <a:solidFill>
                  <a:srgbClr val="00B050"/>
                </a:solidFill>
              </a:rPr>
              <a:t>และถิ่นทำงาน ถิ่นอาศัย</a:t>
            </a:r>
            <a:r>
              <a:rPr lang="th-TH" sz="3200" b="1" dirty="0" smtClean="0"/>
              <a:t/>
            </a:r>
            <a:br>
              <a:rPr lang="th-TH" sz="3200" b="1" dirty="0" smtClean="0"/>
            </a:br>
            <a:endParaRPr lang="th-TH" sz="2400" dirty="0" smtClean="0"/>
          </a:p>
        </p:txBody>
      </p:sp>
      <p:sp>
        <p:nvSpPr>
          <p:cNvPr id="23" name="Right Arrow 22"/>
          <p:cNvSpPr/>
          <p:nvPr/>
        </p:nvSpPr>
        <p:spPr>
          <a:xfrm rot="610098">
            <a:off x="2556532" y="2640263"/>
            <a:ext cx="816225" cy="449434"/>
          </a:xfrm>
          <a:prstGeom prst="rightArrow">
            <a:avLst/>
          </a:prstGeom>
          <a:solidFill>
            <a:srgbClr val="FFC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1"/>
            <a:ext cx="8643998" cy="6029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th-TH" sz="5400" b="1" dirty="0" smtClean="0">
                <a:solidFill>
                  <a:srgbClr val="FF0000"/>
                </a:solidFill>
              </a:rPr>
              <a:t>๓ </a:t>
            </a:r>
            <a:r>
              <a:rPr lang="th-TH" sz="4800" b="1" dirty="0" smtClean="0">
                <a:solidFill>
                  <a:srgbClr val="FF0000"/>
                </a:solidFill>
              </a:rPr>
              <a:t>กลวิธี ยุทธศาสตร์ชุมชนปฏิบัติศึกษา</a:t>
            </a:r>
            <a:endParaRPr lang="th-TH" sz="5400" b="1" dirty="0" smtClean="0">
              <a:solidFill>
                <a:srgbClr val="FF0000"/>
              </a:solidFill>
            </a:endParaRPr>
          </a:p>
          <a:p>
            <a:pPr>
              <a:lnSpc>
                <a:spcPts val="3700"/>
              </a:lnSpc>
              <a:spcBef>
                <a:spcPts val="1800"/>
              </a:spcBef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3200" dirty="0" smtClean="0"/>
              <a:t>Community and Collaboration</a:t>
            </a:r>
            <a:r>
              <a:rPr lang="th-TH" sz="3200" dirty="0" smtClean="0"/>
              <a:t>    </a:t>
            </a:r>
          </a:p>
          <a:p>
            <a:pPr>
              <a:lnSpc>
                <a:spcPts val="2800"/>
              </a:lnSpc>
            </a:pPr>
            <a:r>
              <a:rPr lang="th-TH" sz="3200" dirty="0" smtClean="0"/>
              <a:t>    สร้างวัฒนธรรมการทำงานด้วยกัน สร้างเครือข่ายความร่วมมือกัน</a:t>
            </a:r>
          </a:p>
          <a:p>
            <a:pPr>
              <a:lnSpc>
                <a:spcPts val="2800"/>
              </a:lnSpc>
            </a:pPr>
            <a:r>
              <a:rPr lang="th-TH" sz="3200" dirty="0" smtClean="0"/>
              <a:t>    จิตสาธารณะ เห็นประเด็นสังคมและนัยสำคัญต่อสังคมกว้างขวาง</a:t>
            </a:r>
          </a:p>
          <a:p>
            <a:pPr>
              <a:lnSpc>
                <a:spcPts val="2800"/>
              </a:lnSpc>
            </a:pPr>
            <a:r>
              <a:rPr lang="th-TH" sz="3200" dirty="0" smtClean="0"/>
              <a:t>    ทำให้ปรากฏบนการสร้างสุขภาวะที่ยั่งยืนของท้องถิ่น</a:t>
            </a:r>
          </a:p>
          <a:p>
            <a:pPr>
              <a:lnSpc>
                <a:spcPts val="3400"/>
              </a:lnSpc>
            </a:pPr>
            <a:endParaRPr lang="en-US" sz="7200" dirty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200" dirty="0" smtClean="0"/>
              <a:t> Learning Through Action</a:t>
            </a:r>
            <a:r>
              <a:rPr lang="th-TH" sz="3200" dirty="0" smtClean="0"/>
              <a:t> </a:t>
            </a:r>
          </a:p>
          <a:p>
            <a:pPr>
              <a:lnSpc>
                <a:spcPts val="2800"/>
              </a:lnSpc>
            </a:pPr>
            <a:r>
              <a:rPr lang="th-TH" sz="3200" dirty="0" smtClean="0"/>
              <a:t>   ทำ แก้ปัญหา มุ่งมรรคผลปฏิบัติ เรียนรู้ ถอดบทเรียน ภาวนา</a:t>
            </a:r>
          </a:p>
          <a:p>
            <a:pPr>
              <a:lnSpc>
                <a:spcPts val="2800"/>
              </a:lnSpc>
            </a:pPr>
            <a:r>
              <a:rPr lang="th-TH" sz="3200" dirty="0" smtClean="0"/>
              <a:t>   และสร้างปัญญาปฏิบัติ ท้องถิ่นกับสากล พอดี พอเพียง</a:t>
            </a:r>
          </a:p>
          <a:p>
            <a:pPr>
              <a:lnSpc>
                <a:spcPts val="3700"/>
              </a:lnSpc>
            </a:pPr>
            <a:endParaRPr lang="en-US" sz="3200" dirty="0" smtClean="0"/>
          </a:p>
          <a:p>
            <a:pPr>
              <a:lnSpc>
                <a:spcPts val="3700"/>
              </a:lnSpc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2800" dirty="0" smtClean="0"/>
              <a:t>Communication for Change</a:t>
            </a:r>
            <a:r>
              <a:rPr lang="th-TH" sz="2800" dirty="0" smtClean="0"/>
              <a:t> </a:t>
            </a:r>
            <a:r>
              <a:rPr lang="en-US" sz="2800" dirty="0" smtClean="0"/>
              <a:t>Management</a:t>
            </a:r>
            <a:r>
              <a:rPr lang="th-TH" sz="2800" dirty="0" smtClean="0"/>
              <a:t> </a:t>
            </a:r>
          </a:p>
          <a:p>
            <a:pPr>
              <a:lnSpc>
                <a:spcPts val="2800"/>
              </a:lnSpc>
            </a:pPr>
            <a:r>
              <a:rPr lang="th-TH" sz="2800" dirty="0" smtClean="0"/>
              <a:t>   </a:t>
            </a:r>
            <a:r>
              <a:rPr lang="th-TH" sz="3200" dirty="0" smtClean="0"/>
              <a:t>สื่อสาร บริหารจัดการความรู้อย่างมีส่วนร่วม </a:t>
            </a:r>
            <a:endParaRPr lang="en-US" sz="3200" dirty="0" smtClean="0"/>
          </a:p>
          <a:p>
            <a:pPr>
              <a:lnSpc>
                <a:spcPts val="2800"/>
              </a:lnSpc>
            </a:pPr>
            <a:r>
              <a:rPr lang="en-US" sz="3200" dirty="0" smtClean="0"/>
              <a:t>  ICT</a:t>
            </a:r>
            <a:r>
              <a:rPr lang="th-TH" sz="3200" dirty="0" smtClean="0"/>
              <a:t> และเทคโนโลยีผสมผสาน เหมาะสม</a:t>
            </a:r>
            <a:r>
              <a:rPr lang="en-US" sz="3200" dirty="0" smtClean="0"/>
              <a:t> </a:t>
            </a:r>
            <a:r>
              <a:rPr lang="th-TH" sz="3200" dirty="0" smtClean="0"/>
              <a:t>ฉลาดใช้ จัดการเพียงพอ</a:t>
            </a:r>
            <a:endParaRPr lang="en-US" sz="11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32" y="1545514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0886" y="1399502"/>
            <a:ext cx="8501122" cy="15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856" y="3372238"/>
            <a:ext cx="8501122" cy="15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3090" y="5032674"/>
            <a:ext cx="8501122" cy="15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42736" y="6340156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571480"/>
            <a:ext cx="864399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en-US" sz="3200" dirty="0" smtClean="0"/>
              <a:t>Community and Collaboration</a:t>
            </a:r>
            <a:r>
              <a:rPr lang="th-TH" sz="3200" dirty="0" smtClean="0"/>
              <a:t> </a:t>
            </a:r>
          </a:p>
          <a:p>
            <a:pPr>
              <a:lnSpc>
                <a:spcPts val="3000"/>
              </a:lnSpc>
            </a:pPr>
            <a:r>
              <a:rPr lang="th-TH" sz="3200" dirty="0" smtClean="0"/>
              <a:t>ได้ปฏิบัติงาน ครอบคลุมเชิงพื้นที่ พร้อมกับมีมิติบูรณาการสร้างทุนทางสังคมสร้างโครงสร้างใหม่ของสังคมบนความเป็นชุมชน   </a:t>
            </a:r>
          </a:p>
          <a:p>
            <a:pPr>
              <a:lnSpc>
                <a:spcPts val="3000"/>
              </a:lnSpc>
            </a:pPr>
            <a:endParaRPr lang="th-TH" sz="3200" dirty="0" smtClean="0"/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หลากหลายสาขา ข้ามกรอบหลายโครงสร้าง ตามศักยภาพและความพร้อม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เน้นเชื่อมโยงผ่านการได้สื่อสารและปฏิสัมพันธ์กันแบบเฉพาะเจาะจง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สื่อสะท้อนการเติบโตงอกงามทางจิตใจ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ผ่านกิจกรรมการทำงานแบบเครือข่ายสหสาขา ข้ามกรอบงาน ข้ามองค์กร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พัฒนาเครือข่าย เชื่อมโยงเครือข่ายชุมชนหลากหลาย 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สนับสนุนและสร้างภาวะผู้นำทางปัญญากลุ่มประชาคม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ผ่านสื่อกิจกรรม วัฒนธรรม กิจกรรมส่วนรวม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พื้นที่ทางปัญญา สภาพแวดล้อมการเรียนรู้ สภาพแวดล้อมการสื่อสาร</a:t>
            </a:r>
          </a:p>
          <a:p>
            <a:pPr>
              <a:lnSpc>
                <a:spcPts val="3200"/>
              </a:lnSpc>
            </a:pPr>
            <a:r>
              <a:rPr lang="th-TH" sz="3200" dirty="0" smtClean="0"/>
              <a:t>   หลากหลาย</a:t>
            </a:r>
          </a:p>
          <a:p>
            <a:pPr>
              <a:lnSpc>
                <a:spcPts val="3700"/>
              </a:lnSpc>
            </a:pPr>
            <a:endParaRPr lang="en-US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32" y="1545514"/>
            <a:ext cx="807249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642736" y="6340156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643998" cy="6914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en-US" sz="3200" dirty="0" smtClean="0"/>
              <a:t>Community and Collaboration</a:t>
            </a:r>
            <a:r>
              <a:rPr lang="th-TH" sz="3200" dirty="0" smtClean="0"/>
              <a:t> </a:t>
            </a:r>
          </a:p>
          <a:p>
            <a:pPr>
              <a:lnSpc>
                <a:spcPts val="3000"/>
              </a:lnSpc>
            </a:pPr>
            <a:r>
              <a:rPr lang="th-TH" sz="3200" dirty="0" smtClean="0"/>
              <a:t>ได้ปฏิบัติงาน ครอบคลุมเชิงพื้นที่ พร้อมกับมีมิติบูรณาการสร้างทุนทางสังคมสร้างโครงสร้างใหม่ของสังคมบนความเป็นชุมชน   </a:t>
            </a:r>
          </a:p>
          <a:p>
            <a:pPr>
              <a:lnSpc>
                <a:spcPts val="3000"/>
              </a:lnSpc>
            </a:pPr>
            <a:endParaRPr lang="th-TH" sz="3200" dirty="0" smtClean="0"/>
          </a:p>
          <a:p>
            <a:pPr>
              <a:lnSpc>
                <a:spcPts val="3200"/>
              </a:lnSpc>
            </a:pPr>
            <a:r>
              <a:rPr lang="th-TH" sz="3200" b="1" dirty="0" smtClean="0">
                <a:solidFill>
                  <a:srgbClr val="00B050"/>
                </a:solidFill>
              </a:rPr>
              <a:t>ตัวอย่างตัวบ่งชี้ที่มีนัยสำคัญต่องานและต่อการสร้างสังคม 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การดำเนินกิจกรรมและโครงการ ร่วมกันดำเนินการเป็นทีม</a:t>
            </a:r>
          </a:p>
          <a:p>
            <a:pPr>
              <a:lnSpc>
                <a:spcPts val="3200"/>
              </a:lnSpc>
            </a:pPr>
            <a:r>
              <a:rPr lang="th-TH" sz="3200" dirty="0" smtClean="0"/>
              <a:t>   ในองค์กร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การระบุพื้นที่ ชุมชน และมีการรวบรวมข้อมูลพื้นฐาน เพื่อสามารถเข้าถึง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มีแผนงานและโครงงานดำเนินกิจกรรม วิจัย และบริการวิชาการ </a:t>
            </a:r>
          </a:p>
          <a:p>
            <a:pPr>
              <a:lnSpc>
                <a:spcPts val="3200"/>
              </a:lnSpc>
            </a:pPr>
            <a:r>
              <a:rPr lang="th-TH" sz="3200" dirty="0" smtClean="0"/>
              <a:t>   ร่วมกับชุมชนและเครือข่าย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มีการดำเนินการตามแผนงานและโครงการ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เกิดความสำเร็จและผลกระทบเชิงบวกต่อองค์กร ชุมชน และสังคม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เพิ่มพูนโอกาสการขยายผลมิติต่างๆ ภายในองค์กรวิทยาเขต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เพิ่มพูนโอกาสการขยายผลมิติต่างๆ ภายในองค์กรมหาวิทยาลัยมหิดล</a:t>
            </a: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th-TH" sz="3200" dirty="0" smtClean="0"/>
              <a:t> เพิ่มพูนโอกาสการขยายผลมิติต่างๆ สู่ชุมชนและสังคม</a:t>
            </a:r>
          </a:p>
          <a:p>
            <a:pPr>
              <a:lnSpc>
                <a:spcPts val="3700"/>
              </a:lnSpc>
            </a:pPr>
            <a:endParaRPr lang="en-US" sz="3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642736" y="6340156"/>
            <a:ext cx="1571604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วิรัตน์ คำศรีจันทร์</a:t>
            </a:r>
            <a:r>
              <a:rPr lang="en-US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th-TH" sz="20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lnSpc>
                <a:spcPts val="1700"/>
              </a:lnSpc>
            </a:pPr>
            <a:r>
              <a:rPr lang="th-TH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กรกฎาคม ๒๕๕๖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1005</Words>
  <Application>Microsoft Office PowerPoint</Application>
  <PresentationFormat>On-screen Show (4:3)</PresentationFormat>
  <Paragraphs>177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</dc:creator>
  <cp:lastModifiedBy>com</cp:lastModifiedBy>
  <cp:revision>65</cp:revision>
  <dcterms:created xsi:type="dcterms:W3CDTF">2012-12-18T17:40:40Z</dcterms:created>
  <dcterms:modified xsi:type="dcterms:W3CDTF">2013-08-01T00:02:26Z</dcterms:modified>
</cp:coreProperties>
</file>