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6" r:id="rId2"/>
    <p:sldId id="263" r:id="rId3"/>
    <p:sldId id="257" r:id="rId4"/>
    <p:sldId id="258" r:id="rId5"/>
    <p:sldId id="259" r:id="rId6"/>
    <p:sldId id="260" r:id="rId7"/>
    <p:sldId id="265" r:id="rId8"/>
    <p:sldId id="284" r:id="rId9"/>
    <p:sldId id="270" r:id="rId10"/>
    <p:sldId id="271" r:id="rId11"/>
    <p:sldId id="272" r:id="rId12"/>
    <p:sldId id="273" r:id="rId13"/>
    <p:sldId id="274" r:id="rId14"/>
    <p:sldId id="275" r:id="rId15"/>
    <p:sldId id="266" r:id="rId16"/>
    <p:sldId id="267" r:id="rId17"/>
    <p:sldId id="283" r:id="rId18"/>
    <p:sldId id="276" r:id="rId19"/>
    <p:sldId id="277" r:id="rId20"/>
    <p:sldId id="280" r:id="rId21"/>
    <p:sldId id="281" r:id="rId22"/>
    <p:sldId id="282" r:id="rId23"/>
    <p:sldId id="278" r:id="rId24"/>
    <p:sldId id="279" r:id="rId25"/>
    <p:sldId id="261" r:id="rId26"/>
  </p:sldIdLst>
  <p:sldSz cx="9144000" cy="6858000" type="screen4x3"/>
  <p:notesSz cx="6858000" cy="9945688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84" y="-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 dirty="0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D53F35-6BF6-41C6-956C-DC8024E34B9B}" type="datetimeFigureOut">
              <a:rPr lang="th-TH" smtClean="0"/>
              <a:pPr/>
              <a:t>31/07/56</a:t>
            </a:fld>
            <a:endParaRPr lang="th-TH" dirty="0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2"/>
          </p:nvPr>
        </p:nvSpPr>
        <p:spPr>
          <a:xfrm>
            <a:off x="0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 dirty="0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3"/>
          </p:nvPr>
        </p:nvSpPr>
        <p:spPr>
          <a:xfrm>
            <a:off x="3884613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F3D1BD-10A4-457D-BD9D-136A2988FC4F}" type="slidenum">
              <a:rPr lang="th-TH" smtClean="0"/>
              <a:pPr/>
              <a:t>‹#›</a:t>
            </a:fld>
            <a:endParaRPr lang="th-TH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D073F7-33FA-41BD-A489-D500E898C5C8}" type="datetimeFigureOut">
              <a:rPr lang="th-TH" smtClean="0"/>
              <a:pPr/>
              <a:t>31/07/56</a:t>
            </a:fld>
            <a:endParaRPr lang="th-TH"/>
          </a:p>
        </p:txBody>
      </p:sp>
      <p:sp>
        <p:nvSpPr>
          <p:cNvPr id="4" name="ตัวยึดรูปบนภาพนิ่ง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ตัวยึด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85800" y="4724400"/>
            <a:ext cx="5486400" cy="4475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5"/>
          </p:nvPr>
        </p:nvSpPr>
        <p:spPr>
          <a:xfrm>
            <a:off x="3884613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EE8918-8A32-4E7B-8313-E612F7CE607D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9E405C5-99AC-4F94-95BE-C1A78C55CDF7}" type="slidenum">
              <a:rPr lang="en-US"/>
              <a:pPr/>
              <a:t>20</a:t>
            </a:fld>
            <a:endParaRPr lang="th-TH"/>
          </a:p>
        </p:txBody>
      </p:sp>
      <p:sp>
        <p:nvSpPr>
          <p:cNvPr id="1240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0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h-TH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350C684-1A9F-490E-8BB2-F342228ADE1C}" type="slidenum">
              <a:rPr lang="en-US"/>
              <a:pPr/>
              <a:t>21</a:t>
            </a:fld>
            <a:endParaRPr lang="th-TH"/>
          </a:p>
        </p:txBody>
      </p:sp>
      <p:sp>
        <p:nvSpPr>
          <p:cNvPr id="1242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2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h-TH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770B8C9-06C0-43D4-8DCA-8FB89E392D8A}" type="slidenum">
              <a:rPr lang="en-US"/>
              <a:pPr/>
              <a:t>22</a:t>
            </a:fld>
            <a:endParaRPr lang="th-TH"/>
          </a:p>
        </p:txBody>
      </p:sp>
      <p:sp>
        <p:nvSpPr>
          <p:cNvPr id="1246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6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h-TH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592B5-B4F5-44AF-B2F7-EF6F055489E7}" type="datetimeFigureOut">
              <a:rPr lang="th-TH" smtClean="0"/>
              <a:pPr/>
              <a:t>31/07/56</a:t>
            </a:fld>
            <a:endParaRPr lang="th-TH" dirty="0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C4EA2-C1BC-4F3F-B731-A9C9095DC0B3}" type="slidenum">
              <a:rPr lang="th-TH" smtClean="0"/>
              <a:pPr/>
              <a:t>‹#›</a:t>
            </a:fld>
            <a:endParaRPr lang="th-TH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592B5-B4F5-44AF-B2F7-EF6F055489E7}" type="datetimeFigureOut">
              <a:rPr lang="th-TH" smtClean="0"/>
              <a:pPr/>
              <a:t>31/07/56</a:t>
            </a:fld>
            <a:endParaRPr lang="th-TH" dirty="0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C4EA2-C1BC-4F3F-B731-A9C9095DC0B3}" type="slidenum">
              <a:rPr lang="th-TH" smtClean="0"/>
              <a:pPr/>
              <a:t>‹#›</a:t>
            </a:fld>
            <a:endParaRPr lang="th-TH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592B5-B4F5-44AF-B2F7-EF6F055489E7}" type="datetimeFigureOut">
              <a:rPr lang="th-TH" smtClean="0"/>
              <a:pPr/>
              <a:t>31/07/56</a:t>
            </a:fld>
            <a:endParaRPr lang="th-TH" dirty="0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C4EA2-C1BC-4F3F-B731-A9C9095DC0B3}" type="slidenum">
              <a:rPr lang="th-TH" smtClean="0"/>
              <a:pPr/>
              <a:t>‹#›</a:t>
            </a:fld>
            <a:endParaRPr lang="th-TH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592B5-B4F5-44AF-B2F7-EF6F055489E7}" type="datetimeFigureOut">
              <a:rPr lang="th-TH" smtClean="0"/>
              <a:pPr/>
              <a:t>31/07/56</a:t>
            </a:fld>
            <a:endParaRPr lang="th-TH" dirty="0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C4EA2-C1BC-4F3F-B731-A9C9095DC0B3}" type="slidenum">
              <a:rPr lang="th-TH" smtClean="0"/>
              <a:pPr/>
              <a:t>‹#›</a:t>
            </a:fld>
            <a:endParaRPr lang="th-TH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592B5-B4F5-44AF-B2F7-EF6F055489E7}" type="datetimeFigureOut">
              <a:rPr lang="th-TH" smtClean="0"/>
              <a:pPr/>
              <a:t>31/07/56</a:t>
            </a:fld>
            <a:endParaRPr lang="th-TH" dirty="0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C4EA2-C1BC-4F3F-B731-A9C9095DC0B3}" type="slidenum">
              <a:rPr lang="th-TH" smtClean="0"/>
              <a:pPr/>
              <a:t>‹#›</a:t>
            </a:fld>
            <a:endParaRPr lang="th-TH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592B5-B4F5-44AF-B2F7-EF6F055489E7}" type="datetimeFigureOut">
              <a:rPr lang="th-TH" smtClean="0"/>
              <a:pPr/>
              <a:t>31/07/56</a:t>
            </a:fld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C4EA2-C1BC-4F3F-B731-A9C9095DC0B3}" type="slidenum">
              <a:rPr lang="th-TH" smtClean="0"/>
              <a:pPr/>
              <a:t>‹#›</a:t>
            </a:fld>
            <a:endParaRPr lang="th-TH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592B5-B4F5-44AF-B2F7-EF6F055489E7}" type="datetimeFigureOut">
              <a:rPr lang="th-TH" smtClean="0"/>
              <a:pPr/>
              <a:t>31/07/56</a:t>
            </a:fld>
            <a:endParaRPr lang="th-TH" dirty="0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C4EA2-C1BC-4F3F-B731-A9C9095DC0B3}" type="slidenum">
              <a:rPr lang="th-TH" smtClean="0"/>
              <a:pPr/>
              <a:t>‹#›</a:t>
            </a:fld>
            <a:endParaRPr lang="th-TH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592B5-B4F5-44AF-B2F7-EF6F055489E7}" type="datetimeFigureOut">
              <a:rPr lang="th-TH" smtClean="0"/>
              <a:pPr/>
              <a:t>31/07/56</a:t>
            </a:fld>
            <a:endParaRPr lang="th-TH" dirty="0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C4EA2-C1BC-4F3F-B731-A9C9095DC0B3}" type="slidenum">
              <a:rPr lang="th-TH" smtClean="0"/>
              <a:pPr/>
              <a:t>‹#›</a:t>
            </a:fld>
            <a:endParaRPr lang="th-TH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592B5-B4F5-44AF-B2F7-EF6F055489E7}" type="datetimeFigureOut">
              <a:rPr lang="th-TH" smtClean="0"/>
              <a:pPr/>
              <a:t>31/07/56</a:t>
            </a:fld>
            <a:endParaRPr lang="th-TH" dirty="0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C4EA2-C1BC-4F3F-B731-A9C9095DC0B3}" type="slidenum">
              <a:rPr lang="th-TH" smtClean="0"/>
              <a:pPr/>
              <a:t>‹#›</a:t>
            </a:fld>
            <a:endParaRPr lang="th-TH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592B5-B4F5-44AF-B2F7-EF6F055489E7}" type="datetimeFigureOut">
              <a:rPr lang="th-TH" smtClean="0"/>
              <a:pPr/>
              <a:t>31/07/56</a:t>
            </a:fld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C4EA2-C1BC-4F3F-B731-A9C9095DC0B3}" type="slidenum">
              <a:rPr lang="th-TH" smtClean="0"/>
              <a:pPr/>
              <a:t>‹#›</a:t>
            </a:fld>
            <a:endParaRPr lang="th-TH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 dirty="0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592B5-B4F5-44AF-B2F7-EF6F055489E7}" type="datetimeFigureOut">
              <a:rPr lang="th-TH" smtClean="0"/>
              <a:pPr/>
              <a:t>31/07/56</a:t>
            </a:fld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C4EA2-C1BC-4F3F-B731-A9C9095DC0B3}" type="slidenum">
              <a:rPr lang="th-TH" smtClean="0"/>
              <a:pPr/>
              <a:t>‹#›</a:t>
            </a:fld>
            <a:endParaRPr lang="th-TH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0592B5-B4F5-44AF-B2F7-EF6F055489E7}" type="datetimeFigureOut">
              <a:rPr lang="th-TH" smtClean="0"/>
              <a:pPr/>
              <a:t>31/07/56</a:t>
            </a:fld>
            <a:endParaRPr lang="th-TH" dirty="0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 dirty="0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DC4EA2-C1BC-4F3F-B731-A9C9095DC0B3}" type="slidenum">
              <a:rPr lang="th-TH" smtClean="0"/>
              <a:pPr/>
              <a:t>‹#›</a:t>
            </a:fld>
            <a:endParaRPr lang="th-TH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CYP_Model.docx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designtechnology.ipst.ac.th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&#3649;&#3612;&#3609;&#3585;&#3634;&#3619;&#3624;&#3638;&#3585;&#3625;&#3634;&#3649;&#3627;&#3656;&#3591;&#3594;&#3634;&#3605;&#3636;.docx" TargetMode="External"/><Relationship Id="rId2" Type="http://schemas.openxmlformats.org/officeDocument/2006/relationships/hyperlink" Target="3PBL.docx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CYP_Model.docx" TargetMode="Externa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ตัวเชื่อมต่อตรง 4"/>
          <p:cNvCxnSpPr/>
          <p:nvPr/>
        </p:nvCxnSpPr>
        <p:spPr>
          <a:xfrm>
            <a:off x="4572000" y="0"/>
            <a:ext cx="0" cy="685800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5076056" y="836712"/>
            <a:ext cx="3563888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h-TH" sz="2400" dirty="0" smtClean="0">
                <a:cs typeface="+mj-cs"/>
              </a:rPr>
              <a:t>ร่วมโครงการ </a:t>
            </a:r>
            <a:r>
              <a:rPr lang="en-US" sz="2000" dirty="0" smtClean="0">
                <a:cs typeface="+mj-cs"/>
              </a:rPr>
              <a:t>LLEN</a:t>
            </a:r>
            <a:r>
              <a:rPr lang="th-TH" sz="2400" dirty="0" smtClean="0">
                <a:cs typeface="+mj-cs"/>
              </a:rPr>
              <a:t>มหาสารคาม</a:t>
            </a:r>
            <a:endParaRPr lang="th-TH" sz="2400" dirty="0">
              <a:cs typeface="+mj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11960" y="332656"/>
            <a:ext cx="864096" cy="461665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>
                <a:cs typeface="+mj-cs"/>
              </a:rPr>
              <a:t>2553</a:t>
            </a:r>
            <a:r>
              <a:rPr lang="th-TH" sz="2400" dirty="0" smtClean="0">
                <a:cs typeface="+mj-cs"/>
              </a:rPr>
              <a:t> </a:t>
            </a:r>
            <a:endParaRPr lang="th-TH" sz="2400" dirty="0">
              <a:cs typeface="+mj-cs"/>
            </a:endParaRPr>
          </a:p>
        </p:txBody>
      </p:sp>
      <p:cxnSp>
        <p:nvCxnSpPr>
          <p:cNvPr id="10" name="ลูกศรเชื่อมต่อแบบตรง 9"/>
          <p:cNvCxnSpPr/>
          <p:nvPr/>
        </p:nvCxnSpPr>
        <p:spPr>
          <a:xfrm flipH="1">
            <a:off x="4572000" y="1124744"/>
            <a:ext cx="504056" cy="0"/>
          </a:xfrm>
          <a:prstGeom prst="straightConnector1">
            <a:avLst/>
          </a:prstGeom>
          <a:ln w="381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0" y="764704"/>
            <a:ext cx="3743400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h-TH" sz="2400" dirty="0" smtClean="0">
                <a:cs typeface="+mj-cs"/>
              </a:rPr>
              <a:t>จัดกิจกรรมการเรียนรู้ด้วย</a:t>
            </a:r>
            <a:r>
              <a:rPr lang="th-TH" sz="2400" b="1" dirty="0" smtClean="0">
                <a:solidFill>
                  <a:srgbClr val="0070C0"/>
                </a:solidFill>
                <a:cs typeface="+mj-cs"/>
              </a:rPr>
              <a:t>โครงงาน</a:t>
            </a:r>
            <a:r>
              <a:rPr lang="th-TH" sz="1800" b="1" dirty="0" smtClean="0">
                <a:solidFill>
                  <a:srgbClr val="0070C0"/>
                </a:solidFill>
                <a:cs typeface="+mj-cs"/>
              </a:rPr>
              <a:t>(</a:t>
            </a:r>
            <a:r>
              <a:rPr lang="en-US" sz="1800" b="1" dirty="0" smtClean="0">
                <a:solidFill>
                  <a:srgbClr val="0070C0"/>
                </a:solidFill>
                <a:cs typeface="+mj-cs"/>
              </a:rPr>
              <a:t>PBL)</a:t>
            </a:r>
            <a:endParaRPr lang="th-TH" sz="1800" b="1" dirty="0">
              <a:solidFill>
                <a:srgbClr val="0070C0"/>
              </a:solidFill>
              <a:cs typeface="+mj-cs"/>
            </a:endParaRPr>
          </a:p>
        </p:txBody>
      </p:sp>
      <p:cxnSp>
        <p:nvCxnSpPr>
          <p:cNvPr id="13" name="ลูกศรเชื่อมต่อแบบตรง 12"/>
          <p:cNvCxnSpPr/>
          <p:nvPr/>
        </p:nvCxnSpPr>
        <p:spPr>
          <a:xfrm>
            <a:off x="4067944" y="1124744"/>
            <a:ext cx="504056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pSp>
        <p:nvGrpSpPr>
          <p:cNvPr id="45" name="กลุ่ม 44"/>
          <p:cNvGrpSpPr/>
          <p:nvPr/>
        </p:nvGrpSpPr>
        <p:grpSpPr>
          <a:xfrm>
            <a:off x="467544" y="1340768"/>
            <a:ext cx="4104456" cy="1469777"/>
            <a:chOff x="467544" y="1268760"/>
            <a:chExt cx="4104456" cy="1469777"/>
          </a:xfrm>
        </p:grpSpPr>
        <p:cxnSp>
          <p:nvCxnSpPr>
            <p:cNvPr id="17" name="ลูกศรเชื่อมต่อแบบตรง 16"/>
            <p:cNvCxnSpPr/>
            <p:nvPr/>
          </p:nvCxnSpPr>
          <p:spPr>
            <a:xfrm flipH="1">
              <a:off x="4067944" y="1484784"/>
              <a:ext cx="504056" cy="0"/>
            </a:xfrm>
            <a:prstGeom prst="straightConnector1">
              <a:avLst/>
            </a:prstGeom>
            <a:ln w="38100">
              <a:solidFill>
                <a:srgbClr val="7030A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467544" y="1268760"/>
              <a:ext cx="3275856" cy="461665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th-TH" sz="2400" b="1" dirty="0" smtClean="0">
                  <a:solidFill>
                    <a:srgbClr val="7030A0"/>
                  </a:solidFill>
                  <a:cs typeface="+mj-cs"/>
                </a:rPr>
                <a:t>นักเรียนเกิดทักษะการคิด</a:t>
              </a:r>
              <a:endParaRPr lang="th-TH" sz="1800" b="1" dirty="0">
                <a:solidFill>
                  <a:srgbClr val="7030A0"/>
                </a:solidFill>
                <a:cs typeface="+mj-cs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467544" y="1772816"/>
              <a:ext cx="3275856" cy="461665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th-TH" sz="2400" b="1" dirty="0" smtClean="0">
                  <a:solidFill>
                    <a:srgbClr val="7030A0"/>
                  </a:solidFill>
                  <a:cs typeface="+mj-cs"/>
                </a:rPr>
                <a:t>นักเรียนผลสัมฤทธิ์ทางการเรียนสูงขึ้น</a:t>
              </a:r>
              <a:endParaRPr lang="th-TH" sz="1800" b="1" dirty="0">
                <a:solidFill>
                  <a:srgbClr val="7030A0"/>
                </a:solidFill>
                <a:cs typeface="+mj-cs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467544" y="2276872"/>
              <a:ext cx="3275856" cy="461665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th-TH" sz="2400" b="1" dirty="0" smtClean="0">
                  <a:solidFill>
                    <a:srgbClr val="7030A0"/>
                  </a:solidFill>
                  <a:cs typeface="+mj-cs"/>
                </a:rPr>
                <a:t>โรงเรียนผ่านการประเมินรอบ</a:t>
              </a:r>
              <a:r>
                <a:rPr lang="en-US" sz="1800" b="1" dirty="0" smtClean="0">
                  <a:solidFill>
                    <a:srgbClr val="7030A0"/>
                  </a:solidFill>
                  <a:cs typeface="+mj-cs"/>
                </a:rPr>
                <a:t>3</a:t>
              </a:r>
              <a:endParaRPr lang="th-TH" sz="1600" b="1" dirty="0">
                <a:solidFill>
                  <a:srgbClr val="7030A0"/>
                </a:solidFill>
                <a:cs typeface="+mj-cs"/>
              </a:endParaRPr>
            </a:p>
          </p:txBody>
        </p:sp>
        <p:cxnSp>
          <p:nvCxnSpPr>
            <p:cNvPr id="21" name="ลูกศรเชื่อมต่อแบบตรง 20"/>
            <p:cNvCxnSpPr/>
            <p:nvPr/>
          </p:nvCxnSpPr>
          <p:spPr>
            <a:xfrm flipH="1">
              <a:off x="4067944" y="1988840"/>
              <a:ext cx="504056" cy="0"/>
            </a:xfrm>
            <a:prstGeom prst="straightConnector1">
              <a:avLst/>
            </a:prstGeom>
            <a:ln w="38100">
              <a:solidFill>
                <a:srgbClr val="7030A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ลูกศรเชื่อมต่อแบบตรง 21"/>
            <p:cNvCxnSpPr/>
            <p:nvPr/>
          </p:nvCxnSpPr>
          <p:spPr>
            <a:xfrm flipH="1">
              <a:off x="4067944" y="2492896"/>
              <a:ext cx="504056" cy="0"/>
            </a:xfrm>
            <a:prstGeom prst="straightConnector1">
              <a:avLst/>
            </a:prstGeom>
            <a:ln w="38100">
              <a:solidFill>
                <a:srgbClr val="7030A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TextBox 23"/>
          <p:cNvSpPr txBox="1"/>
          <p:nvPr/>
        </p:nvSpPr>
        <p:spPr>
          <a:xfrm>
            <a:off x="4139952" y="2924944"/>
            <a:ext cx="864096" cy="461665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>
                <a:cs typeface="+mj-cs"/>
              </a:rPr>
              <a:t>2554</a:t>
            </a:r>
            <a:r>
              <a:rPr lang="th-TH" sz="2400" dirty="0" smtClean="0">
                <a:cs typeface="+mj-cs"/>
              </a:rPr>
              <a:t> </a:t>
            </a:r>
            <a:endParaRPr lang="th-TH" sz="2400" dirty="0">
              <a:cs typeface="+mj-cs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076056" y="3429000"/>
            <a:ext cx="3707904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h-TH" sz="2400" dirty="0" smtClean="0">
                <a:cs typeface="+mj-cs"/>
              </a:rPr>
              <a:t>ร่วมโครงการ </a:t>
            </a:r>
            <a:r>
              <a:rPr lang="en-US" sz="2000" dirty="0" smtClean="0">
                <a:cs typeface="+mj-cs"/>
              </a:rPr>
              <a:t>LLEN</a:t>
            </a:r>
            <a:r>
              <a:rPr lang="th-TH" sz="2400" dirty="0" smtClean="0">
                <a:cs typeface="+mj-cs"/>
              </a:rPr>
              <a:t>มหาสารคาม</a:t>
            </a:r>
            <a:endParaRPr lang="th-TH" sz="2400" dirty="0">
              <a:cs typeface="+mj-cs"/>
            </a:endParaRPr>
          </a:p>
        </p:txBody>
      </p:sp>
      <p:cxnSp>
        <p:nvCxnSpPr>
          <p:cNvPr id="26" name="ลูกศรเชื่อมต่อแบบตรง 25"/>
          <p:cNvCxnSpPr/>
          <p:nvPr/>
        </p:nvCxnSpPr>
        <p:spPr>
          <a:xfrm flipH="1">
            <a:off x="4572000" y="3717032"/>
            <a:ext cx="504056" cy="0"/>
          </a:xfrm>
          <a:prstGeom prst="straightConnector1">
            <a:avLst/>
          </a:prstGeom>
          <a:ln w="381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4" name="กลุ่ม 43"/>
          <p:cNvGrpSpPr/>
          <p:nvPr/>
        </p:nvGrpSpPr>
        <p:grpSpPr>
          <a:xfrm>
            <a:off x="0" y="3429000"/>
            <a:ext cx="4572000" cy="830997"/>
            <a:chOff x="0" y="2996952"/>
            <a:chExt cx="4572000" cy="830997"/>
          </a:xfrm>
        </p:grpSpPr>
        <p:sp>
          <p:nvSpPr>
            <p:cNvPr id="27" name="TextBox 26"/>
            <p:cNvSpPr txBox="1"/>
            <p:nvPr/>
          </p:nvSpPr>
          <p:spPr>
            <a:xfrm>
              <a:off x="0" y="2996952"/>
              <a:ext cx="3922912" cy="830997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th-TH" sz="2400" b="1" dirty="0" smtClean="0">
                  <a:solidFill>
                    <a:srgbClr val="00B050"/>
                  </a:solidFill>
                  <a:cs typeface="+mj-cs"/>
                </a:rPr>
                <a:t>เสริมศักยภาพ </a:t>
              </a:r>
              <a:r>
                <a:rPr lang="th-TH" sz="2400" dirty="0" smtClean="0">
                  <a:solidFill>
                    <a:schemeClr val="tx1"/>
                  </a:solidFill>
                  <a:cs typeface="+mj-cs"/>
                </a:rPr>
                <a:t>ด้าน</a:t>
              </a:r>
              <a:r>
                <a:rPr lang="th-TH" sz="2400" dirty="0" err="1" smtClean="0">
                  <a:solidFill>
                    <a:schemeClr val="tx1"/>
                  </a:solidFill>
                  <a:cs typeface="+mj-cs"/>
                </a:rPr>
                <a:t>จิตต</a:t>
              </a:r>
              <a:r>
                <a:rPr lang="th-TH" sz="2400" dirty="0" smtClean="0">
                  <a:solidFill>
                    <a:schemeClr val="tx1"/>
                  </a:solidFill>
                  <a:cs typeface="+mj-cs"/>
                </a:rPr>
                <a:t>ศึกษาด้วยการ</a:t>
              </a:r>
              <a:r>
                <a:rPr lang="th-TH" sz="2400" b="1" dirty="0" smtClean="0">
                  <a:solidFill>
                    <a:srgbClr val="0070C0"/>
                  </a:solidFill>
                </a:rPr>
                <a:t>ศึกษาดูงาน </a:t>
              </a:r>
              <a:r>
                <a:rPr lang="th-TH" sz="2400" dirty="0" smtClean="0">
                  <a:solidFill>
                    <a:schemeClr val="tx1"/>
                  </a:solidFill>
                </a:rPr>
                <a:t>ที่ลำปลายมาศ</a:t>
              </a:r>
              <a:endParaRPr lang="th-TH" sz="2400" dirty="0">
                <a:solidFill>
                  <a:schemeClr val="tx1"/>
                </a:solidFill>
                <a:cs typeface="+mj-cs"/>
              </a:endParaRPr>
            </a:p>
          </p:txBody>
        </p:sp>
        <p:cxnSp>
          <p:nvCxnSpPr>
            <p:cNvPr id="32" name="ลูกศรเชื่อมต่อแบบตรง 31"/>
            <p:cNvCxnSpPr/>
            <p:nvPr/>
          </p:nvCxnSpPr>
          <p:spPr>
            <a:xfrm>
              <a:off x="4067944" y="3717032"/>
              <a:ext cx="504056" cy="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43" name="กลุ่ม 42"/>
          <p:cNvGrpSpPr/>
          <p:nvPr/>
        </p:nvGrpSpPr>
        <p:grpSpPr>
          <a:xfrm>
            <a:off x="539552" y="4293096"/>
            <a:ext cx="3960440" cy="830997"/>
            <a:chOff x="611560" y="3573016"/>
            <a:chExt cx="3960440" cy="830997"/>
          </a:xfrm>
        </p:grpSpPr>
        <p:sp>
          <p:nvSpPr>
            <p:cNvPr id="28" name="TextBox 27"/>
            <p:cNvSpPr txBox="1"/>
            <p:nvPr/>
          </p:nvSpPr>
          <p:spPr>
            <a:xfrm>
              <a:off x="611560" y="3573016"/>
              <a:ext cx="3275856" cy="830997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th-TH" sz="2400" dirty="0" smtClean="0">
                  <a:cs typeface="+mj-cs"/>
                </a:rPr>
                <a:t>ครู ได้แนวทางในระบบดูแลช่วยเหลือนักเรียน</a:t>
              </a:r>
              <a:endParaRPr lang="th-TH" sz="1800" dirty="0">
                <a:cs typeface="+mj-cs"/>
              </a:endParaRPr>
            </a:p>
          </p:txBody>
        </p:sp>
        <p:cxnSp>
          <p:nvCxnSpPr>
            <p:cNvPr id="33" name="ลูกศรเชื่อมต่อแบบตรง 32"/>
            <p:cNvCxnSpPr/>
            <p:nvPr/>
          </p:nvCxnSpPr>
          <p:spPr>
            <a:xfrm flipH="1">
              <a:off x="4067944" y="3933056"/>
              <a:ext cx="504056" cy="0"/>
            </a:xfrm>
            <a:prstGeom prst="straightConnector1">
              <a:avLst/>
            </a:prstGeom>
            <a:ln w="38100">
              <a:solidFill>
                <a:srgbClr val="7030A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กลุ่ม 41"/>
          <p:cNvGrpSpPr/>
          <p:nvPr/>
        </p:nvGrpSpPr>
        <p:grpSpPr>
          <a:xfrm>
            <a:off x="611560" y="5157192"/>
            <a:ext cx="3960440" cy="1263045"/>
            <a:chOff x="611560" y="4221088"/>
            <a:chExt cx="3960440" cy="1263045"/>
          </a:xfrm>
        </p:grpSpPr>
        <p:sp>
          <p:nvSpPr>
            <p:cNvPr id="29" name="TextBox 28"/>
            <p:cNvSpPr txBox="1"/>
            <p:nvPr/>
          </p:nvSpPr>
          <p:spPr>
            <a:xfrm>
              <a:off x="611560" y="4221088"/>
              <a:ext cx="3275856" cy="461665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th-TH" sz="2400" dirty="0" smtClean="0">
                  <a:cs typeface="+mj-cs"/>
                </a:rPr>
                <a:t>นักเรียน</a:t>
              </a:r>
              <a:r>
                <a:rPr lang="th-TH" sz="2400" b="1" dirty="0" smtClean="0">
                  <a:solidFill>
                    <a:srgbClr val="7030A0"/>
                  </a:solidFill>
                  <a:cs typeface="+mj-cs"/>
                </a:rPr>
                <a:t>ผลสัมฤทธิ์ทางการเรียนสูงขึ้น</a:t>
              </a:r>
              <a:endParaRPr lang="th-TH" sz="1800" b="1" dirty="0">
                <a:solidFill>
                  <a:srgbClr val="7030A0"/>
                </a:solidFill>
                <a:cs typeface="+mj-cs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11560" y="4653136"/>
              <a:ext cx="3275856" cy="830997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th-TH" sz="2400" b="1" dirty="0" smtClean="0">
                  <a:solidFill>
                    <a:srgbClr val="7030A0"/>
                  </a:solidFill>
                  <a:cs typeface="+mj-cs"/>
                </a:rPr>
                <a:t>โครงงานนักเรียนผ่าน</a:t>
              </a:r>
              <a:r>
                <a:rPr lang="th-TH" sz="2400" dirty="0" smtClean="0">
                  <a:cs typeface="+mj-cs"/>
                </a:rPr>
                <a:t>เข้ารับการพัฒนาศักยภาพจากมูลนิธิกองทุนไทย</a:t>
              </a:r>
              <a:endParaRPr lang="th-TH" sz="1600" dirty="0">
                <a:cs typeface="+mj-cs"/>
              </a:endParaRPr>
            </a:p>
          </p:txBody>
        </p:sp>
        <p:cxnSp>
          <p:nvCxnSpPr>
            <p:cNvPr id="34" name="ลูกศรเชื่อมต่อแบบตรง 33"/>
            <p:cNvCxnSpPr/>
            <p:nvPr/>
          </p:nvCxnSpPr>
          <p:spPr>
            <a:xfrm flipH="1">
              <a:off x="4067944" y="4581128"/>
              <a:ext cx="504056" cy="0"/>
            </a:xfrm>
            <a:prstGeom prst="straightConnector1">
              <a:avLst/>
            </a:prstGeom>
            <a:ln w="38100">
              <a:solidFill>
                <a:srgbClr val="7030A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ลูกศรเชื่อมต่อแบบตรง 34"/>
            <p:cNvCxnSpPr/>
            <p:nvPr/>
          </p:nvCxnSpPr>
          <p:spPr>
            <a:xfrm flipH="1">
              <a:off x="4067944" y="5013176"/>
              <a:ext cx="504056" cy="0"/>
            </a:xfrm>
            <a:prstGeom prst="straightConnector1">
              <a:avLst/>
            </a:prstGeom>
            <a:ln w="38100">
              <a:solidFill>
                <a:srgbClr val="7030A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TextBox 38"/>
          <p:cNvSpPr txBox="1"/>
          <p:nvPr/>
        </p:nvSpPr>
        <p:spPr>
          <a:xfrm>
            <a:off x="0" y="0"/>
            <a:ext cx="864096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th-TH" b="1" dirty="0" smtClean="0">
                <a:cs typeface="+mj-cs"/>
              </a:rPr>
              <a:t>อดีต </a:t>
            </a:r>
            <a:endParaRPr lang="th-TH" b="1" dirty="0">
              <a:cs typeface="+mj-cs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7271792" y="5842337"/>
            <a:ext cx="18722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b="1" dirty="0" smtClean="0">
                <a:solidFill>
                  <a:srgbClr val="0070C0"/>
                </a:solidFill>
              </a:rPr>
              <a:t>สีน้ำเงิน </a:t>
            </a:r>
            <a:r>
              <a:rPr lang="en-US" sz="2000" b="1" dirty="0" smtClean="0">
                <a:solidFill>
                  <a:srgbClr val="0070C0"/>
                </a:solidFill>
              </a:rPr>
              <a:t>=</a:t>
            </a:r>
            <a:r>
              <a:rPr lang="th-TH" sz="2000" b="1" dirty="0" smtClean="0">
                <a:solidFill>
                  <a:srgbClr val="0070C0"/>
                </a:solidFill>
              </a:rPr>
              <a:t>เครื่องมือ</a:t>
            </a:r>
          </a:p>
          <a:p>
            <a:r>
              <a:rPr lang="th-TH" sz="2000" b="1" dirty="0" smtClean="0">
                <a:solidFill>
                  <a:srgbClr val="00B050"/>
                </a:solidFill>
              </a:rPr>
              <a:t>สีเขียว</a:t>
            </a:r>
            <a:r>
              <a:rPr lang="en-US" sz="2000" b="1" dirty="0" smtClean="0">
                <a:solidFill>
                  <a:srgbClr val="00B050"/>
                </a:solidFill>
              </a:rPr>
              <a:t>=</a:t>
            </a:r>
            <a:r>
              <a:rPr lang="th-TH" sz="2000" b="1" dirty="0" smtClean="0">
                <a:solidFill>
                  <a:srgbClr val="00B050"/>
                </a:solidFill>
              </a:rPr>
              <a:t>กระบวนการ</a:t>
            </a:r>
          </a:p>
          <a:p>
            <a:r>
              <a:rPr lang="th-TH" sz="2000" b="1" dirty="0" smtClean="0">
                <a:solidFill>
                  <a:srgbClr val="7030A0"/>
                </a:solidFill>
              </a:rPr>
              <a:t>สีม่วง</a:t>
            </a:r>
            <a:r>
              <a:rPr lang="en-US" sz="2000" b="1" dirty="0" smtClean="0">
                <a:solidFill>
                  <a:srgbClr val="7030A0"/>
                </a:solidFill>
              </a:rPr>
              <a:t>=</a:t>
            </a:r>
            <a:r>
              <a:rPr lang="th-TH" sz="2000" b="1" dirty="0" smtClean="0">
                <a:solidFill>
                  <a:srgbClr val="7030A0"/>
                </a:solidFill>
              </a:rPr>
              <a:t>ผลลัพธ์</a:t>
            </a:r>
            <a:endParaRPr lang="th-TH" sz="2000" b="1" dirty="0">
              <a:solidFill>
                <a:srgbClr val="7030A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699792" y="0"/>
            <a:ext cx="33843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b="1" dirty="0" smtClean="0"/>
              <a:t>เส้นทางการ</a:t>
            </a:r>
            <a:r>
              <a:rPr lang="th-TH" b="1" dirty="0" err="1" smtClean="0"/>
              <a:t>ขับเคลื่อนปศพพ.</a:t>
            </a:r>
            <a:endParaRPr lang="th-TH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1" grpId="0" animBg="1"/>
      <p:bldP spid="24" grpId="0" animBg="1"/>
      <p:bldP spid="25" grpId="0" animBg="1"/>
      <p:bldP spid="39" grpId="0" animBg="1"/>
      <p:bldP spid="3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/>
          <p:cNvSpPr/>
          <p:nvPr/>
        </p:nvSpPr>
        <p:spPr>
          <a:xfrm>
            <a:off x="0" y="620688"/>
            <a:ext cx="9144000" cy="156966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th-TH" sz="3200" dirty="0" smtClean="0"/>
              <a:t> </a:t>
            </a:r>
            <a:r>
              <a:rPr lang="en-US" sz="3200" b="1" dirty="0" smtClean="0"/>
              <a:t>1</a:t>
            </a:r>
            <a:r>
              <a:rPr lang="th-TH" sz="3200" b="1" dirty="0" smtClean="0">
                <a:solidFill>
                  <a:srgbClr val="FF0000"/>
                </a:solidFill>
              </a:rPr>
              <a:t>การมีคุณธรรม  จริยธรรม </a:t>
            </a:r>
            <a:r>
              <a:rPr lang="th-TH" sz="3200" b="1" dirty="0" smtClean="0"/>
              <a:t> และค่านิยมที่พึงประสงค์ เห็นคุณค่าของตนเอง มีวินัยและปฏิบัติตนตามหลักธรรมของพระพุทธศาสนา หรือศาสนาที่ตนนับถือ  </a:t>
            </a:r>
            <a:r>
              <a:rPr lang="th-TH" sz="3200" b="1" dirty="0" smtClean="0">
                <a:solidFill>
                  <a:srgbClr val="FF0000"/>
                </a:solidFill>
              </a:rPr>
              <a:t>ยึดหลักปรัชญาของเศรษฐกิจพอเพียง  </a:t>
            </a:r>
          </a:p>
        </p:txBody>
      </p:sp>
      <p:sp>
        <p:nvSpPr>
          <p:cNvPr id="5" name="สี่เหลี่ยมผืนผ้า 4"/>
          <p:cNvSpPr/>
          <p:nvPr/>
        </p:nvSpPr>
        <p:spPr>
          <a:xfrm>
            <a:off x="0" y="0"/>
            <a:ext cx="9144000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th-TH" sz="3600" b="1" dirty="0" smtClean="0">
                <a:solidFill>
                  <a:srgbClr val="0070C0"/>
                </a:solidFill>
              </a:rPr>
              <a:t>จุดหมายหลักสูตรแกนกลาง</a:t>
            </a:r>
            <a:endParaRPr lang="th-TH" sz="3600" b="1" dirty="0">
              <a:solidFill>
                <a:srgbClr val="0070C0"/>
              </a:solidFill>
            </a:endParaRPr>
          </a:p>
        </p:txBody>
      </p:sp>
      <p:sp>
        <p:nvSpPr>
          <p:cNvPr id="6" name="สี่เหลี่ยมผืนผ้า 5"/>
          <p:cNvSpPr/>
          <p:nvPr/>
        </p:nvSpPr>
        <p:spPr>
          <a:xfrm>
            <a:off x="0" y="2132856"/>
            <a:ext cx="9144000" cy="107721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th-TH" sz="3200" dirty="0" smtClean="0"/>
              <a:t> </a:t>
            </a:r>
            <a:r>
              <a:rPr lang="en-US" sz="3200" dirty="0" smtClean="0"/>
              <a:t>2</a:t>
            </a:r>
            <a:r>
              <a:rPr lang="th-TH" sz="3200" b="1" dirty="0" smtClean="0">
                <a:solidFill>
                  <a:srgbClr val="0070C0"/>
                </a:solidFill>
              </a:rPr>
              <a:t>การมีความรู้ ความสามารถในการสื่อสาร การคิด การแก้ปัญหา   </a:t>
            </a:r>
          </a:p>
          <a:p>
            <a:r>
              <a:rPr lang="th-TH" sz="3200" b="1" dirty="0" smtClean="0">
                <a:solidFill>
                  <a:srgbClr val="0070C0"/>
                </a:solidFill>
              </a:rPr>
              <a:t>   การใช้เทคโนโลยี  และมีทักษะชีวิต </a:t>
            </a:r>
          </a:p>
        </p:txBody>
      </p:sp>
      <p:sp>
        <p:nvSpPr>
          <p:cNvPr id="7" name="สี่เหลี่ยมผืนผ้า 6"/>
          <p:cNvSpPr/>
          <p:nvPr/>
        </p:nvSpPr>
        <p:spPr>
          <a:xfrm>
            <a:off x="0" y="3212976"/>
            <a:ext cx="914400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3200" b="1" dirty="0" smtClean="0"/>
              <a:t>3</a:t>
            </a:r>
            <a:r>
              <a:rPr lang="th-TH" sz="3200" b="1" dirty="0" smtClean="0"/>
              <a:t>การมีสุขภาพกายและสุขภาพจิตที่ดี มีสุขนิสัย และรักการออกกำลังกาย  </a:t>
            </a:r>
          </a:p>
        </p:txBody>
      </p:sp>
      <p:sp>
        <p:nvSpPr>
          <p:cNvPr id="8" name="สี่เหลี่ยมผืนผ้า 7"/>
          <p:cNvSpPr/>
          <p:nvPr/>
        </p:nvSpPr>
        <p:spPr>
          <a:xfrm>
            <a:off x="0" y="3789040"/>
            <a:ext cx="9144000" cy="156966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3200" b="1" dirty="0" smtClean="0"/>
              <a:t>4</a:t>
            </a:r>
            <a:r>
              <a:rPr lang="th-TH" sz="3200" b="1" dirty="0" smtClean="0"/>
              <a:t>การมีความรักชาติ มีจิตสำนึกในความเป็น</a:t>
            </a:r>
            <a:r>
              <a:rPr lang="th-TH" sz="3200" b="1" dirty="0" smtClean="0">
                <a:solidFill>
                  <a:srgbClr val="0070C0"/>
                </a:solidFill>
              </a:rPr>
              <a:t>พลเมืองไทยและพลโลก</a:t>
            </a:r>
            <a:r>
              <a:rPr lang="th-TH" sz="3200" b="1" dirty="0" smtClean="0"/>
              <a:t>  ยึดมั่นในวิถีชีวิตและการปกครองตามระบอบประชาธิปไตยอันมีพระมหากษัตริย์ทรงเป็นประมุข  (</a:t>
            </a:r>
            <a:r>
              <a:rPr lang="en-US" sz="2400" b="1" dirty="0" smtClean="0"/>
              <a:t>3,4 </a:t>
            </a:r>
            <a:r>
              <a:rPr lang="th-TH" sz="2400" b="1" dirty="0" smtClean="0"/>
              <a:t>วิชาในอนาคตคือสุขภาวะอนามัยและสิ่งแวดล้อม</a:t>
            </a:r>
            <a:endParaRPr lang="th-TH" sz="3200" b="1" dirty="0" smtClean="0"/>
          </a:p>
        </p:txBody>
      </p:sp>
      <p:sp>
        <p:nvSpPr>
          <p:cNvPr id="9" name="สี่เหลี่ยมผืนผ้า 8"/>
          <p:cNvSpPr/>
          <p:nvPr/>
        </p:nvSpPr>
        <p:spPr>
          <a:xfrm>
            <a:off x="0" y="5805264"/>
            <a:ext cx="9144000" cy="156966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3200" b="1" dirty="0" smtClean="0"/>
              <a:t>5</a:t>
            </a:r>
            <a:r>
              <a:rPr lang="th-TH" sz="3200" b="1" dirty="0" smtClean="0"/>
              <a:t>มีจิตสำนึกในการอนุรักษ์วัฒนธรรมและภูมิปัญญาไทย  การอนุรักษ์และพัฒนาสิ่งแวดล้อม  มี</a:t>
            </a:r>
            <a:r>
              <a:rPr lang="th-TH" sz="3200" b="1" dirty="0" smtClean="0">
                <a:solidFill>
                  <a:srgbClr val="0070C0"/>
                </a:solidFill>
              </a:rPr>
              <a:t>จิตสาธารณะที่มุ่งทำประโยชน์และสร้างสิ่งที่ดีงามในสังคม และอยู่ร่วมกันในสังคมอย่างมีความสุข(</a:t>
            </a:r>
            <a:r>
              <a:rPr lang="th-TH" b="1" dirty="0" smtClean="0">
                <a:solidFill>
                  <a:srgbClr val="0070C0"/>
                </a:solidFill>
              </a:rPr>
              <a:t>รากเหง้าบริบทของไทย</a:t>
            </a:r>
            <a:r>
              <a:rPr lang="th-TH" sz="3200" b="1" dirty="0" smtClean="0">
                <a:solidFill>
                  <a:srgbClr val="0070C0"/>
                </a:solidFill>
              </a:rPr>
              <a:t>)</a:t>
            </a:r>
            <a:endParaRPr lang="th-TH" sz="32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สี่เหลี่ยมผืนผ้า 4"/>
          <p:cNvSpPr/>
          <p:nvPr/>
        </p:nvSpPr>
        <p:spPr>
          <a:xfrm>
            <a:off x="2123728" y="0"/>
            <a:ext cx="5133213" cy="76944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th-TH" sz="4400" b="1" dirty="0" smtClean="0">
                <a:latin typeface="TH SarabunPSK" pitchFamily="34" charset="-34"/>
                <a:cs typeface="TH SarabunPSK" pitchFamily="34" charset="-34"/>
              </a:rPr>
              <a:t>คุณลักษณะอันพึงประสงค์ </a:t>
            </a:r>
            <a:endParaRPr lang="th-TH" sz="4400" dirty="0"/>
          </a:p>
        </p:txBody>
      </p:sp>
      <p:sp>
        <p:nvSpPr>
          <p:cNvPr id="6" name="สี่เหลี่ยมผืนผ้า 5"/>
          <p:cNvSpPr/>
          <p:nvPr/>
        </p:nvSpPr>
        <p:spPr>
          <a:xfrm>
            <a:off x="2699792" y="1556792"/>
            <a:ext cx="4176464" cy="76944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th-TH" sz="4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ซื่อสัตย์สุจริต </a:t>
            </a:r>
            <a:endParaRPr lang="th-TH" sz="4400" dirty="0"/>
          </a:p>
        </p:txBody>
      </p:sp>
      <p:sp>
        <p:nvSpPr>
          <p:cNvPr id="7" name="สี่เหลี่ยมผืนผ้า 6"/>
          <p:cNvSpPr/>
          <p:nvPr/>
        </p:nvSpPr>
        <p:spPr>
          <a:xfrm>
            <a:off x="2771800" y="2276872"/>
            <a:ext cx="4104456" cy="76944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th-TH" sz="4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มีวินัย </a:t>
            </a:r>
            <a:endParaRPr lang="th-TH" sz="4400" dirty="0"/>
          </a:p>
        </p:txBody>
      </p:sp>
      <p:sp>
        <p:nvSpPr>
          <p:cNvPr id="8" name="สี่เหลี่ยมผืนผ้า 7"/>
          <p:cNvSpPr/>
          <p:nvPr/>
        </p:nvSpPr>
        <p:spPr>
          <a:xfrm>
            <a:off x="2771800" y="2996952"/>
            <a:ext cx="4176464" cy="76944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th-TH" sz="4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ใฝ่เรียนรู้ </a:t>
            </a:r>
            <a:endParaRPr lang="th-TH" sz="4400" dirty="0"/>
          </a:p>
        </p:txBody>
      </p:sp>
      <p:sp>
        <p:nvSpPr>
          <p:cNvPr id="9" name="สี่เหลี่ยมผืนผ้า 8"/>
          <p:cNvSpPr/>
          <p:nvPr/>
        </p:nvSpPr>
        <p:spPr>
          <a:xfrm>
            <a:off x="2771800" y="3717032"/>
            <a:ext cx="4176464" cy="769441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th-TH" sz="4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อยู่อย่างพอเพียง </a:t>
            </a:r>
            <a:endParaRPr lang="th-TH" sz="4400" dirty="0"/>
          </a:p>
        </p:txBody>
      </p:sp>
      <p:sp>
        <p:nvSpPr>
          <p:cNvPr id="10" name="สี่เหลี่ยมผืนผ้า 9"/>
          <p:cNvSpPr/>
          <p:nvPr/>
        </p:nvSpPr>
        <p:spPr>
          <a:xfrm>
            <a:off x="2843808" y="4509120"/>
            <a:ext cx="4104456" cy="769441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th-TH" sz="4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มุ่งมั่นในการทำงาน </a:t>
            </a:r>
            <a:endParaRPr lang="th-TH" sz="4400" dirty="0"/>
          </a:p>
        </p:txBody>
      </p:sp>
      <p:sp>
        <p:nvSpPr>
          <p:cNvPr id="11" name="สี่เหลี่ยมผืนผ้า 10"/>
          <p:cNvSpPr/>
          <p:nvPr/>
        </p:nvSpPr>
        <p:spPr>
          <a:xfrm>
            <a:off x="2771800" y="5301208"/>
            <a:ext cx="4176464" cy="76944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th-TH" sz="4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รักความเป็นไทย </a:t>
            </a:r>
            <a:endParaRPr lang="th-TH" sz="4400" dirty="0"/>
          </a:p>
        </p:txBody>
      </p:sp>
      <p:sp>
        <p:nvSpPr>
          <p:cNvPr id="12" name="สี่เหลี่ยมผืนผ้า 11"/>
          <p:cNvSpPr/>
          <p:nvPr/>
        </p:nvSpPr>
        <p:spPr>
          <a:xfrm>
            <a:off x="2771800" y="6088559"/>
            <a:ext cx="4176464" cy="76944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th-TH" sz="4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มีจิตสาธารณะ </a:t>
            </a:r>
            <a:endParaRPr lang="th-TH" sz="4400" dirty="0"/>
          </a:p>
        </p:txBody>
      </p:sp>
      <p:sp>
        <p:nvSpPr>
          <p:cNvPr id="13" name="สี่เหลี่ยมผืนผ้า 12"/>
          <p:cNvSpPr/>
          <p:nvPr/>
        </p:nvSpPr>
        <p:spPr>
          <a:xfrm>
            <a:off x="2627784" y="764704"/>
            <a:ext cx="4294059" cy="76944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th-TH" sz="4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รักชาติ ศาสน์ กษัตริย์ </a:t>
            </a:r>
            <a:endParaRPr lang="th-TH" sz="4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th-TH" b="1" dirty="0" smtClean="0"/>
              <a:t>เป้าหมาย</a:t>
            </a:r>
            <a:r>
              <a:rPr lang="en-US" sz="3600" b="1" dirty="0" smtClean="0"/>
              <a:t>51</a:t>
            </a:r>
            <a:r>
              <a:rPr lang="en-US" b="1" dirty="0" smtClean="0"/>
              <a:t> </a:t>
            </a:r>
            <a:r>
              <a:rPr lang="th-TH" b="1" dirty="0" smtClean="0"/>
              <a:t>คือ เป็นคนดี คนเก่ง คนมีความสุข</a:t>
            </a:r>
            <a:endParaRPr lang="th-TH" b="1" dirty="0"/>
          </a:p>
        </p:txBody>
      </p:sp>
      <p:sp>
        <p:nvSpPr>
          <p:cNvPr id="4" name="คำบรรยายภาพแบบวงรี 3"/>
          <p:cNvSpPr/>
          <p:nvPr/>
        </p:nvSpPr>
        <p:spPr>
          <a:xfrm>
            <a:off x="2267744" y="1196752"/>
            <a:ext cx="4896544" cy="2376264"/>
          </a:xfrm>
          <a:prstGeom prst="wedgeEllipseCallout">
            <a:avLst>
              <a:gd name="adj1" fmla="val -10223"/>
              <a:gd name="adj2" fmla="val 41511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200" b="1" dirty="0" smtClean="0">
                <a:solidFill>
                  <a:schemeClr val="tx1"/>
                </a:solidFill>
                <a:cs typeface="+mj-cs"/>
              </a:rPr>
              <a:t>เก่งดี</a:t>
            </a:r>
          </a:p>
          <a:p>
            <a:pPr algn="ctr"/>
            <a:r>
              <a:rPr lang="th-TH" sz="3200" b="1" dirty="0" smtClean="0">
                <a:solidFill>
                  <a:schemeClr val="tx1"/>
                </a:solidFill>
                <a:cs typeface="+mj-cs"/>
              </a:rPr>
              <a:t>สมรรถนะ </a:t>
            </a:r>
            <a:r>
              <a:rPr lang="en-US" sz="3200" b="1" dirty="0" smtClean="0">
                <a:solidFill>
                  <a:schemeClr val="tx1"/>
                </a:solidFill>
                <a:cs typeface="+mj-cs"/>
              </a:rPr>
              <a:t>5</a:t>
            </a:r>
            <a:r>
              <a:rPr lang="th-TH" sz="3200" b="1" dirty="0" smtClean="0">
                <a:solidFill>
                  <a:schemeClr val="tx1"/>
                </a:solidFill>
                <a:cs typeface="+mj-cs"/>
              </a:rPr>
              <a:t>ด้าน</a:t>
            </a:r>
          </a:p>
          <a:p>
            <a:pPr algn="ctr"/>
            <a:r>
              <a:rPr lang="th-TH" sz="3200" b="1" dirty="0" smtClean="0">
                <a:solidFill>
                  <a:schemeClr val="tx1"/>
                </a:solidFill>
                <a:cs typeface="+mj-cs"/>
              </a:rPr>
              <a:t>ลักษณะที่พึงประสงค์</a:t>
            </a:r>
            <a:r>
              <a:rPr lang="en-US" sz="3200" b="1" dirty="0" smtClean="0">
                <a:solidFill>
                  <a:schemeClr val="tx1"/>
                </a:solidFill>
                <a:cs typeface="+mj-cs"/>
              </a:rPr>
              <a:t> 8</a:t>
            </a:r>
            <a:r>
              <a:rPr lang="th-TH" sz="3200" b="1" dirty="0" smtClean="0">
                <a:solidFill>
                  <a:schemeClr val="tx1"/>
                </a:solidFill>
                <a:cs typeface="+mj-cs"/>
              </a:rPr>
              <a:t>ประการ</a:t>
            </a:r>
            <a:endParaRPr lang="th-TH" sz="3200" b="1" dirty="0">
              <a:solidFill>
                <a:schemeClr val="tx1"/>
              </a:solidFill>
              <a:cs typeface="+mj-cs"/>
            </a:endParaRPr>
          </a:p>
        </p:txBody>
      </p:sp>
      <p:sp>
        <p:nvSpPr>
          <p:cNvPr id="5" name="คำบรรยายภาพแบบวงรี 4"/>
          <p:cNvSpPr/>
          <p:nvPr/>
        </p:nvSpPr>
        <p:spPr>
          <a:xfrm>
            <a:off x="323528" y="3068960"/>
            <a:ext cx="4896544" cy="2376264"/>
          </a:xfrm>
          <a:prstGeom prst="wedgeEllipseCallout">
            <a:avLst>
              <a:gd name="adj1" fmla="val -10223"/>
              <a:gd name="adj2" fmla="val 41511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200" b="1" dirty="0" smtClean="0">
                <a:solidFill>
                  <a:schemeClr val="tx1"/>
                </a:solidFill>
              </a:rPr>
              <a:t>ดี เก่ง</a:t>
            </a:r>
          </a:p>
          <a:p>
            <a:pPr algn="ctr"/>
            <a:r>
              <a:rPr lang="th-TH" sz="3200" b="1" dirty="0" smtClean="0">
                <a:solidFill>
                  <a:schemeClr val="tx1"/>
                </a:solidFill>
              </a:rPr>
              <a:t>-มีความรู้ตามหลักสูตร</a:t>
            </a:r>
          </a:p>
          <a:p>
            <a:pPr algn="ctr"/>
            <a:r>
              <a:rPr lang="th-TH" sz="3200" b="1" dirty="0" smtClean="0">
                <a:solidFill>
                  <a:schemeClr val="tx1"/>
                </a:solidFill>
              </a:rPr>
              <a:t>-มีเหตุผล</a:t>
            </a:r>
          </a:p>
          <a:p>
            <a:pPr algn="ctr"/>
            <a:r>
              <a:rPr lang="th-TH" sz="3200" b="1" dirty="0" smtClean="0">
                <a:solidFill>
                  <a:schemeClr val="tx1"/>
                </a:solidFill>
              </a:rPr>
              <a:t>-คิดเป็น</a:t>
            </a:r>
            <a:endParaRPr lang="th-TH" sz="3200" b="1" dirty="0">
              <a:solidFill>
                <a:schemeClr val="tx1"/>
              </a:solidFill>
            </a:endParaRPr>
          </a:p>
        </p:txBody>
      </p:sp>
      <p:sp>
        <p:nvSpPr>
          <p:cNvPr id="6" name="คำบรรยายภาพแบบวงรี 5"/>
          <p:cNvSpPr/>
          <p:nvPr/>
        </p:nvSpPr>
        <p:spPr>
          <a:xfrm>
            <a:off x="4247456" y="2780928"/>
            <a:ext cx="4896544" cy="2376264"/>
          </a:xfrm>
          <a:prstGeom prst="wedgeEllipseCallout">
            <a:avLst>
              <a:gd name="adj1" fmla="val -10223"/>
              <a:gd name="adj2" fmla="val 41511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600" b="1" dirty="0" smtClean="0">
                <a:solidFill>
                  <a:schemeClr val="tx1"/>
                </a:solidFill>
                <a:cs typeface="+mj-cs"/>
              </a:rPr>
              <a:t>มีความสุข</a:t>
            </a:r>
          </a:p>
          <a:p>
            <a:pPr algn="ctr"/>
            <a:endParaRPr lang="th-TH" sz="3200" dirty="0">
              <a:solidFill>
                <a:schemeClr val="tx1"/>
              </a:solidFill>
              <a:cs typeface="+mj-cs"/>
            </a:endParaRPr>
          </a:p>
        </p:txBody>
      </p:sp>
      <p:sp>
        <p:nvSpPr>
          <p:cNvPr id="7" name="สี่เหลี่ยมผืนผ้า 6"/>
          <p:cNvSpPr/>
          <p:nvPr/>
        </p:nvSpPr>
        <p:spPr>
          <a:xfrm>
            <a:off x="5840894" y="1196752"/>
            <a:ext cx="309071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800" b="1" dirty="0" smtClean="0"/>
              <a:t>P</a:t>
            </a:r>
            <a:r>
              <a:rPr lang="en-US" sz="3200" b="1" dirty="0" smtClean="0"/>
              <a:t> (</a:t>
            </a:r>
            <a:r>
              <a:rPr lang="en-US" sz="3200" b="1" dirty="0" err="1" smtClean="0"/>
              <a:t>Process,Skills</a:t>
            </a:r>
            <a:r>
              <a:rPr lang="en-US" dirty="0" smtClean="0"/>
              <a:t>)</a:t>
            </a:r>
            <a:endParaRPr lang="th-TH" dirty="0"/>
          </a:p>
        </p:txBody>
      </p:sp>
      <p:sp>
        <p:nvSpPr>
          <p:cNvPr id="8" name="สี่เหลี่ยมผืนผ้า 7"/>
          <p:cNvSpPr/>
          <p:nvPr/>
        </p:nvSpPr>
        <p:spPr>
          <a:xfrm>
            <a:off x="687417" y="5301208"/>
            <a:ext cx="268836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800" b="1" dirty="0" smtClean="0"/>
              <a:t>K</a:t>
            </a:r>
            <a:r>
              <a:rPr lang="en-US" sz="3200" b="1" dirty="0" smtClean="0"/>
              <a:t> </a:t>
            </a:r>
            <a:r>
              <a:rPr lang="en-US" sz="3200" dirty="0" smtClean="0"/>
              <a:t>(Knowledge</a:t>
            </a:r>
            <a:r>
              <a:rPr lang="en-US" dirty="0" smtClean="0"/>
              <a:t>)</a:t>
            </a:r>
            <a:endParaRPr lang="th-TH" dirty="0"/>
          </a:p>
        </p:txBody>
      </p:sp>
      <p:sp>
        <p:nvSpPr>
          <p:cNvPr id="9" name="สี่เหลี่ยมผืนผ้า 8"/>
          <p:cNvSpPr/>
          <p:nvPr/>
        </p:nvSpPr>
        <p:spPr>
          <a:xfrm>
            <a:off x="5364088" y="4221088"/>
            <a:ext cx="345211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4800" b="1" dirty="0" smtClean="0">
                <a:solidFill>
                  <a:prstClr val="black"/>
                </a:solidFill>
              </a:rPr>
              <a:t>A</a:t>
            </a:r>
            <a:r>
              <a:rPr lang="en-US" sz="3200" b="1" dirty="0" smtClean="0">
                <a:solidFill>
                  <a:prstClr val="black"/>
                </a:solidFill>
              </a:rPr>
              <a:t> </a:t>
            </a:r>
            <a:r>
              <a:rPr lang="en-US" sz="3200" dirty="0" smtClean="0">
                <a:solidFill>
                  <a:prstClr val="black"/>
                </a:solidFill>
              </a:rPr>
              <a:t>(</a:t>
            </a:r>
            <a:r>
              <a:rPr lang="en-US" sz="3200" dirty="0" err="1" smtClean="0">
                <a:solidFill>
                  <a:prstClr val="black"/>
                </a:solidFill>
              </a:rPr>
              <a:t>Attitude,Ethics</a:t>
            </a:r>
            <a:r>
              <a:rPr lang="en-US" sz="3200" dirty="0" smtClean="0">
                <a:solidFill>
                  <a:prstClr val="black"/>
                </a:solidFill>
              </a:rPr>
              <a:t>)</a:t>
            </a:r>
            <a:endParaRPr lang="th-TH" sz="3200" dirty="0">
              <a:solidFill>
                <a:prstClr val="black"/>
              </a:solidFill>
              <a:cs typeface="Angsana New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55776" y="6334780"/>
            <a:ext cx="3888432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h-TH" dirty="0" smtClean="0"/>
              <a:t>บทสังเคราะห์ ดร.</a:t>
            </a:r>
            <a:r>
              <a:rPr lang="th-TH" dirty="0" err="1" smtClean="0"/>
              <a:t>ฤทธิ</a:t>
            </a:r>
            <a:r>
              <a:rPr lang="th-TH" dirty="0" smtClean="0"/>
              <a:t>ไกร ไชยงาม</a:t>
            </a:r>
            <a:endParaRPr lang="th-TH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/>
      <p:bldP spid="8" grpId="0"/>
      <p:bldP spid="9" grpId="0"/>
      <p:bldP spid="1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ชื่อเรื่อง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th-TH" b="1" dirty="0" err="1" smtClean="0">
                <a:solidFill>
                  <a:schemeClr val="tx1"/>
                </a:solidFill>
              </a:rPr>
              <a:t>ปศพพ.</a:t>
            </a:r>
            <a:r>
              <a:rPr lang="th-TH" b="1" dirty="0" smtClean="0">
                <a:solidFill>
                  <a:schemeClr val="tx1"/>
                </a:solidFill>
              </a:rPr>
              <a:t> เป็นทั้งหลักคิด</a:t>
            </a:r>
            <a:endParaRPr lang="th-TH" b="1" dirty="0">
              <a:solidFill>
                <a:schemeClr val="tx1"/>
              </a:solidFill>
            </a:endParaRPr>
          </a:p>
        </p:txBody>
      </p:sp>
      <p:sp>
        <p:nvSpPr>
          <p:cNvPr id="5" name="คำบรรยายภาพแบบวงรี 4"/>
          <p:cNvSpPr/>
          <p:nvPr/>
        </p:nvSpPr>
        <p:spPr>
          <a:xfrm>
            <a:off x="2267744" y="1196752"/>
            <a:ext cx="4896544" cy="2808312"/>
          </a:xfrm>
          <a:prstGeom prst="wedgeEllipseCallout">
            <a:avLst>
              <a:gd name="adj1" fmla="val -10223"/>
              <a:gd name="adj2" fmla="val 41511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200" b="1" dirty="0" smtClean="0">
                <a:solidFill>
                  <a:schemeClr val="tx1"/>
                </a:solidFill>
                <a:cs typeface="+mj-cs"/>
              </a:rPr>
              <a:t>พิจารณาว่าถูกหรือไม่</a:t>
            </a:r>
          </a:p>
          <a:p>
            <a:pPr algn="ctr"/>
            <a:r>
              <a:rPr lang="th-TH" sz="3200" b="1" dirty="0" smtClean="0">
                <a:solidFill>
                  <a:schemeClr val="tx1"/>
                </a:solidFill>
                <a:cs typeface="+mj-cs"/>
              </a:rPr>
              <a:t>พิจารณาว่าควรหรือไม่ควร</a:t>
            </a:r>
          </a:p>
          <a:p>
            <a:pPr algn="ctr"/>
            <a:r>
              <a:rPr lang="th-TH" sz="3200" b="1" dirty="0" smtClean="0">
                <a:solidFill>
                  <a:schemeClr val="tx1"/>
                </a:solidFill>
                <a:cs typeface="+mj-cs"/>
              </a:rPr>
              <a:t>ตัดสินใจให้</a:t>
            </a:r>
            <a:r>
              <a:rPr lang="th-TH" sz="3200" b="1" dirty="0" smtClean="0">
                <a:solidFill>
                  <a:srgbClr val="FF0000"/>
                </a:solidFill>
                <a:cs typeface="+mj-cs"/>
              </a:rPr>
              <a:t>พอประมาณ</a:t>
            </a:r>
            <a:endParaRPr lang="th-TH" sz="3200" b="1" dirty="0">
              <a:solidFill>
                <a:srgbClr val="FF0000"/>
              </a:solidFill>
              <a:cs typeface="+mj-cs"/>
            </a:endParaRPr>
          </a:p>
        </p:txBody>
      </p:sp>
      <p:sp>
        <p:nvSpPr>
          <p:cNvPr id="6" name="คำบรรยายภาพแบบวงรี 5"/>
          <p:cNvSpPr/>
          <p:nvPr/>
        </p:nvSpPr>
        <p:spPr>
          <a:xfrm>
            <a:off x="0" y="3501008"/>
            <a:ext cx="5220072" cy="2664296"/>
          </a:xfrm>
          <a:prstGeom prst="wedgeEllipseCallout">
            <a:avLst>
              <a:gd name="adj1" fmla="val -10223"/>
              <a:gd name="adj2" fmla="val 41511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200" b="1" dirty="0" smtClean="0">
                <a:solidFill>
                  <a:schemeClr val="tx1"/>
                </a:solidFill>
              </a:rPr>
              <a:t>แยกองค์ประกอบ</a:t>
            </a:r>
          </a:p>
          <a:p>
            <a:pPr algn="ctr"/>
            <a:r>
              <a:rPr lang="th-TH" sz="3200" b="1" dirty="0" smtClean="0">
                <a:solidFill>
                  <a:schemeClr val="tx1"/>
                </a:solidFill>
              </a:rPr>
              <a:t>เปรียบเทียบ</a:t>
            </a:r>
          </a:p>
          <a:p>
            <a:pPr algn="ctr"/>
            <a:r>
              <a:rPr lang="th-TH" sz="3200" b="1" dirty="0" smtClean="0">
                <a:solidFill>
                  <a:schemeClr val="tx1"/>
                </a:solidFill>
              </a:rPr>
              <a:t>จัดหมวดหมู่ </a:t>
            </a:r>
          </a:p>
          <a:p>
            <a:pPr algn="ctr"/>
            <a:r>
              <a:rPr lang="th-TH" sz="3200" b="1" dirty="0" smtClean="0">
                <a:solidFill>
                  <a:schemeClr val="tx1"/>
                </a:solidFill>
              </a:rPr>
              <a:t>พิจารณาอย่างมี</a:t>
            </a:r>
            <a:r>
              <a:rPr lang="th-TH" sz="3200" b="1" dirty="0" smtClean="0">
                <a:solidFill>
                  <a:srgbClr val="FF0000"/>
                </a:solidFill>
              </a:rPr>
              <a:t>เหตุผล</a:t>
            </a:r>
          </a:p>
          <a:p>
            <a:pPr algn="ctr"/>
            <a:r>
              <a:rPr lang="th-TH" sz="3200" b="1" dirty="0" smtClean="0">
                <a:solidFill>
                  <a:schemeClr val="tx1"/>
                </a:solidFill>
              </a:rPr>
              <a:t>พิจารณาจากข้อเท็จจริง</a:t>
            </a:r>
            <a:endParaRPr lang="th-TH" sz="3200" b="1" dirty="0">
              <a:solidFill>
                <a:schemeClr val="tx1"/>
              </a:solidFill>
            </a:endParaRPr>
          </a:p>
        </p:txBody>
      </p:sp>
      <p:sp>
        <p:nvSpPr>
          <p:cNvPr id="7" name="คำบรรยายภาพแบบวงรี 6"/>
          <p:cNvSpPr/>
          <p:nvPr/>
        </p:nvSpPr>
        <p:spPr>
          <a:xfrm>
            <a:off x="4247456" y="3284984"/>
            <a:ext cx="4896544" cy="2880320"/>
          </a:xfrm>
          <a:prstGeom prst="wedgeEllipseCallout">
            <a:avLst>
              <a:gd name="adj1" fmla="val -10223"/>
              <a:gd name="adj2" fmla="val 41511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3200" b="1" dirty="0" smtClean="0">
              <a:solidFill>
                <a:schemeClr val="tx1"/>
              </a:solidFill>
              <a:cs typeface="+mj-cs"/>
            </a:endParaRPr>
          </a:p>
          <a:p>
            <a:pPr algn="ctr"/>
            <a:r>
              <a:rPr lang="th-TH" sz="3200" b="1" dirty="0" smtClean="0">
                <a:solidFill>
                  <a:schemeClr val="tx1"/>
                </a:solidFill>
                <a:cs typeface="+mj-cs"/>
              </a:rPr>
              <a:t>-ประเมินผล ตรวจสอบ</a:t>
            </a:r>
          </a:p>
          <a:p>
            <a:pPr algn="ctr"/>
            <a:r>
              <a:rPr lang="th-TH" sz="3200" b="1" dirty="0" smtClean="0">
                <a:solidFill>
                  <a:schemeClr val="tx1"/>
                </a:solidFill>
                <a:cs typeface="+mj-cs"/>
              </a:rPr>
              <a:t>สถานการณ์</a:t>
            </a:r>
          </a:p>
          <a:p>
            <a:pPr algn="ctr"/>
            <a:r>
              <a:rPr lang="th-TH" sz="3200" b="1" dirty="0" smtClean="0">
                <a:solidFill>
                  <a:schemeClr val="tx1"/>
                </a:solidFill>
                <a:cs typeface="+mj-cs"/>
              </a:rPr>
              <a:t>-ตั้งสมมติฐาน คาดการณ์</a:t>
            </a:r>
          </a:p>
          <a:p>
            <a:pPr algn="ctr"/>
            <a:r>
              <a:rPr lang="th-TH" sz="3200" b="1" dirty="0" smtClean="0">
                <a:solidFill>
                  <a:schemeClr val="tx1"/>
                </a:solidFill>
                <a:cs typeface="+mj-cs"/>
              </a:rPr>
              <a:t> -ประเมินผลกระทบ</a:t>
            </a:r>
          </a:p>
          <a:p>
            <a:pPr algn="ctr"/>
            <a:r>
              <a:rPr lang="th-TH" sz="3200" b="1" dirty="0" smtClean="0">
                <a:solidFill>
                  <a:schemeClr val="tx1"/>
                </a:solidFill>
                <a:cs typeface="+mj-cs"/>
              </a:rPr>
              <a:t>- สร้าง</a:t>
            </a:r>
            <a:r>
              <a:rPr lang="th-TH" sz="3200" b="1" dirty="0" smtClean="0">
                <a:solidFill>
                  <a:srgbClr val="FF0000"/>
                </a:solidFill>
                <a:cs typeface="+mj-cs"/>
              </a:rPr>
              <a:t>ภูมิคุ้มกันที่ดีในตัว</a:t>
            </a:r>
          </a:p>
          <a:p>
            <a:pPr algn="ctr"/>
            <a:endParaRPr lang="th-TH" sz="3200" dirty="0">
              <a:solidFill>
                <a:schemeClr val="tx1"/>
              </a:solidFill>
              <a:cs typeface="+mj-cs"/>
            </a:endParaRPr>
          </a:p>
        </p:txBody>
      </p:sp>
      <p:sp>
        <p:nvSpPr>
          <p:cNvPr id="8" name="สี่เหลี่ยมผืนผ้า 7"/>
          <p:cNvSpPr/>
          <p:nvPr/>
        </p:nvSpPr>
        <p:spPr>
          <a:xfrm>
            <a:off x="8152109" y="2996952"/>
            <a:ext cx="731290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8000" b="1" dirty="0" smtClean="0"/>
              <a:t>P</a:t>
            </a:r>
            <a:endParaRPr lang="th-TH" sz="7200" dirty="0"/>
          </a:p>
        </p:txBody>
      </p:sp>
      <p:sp>
        <p:nvSpPr>
          <p:cNvPr id="9" name="สี่เหลี่ยมผืนผ้า 8"/>
          <p:cNvSpPr/>
          <p:nvPr/>
        </p:nvSpPr>
        <p:spPr>
          <a:xfrm>
            <a:off x="443246" y="3212976"/>
            <a:ext cx="838692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8000" b="1" dirty="0" smtClean="0"/>
              <a:t>K</a:t>
            </a:r>
            <a:r>
              <a:rPr lang="en-US" sz="3200" b="1" dirty="0" smtClean="0"/>
              <a:t> </a:t>
            </a:r>
            <a:endParaRPr lang="th-TH" dirty="0"/>
          </a:p>
        </p:txBody>
      </p:sp>
      <p:sp>
        <p:nvSpPr>
          <p:cNvPr id="10" name="สี่เหลี่ยมผืนผ้า 9"/>
          <p:cNvSpPr/>
          <p:nvPr/>
        </p:nvSpPr>
        <p:spPr>
          <a:xfrm>
            <a:off x="1979712" y="1844824"/>
            <a:ext cx="104035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8000" b="1" dirty="0" smtClean="0">
                <a:solidFill>
                  <a:prstClr val="black"/>
                </a:solidFill>
              </a:rPr>
              <a:t>A</a:t>
            </a:r>
            <a:endParaRPr lang="th-TH" sz="8000" dirty="0">
              <a:solidFill>
                <a:prstClr val="black"/>
              </a:solidFill>
              <a:cs typeface="Angsana New"/>
            </a:endParaRPr>
          </a:p>
        </p:txBody>
      </p:sp>
      <p:sp>
        <p:nvSpPr>
          <p:cNvPr id="11" name="ชื่อเรื่อง 1"/>
          <p:cNvSpPr txBox="1">
            <a:spLocks/>
          </p:cNvSpPr>
          <p:nvPr/>
        </p:nvSpPr>
        <p:spPr>
          <a:xfrm>
            <a:off x="0" y="764704"/>
            <a:ext cx="9144000" cy="692696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ปศพพ.</a:t>
            </a:r>
            <a:r>
              <a:rPr kumimoji="0" lang="th-TH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คือหลักคิดแบบมีวิจารญาณที่มีคุณธรรม</a:t>
            </a:r>
            <a:endParaRPr kumimoji="0" lang="th-TH" sz="4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555776" y="6334780"/>
            <a:ext cx="3888432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h-TH" dirty="0" smtClean="0"/>
              <a:t>บทสังเคราะห์ ดร.</a:t>
            </a:r>
            <a:r>
              <a:rPr lang="th-TH" dirty="0" err="1" smtClean="0"/>
              <a:t>ฤทธิ</a:t>
            </a:r>
            <a:r>
              <a:rPr lang="th-TH" dirty="0" smtClean="0"/>
              <a:t>ไกร ไชยงาม</a:t>
            </a:r>
            <a:endParaRPr lang="th-TH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/>
      <p:bldP spid="9" grpId="0"/>
      <p:bldP spid="10" grpId="0"/>
      <p:bldP spid="11" grpId="0"/>
      <p:bldP spid="1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ชื่อเรื่อง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th-TH" b="1" dirty="0" err="1" smtClean="0">
                <a:solidFill>
                  <a:schemeClr val="tx1"/>
                </a:solidFill>
              </a:rPr>
              <a:t>ปศพพ.</a:t>
            </a:r>
            <a:r>
              <a:rPr lang="th-TH" b="1" dirty="0" smtClean="0">
                <a:solidFill>
                  <a:schemeClr val="tx1"/>
                </a:solidFill>
              </a:rPr>
              <a:t> เป็นทั้งหลัก</a:t>
            </a:r>
            <a:r>
              <a:rPr lang="th-TH" b="1" dirty="0" err="1" smtClean="0">
                <a:solidFill>
                  <a:schemeClr val="tx1"/>
                </a:solidFill>
              </a:rPr>
              <a:t>ปฎิบัติ</a:t>
            </a:r>
            <a:endParaRPr lang="th-TH" b="1" dirty="0">
              <a:solidFill>
                <a:schemeClr val="tx1"/>
              </a:solidFill>
            </a:endParaRPr>
          </a:p>
        </p:txBody>
      </p:sp>
      <p:sp>
        <p:nvSpPr>
          <p:cNvPr id="5" name="คำบรรยายภาพแบบวงรี 4"/>
          <p:cNvSpPr/>
          <p:nvPr/>
        </p:nvSpPr>
        <p:spPr>
          <a:xfrm>
            <a:off x="2267744" y="1196752"/>
            <a:ext cx="4896544" cy="2808312"/>
          </a:xfrm>
          <a:prstGeom prst="wedgeEllipseCallout">
            <a:avLst>
              <a:gd name="adj1" fmla="val -10223"/>
              <a:gd name="adj2" fmla="val 41511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200" b="1" dirty="0" smtClean="0">
                <a:solidFill>
                  <a:schemeClr val="tx1"/>
                </a:solidFill>
                <a:cs typeface="+mj-cs"/>
              </a:rPr>
              <a:t>-วิธีการเหมาะสม </a:t>
            </a:r>
          </a:p>
          <a:p>
            <a:pPr algn="ctr"/>
            <a:r>
              <a:rPr lang="th-TH" sz="3200" b="1" dirty="0" smtClean="0">
                <a:solidFill>
                  <a:schemeClr val="tx1"/>
                </a:solidFill>
                <a:cs typeface="+mj-cs"/>
              </a:rPr>
              <a:t>-พอประมาณกับศักยภาพมี-เวลาพอ</a:t>
            </a:r>
          </a:p>
          <a:p>
            <a:pPr algn="ctr"/>
            <a:r>
              <a:rPr lang="th-TH" sz="3200" b="1" dirty="0" smtClean="0">
                <a:solidFill>
                  <a:schemeClr val="tx1"/>
                </a:solidFill>
                <a:cs typeface="+mj-cs"/>
              </a:rPr>
              <a:t>-พอดี</a:t>
            </a:r>
            <a:r>
              <a:rPr lang="th-TH" sz="3200" b="1" dirty="0" smtClean="0">
                <a:solidFill>
                  <a:srgbClr val="FF0000"/>
                </a:solidFill>
                <a:cs typeface="+mj-cs"/>
              </a:rPr>
              <a:t>พอประมาณ</a:t>
            </a:r>
            <a:endParaRPr lang="th-TH" sz="3200" b="1" dirty="0">
              <a:solidFill>
                <a:srgbClr val="FF0000"/>
              </a:solidFill>
              <a:cs typeface="+mj-cs"/>
            </a:endParaRPr>
          </a:p>
        </p:txBody>
      </p:sp>
      <p:sp>
        <p:nvSpPr>
          <p:cNvPr id="6" name="คำบรรยายภาพแบบวงรี 5"/>
          <p:cNvSpPr/>
          <p:nvPr/>
        </p:nvSpPr>
        <p:spPr>
          <a:xfrm>
            <a:off x="0" y="3501008"/>
            <a:ext cx="5220072" cy="2664296"/>
          </a:xfrm>
          <a:prstGeom prst="wedgeEllipseCallout">
            <a:avLst>
              <a:gd name="adj1" fmla="val -10223"/>
              <a:gd name="adj2" fmla="val 41511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200" b="1" dirty="0" smtClean="0">
                <a:solidFill>
                  <a:schemeClr val="tx1"/>
                </a:solidFill>
              </a:rPr>
              <a:t>-ความรู้ที่ต้องใช้</a:t>
            </a:r>
          </a:p>
          <a:p>
            <a:pPr algn="ctr"/>
            <a:r>
              <a:rPr lang="th-TH" sz="3200" b="1" dirty="0" smtClean="0">
                <a:solidFill>
                  <a:schemeClr val="tx1"/>
                </a:solidFill>
              </a:rPr>
              <a:t>-ประสบการณ์</a:t>
            </a:r>
          </a:p>
          <a:p>
            <a:pPr algn="ctr"/>
            <a:r>
              <a:rPr lang="th-TH" sz="3200" b="1" dirty="0" smtClean="0">
                <a:solidFill>
                  <a:schemeClr val="tx1"/>
                </a:solidFill>
              </a:rPr>
              <a:t>-ทบทวน</a:t>
            </a:r>
            <a:r>
              <a:rPr lang="en-US" b="1" dirty="0" smtClean="0">
                <a:solidFill>
                  <a:schemeClr val="tx1"/>
                </a:solidFill>
              </a:rPr>
              <a:t>(Review)</a:t>
            </a:r>
            <a:endParaRPr lang="en-US" sz="3200" b="1" dirty="0" smtClean="0">
              <a:solidFill>
                <a:schemeClr val="tx1"/>
              </a:solidFill>
            </a:endParaRPr>
          </a:p>
          <a:p>
            <a:pPr algn="ctr"/>
            <a:r>
              <a:rPr lang="th-TH" sz="3200" b="1" dirty="0" smtClean="0">
                <a:solidFill>
                  <a:schemeClr val="tx1"/>
                </a:solidFill>
              </a:rPr>
              <a:t>-แนว</a:t>
            </a:r>
            <a:r>
              <a:rPr lang="th-TH" sz="3200" b="1" dirty="0" err="1" smtClean="0">
                <a:solidFill>
                  <a:schemeClr val="tx1"/>
                </a:solidFill>
              </a:rPr>
              <a:t>ปฎิบัติ</a:t>
            </a:r>
            <a:r>
              <a:rPr lang="th-TH" sz="3200" b="1" dirty="0" smtClean="0">
                <a:solidFill>
                  <a:schemeClr val="tx1"/>
                </a:solidFill>
              </a:rPr>
              <a:t>ที่ดี</a:t>
            </a:r>
          </a:p>
          <a:p>
            <a:pPr algn="ctr"/>
            <a:r>
              <a:rPr lang="th-TH" sz="3200" b="1" dirty="0" smtClean="0">
                <a:solidFill>
                  <a:srgbClr val="FF0000"/>
                </a:solidFill>
              </a:rPr>
              <a:t>-เหตุผลที่ถูกต้อง</a:t>
            </a:r>
          </a:p>
        </p:txBody>
      </p:sp>
      <p:sp>
        <p:nvSpPr>
          <p:cNvPr id="7" name="คำบรรยายภาพแบบวงรี 6"/>
          <p:cNvSpPr/>
          <p:nvPr/>
        </p:nvSpPr>
        <p:spPr>
          <a:xfrm>
            <a:off x="4067944" y="3284984"/>
            <a:ext cx="5076056" cy="2880320"/>
          </a:xfrm>
          <a:prstGeom prst="wedgeEllipseCallout">
            <a:avLst>
              <a:gd name="adj1" fmla="val -10223"/>
              <a:gd name="adj2" fmla="val 41511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3200" b="1" dirty="0" smtClean="0">
              <a:solidFill>
                <a:schemeClr val="tx1"/>
              </a:solidFill>
              <a:cs typeface="+mj-cs"/>
            </a:endParaRPr>
          </a:p>
          <a:p>
            <a:pPr algn="ctr"/>
            <a:r>
              <a:rPr lang="th-TH" sz="3200" b="1" dirty="0" smtClean="0">
                <a:solidFill>
                  <a:schemeClr val="tx1"/>
                </a:solidFill>
                <a:cs typeface="+mj-cs"/>
              </a:rPr>
              <a:t>-คิดก่อน วางแผนก่อน</a:t>
            </a:r>
          </a:p>
          <a:p>
            <a:pPr algn="ctr"/>
            <a:r>
              <a:rPr lang="th-TH" sz="3200" b="1" dirty="0" smtClean="0">
                <a:solidFill>
                  <a:schemeClr val="tx1"/>
                </a:solidFill>
                <a:cs typeface="+mj-cs"/>
              </a:rPr>
              <a:t>-ป้องกันความเสี่ยงไม่เดือดร้อน</a:t>
            </a:r>
          </a:p>
          <a:p>
            <a:pPr algn="ctr"/>
            <a:r>
              <a:rPr lang="th-TH" sz="3200" b="1" dirty="0" smtClean="0">
                <a:solidFill>
                  <a:schemeClr val="tx1"/>
                </a:solidFill>
                <a:cs typeface="+mj-cs"/>
              </a:rPr>
              <a:t> -ประเมินผล ประเมินตนเอง</a:t>
            </a:r>
          </a:p>
          <a:p>
            <a:pPr algn="ctr">
              <a:buFontTx/>
              <a:buChar char="-"/>
            </a:pPr>
            <a:r>
              <a:rPr lang="th-TH" sz="3200" b="1" dirty="0" smtClean="0">
                <a:solidFill>
                  <a:schemeClr val="tx1"/>
                </a:solidFill>
                <a:cs typeface="+mj-cs"/>
              </a:rPr>
              <a:t>มีสติ สมาธิ รอบคอบ</a:t>
            </a:r>
          </a:p>
          <a:p>
            <a:pPr algn="ctr">
              <a:buFontTx/>
              <a:buChar char="-"/>
            </a:pPr>
            <a:r>
              <a:rPr lang="th-TH" sz="3200" b="1" dirty="0" smtClean="0">
                <a:solidFill>
                  <a:srgbClr val="FF0000"/>
                </a:solidFill>
                <a:cs typeface="+mj-cs"/>
              </a:rPr>
              <a:t>ภูมิคุ้มกันที่ดีในตัว</a:t>
            </a:r>
          </a:p>
          <a:p>
            <a:pPr algn="ctr"/>
            <a:endParaRPr lang="th-TH" sz="3200" dirty="0">
              <a:solidFill>
                <a:schemeClr val="tx1"/>
              </a:solidFill>
              <a:cs typeface="+mj-cs"/>
            </a:endParaRPr>
          </a:p>
        </p:txBody>
      </p:sp>
      <p:sp>
        <p:nvSpPr>
          <p:cNvPr id="8" name="ชื่อเรื่อง 1"/>
          <p:cNvSpPr txBox="1">
            <a:spLocks/>
          </p:cNvSpPr>
          <p:nvPr/>
        </p:nvSpPr>
        <p:spPr>
          <a:xfrm>
            <a:off x="0" y="764704"/>
            <a:ext cx="9144000" cy="692696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ปศพพ.</a:t>
            </a:r>
            <a:r>
              <a:rPr kumimoji="0" lang="th-TH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คือหลัก</a:t>
            </a:r>
            <a:r>
              <a:rPr kumimoji="0" lang="th-TH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ปฎิบัติ</a:t>
            </a:r>
            <a:r>
              <a:rPr kumimoji="0" lang="th-TH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อย่างมีหลักวิชาการและคุณธรรม</a:t>
            </a:r>
            <a:endParaRPr kumimoji="0" lang="th-TH" sz="4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สี่เหลี่ยมผืนผ้า 8"/>
          <p:cNvSpPr/>
          <p:nvPr/>
        </p:nvSpPr>
        <p:spPr>
          <a:xfrm>
            <a:off x="8152109" y="2996952"/>
            <a:ext cx="731290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8000" b="1" dirty="0" smtClean="0"/>
              <a:t>P</a:t>
            </a:r>
            <a:endParaRPr lang="th-TH" sz="7200" dirty="0"/>
          </a:p>
        </p:txBody>
      </p:sp>
      <p:sp>
        <p:nvSpPr>
          <p:cNvPr id="10" name="สี่เหลี่ยมผืนผ้า 9"/>
          <p:cNvSpPr/>
          <p:nvPr/>
        </p:nvSpPr>
        <p:spPr>
          <a:xfrm>
            <a:off x="443246" y="3212976"/>
            <a:ext cx="838692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8000" b="1" dirty="0" smtClean="0"/>
              <a:t>K</a:t>
            </a:r>
            <a:r>
              <a:rPr lang="en-US" sz="3200" b="1" dirty="0" smtClean="0"/>
              <a:t> </a:t>
            </a:r>
            <a:endParaRPr lang="th-TH" dirty="0"/>
          </a:p>
        </p:txBody>
      </p:sp>
      <p:sp>
        <p:nvSpPr>
          <p:cNvPr id="11" name="สี่เหลี่ยมผืนผ้า 10"/>
          <p:cNvSpPr/>
          <p:nvPr/>
        </p:nvSpPr>
        <p:spPr>
          <a:xfrm>
            <a:off x="1979712" y="1844824"/>
            <a:ext cx="104035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8000" b="1" dirty="0" smtClean="0">
                <a:solidFill>
                  <a:prstClr val="black"/>
                </a:solidFill>
              </a:rPr>
              <a:t>A</a:t>
            </a:r>
            <a:endParaRPr lang="th-TH" sz="8000" dirty="0">
              <a:solidFill>
                <a:prstClr val="black"/>
              </a:solidFill>
              <a:cs typeface="Angsana New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555776" y="6334780"/>
            <a:ext cx="3888432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h-TH" dirty="0" smtClean="0"/>
              <a:t>บทสังเคราะห์ ดร.</a:t>
            </a:r>
            <a:r>
              <a:rPr lang="th-TH" dirty="0" err="1" smtClean="0"/>
              <a:t>ฤทธิ</a:t>
            </a:r>
            <a:r>
              <a:rPr lang="th-TH" dirty="0" smtClean="0"/>
              <a:t>ไกร ไชยงาม</a:t>
            </a:r>
            <a:endParaRPr lang="th-TH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/>
      <p:bldP spid="9" grpId="0"/>
      <p:bldP spid="10" grpId="0"/>
      <p:bldP spid="11" grpId="0"/>
      <p:bldP spid="1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fbcdn-sphotos-b-a.akamaihd.net/hphotos-ak-prn2/992830_561264467264766_1503046170_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381328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2555776" y="6334780"/>
            <a:ext cx="2880320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h-TH" dirty="0" smtClean="0"/>
              <a:t>อ.</a:t>
            </a:r>
            <a:r>
              <a:rPr lang="th-TH" dirty="0" err="1" smtClean="0"/>
              <a:t>ชัยวัฒน์</a:t>
            </a:r>
            <a:r>
              <a:rPr lang="th-TH" dirty="0" smtClean="0"/>
              <a:t> </a:t>
            </a:r>
            <a:r>
              <a:rPr lang="th-TH" dirty="0" err="1" smtClean="0"/>
              <a:t>ถิ</a:t>
            </a:r>
            <a:r>
              <a:rPr lang="th-TH" dirty="0" smtClean="0"/>
              <a:t>ระพันธุ์</a:t>
            </a:r>
            <a:endParaRPr lang="th-TH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ลูกศรเชื่อมต่อแบบตรง 8"/>
          <p:cNvCxnSpPr/>
          <p:nvPr/>
        </p:nvCxnSpPr>
        <p:spPr>
          <a:xfrm flipV="1">
            <a:off x="4499992" y="692696"/>
            <a:ext cx="0" cy="403244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ลูกศรเชื่อมต่อแบบตรง 10"/>
          <p:cNvCxnSpPr/>
          <p:nvPr/>
        </p:nvCxnSpPr>
        <p:spPr>
          <a:xfrm>
            <a:off x="1403648" y="4725144"/>
            <a:ext cx="6408712" cy="0"/>
          </a:xfrm>
          <a:prstGeom prst="straightConnector1">
            <a:avLst/>
          </a:prstGeom>
          <a:ln w="571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55576" y="4653136"/>
            <a:ext cx="15841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</a:t>
            </a:r>
          </a:p>
          <a:p>
            <a:r>
              <a:rPr lang="th-TH" dirty="0" smtClean="0"/>
              <a:t>ฉัน เด็ก ครู</a:t>
            </a:r>
            <a:endParaRPr lang="th-TH" dirty="0"/>
          </a:p>
        </p:txBody>
      </p:sp>
      <p:sp>
        <p:nvSpPr>
          <p:cNvPr id="13" name="TextBox 12"/>
          <p:cNvSpPr txBox="1"/>
          <p:nvPr/>
        </p:nvSpPr>
        <p:spPr>
          <a:xfrm>
            <a:off x="4572000" y="260648"/>
            <a:ext cx="18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It</a:t>
            </a:r>
            <a:r>
              <a:rPr lang="th-TH" dirty="0" smtClean="0"/>
              <a:t> ผลลัพธ์</a:t>
            </a:r>
            <a:r>
              <a:rPr lang="en-US" dirty="0" smtClean="0"/>
              <a:t>  </a:t>
            </a:r>
            <a:endParaRPr lang="th-TH" dirty="0"/>
          </a:p>
        </p:txBody>
      </p:sp>
      <p:sp>
        <p:nvSpPr>
          <p:cNvPr id="14" name="TextBox 13"/>
          <p:cNvSpPr txBox="1"/>
          <p:nvPr/>
        </p:nvSpPr>
        <p:spPr>
          <a:xfrm>
            <a:off x="7524328" y="4869160"/>
            <a:ext cx="161967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</a:t>
            </a:r>
            <a:r>
              <a:rPr lang="th-TH" dirty="0" smtClean="0"/>
              <a:t>ความสัมพันธ์</a:t>
            </a:r>
            <a:endParaRPr lang="th-TH" dirty="0"/>
          </a:p>
        </p:txBody>
      </p:sp>
      <p:sp>
        <p:nvSpPr>
          <p:cNvPr id="16" name="คำบรรยายภาพแบบสี่เหลี่ยมมุมมน 15"/>
          <p:cNvSpPr/>
          <p:nvPr/>
        </p:nvSpPr>
        <p:spPr>
          <a:xfrm>
            <a:off x="1763688" y="4005064"/>
            <a:ext cx="5400600" cy="720080"/>
          </a:xfrm>
          <a:prstGeom prst="wedgeRoundRectCallout">
            <a:avLst>
              <a:gd name="adj1" fmla="val -20833"/>
              <a:gd name="adj2" fmla="val 49801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dirty="0" smtClean="0">
                <a:solidFill>
                  <a:schemeClr val="tx1"/>
                </a:solidFill>
              </a:rPr>
              <a:t>ปรัชญา,คุณค่า,ความหมาย,จิตวิญญาณ</a:t>
            </a:r>
            <a:endParaRPr lang="th-TH" dirty="0">
              <a:solidFill>
                <a:schemeClr val="tx1"/>
              </a:solidFill>
            </a:endParaRPr>
          </a:p>
        </p:txBody>
      </p:sp>
      <p:sp>
        <p:nvSpPr>
          <p:cNvPr id="17" name="คำบรรยายภาพแบบสี่เหลี่ยมมุมมน 16"/>
          <p:cNvSpPr/>
          <p:nvPr/>
        </p:nvSpPr>
        <p:spPr>
          <a:xfrm>
            <a:off x="2267744" y="3284984"/>
            <a:ext cx="4536504" cy="720080"/>
          </a:xfrm>
          <a:prstGeom prst="wedgeRoundRectCallout">
            <a:avLst>
              <a:gd name="adj1" fmla="val -20833"/>
              <a:gd name="adj2" fmla="val 49801"/>
              <a:gd name="adj3" fmla="val 16667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dirty="0" smtClean="0">
                <a:solidFill>
                  <a:schemeClr val="tx1"/>
                </a:solidFill>
              </a:rPr>
              <a:t>โครงสร้าง/กระบวนการ/วิธีการ/องค์ความรู้</a:t>
            </a:r>
            <a:endParaRPr lang="th-TH" dirty="0">
              <a:solidFill>
                <a:schemeClr val="tx1"/>
              </a:solidFill>
            </a:endParaRPr>
          </a:p>
        </p:txBody>
      </p:sp>
      <p:sp>
        <p:nvSpPr>
          <p:cNvPr id="18" name="คำบรรยายภาพแบบสี่เหลี่ยมมุมมน 17"/>
          <p:cNvSpPr/>
          <p:nvPr/>
        </p:nvSpPr>
        <p:spPr>
          <a:xfrm>
            <a:off x="3419872" y="2564904"/>
            <a:ext cx="2088232" cy="720080"/>
          </a:xfrm>
          <a:prstGeom prst="wedgeRoundRectCallout">
            <a:avLst>
              <a:gd name="adj1" fmla="val -20833"/>
              <a:gd name="adj2" fmla="val 49801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dirty="0" smtClean="0">
                <a:solidFill>
                  <a:schemeClr val="tx1"/>
                </a:solidFill>
              </a:rPr>
              <a:t>ผลลัพธ์ / ผลผลิต</a:t>
            </a:r>
            <a:endParaRPr lang="th-TH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55776" y="6334780"/>
            <a:ext cx="3888432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h-TH" dirty="0" smtClean="0"/>
              <a:t>บทสังเคราะห์ ดร.</a:t>
            </a:r>
            <a:r>
              <a:rPr lang="th-TH" dirty="0" err="1" smtClean="0"/>
              <a:t>ฤทธิ</a:t>
            </a:r>
            <a:r>
              <a:rPr lang="th-TH" dirty="0" smtClean="0"/>
              <a:t>ไกร ไชยงาม</a:t>
            </a:r>
            <a:endParaRPr lang="th-T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images-blogger-opensocial.googleusercontent.com/gadgets/proxy?url=http%3A%2F%2F3.bp.blogspot.com%2F-qIdvrnyvNK4%2FUfdp_XvzC1I%2FAAAAAAAAiNg%2FOV0lAcL-4j8%2Fs1600%2Fbath%2Bthinking.bmp&amp;container=blogger&amp;gadget=a&amp;rewriteMime=image%2F*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692696"/>
            <a:ext cx="7416824" cy="41044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555776" y="6596390"/>
            <a:ext cx="3888432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h-TH" dirty="0" smtClean="0"/>
              <a:t>บทสังเคราะห์ ดร.</a:t>
            </a:r>
            <a:r>
              <a:rPr lang="th-TH" dirty="0" err="1" smtClean="0"/>
              <a:t>ฤทธิ</a:t>
            </a:r>
            <a:r>
              <a:rPr lang="th-TH" dirty="0" smtClean="0"/>
              <a:t>ไกร ไชยงาม</a:t>
            </a:r>
            <a:endParaRPr lang="th-TH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025640" cy="6525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59832" y="0"/>
            <a:ext cx="3024336" cy="6525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84168" y="0"/>
            <a:ext cx="3059832" cy="6525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5976" y="476672"/>
            <a:ext cx="4788024" cy="4968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48680"/>
            <a:ext cx="4932040" cy="4932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ตัวเชื่อมต่อตรง 8"/>
          <p:cNvCxnSpPr/>
          <p:nvPr/>
        </p:nvCxnSpPr>
        <p:spPr>
          <a:xfrm>
            <a:off x="4355976" y="0"/>
            <a:ext cx="0" cy="685800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3851920" y="188640"/>
            <a:ext cx="864096" cy="461665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>
                <a:cs typeface="+mj-cs"/>
              </a:rPr>
              <a:t>2555</a:t>
            </a:r>
            <a:r>
              <a:rPr lang="th-TH" sz="2400" dirty="0" smtClean="0">
                <a:cs typeface="+mj-cs"/>
              </a:rPr>
              <a:t> </a:t>
            </a:r>
            <a:endParaRPr lang="th-TH" sz="2400" dirty="0">
              <a:cs typeface="+mj-cs"/>
            </a:endParaRPr>
          </a:p>
        </p:txBody>
      </p:sp>
      <p:grpSp>
        <p:nvGrpSpPr>
          <p:cNvPr id="38" name="กลุ่ม 37"/>
          <p:cNvGrpSpPr/>
          <p:nvPr/>
        </p:nvGrpSpPr>
        <p:grpSpPr>
          <a:xfrm>
            <a:off x="4355976" y="404664"/>
            <a:ext cx="4572000" cy="830997"/>
            <a:chOff x="4355976" y="548680"/>
            <a:chExt cx="4572000" cy="830997"/>
          </a:xfrm>
        </p:grpSpPr>
        <p:sp>
          <p:nvSpPr>
            <p:cNvPr id="5" name="TextBox 4"/>
            <p:cNvSpPr txBox="1"/>
            <p:nvPr/>
          </p:nvSpPr>
          <p:spPr>
            <a:xfrm>
              <a:off x="5076056" y="548680"/>
              <a:ext cx="3851920" cy="830997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th-TH" sz="2400" dirty="0" smtClean="0">
                  <a:cs typeface="+mj-cs"/>
                </a:rPr>
                <a:t>ร่วมพัฒนาโรงเรียนพร้อมรับการประเมินเป็นศูนย์กับมูลนิธิ</a:t>
              </a:r>
              <a:r>
                <a:rPr lang="th-TH" sz="2400" dirty="0" err="1" smtClean="0">
                  <a:cs typeface="+mj-cs"/>
                </a:rPr>
                <a:t>สยามกัม</a:t>
              </a:r>
              <a:r>
                <a:rPr lang="th-TH" sz="2400" dirty="0" smtClean="0">
                  <a:cs typeface="+mj-cs"/>
                </a:rPr>
                <a:t>มาจล</a:t>
              </a:r>
              <a:endParaRPr lang="th-TH" sz="2400" dirty="0">
                <a:cs typeface="+mj-cs"/>
              </a:endParaRPr>
            </a:p>
          </p:txBody>
        </p:sp>
        <p:cxnSp>
          <p:nvCxnSpPr>
            <p:cNvPr id="6" name="ลูกศรเชื่อมต่อแบบตรง 5"/>
            <p:cNvCxnSpPr/>
            <p:nvPr/>
          </p:nvCxnSpPr>
          <p:spPr>
            <a:xfrm flipH="1">
              <a:off x="4355976" y="1268760"/>
              <a:ext cx="504056" cy="0"/>
            </a:xfrm>
            <a:prstGeom prst="straightConnector1">
              <a:avLst/>
            </a:prstGeom>
            <a:ln w="38100">
              <a:solidFill>
                <a:srgbClr val="00B0F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" name="กลุ่ม 38"/>
          <p:cNvGrpSpPr/>
          <p:nvPr/>
        </p:nvGrpSpPr>
        <p:grpSpPr>
          <a:xfrm>
            <a:off x="539552" y="476672"/>
            <a:ext cx="3816424" cy="830997"/>
            <a:chOff x="539552" y="476672"/>
            <a:chExt cx="3816424" cy="830997"/>
          </a:xfrm>
        </p:grpSpPr>
        <p:sp>
          <p:nvSpPr>
            <p:cNvPr id="7" name="TextBox 6"/>
            <p:cNvSpPr txBox="1"/>
            <p:nvPr/>
          </p:nvSpPr>
          <p:spPr>
            <a:xfrm>
              <a:off x="539552" y="476672"/>
              <a:ext cx="3239344" cy="830997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r"/>
              <a:r>
                <a:rPr lang="th-TH" sz="2400" dirty="0" smtClean="0">
                  <a:solidFill>
                    <a:srgbClr val="0070C0"/>
                  </a:solidFill>
                  <a:cs typeface="+mj-cs"/>
                </a:rPr>
                <a:t>ประชุมเชิงปฏิบัติ</a:t>
              </a:r>
              <a:r>
                <a:rPr lang="th-TH" sz="2400" dirty="0" smtClean="0">
                  <a:cs typeface="+mj-cs"/>
                </a:rPr>
                <a:t>การการขับเคลื่อน</a:t>
              </a:r>
              <a:endParaRPr lang="en-US" sz="2400" dirty="0" smtClean="0">
                <a:cs typeface="+mj-cs"/>
              </a:endParaRPr>
            </a:p>
            <a:p>
              <a:pPr algn="r"/>
              <a:r>
                <a:rPr lang="th-TH" sz="2400" dirty="0" smtClean="0">
                  <a:cs typeface="+mj-cs"/>
                </a:rPr>
                <a:t>ปศพพ. ภาคอีสาน</a:t>
              </a:r>
              <a:endParaRPr lang="en-US" sz="2400" dirty="0">
                <a:cs typeface="+mj-cs"/>
              </a:endParaRPr>
            </a:p>
          </p:txBody>
        </p:sp>
        <p:cxnSp>
          <p:nvCxnSpPr>
            <p:cNvPr id="8" name="ลูกศรเชื่อมต่อแบบตรง 7"/>
            <p:cNvCxnSpPr/>
            <p:nvPr/>
          </p:nvCxnSpPr>
          <p:spPr>
            <a:xfrm>
              <a:off x="3851920" y="1124744"/>
              <a:ext cx="504056" cy="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15" name="กลุ่ม 14"/>
          <p:cNvGrpSpPr/>
          <p:nvPr/>
        </p:nvGrpSpPr>
        <p:grpSpPr>
          <a:xfrm>
            <a:off x="539552" y="1844824"/>
            <a:ext cx="7956376" cy="830997"/>
            <a:chOff x="611560" y="1628800"/>
            <a:chExt cx="7956376" cy="830997"/>
          </a:xfrm>
        </p:grpSpPr>
        <p:sp>
          <p:nvSpPr>
            <p:cNvPr id="11" name="TextBox 10"/>
            <p:cNvSpPr txBox="1"/>
            <p:nvPr/>
          </p:nvSpPr>
          <p:spPr>
            <a:xfrm>
              <a:off x="611560" y="1628800"/>
              <a:ext cx="3275856" cy="830997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th-TH" sz="2400" dirty="0" smtClean="0">
                  <a:solidFill>
                    <a:srgbClr val="00B050"/>
                  </a:solidFill>
                  <a:cs typeface="+mj-cs"/>
                </a:rPr>
                <a:t>ครู ได้แผนการจัดกิจกรรมการเรียนรู้</a:t>
              </a:r>
              <a:r>
                <a:rPr lang="th-TH" sz="2400" dirty="0" err="1" smtClean="0">
                  <a:cs typeface="+mj-cs"/>
                </a:rPr>
                <a:t>บูรณาการปศพพ.</a:t>
              </a:r>
              <a:endParaRPr lang="th-TH" sz="1800" dirty="0">
                <a:cs typeface="+mj-cs"/>
              </a:endParaRPr>
            </a:p>
          </p:txBody>
        </p:sp>
        <p:cxnSp>
          <p:nvCxnSpPr>
            <p:cNvPr id="12" name="ลูกศรเชื่อมต่อแบบตรง 11"/>
            <p:cNvCxnSpPr/>
            <p:nvPr/>
          </p:nvCxnSpPr>
          <p:spPr>
            <a:xfrm flipH="1">
              <a:off x="3851920" y="2060848"/>
              <a:ext cx="504056" cy="0"/>
            </a:xfrm>
            <a:prstGeom prst="straightConnector1">
              <a:avLst/>
            </a:prstGeom>
            <a:ln w="38100">
              <a:solidFill>
                <a:srgbClr val="7030A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4860032" y="1844824"/>
              <a:ext cx="3707904" cy="461665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th-TH" sz="2400" dirty="0" err="1" smtClean="0">
                  <a:cs typeface="+mj-cs"/>
                </a:rPr>
                <a:t>ร.ร.กลัยาณ</a:t>
              </a:r>
              <a:r>
                <a:rPr lang="th-TH" sz="2400" dirty="0" smtClean="0">
                  <a:cs typeface="+mj-cs"/>
                </a:rPr>
                <a:t>วัตร</a:t>
              </a:r>
              <a:endParaRPr lang="th-TH" sz="2400" dirty="0">
                <a:cs typeface="+mj-cs"/>
              </a:endParaRPr>
            </a:p>
          </p:txBody>
        </p:sp>
        <p:cxnSp>
          <p:nvCxnSpPr>
            <p:cNvPr id="14" name="ลูกศรเชื่อมต่อแบบตรง 13"/>
            <p:cNvCxnSpPr/>
            <p:nvPr/>
          </p:nvCxnSpPr>
          <p:spPr>
            <a:xfrm flipH="1">
              <a:off x="4355976" y="2033464"/>
              <a:ext cx="504056" cy="0"/>
            </a:xfrm>
            <a:prstGeom prst="straightConnector1">
              <a:avLst/>
            </a:prstGeom>
            <a:ln w="38100">
              <a:solidFill>
                <a:srgbClr val="00B0F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กลุ่ม 18"/>
          <p:cNvGrpSpPr/>
          <p:nvPr/>
        </p:nvGrpSpPr>
        <p:grpSpPr>
          <a:xfrm>
            <a:off x="395536" y="1340768"/>
            <a:ext cx="3960440" cy="461665"/>
            <a:chOff x="395536" y="1628800"/>
            <a:chExt cx="3960440" cy="461665"/>
          </a:xfrm>
        </p:grpSpPr>
        <p:sp>
          <p:nvSpPr>
            <p:cNvPr id="17" name="TextBox 16"/>
            <p:cNvSpPr txBox="1"/>
            <p:nvPr/>
          </p:nvSpPr>
          <p:spPr>
            <a:xfrm>
              <a:off x="395536" y="1628800"/>
              <a:ext cx="3347864" cy="461665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th-TH" sz="2400" b="1" dirty="0" smtClean="0">
                  <a:solidFill>
                    <a:srgbClr val="00B050"/>
                  </a:solidFill>
                  <a:cs typeface="+mj-cs"/>
                </a:rPr>
                <a:t>แรงบัลดาลใจ </a:t>
              </a:r>
              <a:r>
                <a:rPr lang="th-TH" sz="2400" dirty="0" smtClean="0">
                  <a:cs typeface="+mj-cs"/>
                </a:rPr>
                <a:t>ในการ</a:t>
              </a:r>
              <a:r>
                <a:rPr lang="th-TH" sz="2400" dirty="0" err="1" smtClean="0">
                  <a:cs typeface="+mj-cs"/>
                </a:rPr>
                <a:t>ขับเคลื่อนปศพพ.</a:t>
              </a:r>
              <a:endParaRPr lang="th-TH" sz="1800" dirty="0">
                <a:cs typeface="+mj-cs"/>
              </a:endParaRPr>
            </a:p>
          </p:txBody>
        </p:sp>
        <p:cxnSp>
          <p:nvCxnSpPr>
            <p:cNvPr id="18" name="ลูกศรเชื่อมต่อแบบตรง 17"/>
            <p:cNvCxnSpPr/>
            <p:nvPr/>
          </p:nvCxnSpPr>
          <p:spPr>
            <a:xfrm flipH="1">
              <a:off x="3851920" y="1844824"/>
              <a:ext cx="504056" cy="0"/>
            </a:xfrm>
            <a:prstGeom prst="straightConnector1">
              <a:avLst/>
            </a:prstGeom>
            <a:ln w="38100">
              <a:solidFill>
                <a:srgbClr val="7030A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กลุ่ม 19"/>
          <p:cNvGrpSpPr/>
          <p:nvPr/>
        </p:nvGrpSpPr>
        <p:grpSpPr>
          <a:xfrm>
            <a:off x="323528" y="2780928"/>
            <a:ext cx="7812360" cy="533673"/>
            <a:chOff x="539552" y="836712"/>
            <a:chExt cx="7812360" cy="533673"/>
          </a:xfrm>
        </p:grpSpPr>
        <p:sp>
          <p:nvSpPr>
            <p:cNvPr id="21" name="TextBox 20"/>
            <p:cNvSpPr txBox="1"/>
            <p:nvPr/>
          </p:nvSpPr>
          <p:spPr>
            <a:xfrm>
              <a:off x="5076056" y="908720"/>
              <a:ext cx="3275856" cy="461665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th-TH" sz="2400" dirty="0" smtClean="0">
                  <a:cs typeface="+mj-cs"/>
                </a:rPr>
                <a:t>สร้างเครือข่ายที่โรงเรียนบ้านแบก</a:t>
              </a:r>
              <a:endParaRPr lang="th-TH" sz="1800" dirty="0">
                <a:cs typeface="+mj-cs"/>
              </a:endParaRPr>
            </a:p>
          </p:txBody>
        </p:sp>
        <p:cxnSp>
          <p:nvCxnSpPr>
            <p:cNvPr id="22" name="ลูกศรเชื่อมต่อแบบตรง 21"/>
            <p:cNvCxnSpPr/>
            <p:nvPr/>
          </p:nvCxnSpPr>
          <p:spPr>
            <a:xfrm flipH="1">
              <a:off x="4067944" y="1124744"/>
              <a:ext cx="504056" cy="0"/>
            </a:xfrm>
            <a:prstGeom prst="straightConnector1">
              <a:avLst/>
            </a:prstGeom>
            <a:ln w="38100">
              <a:solidFill>
                <a:srgbClr val="7030A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ลูกศรเชื่อมต่อแบบตรง 22"/>
            <p:cNvCxnSpPr/>
            <p:nvPr/>
          </p:nvCxnSpPr>
          <p:spPr>
            <a:xfrm>
              <a:off x="4572000" y="1124744"/>
              <a:ext cx="504056" cy="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24" name="TextBox 23"/>
            <p:cNvSpPr txBox="1"/>
            <p:nvPr/>
          </p:nvSpPr>
          <p:spPr>
            <a:xfrm>
              <a:off x="539552" y="836712"/>
              <a:ext cx="3563888" cy="461665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th-TH" sz="2400" b="1" dirty="0" smtClean="0">
                  <a:solidFill>
                    <a:srgbClr val="0070C0"/>
                  </a:solidFill>
                  <a:cs typeface="+mj-cs"/>
                </a:rPr>
                <a:t>แลกเปลี่ยน</a:t>
              </a:r>
              <a:r>
                <a:rPr lang="th-TH" sz="2400" dirty="0" smtClean="0">
                  <a:cs typeface="+mj-cs"/>
                </a:rPr>
                <a:t>เรียนรู้กับโรงเรียนเครือข่าย</a:t>
              </a:r>
              <a:endParaRPr lang="th-TH" sz="1800" dirty="0">
                <a:cs typeface="+mj-cs"/>
              </a:endParaRPr>
            </a:p>
          </p:txBody>
        </p:sp>
      </p:grpSp>
      <p:grpSp>
        <p:nvGrpSpPr>
          <p:cNvPr id="42" name="กลุ่ม 41"/>
          <p:cNvGrpSpPr/>
          <p:nvPr/>
        </p:nvGrpSpPr>
        <p:grpSpPr>
          <a:xfrm>
            <a:off x="4355976" y="3501008"/>
            <a:ext cx="4067944" cy="830997"/>
            <a:chOff x="4283968" y="3717032"/>
            <a:chExt cx="4067944" cy="830997"/>
          </a:xfrm>
        </p:grpSpPr>
        <p:sp>
          <p:nvSpPr>
            <p:cNvPr id="27" name="TextBox 26"/>
            <p:cNvSpPr txBox="1"/>
            <p:nvPr/>
          </p:nvSpPr>
          <p:spPr>
            <a:xfrm>
              <a:off x="5076056" y="3717032"/>
              <a:ext cx="3275856" cy="830997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th-TH" sz="2400" dirty="0" smtClean="0">
                  <a:cs typeface="+mj-cs"/>
                </a:rPr>
                <a:t>นักเรียนแกนนำออก</a:t>
              </a:r>
              <a:r>
                <a:rPr lang="th-TH" sz="2400" b="1" dirty="0" smtClean="0">
                  <a:solidFill>
                    <a:srgbClr val="0070C0"/>
                  </a:solidFill>
                  <a:cs typeface="+mj-cs"/>
                </a:rPr>
                <a:t>กิจกรรมค่าย</a:t>
              </a:r>
              <a:r>
                <a:rPr lang="th-TH" sz="2400" dirty="0" smtClean="0">
                  <a:cs typeface="+mj-cs"/>
                </a:rPr>
                <a:t>จิตอาสา”รักบ้านเกิด” </a:t>
              </a:r>
              <a:endParaRPr lang="th-TH" sz="1800" dirty="0">
                <a:cs typeface="+mj-cs"/>
              </a:endParaRPr>
            </a:p>
          </p:txBody>
        </p:sp>
        <p:cxnSp>
          <p:nvCxnSpPr>
            <p:cNvPr id="28" name="ลูกศรเชื่อมต่อแบบตรง 27"/>
            <p:cNvCxnSpPr/>
            <p:nvPr/>
          </p:nvCxnSpPr>
          <p:spPr>
            <a:xfrm>
              <a:off x="4283968" y="4077072"/>
              <a:ext cx="504056" cy="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29" name="Group 8"/>
          <p:cNvGrpSpPr>
            <a:grpSpLocks/>
          </p:cNvGrpSpPr>
          <p:nvPr/>
        </p:nvGrpSpPr>
        <p:grpSpPr bwMode="auto">
          <a:xfrm>
            <a:off x="4139952" y="4221088"/>
            <a:ext cx="368300" cy="384175"/>
            <a:chOff x="9134" y="4706"/>
            <a:chExt cx="581" cy="603"/>
          </a:xfrm>
        </p:grpSpPr>
        <p:cxnSp>
          <p:nvCxnSpPr>
            <p:cNvPr id="30" name="AutoShape 9"/>
            <p:cNvCxnSpPr>
              <a:cxnSpLocks noChangeShapeType="1"/>
            </p:cNvCxnSpPr>
            <p:nvPr/>
          </p:nvCxnSpPr>
          <p:spPr bwMode="auto">
            <a:xfrm>
              <a:off x="9435" y="4706"/>
              <a:ext cx="0" cy="603"/>
            </a:xfrm>
            <a:prstGeom prst="straightConnector1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31" name="AutoShape 10"/>
            <p:cNvCxnSpPr>
              <a:cxnSpLocks noChangeShapeType="1"/>
            </p:cNvCxnSpPr>
            <p:nvPr/>
          </p:nvCxnSpPr>
          <p:spPr bwMode="auto">
            <a:xfrm>
              <a:off x="9134" y="4946"/>
              <a:ext cx="581" cy="0"/>
            </a:xfrm>
            <a:prstGeom prst="straightConnector1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</p:spPr>
        </p:cxnSp>
      </p:grpSp>
      <p:grpSp>
        <p:nvGrpSpPr>
          <p:cNvPr id="41" name="กลุ่ม 40"/>
          <p:cNvGrpSpPr/>
          <p:nvPr/>
        </p:nvGrpSpPr>
        <p:grpSpPr>
          <a:xfrm>
            <a:off x="467544" y="3284984"/>
            <a:ext cx="3888432" cy="1569660"/>
            <a:chOff x="467544" y="3501008"/>
            <a:chExt cx="3888432" cy="1569660"/>
          </a:xfrm>
        </p:grpSpPr>
        <p:sp>
          <p:nvSpPr>
            <p:cNvPr id="26" name="TextBox 25"/>
            <p:cNvSpPr txBox="1"/>
            <p:nvPr/>
          </p:nvSpPr>
          <p:spPr>
            <a:xfrm>
              <a:off x="467544" y="3501008"/>
              <a:ext cx="3275856" cy="1569660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th-TH" sz="2400" b="1" u="sng" dirty="0" smtClean="0">
                  <a:solidFill>
                    <a:srgbClr val="7030A0"/>
                  </a:solidFill>
                  <a:cs typeface="+mj-cs"/>
                </a:rPr>
                <a:t>-นักเรียนได้รับการพัฒนาทักษะชีวิต </a:t>
              </a:r>
            </a:p>
            <a:p>
              <a:r>
                <a:rPr lang="th-TH" sz="2400" b="1" u="sng" dirty="0" smtClean="0">
                  <a:solidFill>
                    <a:srgbClr val="7030A0"/>
                  </a:solidFill>
                  <a:cs typeface="+mj-cs"/>
                </a:rPr>
                <a:t>-การทำงานเป็นทีม </a:t>
              </a:r>
            </a:p>
            <a:p>
              <a:r>
                <a:rPr lang="th-TH" sz="2400" b="1" u="sng" dirty="0" smtClean="0">
                  <a:solidFill>
                    <a:srgbClr val="7030A0"/>
                  </a:solidFill>
                  <a:cs typeface="+mj-cs"/>
                </a:rPr>
                <a:t>- จิตอาสา</a:t>
              </a:r>
              <a:endParaRPr lang="en-US" sz="2400" b="1" u="sng" dirty="0" smtClean="0">
                <a:solidFill>
                  <a:srgbClr val="7030A0"/>
                </a:solidFill>
                <a:cs typeface="+mj-cs"/>
              </a:endParaRPr>
            </a:p>
            <a:p>
              <a:r>
                <a:rPr lang="th-TH" sz="2400" b="1" u="sng" dirty="0" smtClean="0">
                  <a:solidFill>
                    <a:srgbClr val="7030A0"/>
                  </a:solidFill>
                  <a:cs typeface="+mj-cs"/>
                </a:rPr>
                <a:t>-เกิดเครือข่ายเยาวชน</a:t>
              </a:r>
              <a:endParaRPr lang="th-TH" sz="1600" dirty="0">
                <a:cs typeface="+mj-cs"/>
              </a:endParaRPr>
            </a:p>
          </p:txBody>
        </p:sp>
        <p:cxnSp>
          <p:nvCxnSpPr>
            <p:cNvPr id="32" name="ลูกศรเชื่อมต่อแบบตรง 31"/>
            <p:cNvCxnSpPr/>
            <p:nvPr/>
          </p:nvCxnSpPr>
          <p:spPr>
            <a:xfrm flipH="1">
              <a:off x="3851920" y="4077072"/>
              <a:ext cx="504056" cy="0"/>
            </a:xfrm>
            <a:prstGeom prst="straightConnector1">
              <a:avLst/>
            </a:prstGeom>
            <a:ln w="38100">
              <a:solidFill>
                <a:srgbClr val="7030A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กลุ่ม 32"/>
          <p:cNvGrpSpPr/>
          <p:nvPr/>
        </p:nvGrpSpPr>
        <p:grpSpPr>
          <a:xfrm>
            <a:off x="179512" y="5013176"/>
            <a:ext cx="8352928" cy="517817"/>
            <a:chOff x="652785" y="2492901"/>
            <a:chExt cx="7911942" cy="663978"/>
          </a:xfrm>
        </p:grpSpPr>
        <p:sp>
          <p:nvSpPr>
            <p:cNvPr id="34" name="TextBox 33"/>
            <p:cNvSpPr txBox="1"/>
            <p:nvPr/>
          </p:nvSpPr>
          <p:spPr>
            <a:xfrm>
              <a:off x="652785" y="2492901"/>
              <a:ext cx="3378647" cy="591976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th-TH" sz="2400" dirty="0" smtClean="0">
                  <a:cs typeface="+mj-cs"/>
                </a:rPr>
                <a:t>โรงเรียนได้แนวทางการ</a:t>
              </a:r>
              <a:r>
                <a:rPr lang="th-TH" sz="2400" dirty="0" err="1" smtClean="0">
                  <a:cs typeface="+mj-cs"/>
                </a:rPr>
                <a:t>ขับเคลื่อนปศพพ.</a:t>
              </a:r>
              <a:endParaRPr lang="th-TH" sz="1800" dirty="0">
                <a:cs typeface="+mj-cs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5076056" y="2564904"/>
              <a:ext cx="3488671" cy="591975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th-TH" sz="2400" b="1" dirty="0" smtClean="0">
                  <a:solidFill>
                    <a:srgbClr val="0070C0"/>
                  </a:solidFill>
                  <a:cs typeface="+mj-cs"/>
                </a:rPr>
                <a:t>ศึกษาดูงาน</a:t>
              </a:r>
              <a:r>
                <a:rPr lang="th-TH" sz="2400" dirty="0" smtClean="0">
                  <a:cs typeface="+mj-cs"/>
                </a:rPr>
                <a:t>ที่โรงเรียนเชียงขวัญ,โพนทอง</a:t>
              </a:r>
              <a:endParaRPr lang="th-TH" sz="2400" dirty="0">
                <a:cs typeface="+mj-cs"/>
              </a:endParaRPr>
            </a:p>
          </p:txBody>
        </p:sp>
        <p:cxnSp>
          <p:nvCxnSpPr>
            <p:cNvPr id="36" name="ลูกศรเชื่อมต่อแบบตรง 35"/>
            <p:cNvCxnSpPr/>
            <p:nvPr/>
          </p:nvCxnSpPr>
          <p:spPr>
            <a:xfrm flipH="1">
              <a:off x="4572000" y="2780928"/>
              <a:ext cx="504056" cy="0"/>
            </a:xfrm>
            <a:prstGeom prst="straightConnector1">
              <a:avLst/>
            </a:prstGeom>
            <a:ln w="38100">
              <a:solidFill>
                <a:srgbClr val="00B0F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ลูกศรเชื่อมต่อแบบตรง 36"/>
            <p:cNvCxnSpPr/>
            <p:nvPr/>
          </p:nvCxnSpPr>
          <p:spPr>
            <a:xfrm flipH="1">
              <a:off x="4067944" y="2780928"/>
              <a:ext cx="504056" cy="0"/>
            </a:xfrm>
            <a:prstGeom prst="straightConnector1">
              <a:avLst/>
            </a:prstGeom>
            <a:ln w="38100">
              <a:solidFill>
                <a:srgbClr val="7030A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0" name="TextBox 39"/>
          <p:cNvSpPr txBox="1"/>
          <p:nvPr/>
        </p:nvSpPr>
        <p:spPr>
          <a:xfrm>
            <a:off x="7271792" y="5842337"/>
            <a:ext cx="18722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b="1" dirty="0" smtClean="0">
                <a:solidFill>
                  <a:srgbClr val="0070C0"/>
                </a:solidFill>
              </a:rPr>
              <a:t>สีน้ำเงิน </a:t>
            </a:r>
            <a:r>
              <a:rPr lang="en-US" sz="2000" b="1" dirty="0" smtClean="0">
                <a:solidFill>
                  <a:srgbClr val="0070C0"/>
                </a:solidFill>
              </a:rPr>
              <a:t>=</a:t>
            </a:r>
            <a:r>
              <a:rPr lang="th-TH" sz="2000" b="1" dirty="0" smtClean="0">
                <a:solidFill>
                  <a:srgbClr val="0070C0"/>
                </a:solidFill>
              </a:rPr>
              <a:t>เครื่องมือ</a:t>
            </a:r>
          </a:p>
          <a:p>
            <a:r>
              <a:rPr lang="th-TH" sz="2000" b="1" dirty="0" smtClean="0">
                <a:solidFill>
                  <a:srgbClr val="00B050"/>
                </a:solidFill>
              </a:rPr>
              <a:t>สีเขียว</a:t>
            </a:r>
            <a:r>
              <a:rPr lang="en-US" sz="2000" b="1" dirty="0" smtClean="0">
                <a:solidFill>
                  <a:srgbClr val="00B050"/>
                </a:solidFill>
              </a:rPr>
              <a:t>=</a:t>
            </a:r>
            <a:r>
              <a:rPr lang="th-TH" sz="2000" b="1" dirty="0" smtClean="0">
                <a:solidFill>
                  <a:srgbClr val="00B050"/>
                </a:solidFill>
              </a:rPr>
              <a:t>กระบวนการ</a:t>
            </a:r>
          </a:p>
          <a:p>
            <a:r>
              <a:rPr lang="th-TH" sz="2000" b="1" dirty="0" smtClean="0">
                <a:solidFill>
                  <a:srgbClr val="7030A0"/>
                </a:solidFill>
              </a:rPr>
              <a:t>สีม่วง</a:t>
            </a:r>
            <a:r>
              <a:rPr lang="en-US" sz="2000" b="1" dirty="0" smtClean="0">
                <a:solidFill>
                  <a:srgbClr val="7030A0"/>
                </a:solidFill>
              </a:rPr>
              <a:t>=</a:t>
            </a:r>
            <a:r>
              <a:rPr lang="th-TH" sz="2000" b="1" dirty="0" smtClean="0">
                <a:solidFill>
                  <a:srgbClr val="7030A0"/>
                </a:solidFill>
              </a:rPr>
              <a:t>ผลลัพธ์</a:t>
            </a:r>
            <a:endParaRPr lang="th-TH" sz="20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ตัวยึดหมายเลขภาพนิ่ง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2A866A-D3D4-4BD9-8DBF-55CDCED6A01B}" type="slidenum">
              <a:rPr lang="en-US"/>
              <a:pPr/>
              <a:t>20</a:t>
            </a:fld>
            <a:endParaRPr lang="en-US"/>
          </a:p>
        </p:txBody>
      </p:sp>
      <p:sp>
        <p:nvSpPr>
          <p:cNvPr id="12390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85800"/>
          </a:xfrm>
          <a:solidFill>
            <a:srgbClr val="FFFFCC"/>
          </a:solidFill>
          <a:ln algn="ctr"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th-TH" sz="4000" b="1" dirty="0">
                <a:solidFill>
                  <a:srgbClr val="99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IrisUPC" pitchFamily="34" charset="-34"/>
              </a:rPr>
              <a:t>แนวทางการสอนแบบ</a:t>
            </a:r>
            <a:r>
              <a:rPr lang="th-TH" sz="4000" b="1" dirty="0" err="1">
                <a:solidFill>
                  <a:srgbClr val="99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IrisUPC" pitchFamily="34" charset="-34"/>
              </a:rPr>
              <a:t>บูรณา</a:t>
            </a:r>
            <a:r>
              <a:rPr lang="th-TH" sz="4000" b="1" dirty="0">
                <a:solidFill>
                  <a:srgbClr val="99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IrisUPC" pitchFamily="34" charset="-34"/>
              </a:rPr>
              <a:t>การปรัชญาของเศรษฐกิจพอเพียง</a:t>
            </a:r>
          </a:p>
        </p:txBody>
      </p:sp>
      <p:sp>
        <p:nvSpPr>
          <p:cNvPr id="1239043" name="Rectangle 3"/>
          <p:cNvSpPr>
            <a:spLocks noGrp="1" noChangeArrowheads="1"/>
          </p:cNvSpPr>
          <p:nvPr>
            <p:ph type="body" sz="half" idx="1"/>
          </p:nvPr>
        </p:nvSpPr>
        <p:spPr bwMode="auto">
          <a:xfrm>
            <a:off x="0" y="685800"/>
            <a:ext cx="9144000" cy="6096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4488" indent="-344488">
              <a:lnSpc>
                <a:spcPct val="90000"/>
              </a:lnSpc>
              <a:buFont typeface="FreesiaUPC" pitchFamily="34" charset="-34"/>
              <a:buNone/>
            </a:pPr>
            <a:r>
              <a:rPr lang="th-TH" altLang="zh-CN" sz="2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FreesiaUPC" pitchFamily="34" charset="-34"/>
              </a:rPr>
              <a:t>๑</a:t>
            </a:r>
            <a:r>
              <a:rPr lang="en-US" altLang="zh-CN" sz="2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SimSun" pitchFamily="2" charset="-122"/>
                <a:cs typeface="FreesiaUPC" pitchFamily="34" charset="-34"/>
              </a:rPr>
              <a:t>.	</a:t>
            </a:r>
            <a:r>
              <a:rPr lang="th-TH" altLang="zh-CN" sz="2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FreesiaUPC" pitchFamily="34" charset="-34"/>
              </a:rPr>
              <a:t>สังคมศึกษา ศาสนา และวัฒนธรรม</a:t>
            </a:r>
            <a:r>
              <a:rPr lang="en-US" altLang="zh-CN" sz="2000" b="1" dirty="0">
                <a:solidFill>
                  <a:schemeClr val="accent2"/>
                </a:solidFill>
                <a:ea typeface="SimSun" pitchFamily="2" charset="-122"/>
              </a:rPr>
              <a:t/>
            </a:r>
            <a:br>
              <a:rPr lang="en-US" altLang="zh-CN" sz="2000" b="1" dirty="0">
                <a:solidFill>
                  <a:schemeClr val="accent2"/>
                </a:solidFill>
                <a:ea typeface="SimSun" pitchFamily="2" charset="-122"/>
              </a:rPr>
            </a:br>
            <a:r>
              <a:rPr lang="th-TH" altLang="zh-CN" sz="2400" b="1" i="1" dirty="0">
                <a:solidFill>
                  <a:srgbClr val="006600"/>
                </a:solidFill>
                <a:cs typeface="FreesiaUPC" pitchFamily="34" charset="-34"/>
              </a:rPr>
              <a:t>สาระที่ ๑ : ศาสนา ศีลธรรม จริยธรรม</a:t>
            </a:r>
            <a:endParaRPr lang="en-US" altLang="zh-CN" sz="2400" b="1" i="1" dirty="0">
              <a:solidFill>
                <a:srgbClr val="006600"/>
              </a:solidFill>
              <a:ea typeface="SimSun" pitchFamily="2" charset="-122"/>
            </a:endParaRPr>
          </a:p>
          <a:p>
            <a:pPr marL="742950" lvl="1" indent="-227013">
              <a:lnSpc>
                <a:spcPct val="90000"/>
              </a:lnSpc>
              <a:buSzPct val="85000"/>
              <a:buFont typeface="Wingdings" pitchFamily="2" charset="2"/>
              <a:buChar char="§"/>
            </a:pPr>
            <a:r>
              <a:rPr lang="th-TH" altLang="zh-CN" sz="1800" dirty="0">
                <a:solidFill>
                  <a:srgbClr val="009900"/>
                </a:solidFill>
                <a:latin typeface="Browallia New" pitchFamily="34" charset="-34"/>
                <a:cs typeface="Browallia New" pitchFamily="34" charset="-34"/>
              </a:rPr>
              <a:t>ยึดมั่นในหลักศีลธรรม การกระทำความดีมีค่านิยมที่ดีงาม</a:t>
            </a:r>
            <a:endParaRPr lang="en-US" altLang="zh-CN" sz="1800" dirty="0">
              <a:solidFill>
                <a:srgbClr val="009900"/>
              </a:solidFill>
              <a:latin typeface="Browallia New" pitchFamily="34" charset="-34"/>
              <a:ea typeface="SimSun" pitchFamily="2" charset="-122"/>
            </a:endParaRPr>
          </a:p>
          <a:p>
            <a:pPr marL="742950" lvl="1" indent="-227013">
              <a:lnSpc>
                <a:spcPct val="90000"/>
              </a:lnSpc>
              <a:buSzPct val="85000"/>
              <a:buFont typeface="Wingdings" pitchFamily="2" charset="2"/>
              <a:buChar char="§"/>
            </a:pPr>
            <a:r>
              <a:rPr lang="th-TH" altLang="zh-CN" sz="1800" dirty="0">
                <a:solidFill>
                  <a:srgbClr val="009900"/>
                </a:solidFill>
                <a:latin typeface="Browallia New" pitchFamily="34" charset="-34"/>
                <a:cs typeface="Browallia New" pitchFamily="34" charset="-34"/>
              </a:rPr>
              <a:t>การพัฒนาตน บำเพ็ญประโยชน์ต่อสังคมและสิ่งแวดล้อม เพื่อการอยู่ร่วมกันได้อย่างสันติสุข</a:t>
            </a:r>
            <a:endParaRPr lang="th-TH" altLang="zh-CN" sz="1800" i="1" u="sng" dirty="0">
              <a:solidFill>
                <a:srgbClr val="009900"/>
              </a:solidFill>
              <a:latin typeface="Browallia New" pitchFamily="34" charset="-34"/>
              <a:cs typeface="Browallia New" pitchFamily="34" charset="-34"/>
            </a:endParaRPr>
          </a:p>
          <a:p>
            <a:pPr marL="344488" indent="-344488">
              <a:lnSpc>
                <a:spcPct val="90000"/>
              </a:lnSpc>
              <a:buFontTx/>
              <a:buNone/>
            </a:pPr>
            <a:r>
              <a:rPr lang="en-US" altLang="zh-CN" sz="1800" b="1" i="1" dirty="0">
                <a:solidFill>
                  <a:srgbClr val="009900"/>
                </a:solidFill>
                <a:ea typeface="SimSun" pitchFamily="2" charset="-122"/>
              </a:rPr>
              <a:t>	</a:t>
            </a:r>
            <a:r>
              <a:rPr lang="th-TH" altLang="zh-CN" sz="2400" b="1" i="1" dirty="0">
                <a:solidFill>
                  <a:srgbClr val="006600"/>
                </a:solidFill>
                <a:cs typeface="FreesiaUPC" pitchFamily="34" charset="-34"/>
              </a:rPr>
              <a:t>สาระที่ ๒ : หน้าที่พลเมือง วัฒนธรรม และการดำเนินชีวิตในสังคม</a:t>
            </a:r>
            <a:endParaRPr lang="en-US" altLang="zh-CN" sz="2400" b="1" i="1" dirty="0">
              <a:solidFill>
                <a:srgbClr val="006600"/>
              </a:solidFill>
              <a:ea typeface="SimSun" pitchFamily="2" charset="-122"/>
            </a:endParaRPr>
          </a:p>
          <a:p>
            <a:pPr marL="742950" lvl="1" indent="-227013">
              <a:lnSpc>
                <a:spcPct val="90000"/>
              </a:lnSpc>
              <a:buSzPct val="85000"/>
              <a:buFont typeface="Wingdings" pitchFamily="2" charset="2"/>
              <a:buChar char="§"/>
            </a:pPr>
            <a:r>
              <a:rPr lang="th-TH" altLang="zh-CN" sz="1800" dirty="0">
                <a:solidFill>
                  <a:srgbClr val="009900"/>
                </a:solidFill>
                <a:latin typeface="Browallia New" pitchFamily="34" charset="-34"/>
                <a:cs typeface="Browallia New" pitchFamily="34" charset="-34"/>
              </a:rPr>
              <a:t>การดำรงชีวิตอยู่ร่วมกันในสังคมไทยและสังคมโลกอย่างสันติสุข</a:t>
            </a:r>
            <a:endParaRPr lang="en-US" altLang="zh-CN" sz="1800" dirty="0">
              <a:solidFill>
                <a:srgbClr val="009900"/>
              </a:solidFill>
              <a:latin typeface="Browallia New" pitchFamily="34" charset="-34"/>
              <a:ea typeface="SimSun" pitchFamily="2" charset="-122"/>
            </a:endParaRPr>
          </a:p>
          <a:p>
            <a:pPr marL="742950" lvl="1" indent="-227013">
              <a:lnSpc>
                <a:spcPct val="90000"/>
              </a:lnSpc>
              <a:buSzPct val="85000"/>
              <a:buFont typeface="Wingdings" pitchFamily="2" charset="2"/>
              <a:buChar char="§"/>
            </a:pPr>
            <a:r>
              <a:rPr lang="th-TH" altLang="zh-CN" sz="1800" dirty="0">
                <a:solidFill>
                  <a:srgbClr val="009900"/>
                </a:solidFill>
                <a:latin typeface="Browallia New" pitchFamily="34" charset="-34"/>
                <a:cs typeface="Browallia New" pitchFamily="34" charset="-34"/>
              </a:rPr>
              <a:t>วิถีชีวิตประชาธิปไตย (คารวะธรรม  สามัคคีธรรม ปัญญาธรรม)</a:t>
            </a:r>
          </a:p>
          <a:p>
            <a:pPr marL="344488" indent="-344488">
              <a:lnSpc>
                <a:spcPct val="90000"/>
              </a:lnSpc>
              <a:buFontTx/>
              <a:buNone/>
            </a:pPr>
            <a:r>
              <a:rPr lang="en-US" altLang="zh-CN" sz="2400" b="1" i="1" dirty="0">
                <a:solidFill>
                  <a:srgbClr val="006600"/>
                </a:solidFill>
                <a:ea typeface="SimSun" pitchFamily="2" charset="-122"/>
              </a:rPr>
              <a:t>	</a:t>
            </a:r>
            <a:r>
              <a:rPr lang="th-TH" altLang="zh-CN" sz="2400" b="1" i="1" dirty="0">
                <a:solidFill>
                  <a:srgbClr val="006600"/>
                </a:solidFill>
                <a:cs typeface="FreesiaUPC" pitchFamily="34" charset="-34"/>
              </a:rPr>
              <a:t>สาระที่ ๓ : เศรษฐศาสตร์</a:t>
            </a:r>
            <a:endParaRPr lang="en-US" altLang="zh-CN" sz="2400" b="1" i="1" dirty="0">
              <a:solidFill>
                <a:srgbClr val="006600"/>
              </a:solidFill>
              <a:ea typeface="SimSun" pitchFamily="2" charset="-122"/>
            </a:endParaRPr>
          </a:p>
          <a:p>
            <a:pPr marL="742950" lvl="1" indent="-227013">
              <a:lnSpc>
                <a:spcPct val="90000"/>
              </a:lnSpc>
              <a:buSzPct val="85000"/>
              <a:buFont typeface="Wingdings" pitchFamily="2" charset="2"/>
              <a:buChar char="§"/>
            </a:pPr>
            <a:r>
              <a:rPr lang="th-TH" altLang="zh-CN" sz="1800" dirty="0">
                <a:solidFill>
                  <a:srgbClr val="009900"/>
                </a:solidFill>
                <a:latin typeface="Browallia New" pitchFamily="34" charset="-34"/>
                <a:cs typeface="Browallia New" pitchFamily="34" charset="-34"/>
              </a:rPr>
              <a:t>การบริหารจัดการทรัพยากรที่มีอยู่จำกัดได้อย่างมีประสิทธิภาพ</a:t>
            </a:r>
          </a:p>
          <a:p>
            <a:pPr marL="742950" lvl="1" indent="-227013">
              <a:lnSpc>
                <a:spcPct val="90000"/>
              </a:lnSpc>
              <a:buSzPct val="85000"/>
              <a:buFont typeface="Wingdings" pitchFamily="2" charset="2"/>
              <a:buChar char="§"/>
            </a:pPr>
            <a:r>
              <a:rPr lang="th-TH" altLang="zh-CN" sz="1800" dirty="0">
                <a:solidFill>
                  <a:srgbClr val="009900"/>
                </a:solidFill>
                <a:latin typeface="Browallia New" pitchFamily="34" charset="-34"/>
                <a:cs typeface="Browallia New" pitchFamily="34" charset="-34"/>
              </a:rPr>
              <a:t>เศรษฐกิจพอเพียงเพื่อการดำรงชีวิตอย่างมีดุลยภาพ</a:t>
            </a:r>
          </a:p>
          <a:p>
            <a:pPr marL="344488" indent="-344488">
              <a:lnSpc>
                <a:spcPct val="90000"/>
              </a:lnSpc>
              <a:buFont typeface="FreesiaUPC" pitchFamily="34" charset="-34"/>
              <a:buNone/>
            </a:pPr>
            <a:r>
              <a:rPr lang="th-TH" sz="2400" b="1" i="1" dirty="0">
                <a:solidFill>
                  <a:srgbClr val="006600"/>
                </a:solidFill>
                <a:cs typeface="FreesiaUPC" pitchFamily="34" charset="-34"/>
              </a:rPr>
              <a:t>	สาระที่ ๔ : ประวัติศาสตร์</a:t>
            </a:r>
          </a:p>
          <a:p>
            <a:pPr marL="742950" lvl="1" indent="-227013">
              <a:lnSpc>
                <a:spcPct val="90000"/>
              </a:lnSpc>
              <a:buSzPct val="85000"/>
              <a:buFont typeface="Wingdings" pitchFamily="2" charset="2"/>
              <a:buChar char="§"/>
            </a:pPr>
            <a:r>
              <a:rPr lang="th-TH" sz="1800" dirty="0">
                <a:solidFill>
                  <a:srgbClr val="009900"/>
                </a:solidFill>
                <a:latin typeface="Browallia New" pitchFamily="34" charset="-34"/>
                <a:cs typeface="Browallia New" pitchFamily="34" charset="-34"/>
              </a:rPr>
              <a:t>ใช้วิธีการทางประวัติศาสตร์บนพื้นฐานของความเป็นเหตุเป็นผล มาวิเคราะห์เหตุการณ์ต่างๆอย่างเป็นระบบ</a:t>
            </a:r>
          </a:p>
          <a:p>
            <a:pPr marL="742950" lvl="1" indent="-227013">
              <a:lnSpc>
                <a:spcPct val="90000"/>
              </a:lnSpc>
              <a:buSzPct val="85000"/>
              <a:buFont typeface="Wingdings" pitchFamily="2" charset="2"/>
              <a:buChar char="§"/>
            </a:pPr>
            <a:r>
              <a:rPr lang="th-TH" sz="1800" dirty="0">
                <a:solidFill>
                  <a:srgbClr val="009900"/>
                </a:solidFill>
                <a:latin typeface="Browallia New" pitchFamily="34" charset="-34"/>
                <a:cs typeface="Browallia New" pitchFamily="34" charset="-34"/>
              </a:rPr>
              <a:t>วัฒนธรรมไทย ภูมิปัญญาไทย มีความภูมิใจและรักษาความเป็นไทย</a:t>
            </a:r>
          </a:p>
          <a:p>
            <a:pPr marL="344488" indent="-344488">
              <a:lnSpc>
                <a:spcPct val="90000"/>
              </a:lnSpc>
              <a:buFont typeface="Wingdings" pitchFamily="2" charset="2"/>
              <a:buNone/>
            </a:pPr>
            <a:r>
              <a:rPr lang="th-TH" sz="2400" b="1" i="1" dirty="0">
                <a:solidFill>
                  <a:srgbClr val="006600"/>
                </a:solidFill>
                <a:cs typeface="FreesiaUPC" pitchFamily="34" charset="-34"/>
              </a:rPr>
              <a:t>	สาระที่ ๕ : ภูมิศาสตร์ </a:t>
            </a:r>
          </a:p>
          <a:p>
            <a:pPr marL="742950" lvl="1" indent="-227013">
              <a:lnSpc>
                <a:spcPct val="90000"/>
              </a:lnSpc>
              <a:buSzPct val="85000"/>
              <a:buFont typeface="Wingdings" pitchFamily="2" charset="2"/>
              <a:buChar char="§"/>
            </a:pPr>
            <a:r>
              <a:rPr lang="th-TH" sz="1800" dirty="0">
                <a:solidFill>
                  <a:srgbClr val="009900"/>
                </a:solidFill>
                <a:latin typeface="Browallia New" pitchFamily="34" charset="-34"/>
                <a:cs typeface="Browallia New" pitchFamily="34" charset="-34"/>
              </a:rPr>
              <a:t>ระบบธรรมชาติและความสัมพันธ์ของสรรพสิ่ง ความสัมพันธ์ของมนุษย์กับสภาพแวดล้อม</a:t>
            </a:r>
          </a:p>
          <a:p>
            <a:pPr marL="742950" lvl="1" indent="-227013">
              <a:lnSpc>
                <a:spcPct val="90000"/>
              </a:lnSpc>
              <a:buSzPct val="85000"/>
              <a:buFont typeface="Wingdings" pitchFamily="2" charset="2"/>
              <a:buChar char="§"/>
            </a:pPr>
            <a:r>
              <a:rPr lang="th-TH" sz="1800" dirty="0">
                <a:solidFill>
                  <a:srgbClr val="009900"/>
                </a:solidFill>
                <a:latin typeface="Browallia New" pitchFamily="34" charset="-34"/>
                <a:cs typeface="Browallia New" pitchFamily="34" charset="-34"/>
              </a:rPr>
              <a:t>การสร้างสรรค์วัฒนธรรมที่เกิดจากสภาพแวดล้อมทางกายภาพ</a:t>
            </a:r>
          </a:p>
          <a:p>
            <a:pPr marL="742950" lvl="1" indent="-227013">
              <a:lnSpc>
                <a:spcPct val="90000"/>
              </a:lnSpc>
              <a:buSzPct val="85000"/>
              <a:buFont typeface="Wingdings" pitchFamily="2" charset="2"/>
              <a:buChar char="§"/>
            </a:pPr>
            <a:r>
              <a:rPr lang="th-TH" sz="1800" dirty="0">
                <a:solidFill>
                  <a:srgbClr val="009900"/>
                </a:solidFill>
                <a:latin typeface="Browallia New" pitchFamily="34" charset="-34"/>
                <a:cs typeface="Browallia New" pitchFamily="34" charset="-34"/>
              </a:rPr>
              <a:t>จิตสำนึกอนุรักษ์ทรัพยากรและสิ่งแวดล้อมเพื่อการพัฒนาที่ยั่งยืน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6742382" y="6150114"/>
            <a:ext cx="240161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th-TH" sz="20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IrisUPC" pitchFamily="34" charset="-34"/>
              </a:rPr>
              <a:t>ดร.ปรียานุช  </a:t>
            </a:r>
            <a:r>
              <a:rPr lang="th-TH" sz="2000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IrisUPC" pitchFamily="34" charset="-34"/>
              </a:rPr>
              <a:t>พิบูลส</a:t>
            </a:r>
            <a:r>
              <a:rPr lang="th-TH" sz="2000" b="1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IrisUPC" pitchFamily="34" charset="-34"/>
              </a:rPr>
              <a:t>ราวุธ</a:t>
            </a:r>
          </a:p>
          <a:p>
            <a:pPr algn="r"/>
            <a:r>
              <a:rPr lang="th-TH" sz="2000" b="1" dirty="0" smtClean="0">
                <a:solidFill>
                  <a:schemeClr val="accent2"/>
                </a:solidFill>
                <a:latin typeface="Browallia New" pitchFamily="34" charset="-34"/>
                <a:cs typeface="IrisUPC" pitchFamily="34" charset="-34"/>
              </a:rPr>
              <a:t>โครงการวิจัยเศรษฐกิจพอเพียง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A70D45-74A5-4F2A-A5B4-56D0EFA9B7B4}" type="slidenum">
              <a:rPr lang="en-US"/>
              <a:pPr/>
              <a:t>21</a:t>
            </a:fld>
            <a:endParaRPr lang="en-US"/>
          </a:p>
        </p:txBody>
      </p:sp>
      <p:sp>
        <p:nvSpPr>
          <p:cNvPr id="1241090" name="Rectangle 2"/>
          <p:cNvSpPr>
            <a:spLocks noGrp="1" noChangeArrowheads="1"/>
          </p:cNvSpPr>
          <p:nvPr>
            <p:ph type="body" sz="half" idx="1"/>
          </p:nvPr>
        </p:nvSpPr>
        <p:spPr bwMode="auto">
          <a:xfrm>
            <a:off x="0" y="762000"/>
            <a:ext cx="3886200" cy="4572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00050" indent="-400050">
              <a:buFont typeface="FreesiaUPC" pitchFamily="34" charset="-34"/>
              <a:buAutoNum type="thaiNumPeriod" startAt="2"/>
            </a:pPr>
            <a:r>
              <a:rPr lang="th-TH" altLang="zh-CN" b="1" i="1" dirty="0">
                <a:solidFill>
                  <a:schemeClr val="accent2"/>
                </a:solidFill>
                <a:cs typeface="FreesiaUPC" pitchFamily="34" charset="-34"/>
              </a:rPr>
              <a:t>วิทยาศาสตร์</a:t>
            </a:r>
            <a:r>
              <a:rPr lang="en-US" altLang="zh-CN" b="1" i="1" dirty="0">
                <a:solidFill>
                  <a:schemeClr val="accent2"/>
                </a:solidFill>
                <a:ea typeface="SimSun" pitchFamily="2" charset="-122"/>
                <a:cs typeface="FreesiaUPC" pitchFamily="34" charset="-34"/>
              </a:rPr>
              <a:t> </a:t>
            </a:r>
          </a:p>
          <a:p>
            <a:pPr marL="704850" lvl="1" indent="-125413">
              <a:lnSpc>
                <a:spcPct val="90000"/>
              </a:lnSpc>
              <a:buSzPct val="85000"/>
              <a:buFont typeface="Wingdings" pitchFamily="2" charset="2"/>
              <a:buChar char="§"/>
            </a:pPr>
            <a:r>
              <a:rPr lang="th-TH" dirty="0">
                <a:solidFill>
                  <a:srgbClr val="009900"/>
                </a:solidFill>
                <a:latin typeface="Browallia New" pitchFamily="34" charset="-34"/>
                <a:cs typeface="Browallia New" pitchFamily="34" charset="-34"/>
              </a:rPr>
              <a:t>ชีวิตกับสิ่งแวดล้อม</a:t>
            </a:r>
          </a:p>
          <a:p>
            <a:pPr marL="704850" lvl="1" indent="-125413">
              <a:lnSpc>
                <a:spcPct val="90000"/>
              </a:lnSpc>
              <a:buSzPct val="85000"/>
              <a:buFont typeface="Wingdings" pitchFamily="2" charset="2"/>
              <a:buChar char="§"/>
            </a:pPr>
            <a:r>
              <a:rPr lang="th-TH" dirty="0">
                <a:solidFill>
                  <a:srgbClr val="009900"/>
                </a:solidFill>
                <a:latin typeface="Browallia New" pitchFamily="34" charset="-34"/>
                <a:cs typeface="Browallia New" pitchFamily="34" charset="-34"/>
              </a:rPr>
              <a:t>การจัดการทรัพยากรธรรมชาติ และสิ่งแวดล้อมในท้องถิ่นอย่างยั่งยืน</a:t>
            </a:r>
          </a:p>
          <a:p>
            <a:pPr marL="400050" indent="-400050">
              <a:lnSpc>
                <a:spcPct val="85000"/>
              </a:lnSpc>
              <a:spcBef>
                <a:spcPct val="50000"/>
              </a:spcBef>
              <a:buFont typeface="FreesiaUPC" pitchFamily="34" charset="-34"/>
              <a:buAutoNum type="thaiNumPeriod" startAt="2"/>
            </a:pPr>
            <a:r>
              <a:rPr lang="th-TH" altLang="zh-CN" b="1" i="1" dirty="0">
                <a:solidFill>
                  <a:schemeClr val="accent2"/>
                </a:solidFill>
                <a:cs typeface="FreesiaUPC" pitchFamily="34" charset="-34"/>
              </a:rPr>
              <a:t>คณิตศาสตร์</a:t>
            </a:r>
            <a:endParaRPr lang="en-US" altLang="zh-CN" b="1" i="1" dirty="0">
              <a:solidFill>
                <a:schemeClr val="accent2"/>
              </a:solidFill>
              <a:ea typeface="SimSun" pitchFamily="2" charset="-122"/>
            </a:endParaRPr>
          </a:p>
          <a:p>
            <a:pPr marL="400050" indent="-400050">
              <a:lnSpc>
                <a:spcPct val="80000"/>
              </a:lnSpc>
              <a:spcBef>
                <a:spcPct val="0"/>
              </a:spcBef>
              <a:buFont typeface="FreesiaUPC" pitchFamily="34" charset="-34"/>
              <a:buNone/>
            </a:pPr>
            <a:r>
              <a:rPr lang="en-US" altLang="zh-CN" sz="2400" b="1" i="1" dirty="0">
                <a:solidFill>
                  <a:srgbClr val="009900"/>
                </a:solidFill>
                <a:ea typeface="SimSun" pitchFamily="2" charset="-122"/>
              </a:rPr>
              <a:t>	 </a:t>
            </a:r>
            <a:r>
              <a:rPr lang="th-TH" sz="2400" b="1" i="1" dirty="0">
                <a:solidFill>
                  <a:srgbClr val="009900"/>
                </a:solidFill>
                <a:cs typeface="FreesiaUPC" pitchFamily="34" charset="-34"/>
              </a:rPr>
              <a:t>ทักษะ/กระบวนการทางคณิตศาสตร์</a:t>
            </a:r>
          </a:p>
          <a:p>
            <a:pPr marL="704850" lvl="1" indent="-125413">
              <a:lnSpc>
                <a:spcPct val="90000"/>
              </a:lnSpc>
              <a:buSzPct val="85000"/>
              <a:buFont typeface="Wingdings" pitchFamily="2" charset="2"/>
              <a:buChar char="§"/>
            </a:pPr>
            <a:r>
              <a:rPr lang="th-TH" dirty="0">
                <a:solidFill>
                  <a:srgbClr val="009900"/>
                </a:solidFill>
                <a:latin typeface="Browallia New" pitchFamily="34" charset="-34"/>
                <a:cs typeface="Browallia New" pitchFamily="34" charset="-34"/>
              </a:rPr>
              <a:t>การแก้ปัญหา</a:t>
            </a:r>
          </a:p>
          <a:p>
            <a:pPr marL="704850" lvl="1" indent="-125413">
              <a:lnSpc>
                <a:spcPct val="90000"/>
              </a:lnSpc>
              <a:buSzPct val="85000"/>
              <a:buFont typeface="Wingdings" pitchFamily="2" charset="2"/>
              <a:buChar char="§"/>
            </a:pPr>
            <a:r>
              <a:rPr lang="th-TH" dirty="0">
                <a:solidFill>
                  <a:srgbClr val="009900"/>
                </a:solidFill>
                <a:latin typeface="Browallia New" pitchFamily="34" charset="-34"/>
                <a:cs typeface="Browallia New" pitchFamily="34" charset="-34"/>
              </a:rPr>
              <a:t>การให้เหตุผล</a:t>
            </a:r>
            <a:endParaRPr lang="en-US" altLang="zh-CN" dirty="0">
              <a:solidFill>
                <a:srgbClr val="009900"/>
              </a:solidFill>
              <a:latin typeface="Browallia New" pitchFamily="34" charset="-34"/>
              <a:ea typeface="SimSun" pitchFamily="2" charset="-122"/>
            </a:endParaRPr>
          </a:p>
          <a:p>
            <a:pPr marL="704850" lvl="1" indent="-125413">
              <a:lnSpc>
                <a:spcPct val="90000"/>
              </a:lnSpc>
              <a:buSzPct val="85000"/>
              <a:buFont typeface="Wingdings" pitchFamily="2" charset="2"/>
              <a:buChar char="§"/>
            </a:pPr>
            <a:r>
              <a:rPr lang="th-TH" altLang="zh-CN" dirty="0">
                <a:solidFill>
                  <a:srgbClr val="009900"/>
                </a:solidFill>
                <a:latin typeface="Browallia New" pitchFamily="34" charset="-34"/>
                <a:cs typeface="Browallia New" pitchFamily="34" charset="-34"/>
              </a:rPr>
              <a:t>เชื่อมโยงความรู้ต่างๆทางคณิตศาสตร์กับศาสตร์อื่นๆได้</a:t>
            </a:r>
            <a:endParaRPr lang="th-TH" dirty="0">
              <a:solidFill>
                <a:srgbClr val="009900"/>
              </a:solidFill>
              <a:latin typeface="Browallia New" pitchFamily="34" charset="-34"/>
              <a:cs typeface="Browallia New" pitchFamily="34" charset="-34"/>
            </a:endParaRPr>
          </a:p>
        </p:txBody>
      </p:sp>
      <p:sp>
        <p:nvSpPr>
          <p:cNvPr id="1241091" name="Rectangle 3"/>
          <p:cNvSpPr>
            <a:spLocks noChangeArrowheads="1"/>
          </p:cNvSpPr>
          <p:nvPr/>
        </p:nvSpPr>
        <p:spPr bwMode="auto">
          <a:xfrm>
            <a:off x="0" y="0"/>
            <a:ext cx="9144000" cy="685800"/>
          </a:xfrm>
          <a:prstGeom prst="rect">
            <a:avLst/>
          </a:prstGeom>
          <a:solidFill>
            <a:srgbClr val="FFFFCC"/>
          </a:solidFill>
          <a:ln w="9525" algn="ctr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682625"/>
            <a:r>
              <a:rPr lang="th-TH" sz="4000" b="1">
                <a:solidFill>
                  <a:srgbClr val="99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IrisUPC" pitchFamily="34" charset="-34"/>
              </a:rPr>
              <a:t>แนวทางการสอนแบบบูรณาการปรัชญาของเศรษฐกิจพอเพียง</a:t>
            </a:r>
          </a:p>
        </p:txBody>
      </p:sp>
      <p:sp>
        <p:nvSpPr>
          <p:cNvPr id="1241092" name="Rectangle 4"/>
          <p:cNvSpPr>
            <a:spLocks noChangeArrowheads="1"/>
          </p:cNvSpPr>
          <p:nvPr/>
        </p:nvSpPr>
        <p:spPr bwMode="auto">
          <a:xfrm>
            <a:off x="4572000" y="685800"/>
            <a:ext cx="4419600" cy="5105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00050" indent="-400050" defTabSz="682625">
              <a:spcBef>
                <a:spcPct val="20000"/>
              </a:spcBef>
              <a:buFont typeface="FreesiaUPC" pitchFamily="34" charset="-34"/>
              <a:buAutoNum type="thaiNumPeriod" startAt="4"/>
            </a:pPr>
            <a:r>
              <a:rPr lang="th-TH" altLang="zh-CN" sz="2800" b="1" i="1" dirty="0">
                <a:solidFill>
                  <a:schemeClr val="accent2"/>
                </a:solidFill>
                <a:cs typeface="FreesiaUPC" pitchFamily="34" charset="-34"/>
              </a:rPr>
              <a:t>ภาษาไทย</a:t>
            </a:r>
            <a:r>
              <a:rPr lang="en-US" altLang="zh-CN" sz="3200" b="1" i="1" dirty="0">
                <a:solidFill>
                  <a:schemeClr val="accent2"/>
                </a:solidFill>
                <a:ea typeface="SimSun" pitchFamily="2" charset="-122"/>
                <a:cs typeface="FreesiaUPC" pitchFamily="34" charset="-34"/>
              </a:rPr>
              <a:t> </a:t>
            </a:r>
            <a:r>
              <a:rPr lang="en-US" altLang="zh-CN" sz="2600" b="1" i="1" dirty="0">
                <a:solidFill>
                  <a:schemeClr val="accent2"/>
                </a:solidFill>
                <a:ea typeface="SimSun" pitchFamily="2" charset="-122"/>
                <a:cs typeface="FreesiaUPC" pitchFamily="34" charset="-34"/>
              </a:rPr>
              <a:t/>
            </a:r>
            <a:br>
              <a:rPr lang="en-US" altLang="zh-CN" sz="2600" b="1" i="1" dirty="0">
                <a:solidFill>
                  <a:schemeClr val="accent2"/>
                </a:solidFill>
                <a:ea typeface="SimSun" pitchFamily="2" charset="-122"/>
                <a:cs typeface="FreesiaUPC" pitchFamily="34" charset="-34"/>
              </a:rPr>
            </a:br>
            <a:r>
              <a:rPr lang="th-TH" sz="2400" b="1" i="1" dirty="0">
                <a:solidFill>
                  <a:srgbClr val="009900"/>
                </a:solidFill>
                <a:cs typeface="FreesiaUPC" pitchFamily="34" charset="-34"/>
              </a:rPr>
              <a:t>ฟัง พูด อ่าน เขียน</a:t>
            </a:r>
          </a:p>
          <a:p>
            <a:pPr marL="704850" lvl="1" indent="-361950" defTabSz="682625">
              <a:lnSpc>
                <a:spcPct val="80000"/>
              </a:lnSpc>
              <a:spcBef>
                <a:spcPct val="10000"/>
              </a:spcBef>
              <a:buFont typeface="Wingdings" pitchFamily="2" charset="2"/>
              <a:buChar char="§"/>
            </a:pPr>
            <a:r>
              <a:rPr lang="th-TH" sz="2400" dirty="0">
                <a:solidFill>
                  <a:srgbClr val="009900"/>
                </a:solidFill>
                <a:cs typeface="FreesiaUPC" pitchFamily="34" charset="-34"/>
              </a:rPr>
              <a:t>สำนวนไทย</a:t>
            </a:r>
          </a:p>
          <a:p>
            <a:pPr marL="704850" lvl="1" indent="-361950" defTabSz="682625">
              <a:lnSpc>
                <a:spcPct val="80000"/>
              </a:lnSpc>
              <a:spcBef>
                <a:spcPct val="10000"/>
              </a:spcBef>
              <a:buFont typeface="Wingdings" pitchFamily="2" charset="2"/>
              <a:buChar char="§"/>
            </a:pPr>
            <a:r>
              <a:rPr lang="th-TH" sz="2400" dirty="0">
                <a:solidFill>
                  <a:srgbClr val="009900"/>
                </a:solidFill>
                <a:cs typeface="FreesiaUPC" pitchFamily="34" charset="-34"/>
              </a:rPr>
              <a:t>การแสดงความคิดเห็น</a:t>
            </a:r>
          </a:p>
          <a:p>
            <a:pPr marL="704850" lvl="1" indent="-361950" defTabSz="682625">
              <a:lnSpc>
                <a:spcPct val="80000"/>
              </a:lnSpc>
              <a:spcBef>
                <a:spcPct val="10000"/>
              </a:spcBef>
              <a:buFont typeface="Wingdings" pitchFamily="2" charset="2"/>
              <a:buChar char="§"/>
            </a:pPr>
            <a:r>
              <a:rPr lang="th-TH" sz="2400" dirty="0">
                <a:solidFill>
                  <a:srgbClr val="009900"/>
                </a:solidFill>
                <a:cs typeface="FreesiaUPC" pitchFamily="34" charset="-34"/>
              </a:rPr>
              <a:t>บทร้อยแก้ว</a:t>
            </a:r>
          </a:p>
          <a:p>
            <a:pPr marL="704850" lvl="1" indent="-361950" defTabSz="682625">
              <a:lnSpc>
                <a:spcPct val="80000"/>
              </a:lnSpc>
              <a:spcBef>
                <a:spcPct val="10000"/>
              </a:spcBef>
              <a:buFont typeface="Wingdings" pitchFamily="2" charset="2"/>
              <a:buChar char="§"/>
            </a:pPr>
            <a:r>
              <a:rPr lang="th-TH" sz="2400" dirty="0">
                <a:solidFill>
                  <a:srgbClr val="009900"/>
                </a:solidFill>
                <a:cs typeface="FreesiaUPC" pitchFamily="34" charset="-34"/>
              </a:rPr>
              <a:t>คำขวัญ</a:t>
            </a:r>
          </a:p>
          <a:p>
            <a:pPr marL="704850" lvl="1" indent="-361950" defTabSz="682625">
              <a:lnSpc>
                <a:spcPct val="80000"/>
              </a:lnSpc>
              <a:spcBef>
                <a:spcPct val="10000"/>
              </a:spcBef>
              <a:buFont typeface="Wingdings" pitchFamily="2" charset="2"/>
              <a:buChar char="§"/>
            </a:pPr>
            <a:r>
              <a:rPr lang="th-TH" sz="2400" dirty="0">
                <a:solidFill>
                  <a:srgbClr val="009900"/>
                </a:solidFill>
                <a:cs typeface="FreesiaUPC" pitchFamily="34" charset="-34"/>
              </a:rPr>
              <a:t>การคัดลายมือ</a:t>
            </a:r>
          </a:p>
          <a:p>
            <a:pPr marL="704850" lvl="1" indent="-361950" defTabSz="682625">
              <a:lnSpc>
                <a:spcPct val="80000"/>
              </a:lnSpc>
              <a:spcBef>
                <a:spcPct val="10000"/>
              </a:spcBef>
              <a:buFont typeface="Wingdings" pitchFamily="2" charset="2"/>
              <a:buChar char="§"/>
            </a:pPr>
            <a:r>
              <a:rPr lang="th-TH" sz="2400" dirty="0">
                <a:solidFill>
                  <a:srgbClr val="009900"/>
                </a:solidFill>
                <a:cs typeface="FreesiaUPC" pitchFamily="34" charset="-34"/>
              </a:rPr>
              <a:t>การสรุปใจความ</a:t>
            </a:r>
          </a:p>
          <a:p>
            <a:pPr marL="704850" lvl="1" indent="-361950" defTabSz="682625">
              <a:lnSpc>
                <a:spcPct val="80000"/>
              </a:lnSpc>
              <a:spcBef>
                <a:spcPct val="10000"/>
              </a:spcBef>
              <a:buFont typeface="Wingdings" pitchFamily="2" charset="2"/>
              <a:buChar char="§"/>
            </a:pPr>
            <a:r>
              <a:rPr lang="th-TH" sz="2400" dirty="0">
                <a:solidFill>
                  <a:srgbClr val="009900"/>
                </a:solidFill>
                <a:cs typeface="FreesiaUPC" pitchFamily="34" charset="-34"/>
              </a:rPr>
              <a:t>การทำหนังสือเล่มเล็ก/ เล่มใหญ่</a:t>
            </a:r>
          </a:p>
          <a:p>
            <a:pPr marL="400050" indent="-400050" defTabSz="682625">
              <a:spcBef>
                <a:spcPct val="20000"/>
              </a:spcBef>
              <a:buFont typeface="FreesiaUPC" pitchFamily="34" charset="-34"/>
              <a:buAutoNum type="thaiNumPeriod" startAt="5"/>
            </a:pPr>
            <a:r>
              <a:rPr lang="th-TH" altLang="zh-CN" sz="2800" b="1" i="1" dirty="0">
                <a:solidFill>
                  <a:schemeClr val="accent2"/>
                </a:solidFill>
                <a:cs typeface="FreesiaUPC" pitchFamily="34" charset="-34"/>
              </a:rPr>
              <a:t>ภาษาต่างประเทศ</a:t>
            </a:r>
            <a:endParaRPr lang="th-TH" sz="2800" b="1" i="1" dirty="0">
              <a:solidFill>
                <a:schemeClr val="accent2"/>
              </a:solidFill>
              <a:cs typeface="FreesiaUPC" pitchFamily="34" charset="-34"/>
            </a:endParaRPr>
          </a:p>
          <a:p>
            <a:pPr marL="704850" lvl="1" indent="-361950" defTabSz="682625">
              <a:lnSpc>
                <a:spcPct val="85000"/>
              </a:lnSpc>
              <a:spcBef>
                <a:spcPct val="20000"/>
              </a:spcBef>
              <a:buFont typeface="Wingdings" pitchFamily="2" charset="2"/>
              <a:buChar char="§"/>
            </a:pPr>
            <a:r>
              <a:rPr lang="th-TH" sz="2400" dirty="0">
                <a:solidFill>
                  <a:srgbClr val="009900"/>
                </a:solidFill>
                <a:cs typeface="FreesiaUPC" pitchFamily="34" charset="-34"/>
              </a:rPr>
              <a:t>ภาษาเพื่อการสื่อสาร</a:t>
            </a:r>
          </a:p>
          <a:p>
            <a:pPr marL="704850" lvl="1" indent="-361950" defTabSz="682625">
              <a:lnSpc>
                <a:spcPct val="85000"/>
              </a:lnSpc>
              <a:spcBef>
                <a:spcPct val="20000"/>
              </a:spcBef>
              <a:buFont typeface="Wingdings" pitchFamily="2" charset="2"/>
              <a:buChar char="§"/>
            </a:pPr>
            <a:r>
              <a:rPr lang="th-TH" sz="2400" dirty="0">
                <a:solidFill>
                  <a:srgbClr val="009900"/>
                </a:solidFill>
                <a:cs typeface="FreesiaUPC" pitchFamily="34" charset="-34"/>
              </a:rPr>
              <a:t>ภาษาและวัฒนธรรม</a:t>
            </a:r>
            <a:endParaRPr lang="th-TH" altLang="zh-CN" sz="2400" dirty="0">
              <a:solidFill>
                <a:srgbClr val="009900"/>
              </a:solidFill>
              <a:cs typeface="FreesiaUPC" pitchFamily="34" charset="-34"/>
            </a:endParaRPr>
          </a:p>
          <a:p>
            <a:pPr marL="704850" lvl="1" indent="-361950" defTabSz="682625">
              <a:lnSpc>
                <a:spcPct val="85000"/>
              </a:lnSpc>
              <a:spcBef>
                <a:spcPct val="20000"/>
              </a:spcBef>
              <a:buFont typeface="Wingdings" pitchFamily="2" charset="2"/>
              <a:buChar char="§"/>
            </a:pPr>
            <a:r>
              <a:rPr lang="th-TH" altLang="zh-CN" sz="2400" dirty="0">
                <a:solidFill>
                  <a:srgbClr val="009900"/>
                </a:solidFill>
                <a:cs typeface="FreesiaUPC" pitchFamily="34" charset="-34"/>
              </a:rPr>
              <a:t>ภาษากับความสัมพันธ์กับชุมชนและโลก</a:t>
            </a:r>
            <a:endParaRPr lang="th-TH" sz="2400" dirty="0">
              <a:solidFill>
                <a:srgbClr val="009900"/>
              </a:solidFill>
              <a:cs typeface="FreesiaUPC" pitchFamily="34" charset="-34"/>
            </a:endParaRP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6742382" y="6150114"/>
            <a:ext cx="240161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th-TH" sz="20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IrisUPC" pitchFamily="34" charset="-34"/>
              </a:rPr>
              <a:t>ดร.ปรียานุช  </a:t>
            </a:r>
            <a:r>
              <a:rPr lang="th-TH" sz="2000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IrisUPC" pitchFamily="34" charset="-34"/>
              </a:rPr>
              <a:t>พิบูลส</a:t>
            </a:r>
            <a:r>
              <a:rPr lang="th-TH" sz="2000" b="1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IrisUPC" pitchFamily="34" charset="-34"/>
              </a:rPr>
              <a:t>ราวุธ</a:t>
            </a:r>
          </a:p>
          <a:p>
            <a:pPr algn="r"/>
            <a:r>
              <a:rPr lang="th-TH" sz="2000" b="1" dirty="0" smtClean="0">
                <a:solidFill>
                  <a:schemeClr val="accent2"/>
                </a:solidFill>
                <a:latin typeface="Browallia New" pitchFamily="34" charset="-34"/>
                <a:cs typeface="IrisUPC" pitchFamily="34" charset="-34"/>
              </a:rPr>
              <a:t>โครงการวิจัยเศรษฐกิจพอเพียง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ตัวยึดหมายเลขภาพนิ่ง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E492D2-641D-40B7-AE5D-92794850F0BF}" type="slidenum">
              <a:rPr lang="en-US"/>
              <a:pPr/>
              <a:t>22</a:t>
            </a:fld>
            <a:endParaRPr lang="en-US"/>
          </a:p>
        </p:txBody>
      </p:sp>
      <p:sp>
        <p:nvSpPr>
          <p:cNvPr id="1245186" name="Rectangle 2"/>
          <p:cNvSpPr>
            <a:spLocks noGrp="1" noChangeArrowheads="1"/>
          </p:cNvSpPr>
          <p:nvPr>
            <p:ph type="body" sz="half" idx="1"/>
          </p:nvPr>
        </p:nvSpPr>
        <p:spPr bwMode="auto">
          <a:xfrm>
            <a:off x="762000" y="1066800"/>
            <a:ext cx="7848600" cy="5029200"/>
          </a:xfrm>
          <a:noFill/>
          <a:ln algn="ctr"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00050" indent="-400050">
              <a:buFont typeface="Wingdings" pitchFamily="2" charset="2"/>
              <a:buAutoNum type="thaiNumPeriod" startAt="6"/>
            </a:pPr>
            <a:r>
              <a:rPr lang="th-TH" sz="3200" b="1">
                <a:solidFill>
                  <a:schemeClr val="accent2"/>
                </a:solidFill>
                <a:cs typeface="FreesiaUPC" pitchFamily="34" charset="-34"/>
              </a:rPr>
              <a:t>ศิลปะ</a:t>
            </a:r>
          </a:p>
          <a:p>
            <a:pPr marL="704850" lvl="1" indent="-361950">
              <a:buFont typeface="Wingdings" pitchFamily="2" charset="2"/>
              <a:buChar char="§"/>
            </a:pPr>
            <a:r>
              <a:rPr lang="th-TH" sz="2800">
                <a:solidFill>
                  <a:srgbClr val="009900"/>
                </a:solidFill>
                <a:cs typeface="FreesiaUPC" pitchFamily="34" charset="-34"/>
              </a:rPr>
              <a:t>คุณค่างานศิลปะที่เป็นมรดกทางวัฒนธรรมภูมิปัญญาไทยและภูมิปัญญาท้องถิ่น</a:t>
            </a:r>
          </a:p>
          <a:p>
            <a:pPr marL="400050" indent="-400050">
              <a:buFont typeface="Wingdings" pitchFamily="2" charset="2"/>
              <a:buAutoNum type="thaiNumPeriod" startAt="6"/>
            </a:pPr>
            <a:r>
              <a:rPr lang="th-TH" altLang="zh-CN" sz="3200" b="1">
                <a:solidFill>
                  <a:schemeClr val="accent2"/>
                </a:solidFill>
                <a:cs typeface="FreesiaUPC" pitchFamily="34" charset="-34"/>
              </a:rPr>
              <a:t>การงานอาชีพและเทคโนโลยี</a:t>
            </a:r>
            <a:r>
              <a:rPr lang="en-US" altLang="zh-CN" sz="3200" b="1">
                <a:solidFill>
                  <a:schemeClr val="accent2"/>
                </a:solidFill>
                <a:ea typeface="SimSun" pitchFamily="2" charset="-122"/>
                <a:cs typeface="FreesiaUPC" pitchFamily="34" charset="-34"/>
              </a:rPr>
              <a:t> </a:t>
            </a:r>
          </a:p>
          <a:p>
            <a:pPr marL="704850" lvl="1" indent="-361950">
              <a:buFont typeface="Wingdings" pitchFamily="2" charset="2"/>
              <a:buChar char="§"/>
            </a:pPr>
            <a:r>
              <a:rPr lang="th-TH" sz="2800">
                <a:solidFill>
                  <a:srgbClr val="009900"/>
                </a:solidFill>
                <a:cs typeface="FreesiaUPC" pitchFamily="34" charset="-34"/>
              </a:rPr>
              <a:t>ทักษะกระบวนการ การจัดการ การทำงานเป็นกลุ่ม การแสวงหาความรู้ การแก้ไขปัญหา ฯลฯ </a:t>
            </a:r>
          </a:p>
          <a:p>
            <a:pPr marL="704850" lvl="1" indent="-361950">
              <a:buFont typeface="Wingdings" pitchFamily="2" charset="2"/>
              <a:buChar char="§"/>
            </a:pPr>
            <a:r>
              <a:rPr lang="th-TH" sz="2800">
                <a:solidFill>
                  <a:srgbClr val="009900"/>
                </a:solidFill>
                <a:cs typeface="FreesiaUPC" pitchFamily="34" charset="-34"/>
              </a:rPr>
              <a:t>มีคุณธรรม มีจิตสำนึกในการใช้พลังงานทรัพยากรและสิ่งแวดล้อม</a:t>
            </a:r>
          </a:p>
          <a:p>
            <a:pPr marL="400050" indent="-400050">
              <a:buFont typeface="Wingdings" pitchFamily="2" charset="2"/>
              <a:buAutoNum type="thaiNumPeriod" startAt="6"/>
            </a:pPr>
            <a:r>
              <a:rPr lang="th-TH" altLang="zh-CN" sz="3200" b="1">
                <a:solidFill>
                  <a:schemeClr val="accent2"/>
                </a:solidFill>
                <a:cs typeface="FreesiaUPC" pitchFamily="34" charset="-34"/>
              </a:rPr>
              <a:t>สุขศึกษา และพลศึกษา</a:t>
            </a:r>
            <a:endParaRPr lang="en-US" altLang="zh-CN" sz="3200" b="1">
              <a:solidFill>
                <a:schemeClr val="accent2"/>
              </a:solidFill>
              <a:ea typeface="SimSun" pitchFamily="2" charset="-122"/>
            </a:endParaRPr>
          </a:p>
          <a:p>
            <a:pPr marL="704850" lvl="1" indent="-361950">
              <a:buFont typeface="Wingdings" pitchFamily="2" charset="2"/>
              <a:buChar char="§"/>
            </a:pPr>
            <a:r>
              <a:rPr lang="en-US" altLang="zh-CN" sz="2800">
                <a:solidFill>
                  <a:srgbClr val="009900"/>
                </a:solidFill>
                <a:ea typeface="SimSun" pitchFamily="2" charset="-122"/>
              </a:rPr>
              <a:t> </a:t>
            </a:r>
            <a:r>
              <a:rPr lang="th-TH" sz="2800">
                <a:solidFill>
                  <a:srgbClr val="009900"/>
                </a:solidFill>
                <a:cs typeface="FreesiaUPC" pitchFamily="34" charset="-34"/>
              </a:rPr>
              <a:t>เข้าใจและเห็นคุณค่าของชีวิตและมีทักษะในการดำเนินชีวิต</a:t>
            </a:r>
          </a:p>
        </p:txBody>
      </p:sp>
      <p:sp>
        <p:nvSpPr>
          <p:cNvPr id="1245189" name="Rectangle 5"/>
          <p:cNvSpPr>
            <a:spLocks noChangeArrowheads="1"/>
          </p:cNvSpPr>
          <p:nvPr/>
        </p:nvSpPr>
        <p:spPr bwMode="auto">
          <a:xfrm>
            <a:off x="0" y="0"/>
            <a:ext cx="9144000" cy="685800"/>
          </a:xfrm>
          <a:prstGeom prst="rect">
            <a:avLst/>
          </a:prstGeom>
          <a:solidFill>
            <a:srgbClr val="FFFFCC"/>
          </a:solidFill>
          <a:ln w="9525" algn="ctr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682625"/>
            <a:r>
              <a:rPr lang="th-TH" sz="4000" b="1">
                <a:solidFill>
                  <a:srgbClr val="99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IrisUPC" pitchFamily="34" charset="-34"/>
              </a:rPr>
              <a:t>แนวทางการสอนแบบบูรณาการปรัชญาของเศรษฐกิจพอเพียง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6742382" y="6150114"/>
            <a:ext cx="240161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th-TH" sz="20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IrisUPC" pitchFamily="34" charset="-34"/>
              </a:rPr>
              <a:t>ดร.ปรียานุช  </a:t>
            </a:r>
            <a:r>
              <a:rPr lang="th-TH" sz="2000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IrisUPC" pitchFamily="34" charset="-34"/>
              </a:rPr>
              <a:t>พิบูลส</a:t>
            </a:r>
            <a:r>
              <a:rPr lang="th-TH" sz="2000" b="1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IrisUPC" pitchFamily="34" charset="-34"/>
              </a:rPr>
              <a:t>ราวุธ</a:t>
            </a:r>
          </a:p>
          <a:p>
            <a:pPr algn="r"/>
            <a:r>
              <a:rPr lang="th-TH" sz="2000" b="1" dirty="0" smtClean="0">
                <a:solidFill>
                  <a:schemeClr val="accent2"/>
                </a:solidFill>
                <a:latin typeface="Browallia New" pitchFamily="34" charset="-34"/>
                <a:cs typeface="IrisUPC" pitchFamily="34" charset="-34"/>
              </a:rPr>
              <a:t>โครงการวิจัยเศรษฐกิจพอเพียง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th-TH" b="1" dirty="0" smtClean="0"/>
              <a:t>การทำหน่วย</a:t>
            </a:r>
            <a:r>
              <a:rPr lang="th-TH" b="1" dirty="0" err="1" smtClean="0"/>
              <a:t>บูรณา</a:t>
            </a:r>
            <a:r>
              <a:rPr lang="th-TH" b="1" dirty="0" smtClean="0"/>
              <a:t>การ เรื่องรักษ์โลกรักษ์สิ่งแวดล้อม</a:t>
            </a:r>
            <a:endParaRPr lang="th-TH" b="1" dirty="0"/>
          </a:p>
        </p:txBody>
      </p:sp>
      <p:sp>
        <p:nvSpPr>
          <p:cNvPr id="4" name="คำบรรยายภาพแบบวงรี 3"/>
          <p:cNvSpPr/>
          <p:nvPr/>
        </p:nvSpPr>
        <p:spPr>
          <a:xfrm>
            <a:off x="2051720" y="980728"/>
            <a:ext cx="2088232" cy="1368152"/>
          </a:xfrm>
          <a:prstGeom prst="wedgeEllipseCallout">
            <a:avLst>
              <a:gd name="adj1" fmla="val -6052"/>
              <a:gd name="adj2" fmla="val 42450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1800" dirty="0" smtClean="0">
                <a:solidFill>
                  <a:schemeClr val="tx1"/>
                </a:solidFill>
                <a:cs typeface="+mj-cs"/>
              </a:rPr>
              <a:t>การงาน</a:t>
            </a:r>
          </a:p>
          <a:p>
            <a:pPr algn="ctr"/>
            <a:r>
              <a:rPr lang="th-TH" sz="1800" dirty="0" smtClean="0">
                <a:solidFill>
                  <a:schemeClr val="tx1"/>
                </a:solidFill>
                <a:cs typeface="+mj-cs"/>
              </a:rPr>
              <a:t>ง</a:t>
            </a:r>
            <a:r>
              <a:rPr lang="en-US" sz="1800" dirty="0" smtClean="0">
                <a:solidFill>
                  <a:schemeClr val="tx1"/>
                </a:solidFill>
                <a:cs typeface="+mj-cs"/>
              </a:rPr>
              <a:t>1.1.1/1-3</a:t>
            </a:r>
          </a:p>
          <a:p>
            <a:pPr algn="ctr"/>
            <a:r>
              <a:rPr lang="th-TH" sz="1800" dirty="0" smtClean="0">
                <a:solidFill>
                  <a:schemeClr val="tx1"/>
                </a:solidFill>
                <a:cs typeface="+mj-cs"/>
              </a:rPr>
              <a:t>ง</a:t>
            </a:r>
            <a:r>
              <a:rPr lang="en-US" sz="1800" dirty="0" smtClean="0">
                <a:solidFill>
                  <a:schemeClr val="tx1"/>
                </a:solidFill>
                <a:cs typeface="+mj-cs"/>
              </a:rPr>
              <a:t>2.2.1/2</a:t>
            </a:r>
            <a:endParaRPr lang="th-TH" sz="1800" dirty="0" smtClean="0">
              <a:solidFill>
                <a:schemeClr val="tx1"/>
              </a:solidFill>
              <a:cs typeface="+mj-cs"/>
            </a:endParaRPr>
          </a:p>
          <a:p>
            <a:pPr algn="ctr"/>
            <a:r>
              <a:rPr lang="th-TH" sz="1800" dirty="0" smtClean="0">
                <a:solidFill>
                  <a:schemeClr val="tx1"/>
                </a:solidFill>
                <a:cs typeface="+mj-cs"/>
              </a:rPr>
              <a:t>ง</a:t>
            </a:r>
            <a:r>
              <a:rPr lang="en-US" sz="1800" dirty="0" smtClean="0">
                <a:solidFill>
                  <a:schemeClr val="tx1"/>
                </a:solidFill>
                <a:cs typeface="+mj-cs"/>
              </a:rPr>
              <a:t>3.3.1/1-4</a:t>
            </a:r>
            <a:endParaRPr lang="th-TH" sz="1800" dirty="0" smtClean="0">
              <a:solidFill>
                <a:schemeClr val="tx1"/>
              </a:solidFill>
              <a:cs typeface="+mj-cs"/>
            </a:endParaRPr>
          </a:p>
          <a:p>
            <a:pPr algn="ctr"/>
            <a:endParaRPr lang="th-TH" sz="1800" dirty="0">
              <a:solidFill>
                <a:schemeClr val="tx1"/>
              </a:solidFill>
              <a:cs typeface="+mj-cs"/>
            </a:endParaRPr>
          </a:p>
        </p:txBody>
      </p:sp>
      <p:sp>
        <p:nvSpPr>
          <p:cNvPr id="5" name="คำบรรยายภาพแบบวงรี 4"/>
          <p:cNvSpPr/>
          <p:nvPr/>
        </p:nvSpPr>
        <p:spPr>
          <a:xfrm>
            <a:off x="3203848" y="2780928"/>
            <a:ext cx="2232248" cy="1368152"/>
          </a:xfrm>
          <a:prstGeom prst="wedgeEllipseCallout">
            <a:avLst>
              <a:gd name="adj1" fmla="val -6052"/>
              <a:gd name="adj2" fmla="val 42450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สิ่งแวดล้อม</a:t>
            </a:r>
          </a:p>
          <a:p>
            <a:pPr algn="ctr"/>
            <a:r>
              <a:rPr lang="th-TH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+mj-cs"/>
              </a:rPr>
              <a:t>(ว</a:t>
            </a:r>
            <a:r>
              <a:rPr lang="en-US" sz="1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+mj-cs"/>
              </a:rPr>
              <a:t>2.2/1-6 </a:t>
            </a:r>
          </a:p>
          <a:p>
            <a:pPr algn="ctr"/>
            <a:r>
              <a:rPr lang="th-TH" sz="1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+mj-cs"/>
              </a:rPr>
              <a:t>ว./ </a:t>
            </a:r>
            <a:r>
              <a:rPr lang="en-US" sz="1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+mj-cs"/>
              </a:rPr>
              <a:t>5,6,</a:t>
            </a:r>
            <a:r>
              <a:rPr lang="th-TH" sz="1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+mj-cs"/>
              </a:rPr>
              <a:t>ว</a:t>
            </a:r>
            <a:r>
              <a:rPr lang="en-US" sz="1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+mj-cs"/>
              </a:rPr>
              <a:t>8.8.1/1-9)</a:t>
            </a:r>
            <a:endParaRPr lang="th-TH" sz="1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+mj-cs"/>
            </a:endParaRPr>
          </a:p>
        </p:txBody>
      </p:sp>
      <p:sp>
        <p:nvSpPr>
          <p:cNvPr id="6" name="คำบรรยายภาพแบบวงรี 5"/>
          <p:cNvSpPr/>
          <p:nvPr/>
        </p:nvSpPr>
        <p:spPr>
          <a:xfrm>
            <a:off x="539552" y="3356992"/>
            <a:ext cx="1800200" cy="864096"/>
          </a:xfrm>
          <a:prstGeom prst="wedgeEllipseCallout">
            <a:avLst>
              <a:gd name="adj1" fmla="val -6052"/>
              <a:gd name="adj2" fmla="val 42450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1800" dirty="0" smtClean="0">
                <a:solidFill>
                  <a:schemeClr val="tx1"/>
                </a:solidFill>
                <a:cs typeface="+mj-cs"/>
              </a:rPr>
              <a:t>พละ</a:t>
            </a:r>
          </a:p>
          <a:p>
            <a:pPr algn="ctr"/>
            <a:r>
              <a:rPr lang="th-TH" sz="1800" dirty="0" smtClean="0">
                <a:solidFill>
                  <a:schemeClr val="tx1"/>
                </a:solidFill>
                <a:cs typeface="+mj-cs"/>
              </a:rPr>
              <a:t>พ</a:t>
            </a:r>
            <a:r>
              <a:rPr lang="en-US" sz="1800" dirty="0" smtClean="0">
                <a:solidFill>
                  <a:schemeClr val="tx1"/>
                </a:solidFill>
                <a:cs typeface="+mj-cs"/>
              </a:rPr>
              <a:t> 4.1/2,3</a:t>
            </a:r>
            <a:endParaRPr lang="th-TH" sz="1800" dirty="0">
              <a:solidFill>
                <a:schemeClr val="tx1"/>
              </a:solidFill>
              <a:cs typeface="+mj-cs"/>
            </a:endParaRPr>
          </a:p>
        </p:txBody>
      </p:sp>
      <p:sp>
        <p:nvSpPr>
          <p:cNvPr id="7" name="คำบรรยายภาพแบบวงรี 6"/>
          <p:cNvSpPr/>
          <p:nvPr/>
        </p:nvSpPr>
        <p:spPr>
          <a:xfrm>
            <a:off x="755576" y="4365104"/>
            <a:ext cx="1872208" cy="1080120"/>
          </a:xfrm>
          <a:prstGeom prst="wedgeEllipseCallout">
            <a:avLst>
              <a:gd name="adj1" fmla="val -6052"/>
              <a:gd name="adj2" fmla="val 4245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1800" dirty="0" smtClean="0">
                <a:solidFill>
                  <a:schemeClr val="tx1"/>
                </a:solidFill>
                <a:cs typeface="+mj-cs"/>
              </a:rPr>
              <a:t>ภาษาต่าง</a:t>
            </a:r>
          </a:p>
          <a:p>
            <a:pPr algn="ctr"/>
            <a:r>
              <a:rPr lang="th-TH" sz="1800" dirty="0" smtClean="0">
                <a:solidFill>
                  <a:schemeClr val="tx1"/>
                </a:solidFill>
                <a:cs typeface="+mj-cs"/>
              </a:rPr>
              <a:t>ประเทศ</a:t>
            </a:r>
          </a:p>
          <a:p>
            <a:pPr algn="ctr"/>
            <a:r>
              <a:rPr lang="th-TH" sz="1800" dirty="0" smtClean="0">
                <a:solidFill>
                  <a:schemeClr val="tx1"/>
                </a:solidFill>
                <a:cs typeface="+mj-cs"/>
              </a:rPr>
              <a:t>อ</a:t>
            </a:r>
            <a:r>
              <a:rPr lang="en-US" sz="1800" dirty="0" smtClean="0">
                <a:solidFill>
                  <a:schemeClr val="tx1"/>
                </a:solidFill>
                <a:cs typeface="+mj-cs"/>
              </a:rPr>
              <a:t> 4.2/1,2</a:t>
            </a:r>
            <a:endParaRPr lang="th-TH" sz="1800" dirty="0">
              <a:solidFill>
                <a:schemeClr val="tx1"/>
              </a:solidFill>
              <a:cs typeface="+mj-cs"/>
            </a:endParaRPr>
          </a:p>
        </p:txBody>
      </p:sp>
      <p:sp>
        <p:nvSpPr>
          <p:cNvPr id="8" name="คำบรรยายภาพแบบวงรี 7"/>
          <p:cNvSpPr/>
          <p:nvPr/>
        </p:nvSpPr>
        <p:spPr>
          <a:xfrm>
            <a:off x="4788024" y="5013176"/>
            <a:ext cx="1728192" cy="1080120"/>
          </a:xfrm>
          <a:prstGeom prst="wedgeEllipseCallout">
            <a:avLst>
              <a:gd name="adj1" fmla="val -6052"/>
              <a:gd name="adj2" fmla="val 42450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1800" b="1" dirty="0" smtClean="0">
                <a:solidFill>
                  <a:schemeClr val="tx1"/>
                </a:solidFill>
                <a:cs typeface="+mj-cs"/>
              </a:rPr>
              <a:t>ประวัติ</a:t>
            </a:r>
          </a:p>
          <a:p>
            <a:pPr algn="ctr"/>
            <a:r>
              <a:rPr lang="th-TH" sz="1800" b="1" dirty="0" smtClean="0">
                <a:solidFill>
                  <a:schemeClr val="tx1"/>
                </a:solidFill>
                <a:cs typeface="+mj-cs"/>
              </a:rPr>
              <a:t>ศาสตร์</a:t>
            </a:r>
          </a:p>
          <a:p>
            <a:pPr algn="ctr"/>
            <a:r>
              <a:rPr lang="th-TH" sz="1800" b="1" dirty="0" smtClean="0">
                <a:solidFill>
                  <a:schemeClr val="tx1"/>
                </a:solidFill>
                <a:cs typeface="+mj-cs"/>
              </a:rPr>
              <a:t>ส </a:t>
            </a:r>
            <a:r>
              <a:rPr lang="en-US" sz="1800" dirty="0" smtClean="0">
                <a:solidFill>
                  <a:schemeClr val="tx1"/>
                </a:solidFill>
                <a:cs typeface="+mj-cs"/>
              </a:rPr>
              <a:t>4.1/2</a:t>
            </a:r>
            <a:r>
              <a:rPr lang="th-TH" sz="1800" dirty="0" smtClean="0">
                <a:solidFill>
                  <a:schemeClr val="tx1"/>
                </a:solidFill>
                <a:cs typeface="+mj-cs"/>
              </a:rPr>
              <a:t> </a:t>
            </a:r>
            <a:endParaRPr lang="th-TH" sz="1800" b="1" dirty="0" smtClean="0">
              <a:solidFill>
                <a:schemeClr val="tx1"/>
              </a:solidFill>
              <a:cs typeface="+mj-cs"/>
            </a:endParaRPr>
          </a:p>
        </p:txBody>
      </p:sp>
      <p:sp>
        <p:nvSpPr>
          <p:cNvPr id="9" name="คำบรรยายภาพแบบวงรี 8"/>
          <p:cNvSpPr/>
          <p:nvPr/>
        </p:nvSpPr>
        <p:spPr>
          <a:xfrm>
            <a:off x="6444208" y="3212976"/>
            <a:ext cx="2448272" cy="1008112"/>
          </a:xfrm>
          <a:prstGeom prst="wedgeEllipseCallout">
            <a:avLst>
              <a:gd name="adj1" fmla="val -6052"/>
              <a:gd name="adj2" fmla="val 42450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1800" b="1" dirty="0" smtClean="0">
                <a:solidFill>
                  <a:schemeClr val="tx1"/>
                </a:solidFill>
                <a:cs typeface="+mj-cs"/>
              </a:rPr>
              <a:t>สังคม</a:t>
            </a:r>
          </a:p>
          <a:p>
            <a:pPr algn="ctr"/>
            <a:r>
              <a:rPr lang="th-TH" sz="1800" b="1" dirty="0" smtClean="0">
                <a:solidFill>
                  <a:schemeClr val="tx1"/>
                </a:solidFill>
                <a:cs typeface="+mj-cs"/>
              </a:rPr>
              <a:t>ส</a:t>
            </a:r>
            <a:r>
              <a:rPr lang="en-US" sz="1800" b="1" dirty="0" smtClean="0">
                <a:solidFill>
                  <a:schemeClr val="tx1"/>
                </a:solidFill>
                <a:cs typeface="+mj-cs"/>
              </a:rPr>
              <a:t> </a:t>
            </a:r>
            <a:r>
              <a:rPr lang="en-US" sz="1800" dirty="0" smtClean="0">
                <a:solidFill>
                  <a:schemeClr val="tx1"/>
                </a:solidFill>
                <a:cs typeface="+mj-cs"/>
              </a:rPr>
              <a:t>1.1 6,7</a:t>
            </a:r>
          </a:p>
          <a:p>
            <a:pPr algn="ctr"/>
            <a:r>
              <a:rPr lang="en-US" sz="1800" dirty="0" smtClean="0">
                <a:solidFill>
                  <a:schemeClr val="tx1"/>
                </a:solidFill>
                <a:cs typeface="+mj-cs"/>
              </a:rPr>
              <a:t>2.1/3</a:t>
            </a:r>
            <a:endParaRPr lang="th-TH" sz="1800" dirty="0">
              <a:solidFill>
                <a:schemeClr val="tx1"/>
              </a:solidFill>
              <a:cs typeface="+mj-cs"/>
            </a:endParaRPr>
          </a:p>
        </p:txBody>
      </p:sp>
      <p:sp>
        <p:nvSpPr>
          <p:cNvPr id="10" name="คำบรรยายภาพแบบวงรี 9"/>
          <p:cNvSpPr/>
          <p:nvPr/>
        </p:nvSpPr>
        <p:spPr>
          <a:xfrm>
            <a:off x="4283968" y="980728"/>
            <a:ext cx="2376264" cy="1368152"/>
          </a:xfrm>
          <a:prstGeom prst="wedgeEllipseCallout">
            <a:avLst>
              <a:gd name="adj1" fmla="val -6052"/>
              <a:gd name="adj2" fmla="val 42450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1800" b="1" dirty="0" smtClean="0">
                <a:solidFill>
                  <a:schemeClr val="tx1"/>
                </a:solidFill>
                <a:cs typeface="+mj-cs"/>
              </a:rPr>
              <a:t>ไทย </a:t>
            </a:r>
          </a:p>
          <a:p>
            <a:pPr algn="ctr"/>
            <a:r>
              <a:rPr lang="th-TH" sz="1800" b="1" dirty="0" smtClean="0">
                <a:solidFill>
                  <a:schemeClr val="tx1"/>
                </a:solidFill>
                <a:cs typeface="+mj-cs"/>
              </a:rPr>
              <a:t>ท</a:t>
            </a:r>
            <a:r>
              <a:rPr lang="en-US" sz="1800" b="1" dirty="0" smtClean="0">
                <a:solidFill>
                  <a:schemeClr val="tx1"/>
                </a:solidFill>
                <a:cs typeface="+mj-cs"/>
              </a:rPr>
              <a:t> </a:t>
            </a:r>
            <a:r>
              <a:rPr lang="en-US" sz="1800" dirty="0" smtClean="0">
                <a:solidFill>
                  <a:schemeClr val="tx1"/>
                </a:solidFill>
                <a:cs typeface="+mj-cs"/>
              </a:rPr>
              <a:t>1.1 /4 </a:t>
            </a:r>
          </a:p>
          <a:p>
            <a:pPr algn="ctr"/>
            <a:r>
              <a:rPr lang="en-US" sz="1800" dirty="0" smtClean="0">
                <a:solidFill>
                  <a:schemeClr val="tx1"/>
                </a:solidFill>
                <a:cs typeface="+mj-cs"/>
              </a:rPr>
              <a:t>2.1 /9 3.1/3</a:t>
            </a:r>
            <a:endParaRPr lang="th-TH" sz="1800" dirty="0">
              <a:solidFill>
                <a:schemeClr val="tx1"/>
              </a:solidFill>
              <a:cs typeface="+mj-cs"/>
            </a:endParaRPr>
          </a:p>
        </p:txBody>
      </p:sp>
      <p:sp>
        <p:nvSpPr>
          <p:cNvPr id="12" name="คำบรรยายภาพแบบวงรี 11"/>
          <p:cNvSpPr/>
          <p:nvPr/>
        </p:nvSpPr>
        <p:spPr>
          <a:xfrm>
            <a:off x="6516216" y="1988840"/>
            <a:ext cx="2088232" cy="1080120"/>
          </a:xfrm>
          <a:prstGeom prst="wedgeEllipseCallout">
            <a:avLst>
              <a:gd name="adj1" fmla="val -6052"/>
              <a:gd name="adj2" fmla="val 4245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1800" b="1" dirty="0" smtClean="0">
                <a:solidFill>
                  <a:schemeClr val="tx1"/>
                </a:solidFill>
                <a:cs typeface="+mj-cs"/>
              </a:rPr>
              <a:t>คณิต ค</a:t>
            </a:r>
            <a:r>
              <a:rPr lang="en-US" sz="1800" b="1" dirty="0" smtClean="0">
                <a:solidFill>
                  <a:schemeClr val="tx1"/>
                </a:solidFill>
                <a:cs typeface="+mj-cs"/>
              </a:rPr>
              <a:t> </a:t>
            </a:r>
            <a:r>
              <a:rPr lang="en-US" sz="1800" dirty="0" smtClean="0">
                <a:solidFill>
                  <a:schemeClr val="tx1"/>
                </a:solidFill>
                <a:cs typeface="+mj-cs"/>
              </a:rPr>
              <a:t>2.2/1</a:t>
            </a:r>
          </a:p>
          <a:p>
            <a:pPr algn="ctr"/>
            <a:r>
              <a:rPr lang="th-TH" sz="1800" dirty="0" smtClean="0">
                <a:solidFill>
                  <a:schemeClr val="tx1"/>
                </a:solidFill>
                <a:cs typeface="+mj-cs"/>
              </a:rPr>
              <a:t>ค</a:t>
            </a:r>
            <a:r>
              <a:rPr lang="en-US" sz="1800" dirty="0" smtClean="0">
                <a:solidFill>
                  <a:schemeClr val="tx1"/>
                </a:solidFill>
                <a:cs typeface="+mj-cs"/>
              </a:rPr>
              <a:t> 6.6/1-6</a:t>
            </a:r>
            <a:endParaRPr lang="th-TH" sz="1800" dirty="0">
              <a:solidFill>
                <a:schemeClr val="tx1"/>
              </a:solidFill>
              <a:cs typeface="+mj-cs"/>
            </a:endParaRPr>
          </a:p>
        </p:txBody>
      </p:sp>
      <p:sp>
        <p:nvSpPr>
          <p:cNvPr id="13" name="คำบรรยายภาพแบบวงรี 12"/>
          <p:cNvSpPr/>
          <p:nvPr/>
        </p:nvSpPr>
        <p:spPr>
          <a:xfrm>
            <a:off x="611560" y="2204864"/>
            <a:ext cx="2088232" cy="1008112"/>
          </a:xfrm>
          <a:prstGeom prst="wedgeEllipseCallout">
            <a:avLst>
              <a:gd name="adj1" fmla="val -6052"/>
              <a:gd name="adj2" fmla="val 42450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1800" dirty="0" smtClean="0">
                <a:solidFill>
                  <a:schemeClr val="tx1"/>
                </a:solidFill>
                <a:cs typeface="+mj-cs"/>
              </a:rPr>
              <a:t>ศิลปะ</a:t>
            </a:r>
          </a:p>
          <a:p>
            <a:pPr algn="ctr"/>
            <a:r>
              <a:rPr lang="th-TH" sz="1800" dirty="0" smtClean="0">
                <a:solidFill>
                  <a:schemeClr val="tx1"/>
                </a:solidFill>
                <a:cs typeface="+mj-cs"/>
              </a:rPr>
              <a:t>ศ</a:t>
            </a:r>
            <a:r>
              <a:rPr lang="en-US" sz="1800" dirty="0" smtClean="0">
                <a:solidFill>
                  <a:schemeClr val="tx1"/>
                </a:solidFill>
                <a:cs typeface="+mj-cs"/>
              </a:rPr>
              <a:t>3.1/4,6</a:t>
            </a:r>
            <a:endParaRPr lang="th-TH" sz="1800" dirty="0">
              <a:solidFill>
                <a:schemeClr val="tx1"/>
              </a:solidFill>
              <a:cs typeface="+mj-cs"/>
            </a:endParaRPr>
          </a:p>
        </p:txBody>
      </p:sp>
      <p:sp>
        <p:nvSpPr>
          <p:cNvPr id="14" name="คำบรรยายภาพแบบวงรี 13"/>
          <p:cNvSpPr/>
          <p:nvPr/>
        </p:nvSpPr>
        <p:spPr>
          <a:xfrm>
            <a:off x="2699792" y="4869160"/>
            <a:ext cx="1800200" cy="1152128"/>
          </a:xfrm>
          <a:prstGeom prst="wedgeEllipseCallout">
            <a:avLst>
              <a:gd name="adj1" fmla="val -6052"/>
              <a:gd name="adj2" fmla="val 42450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800" dirty="0" smtClean="0">
                <a:solidFill>
                  <a:schemeClr val="tx1"/>
                </a:solidFill>
                <a:cs typeface="+mj-cs"/>
              </a:rPr>
              <a:t>i20202</a:t>
            </a:r>
            <a:endParaRPr lang="th-TH" sz="1800" dirty="0" smtClean="0">
              <a:solidFill>
                <a:schemeClr val="tx1"/>
              </a:solidFill>
              <a:cs typeface="+mj-cs"/>
            </a:endParaRPr>
          </a:p>
          <a:p>
            <a:pPr algn="ctr"/>
            <a:r>
              <a:rPr lang="th-TH" sz="1800" dirty="0" smtClean="0">
                <a:solidFill>
                  <a:schemeClr val="tx1"/>
                </a:solidFill>
                <a:cs typeface="+mj-cs"/>
              </a:rPr>
              <a:t>ผลการเรียนรู้ที่</a:t>
            </a:r>
            <a:endParaRPr lang="en-US" sz="1800" dirty="0" smtClean="0">
              <a:solidFill>
                <a:schemeClr val="tx1"/>
              </a:solidFill>
              <a:cs typeface="+mj-cs"/>
            </a:endParaRPr>
          </a:p>
          <a:p>
            <a:pPr algn="ctr"/>
            <a:r>
              <a:rPr lang="en-US" sz="1800" dirty="0" smtClean="0">
                <a:solidFill>
                  <a:schemeClr val="tx1"/>
                </a:solidFill>
                <a:cs typeface="+mj-cs"/>
              </a:rPr>
              <a:t>1-6</a:t>
            </a:r>
            <a:endParaRPr lang="th-TH" sz="1800" dirty="0" smtClean="0">
              <a:solidFill>
                <a:schemeClr val="tx1"/>
              </a:solidFill>
              <a:cs typeface="+mj-cs"/>
            </a:endParaRPr>
          </a:p>
        </p:txBody>
      </p:sp>
      <p:sp>
        <p:nvSpPr>
          <p:cNvPr id="15" name="คำบรรยายภาพแบบวงรี 14"/>
          <p:cNvSpPr/>
          <p:nvPr/>
        </p:nvSpPr>
        <p:spPr>
          <a:xfrm>
            <a:off x="6588224" y="4365104"/>
            <a:ext cx="1800200" cy="1152128"/>
          </a:xfrm>
          <a:prstGeom prst="wedgeEllipseCallout">
            <a:avLst>
              <a:gd name="adj1" fmla="val -6052"/>
              <a:gd name="adj2" fmla="val 42450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1800" dirty="0" smtClean="0">
                <a:solidFill>
                  <a:schemeClr val="tx1"/>
                </a:solidFill>
                <a:cs typeface="+mj-cs"/>
              </a:rPr>
              <a:t>แนะแนว</a:t>
            </a:r>
          </a:p>
        </p:txBody>
      </p:sp>
      <p:cxnSp>
        <p:nvCxnSpPr>
          <p:cNvPr id="17" name="ลูกศรเชื่อมต่อแบบตรง 16"/>
          <p:cNvCxnSpPr>
            <a:stCxn id="10" idx="8"/>
            <a:endCxn id="5" idx="7"/>
          </p:cNvCxnSpPr>
          <p:nvPr/>
        </p:nvCxnSpPr>
        <p:spPr>
          <a:xfrm flipH="1">
            <a:off x="5109191" y="2342032"/>
            <a:ext cx="195215" cy="63925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ลูกศรเชื่อมต่อแบบตรง 19"/>
          <p:cNvCxnSpPr/>
          <p:nvPr/>
        </p:nvCxnSpPr>
        <p:spPr>
          <a:xfrm>
            <a:off x="3563888" y="2204864"/>
            <a:ext cx="434917" cy="63240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ลูกศรเชื่อมต่อแบบตรง 21"/>
          <p:cNvCxnSpPr>
            <a:stCxn id="13" idx="6"/>
          </p:cNvCxnSpPr>
          <p:nvPr/>
        </p:nvCxnSpPr>
        <p:spPr>
          <a:xfrm>
            <a:off x="2699792" y="2708920"/>
            <a:ext cx="576064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ลูกศรเชื่อมต่อแบบตรง 23"/>
          <p:cNvCxnSpPr>
            <a:stCxn id="6" idx="6"/>
            <a:endCxn id="5" idx="2"/>
          </p:cNvCxnSpPr>
          <p:nvPr/>
        </p:nvCxnSpPr>
        <p:spPr>
          <a:xfrm flipV="1">
            <a:off x="2339752" y="3465004"/>
            <a:ext cx="864096" cy="3240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ลูกศรเชื่อมต่อแบบตรง 26"/>
          <p:cNvCxnSpPr>
            <a:stCxn id="7" idx="7"/>
            <a:endCxn id="5" idx="3"/>
          </p:cNvCxnSpPr>
          <p:nvPr/>
        </p:nvCxnSpPr>
        <p:spPr>
          <a:xfrm flipV="1">
            <a:off x="2353605" y="3948719"/>
            <a:ext cx="1177148" cy="5745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ลูกศรเชื่อมต่อแบบตรง 28"/>
          <p:cNvCxnSpPr/>
          <p:nvPr/>
        </p:nvCxnSpPr>
        <p:spPr>
          <a:xfrm flipV="1">
            <a:off x="3923928" y="4149081"/>
            <a:ext cx="144017" cy="7920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ลูกศรเชื่อมต่อแบบตรง 33"/>
          <p:cNvCxnSpPr>
            <a:stCxn id="8" idx="1"/>
          </p:cNvCxnSpPr>
          <p:nvPr/>
        </p:nvCxnSpPr>
        <p:spPr>
          <a:xfrm flipH="1" flipV="1">
            <a:off x="4716016" y="4149080"/>
            <a:ext cx="325096" cy="10222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ลูกศรเชื่อมต่อแบบตรง 35"/>
          <p:cNvCxnSpPr/>
          <p:nvPr/>
        </p:nvCxnSpPr>
        <p:spPr>
          <a:xfrm flipH="1" flipV="1">
            <a:off x="5292080" y="3861048"/>
            <a:ext cx="1368152" cy="792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ลูกศรเชื่อมต่อแบบตรง 37"/>
          <p:cNvCxnSpPr>
            <a:stCxn id="9" idx="2"/>
          </p:cNvCxnSpPr>
          <p:nvPr/>
        </p:nvCxnSpPr>
        <p:spPr>
          <a:xfrm flipH="1" flipV="1">
            <a:off x="5436096" y="3573016"/>
            <a:ext cx="1008112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ลูกศรเชื่อมต่อแบบตรง 39"/>
          <p:cNvCxnSpPr>
            <a:stCxn id="12" idx="2"/>
          </p:cNvCxnSpPr>
          <p:nvPr/>
        </p:nvCxnSpPr>
        <p:spPr>
          <a:xfrm flipH="1">
            <a:off x="5436096" y="2528900"/>
            <a:ext cx="1080120" cy="6120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 Box 5"/>
          <p:cNvSpPr txBox="1">
            <a:spLocks noChangeArrowheads="1"/>
          </p:cNvSpPr>
          <p:nvPr/>
        </p:nvSpPr>
        <p:spPr bwMode="auto">
          <a:xfrm>
            <a:off x="6332012" y="764704"/>
            <a:ext cx="281198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th-TH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H SarabunPSK" pitchFamily="34" charset="-34"/>
                <a:cs typeface="TH SarabunPSK" pitchFamily="34" charset="-34"/>
              </a:rPr>
              <a:t>ระดับม.</a:t>
            </a:r>
            <a:r>
              <a:rPr lang="en-US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H SarabunPSK" pitchFamily="34" charset="-34"/>
                <a:cs typeface="TH SarabunPSK" pitchFamily="34" charset="-34"/>
              </a:rPr>
              <a:t>3 </a:t>
            </a:r>
            <a:r>
              <a:rPr lang="th-TH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H SarabunPSK" pitchFamily="34" charset="-34"/>
                <a:cs typeface="TH SarabunPSK" pitchFamily="34" charset="-34"/>
              </a:rPr>
              <a:t>เชียงยืนพิทยาคม</a:t>
            </a:r>
            <a:endParaRPr lang="en-US" b="1" dirty="0" smtClean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H SarabunPSK" pitchFamily="34" charset="-34"/>
              <a:cs typeface="TH SarabunPSK" pitchFamily="34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6" grpId="0" animBg="1"/>
      <p:bldP spid="8" grpId="0" animBg="1"/>
      <p:bldP spid="9" grpId="0" animBg="1"/>
      <p:bldP spid="10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842231"/>
            <a:ext cx="9144000" cy="264687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H SarabunPSK" pitchFamily="34" charset="-34"/>
                <a:ea typeface="Calibri" pitchFamily="34" charset="0"/>
                <a:cs typeface="TH SarabunPSK" pitchFamily="34" charset="-34"/>
              </a:rPr>
              <a:t>Young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H SarabunPSK" pitchFamily="34" charset="-34"/>
                <a:ea typeface="Calibri" pitchFamily="34" charset="0"/>
                <a:cs typeface="TH SarabunPSK" pitchFamily="34" charset="-34"/>
              </a:rPr>
              <a:t> </a:t>
            </a:r>
            <a:r>
              <a:rPr kumimoji="0" lang="th-TH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Calibri" pitchFamily="34" charset="0"/>
                <a:cs typeface="TH SarabunPSK" pitchFamily="34" charset="-34"/>
              </a:rPr>
              <a:t>คนรุ่นใหม่ ต้องมี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Calibri" pitchFamily="34" charset="0"/>
                <a:cs typeface="TH SarabunPSK" pitchFamily="34" charset="-34"/>
              </a:rPr>
              <a:t> 3 </a:t>
            </a:r>
            <a:r>
              <a:rPr kumimoji="0" lang="th-TH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Calibri" pitchFamily="34" charset="0"/>
                <a:cs typeface="TH SarabunPSK" pitchFamily="34" charset="-34"/>
              </a:rPr>
              <a:t>เก่งคือ</a:t>
            </a:r>
            <a:r>
              <a:rPr kumimoji="0" lang="th-TH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H SarabunPSK" pitchFamily="34" charset="-34"/>
                <a:ea typeface="Calibri" pitchFamily="34" charset="0"/>
                <a:cs typeface="TH SarabunPSK" pitchFamily="34" charset="-34"/>
              </a:rPr>
              <a:t> เก่งสื่อสาร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TH SarabunPSK" pitchFamily="34" charset="-34"/>
              </a:rPr>
              <a:t> 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H SarabunPSK" pitchFamily="34" charset="-34"/>
                <a:ea typeface="Calibri" pitchFamily="34" charset="0"/>
                <a:cs typeface="TH SarabunPSK" pitchFamily="34" charset="-34"/>
              </a:rPr>
              <a:t> </a:t>
            </a:r>
            <a:r>
              <a:rPr kumimoji="0" lang="th-TH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H SarabunPSK" pitchFamily="34" charset="-34"/>
                <a:ea typeface="Calibri" pitchFamily="34" charset="0"/>
                <a:cs typeface="TH SarabunPSK" pitchFamily="34" charset="-34"/>
              </a:rPr>
              <a:t>เก่งคิด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TH SarabunPSK" pitchFamily="34" charset="-34"/>
              </a:rPr>
              <a:t> 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H SarabunPSK" pitchFamily="34" charset="-34"/>
                <a:ea typeface="Calibri" pitchFamily="34" charset="0"/>
                <a:cs typeface="TH SarabunPSK" pitchFamily="34" charset="-34"/>
              </a:rPr>
              <a:t> </a:t>
            </a:r>
            <a:r>
              <a:rPr kumimoji="0" lang="th-TH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H SarabunPSK" pitchFamily="34" charset="-34"/>
                <a:ea typeface="Calibri" pitchFamily="34" charset="0"/>
                <a:cs typeface="TH SarabunPSK" pitchFamily="34" charset="-34"/>
              </a:rPr>
              <a:t>และเก่งชีวิต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TH SarabunPSK" pitchFamily="34" charset="-34"/>
              </a:rPr>
              <a:t>  </a:t>
            </a: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Calibri" pitchFamily="34" charset="0"/>
                <a:cs typeface="TH SarabunPSK" pitchFamily="34" charset="-34"/>
              </a:rPr>
              <a:t>1.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H SarabunPSK" pitchFamily="34" charset="-34"/>
              </a:rPr>
              <a:t> 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Calibri" pitchFamily="34" charset="0"/>
                <a:cs typeface="TH SarabunPSK" pitchFamily="34" charset="-34"/>
              </a:rPr>
              <a:t> </a:t>
            </a:r>
            <a:r>
              <a:rPr kumimoji="0" lang="th-TH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Calibri" pitchFamily="34" charset="0"/>
                <a:cs typeface="TH SarabunPSK" pitchFamily="34" charset="-34"/>
              </a:rPr>
              <a:t>เก่งสื่อสาร คือจัดการศึกษาที่เน้นให้ผู้เรียนใช้ทักษะการอ่านและการฟังเป็นเครื่องมือในการแสวงหาความรู้ และใช้ทักษะการพูดและการเขียน เป็นเครื่องมือในการนำเสนอความรู้และนวัตกรรมที่สร้างขึ้น</a:t>
            </a: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Calibri" pitchFamily="34" charset="0"/>
                <a:cs typeface="TH SarabunPSK" pitchFamily="34" charset="-34"/>
              </a:rPr>
              <a:t>2.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H SarabunPSK" pitchFamily="34" charset="-34"/>
              </a:rPr>
              <a:t> 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Calibri" pitchFamily="34" charset="0"/>
                <a:cs typeface="TH SarabunPSK" pitchFamily="34" charset="-34"/>
              </a:rPr>
              <a:t> </a:t>
            </a:r>
            <a:r>
              <a:rPr kumimoji="0" lang="th-TH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Calibri" pitchFamily="34" charset="0"/>
                <a:cs typeface="TH SarabunPSK" pitchFamily="34" charset="-34"/>
              </a:rPr>
              <a:t>เก่งคิดคือ เชื่อมโยงประสบการณ์ใหม่กับความรู้เดิม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H SarabunPSK" pitchFamily="34" charset="-34"/>
              </a:rPr>
              <a:t> </a:t>
            </a:r>
            <a:r>
              <a:rPr kumimoji="0" lang="th-TH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Calibri" pitchFamily="34" charset="0"/>
                <a:cs typeface="TH SarabunPSK" pitchFamily="34" charset="-34"/>
              </a:rPr>
              <a:t>มุ่งสร้าง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H SarabunPSK" pitchFamily="34" charset="-34"/>
              </a:rPr>
              <a:t> 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Calibri" pitchFamily="34" charset="0"/>
                <a:cs typeface="TH SarabunPSK" pitchFamily="34" charset="-34"/>
              </a:rPr>
              <a:t> </a:t>
            </a:r>
            <a:r>
              <a:rPr kumimoji="0" lang="th-TH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Calibri" pitchFamily="34" charset="0"/>
                <a:cs typeface="TH SarabunPSK" pitchFamily="34" charset="-34"/>
              </a:rPr>
              <a:t>พัฒนาหรือปรับเปลี่ยนมโนทัศน์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H SarabunPSK" pitchFamily="34" charset="-34"/>
              </a:rPr>
              <a:t> 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Calibri" pitchFamily="34" charset="0"/>
                <a:cs typeface="TH SarabunPSK" pitchFamily="34" charset="-34"/>
              </a:rPr>
              <a:t> </a:t>
            </a:r>
            <a:r>
              <a:rPr kumimoji="0" lang="th-TH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Calibri" pitchFamily="34" charset="0"/>
                <a:cs typeface="TH SarabunPSK" pitchFamily="34" charset="-34"/>
              </a:rPr>
              <a:t>รวมทั้งเน้นกิจกรรมการแก้ปัญหา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H SarabunPSK" pitchFamily="34" charset="-34"/>
              </a:rPr>
              <a:t> 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Calibri" pitchFamily="34" charset="0"/>
                <a:cs typeface="TH SarabunPSK" pitchFamily="34" charset="-34"/>
              </a:rPr>
              <a:t> </a:t>
            </a:r>
            <a:r>
              <a:rPr kumimoji="0" lang="th-TH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Calibri" pitchFamily="34" charset="0"/>
                <a:cs typeface="TH SarabunPSK" pitchFamily="34" charset="-34"/>
              </a:rPr>
              <a:t>การใช้ความคิดอย่างมีวิจารณญาณ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H SarabunPSK" pitchFamily="34" charset="-34"/>
              </a:rPr>
              <a:t> 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Calibri" pitchFamily="34" charset="0"/>
                <a:cs typeface="TH SarabunPSK" pitchFamily="34" charset="-34"/>
              </a:rPr>
              <a:t> </a:t>
            </a:r>
            <a:r>
              <a:rPr kumimoji="0" lang="th-TH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Calibri" pitchFamily="34" charset="0"/>
                <a:cs typeface="TH SarabunPSK" pitchFamily="34" charset="-34"/>
              </a:rPr>
              <a:t>การตัดสินใจและการสร้างองค์ความรู้ใหม่ ที่นอกกรอบและเป็นอิสระ</a:t>
            </a: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Calibri" pitchFamily="34" charset="0"/>
                <a:cs typeface="TH SarabunPSK" pitchFamily="34" charset="-34"/>
              </a:rPr>
              <a:t>3.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H SarabunPSK" pitchFamily="34" charset="-34"/>
              </a:rPr>
              <a:t> 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Calibri" pitchFamily="34" charset="0"/>
                <a:cs typeface="TH SarabunPSK" pitchFamily="34" charset="-34"/>
              </a:rPr>
              <a:t> </a:t>
            </a:r>
            <a:r>
              <a:rPr kumimoji="0" lang="th-TH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Calibri" pitchFamily="34" charset="0"/>
                <a:cs typeface="TH SarabunPSK" pitchFamily="34" charset="-34"/>
              </a:rPr>
              <a:t>เก่งชีวิต คือ ผู้เรียนปฏิบัติกิจกรรมที่สร้างปฏิสัมพันธ์กับบุคคลอื่นๆ ในโรงเรียน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H SarabunPSK" pitchFamily="34" charset="-34"/>
              </a:rPr>
              <a:t> 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Calibri" pitchFamily="34" charset="0"/>
                <a:cs typeface="TH SarabunPSK" pitchFamily="34" charset="-34"/>
              </a:rPr>
              <a:t> </a:t>
            </a:r>
            <a:r>
              <a:rPr kumimoji="0" lang="th-TH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Calibri" pitchFamily="34" charset="0"/>
                <a:cs typeface="TH SarabunPSK" pitchFamily="34" charset="-34"/>
              </a:rPr>
              <a:t>สังคมและชุมชน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H SarabunPSK" pitchFamily="34" charset="-34"/>
              </a:rPr>
              <a:t> 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Calibri" pitchFamily="34" charset="0"/>
                <a:cs typeface="TH SarabunPSK" pitchFamily="34" charset="-34"/>
              </a:rPr>
              <a:t> 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H SarabunPSK" pitchFamily="34" charset="-34"/>
              </a:rPr>
              <a:t> </a:t>
            </a:r>
            <a:r>
              <a:rPr kumimoji="0" lang="th-TH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Calibri" pitchFamily="34" charset="0"/>
                <a:cs typeface="TH SarabunPSK" pitchFamily="34" charset="-34"/>
              </a:rPr>
              <a:t>ผู้เรียนเป็นผู้กำหนดเป้าหมาย สร้างทางเลือก ตัดสินใจ ปรับเปลี่ยนและควบคุมกระบวนการเรียนรู้ต่างๆ ด้วยตนเองให้ได้มากที่สุด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H SarabunPSK" pitchFamily="34" charset="-34"/>
              </a:rPr>
              <a:t> 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Calibri" pitchFamily="34" charset="0"/>
                <a:cs typeface="TH SarabunPSK" pitchFamily="34" charset="-34"/>
              </a:rPr>
              <a:t> </a:t>
            </a:r>
            <a:r>
              <a:rPr kumimoji="0" lang="th-TH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Calibri" pitchFamily="34" charset="0"/>
                <a:cs typeface="TH SarabunPSK" pitchFamily="34" charset="-34"/>
              </a:rPr>
              <a:t>รวมทั้งมีความรับผิดชอบต่อตนเองและสังคม 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H SarabunPSK" pitchFamily="34" charset="-34"/>
              </a:rPr>
              <a:t>    </a:t>
            </a:r>
            <a:r>
              <a:rPr kumimoji="0" lang="th-TH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Calibri" pitchFamily="34" charset="0"/>
                <a:cs typeface="TH SarabunPSK" pitchFamily="34" charset="-34"/>
              </a:rPr>
              <a:t>รู้ว่าสิ่งใดคือสิ่งที่มีความหมายต่อตนเอง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H SarabunPSK" pitchFamily="34" charset="-34"/>
              </a:rPr>
              <a:t> 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Calibri" pitchFamily="34" charset="0"/>
                <a:cs typeface="TH SarabunPSK" pitchFamily="34" charset="-34"/>
              </a:rPr>
              <a:t> </a:t>
            </a:r>
            <a:r>
              <a:rPr kumimoji="0" lang="th-TH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Calibri" pitchFamily="34" charset="0"/>
                <a:cs typeface="TH SarabunPSK" pitchFamily="34" charset="-34"/>
              </a:rPr>
              <a:t>รู้ว่าความเห็นใดถูกต้อง สิ่งใดเป็นปัญหา และมีปัญญาพิจารณาได้ด้วยว่าจะแก้ไขปัญหานั้นได้หลักเหตุผลและปัญญาอย่างไร</a:t>
            </a: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0" y="3503235"/>
            <a:ext cx="9144000" cy="335476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Calibri" pitchFamily="34" charset="0"/>
                <a:cs typeface="TH SarabunPSK" pitchFamily="34" charset="-34"/>
              </a:rPr>
              <a:t>Process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Calibri" pitchFamily="34" charset="0"/>
                <a:cs typeface="TH SarabunPSK" pitchFamily="34" charset="-34"/>
              </a:rPr>
              <a:t> </a:t>
            </a:r>
            <a:r>
              <a:rPr kumimoji="0" lang="th-TH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Calibri" pitchFamily="34" charset="0"/>
                <a:cs typeface="TH SarabunPSK" pitchFamily="34" charset="-34"/>
              </a:rPr>
              <a:t>กระบวนการเรียนรู้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Calibri" pitchFamily="34" charset="0"/>
                <a:cs typeface="TH SarabunPSK" pitchFamily="34" charset="-34"/>
              </a:rPr>
              <a:t> 3pbl</a:t>
            </a: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Calibri" pitchFamily="34" charset="0"/>
                <a:cs typeface="TH SarabunPSK" pitchFamily="34" charset="-34"/>
              </a:rPr>
              <a:t>Pattern-based Learning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Calibri" pitchFamily="34" charset="0"/>
                <a:cs typeface="TH SarabunPSK" pitchFamily="34" charset="-34"/>
              </a:rPr>
              <a:t> (</a:t>
            </a:r>
            <a:r>
              <a:rPr kumimoji="0" lang="th-TH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Calibri" pitchFamily="34" charset="0"/>
                <a:cs typeface="TH SarabunPSK" pitchFamily="34" charset="-34"/>
              </a:rPr>
              <a:t>การพัฒนาการเรียนรู้ในรูปแบบ) เน้นการพัฒนาทักษะการคิด โดยใช้สื่อและแบบฟอร์มต่างๆ เป็นเครื่องมือช่วยในการ ถอดบทเรียน (สะท้อน ทบทวน แลกเปลี่ยน ระดมสมอง)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Calibri" pitchFamily="34" charset="0"/>
                <a:cs typeface="TH SarabunPSK" pitchFamily="34" charset="-34"/>
              </a:rPr>
              <a:t>Project-based Learning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Calibri" pitchFamily="34" charset="0"/>
                <a:cs typeface="TH SarabunPSK" pitchFamily="34" charset="-34"/>
              </a:rPr>
              <a:t> (</a:t>
            </a:r>
            <a:r>
              <a:rPr kumimoji="0" lang="th-TH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Calibri" pitchFamily="34" charset="0"/>
                <a:cs typeface="TH SarabunPSK" pitchFamily="34" charset="-34"/>
              </a:rPr>
              <a:t>การพัฒนาการเรียนรู้ด้วยกิจกรรม/โครงการ) เน้นการ "ถอดบทเรียน" จากโครงการหรือกิจกรรม ที่ทำร่วมกัน โดยอาจเป็นกิจกรรมที่ครูเป็นผู้ออกแบบ กิจกรรมที่ทางโรงเรียนดำเนินการเป็นประจำทุกปี หรือกิจกรรมใดๆ ที่นักเรียนทำภายในโรงเรียน เช่น กิจกรรมลูกเสือ กิจกรรมชุมนุม ชมรม เป็นต้น </a:t>
            </a:r>
            <a:r>
              <a:rPr kumimoji="0" lang="th-TH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H SarabunPSK" pitchFamily="34" charset="-34"/>
              </a:rPr>
              <a:t> </a:t>
            </a:r>
            <a:r>
              <a:rPr kumimoji="0" lang="th-TH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Calibri" pitchFamily="34" charset="0"/>
                <a:cs typeface="TH SarabunPSK" pitchFamily="34" charset="-34"/>
              </a:rPr>
              <a:t>รวมทั้ง กิจกรรมการเรียนการสอนต่างๆ ที่ครูเป็นผู้นำพา </a:t>
            </a:r>
            <a:r>
              <a:rPr kumimoji="0" lang="th-TH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H SarabunPSK" pitchFamily="34" charset="-34"/>
              </a:rPr>
              <a:t> </a:t>
            </a:r>
            <a:r>
              <a:rPr kumimoji="0" lang="th-TH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Calibri" pitchFamily="34" charset="0"/>
                <a:cs typeface="TH SarabunPSK" pitchFamily="34" charset="-34"/>
              </a:rPr>
              <a:t>ทุกกิจกรรมจะต้องมีการ สร้างโอกาสให้นักเรียนได้ "ถอดบทเรียน" (ทำ </a:t>
            </a:r>
            <a:r>
              <a:rPr kumimoji="0" lang="th-TH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H SarabunPSK" pitchFamily="34" charset="-34"/>
              </a:rPr>
              <a:t> 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Calibri" pitchFamily="34" charset="0"/>
                <a:cs typeface="TH SarabunPSK" pitchFamily="34" charset="-34"/>
              </a:rPr>
              <a:t>BAR, DAR, AAR) </a:t>
            </a:r>
            <a:r>
              <a:rPr kumimoji="0" lang="th-TH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Calibri" pitchFamily="34" charset="0"/>
                <a:cs typeface="TH SarabunPSK" pitchFamily="34" charset="-34"/>
              </a:rPr>
              <a:t>ก่อนทำ ระหว่างทำ และหลังทำ.... นักเรียนจะได้ฝึกทักษะการคิดและทักษะการทำงานตามวงจรคุณภาพ (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Calibri" pitchFamily="34" charset="0"/>
                <a:cs typeface="TH SarabunPSK" pitchFamily="34" charset="-34"/>
              </a:rPr>
              <a:t>PDCA, Plan, Do, Check, Act)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H SarabunPSK" pitchFamily="34" charset="-34"/>
              </a:rPr>
              <a:t> 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Calibri" pitchFamily="34" charset="0"/>
                <a:cs typeface="TH SarabunPSK" pitchFamily="34" charset="-34"/>
              </a:rPr>
              <a:t>Problem-based Learning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Calibri" pitchFamily="34" charset="0"/>
                <a:cs typeface="TH SarabunPSK" pitchFamily="34" charset="-34"/>
              </a:rPr>
              <a:t> (</a:t>
            </a:r>
            <a:r>
              <a:rPr kumimoji="0" lang="th-TH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Calibri" pitchFamily="34" charset="0"/>
                <a:cs typeface="TH SarabunPSK" pitchFamily="34" charset="-34"/>
              </a:rPr>
              <a:t>การพัฒนาการเรียนรู้บนฐานปัญหา) เน้น "การเรียนรู้ด้วยตนเอง" ของนักเรียน นักเรียนจะเป็นผู้ คิด ทำ และนำเสนอ ครูเป็นเพียงผู้อำนวย และช่วยเหลือแนะนำเพื่อเสริมแรงบันดาลใจเป็นหลัก 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Calibri" pitchFamily="34" charset="0"/>
                <a:cs typeface="TH SarabunPSK" pitchFamily="34" charset="-34"/>
              </a:rPr>
              <a:t>PBL </a:t>
            </a:r>
            <a:r>
              <a:rPr kumimoji="0" lang="th-TH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Calibri" pitchFamily="34" charset="0"/>
                <a:cs typeface="TH SarabunPSK" pitchFamily="34" charset="-34"/>
              </a:rPr>
              <a:t>ที่ถูกต้องจะทำให้นักเรียนเกิด ทักษะในศตวรรษที่ 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Calibri" pitchFamily="34" charset="0"/>
                <a:cs typeface="TH SarabunPSK" pitchFamily="34" charset="-34"/>
              </a:rPr>
              <a:t>21 </a:t>
            </a:r>
            <a:r>
              <a:rPr kumimoji="0" lang="th-TH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Calibri" pitchFamily="34" charset="0"/>
                <a:cs typeface="TH SarabunPSK" pitchFamily="34" charset="-34"/>
              </a:rPr>
              <a:t>และพวกเขาจะเรียนอย่างมีความสุขสนุกที่ได้เรียน</a:t>
            </a:r>
            <a:endParaRPr kumimoji="0" lang="th-TH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0" y="0"/>
            <a:ext cx="9144000" cy="49244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Calibri" pitchFamily="34" charset="0"/>
                <a:cs typeface="TH SarabunPSK" pitchFamily="34" charset="-34"/>
                <a:hlinkClick r:id="rId2" action="ppaction://hlinkfile"/>
              </a:rPr>
              <a:t>CYP_ Model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476672"/>
            <a:ext cx="9144000" cy="52322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Calibri" pitchFamily="34" charset="0"/>
                <a:cs typeface="TH SarabunPSK" pitchFamily="34" charset="-34"/>
                <a:hlinkClick r:id="rId2" action="ppaction://hlinkfile"/>
              </a:rPr>
              <a:t>Coach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Calibri" pitchFamily="34" charset="0"/>
                <a:cs typeface="TH SarabunPSK" pitchFamily="34" charset="-34"/>
              </a:rPr>
              <a:t> </a:t>
            </a: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Calibri" pitchFamily="34" charset="0"/>
                <a:cs typeface="TH SarabunPSK" pitchFamily="34" charset="-34"/>
              </a:rPr>
              <a:t> </a:t>
            </a:r>
            <a:r>
              <a:rPr kumimoji="0" lang="th-TH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Calibri" pitchFamily="34" charset="0"/>
                <a:cs typeface="TH SarabunPSK" pitchFamily="34" charset="-34"/>
              </a:rPr>
              <a:t>ครูเปลี่ยนบทบาทจากสอนไปเป็น ครูฝึก หรือผู้อำนวยความสะดวกในการเรียนรู้</a:t>
            </a:r>
            <a:r>
              <a:rPr kumimoji="0" lang="th-TH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Calibri" pitchFamily="34" charset="0"/>
                <a:cs typeface="TH SarabunPSK" pitchFamily="34" charset="-34"/>
              </a:rPr>
              <a:t>เน้นการเรียนรู้ด้วยการปฏิบัติ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1025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สี่เหลี่ยมผืนผ้า 1"/>
          <p:cNvSpPr/>
          <p:nvPr/>
        </p:nvSpPr>
        <p:spPr>
          <a:xfrm>
            <a:off x="2286000" y="2951947"/>
            <a:ext cx="5886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2"/>
              </a:rPr>
              <a:t>http://designtechnology.ipst.ac.th/</a:t>
            </a:r>
            <a:endParaRPr lang="th-TH" dirty="0"/>
          </a:p>
        </p:txBody>
      </p:sp>
      <p:pic>
        <p:nvPicPr>
          <p:cNvPr id="3" name="Picture 2" descr="http://g2.s1sf.com/2/13/org/125/251763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6660232" cy="68580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ตัวเชื่อมต่อตรง 3"/>
          <p:cNvCxnSpPr/>
          <p:nvPr/>
        </p:nvCxnSpPr>
        <p:spPr>
          <a:xfrm>
            <a:off x="4572000" y="0"/>
            <a:ext cx="0" cy="685800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0" name="กลุ่ม 49"/>
          <p:cNvGrpSpPr/>
          <p:nvPr/>
        </p:nvGrpSpPr>
        <p:grpSpPr>
          <a:xfrm>
            <a:off x="251520" y="1484784"/>
            <a:ext cx="8892480" cy="903005"/>
            <a:chOff x="251520" y="3569439"/>
            <a:chExt cx="8892480" cy="903005"/>
          </a:xfrm>
        </p:grpSpPr>
        <p:sp>
          <p:nvSpPr>
            <p:cNvPr id="23" name="TextBox 22"/>
            <p:cNvSpPr txBox="1"/>
            <p:nvPr/>
          </p:nvSpPr>
          <p:spPr>
            <a:xfrm>
              <a:off x="5076056" y="3569439"/>
              <a:ext cx="4067944" cy="461665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th-TH" sz="2400" dirty="0" smtClean="0">
                  <a:cs typeface="+mj-cs"/>
                </a:rPr>
                <a:t>มูลนิธิ</a:t>
              </a:r>
              <a:r>
                <a:rPr lang="th-TH" sz="2400" dirty="0" err="1" smtClean="0">
                  <a:cs typeface="+mj-cs"/>
                </a:rPr>
                <a:t>สยามกัม</a:t>
              </a:r>
              <a:r>
                <a:rPr lang="th-TH" sz="2400" dirty="0" smtClean="0">
                  <a:cs typeface="+mj-cs"/>
                </a:rPr>
                <a:t>มาจล</a:t>
              </a:r>
              <a:endParaRPr lang="th-TH" sz="2400" dirty="0">
                <a:cs typeface="+mj-cs"/>
              </a:endParaRPr>
            </a:p>
          </p:txBody>
        </p:sp>
        <p:cxnSp>
          <p:nvCxnSpPr>
            <p:cNvPr id="24" name="ลูกศรเชื่อมต่อแบบตรง 23"/>
            <p:cNvCxnSpPr/>
            <p:nvPr/>
          </p:nvCxnSpPr>
          <p:spPr>
            <a:xfrm flipH="1">
              <a:off x="4572000" y="3785463"/>
              <a:ext cx="504056" cy="0"/>
            </a:xfrm>
            <a:prstGeom prst="straightConnector1">
              <a:avLst/>
            </a:prstGeom>
            <a:ln w="38100">
              <a:solidFill>
                <a:srgbClr val="00B0F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/>
            <p:cNvSpPr txBox="1"/>
            <p:nvPr/>
          </p:nvSpPr>
          <p:spPr>
            <a:xfrm>
              <a:off x="251520" y="3641447"/>
              <a:ext cx="3743400" cy="830997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th-TH" sz="2400" b="1" dirty="0" smtClean="0">
                  <a:solidFill>
                    <a:srgbClr val="00B050"/>
                  </a:solidFill>
                  <a:cs typeface="+mj-cs"/>
                </a:rPr>
                <a:t>เสริมศักยภาพ</a:t>
              </a:r>
              <a:r>
                <a:rPr lang="th-TH" sz="2400" dirty="0" smtClean="0">
                  <a:cs typeface="+mj-cs"/>
                </a:rPr>
                <a:t>ครู ในการขับเคลื่อน ปศพพ.ด้วยการ</a:t>
              </a:r>
              <a:r>
                <a:rPr lang="th-TH" sz="2400" b="1" dirty="0" smtClean="0">
                  <a:solidFill>
                    <a:srgbClr val="0070C0"/>
                  </a:solidFill>
                  <a:cs typeface="+mj-cs"/>
                </a:rPr>
                <a:t>อบรมเชิงปฏิบัติการ</a:t>
              </a:r>
              <a:endParaRPr lang="th-TH" sz="1800" b="1" dirty="0">
                <a:solidFill>
                  <a:srgbClr val="0070C0"/>
                </a:solidFill>
                <a:cs typeface="+mj-cs"/>
              </a:endParaRPr>
            </a:p>
          </p:txBody>
        </p:sp>
        <p:cxnSp>
          <p:nvCxnSpPr>
            <p:cNvPr id="26" name="ลูกศรเชื่อมต่อแบบตรง 25"/>
            <p:cNvCxnSpPr/>
            <p:nvPr/>
          </p:nvCxnSpPr>
          <p:spPr>
            <a:xfrm>
              <a:off x="4067944" y="3785463"/>
              <a:ext cx="504056" cy="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51" name="กลุ่ม 50"/>
          <p:cNvGrpSpPr/>
          <p:nvPr/>
        </p:nvGrpSpPr>
        <p:grpSpPr>
          <a:xfrm>
            <a:off x="755576" y="2420888"/>
            <a:ext cx="3744416" cy="461665"/>
            <a:chOff x="755576" y="2564904"/>
            <a:chExt cx="3744416" cy="461665"/>
          </a:xfrm>
        </p:grpSpPr>
        <p:cxnSp>
          <p:nvCxnSpPr>
            <p:cNvPr id="27" name="ลูกศรเชื่อมต่อแบบตรง 26"/>
            <p:cNvCxnSpPr/>
            <p:nvPr/>
          </p:nvCxnSpPr>
          <p:spPr>
            <a:xfrm flipH="1">
              <a:off x="3995936" y="2780928"/>
              <a:ext cx="504056" cy="0"/>
            </a:xfrm>
            <a:prstGeom prst="straightConnector1">
              <a:avLst/>
            </a:prstGeom>
            <a:ln w="38100">
              <a:solidFill>
                <a:srgbClr val="7030A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/>
            <p:cNvSpPr txBox="1"/>
            <p:nvPr/>
          </p:nvSpPr>
          <p:spPr>
            <a:xfrm>
              <a:off x="755576" y="2564904"/>
              <a:ext cx="3275856" cy="461665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th-TH" sz="2400" dirty="0" smtClean="0">
                  <a:solidFill>
                    <a:schemeClr val="tx1"/>
                  </a:solidFill>
                  <a:cs typeface="+mj-cs"/>
                </a:rPr>
                <a:t>ครูได้</a:t>
              </a:r>
              <a:r>
                <a:rPr lang="th-TH" sz="2400" b="1" dirty="0" smtClean="0">
                  <a:solidFill>
                    <a:srgbClr val="0070C0"/>
                  </a:solidFill>
                  <a:cs typeface="+mj-cs"/>
                </a:rPr>
                <a:t>ร่วม</a:t>
              </a:r>
              <a:r>
                <a:rPr lang="th-TH" sz="2400" dirty="0" smtClean="0">
                  <a:cs typeface="+mj-cs"/>
                </a:rPr>
                <a:t>ปรับปรุงวิสัยทัศน์</a:t>
              </a:r>
              <a:endParaRPr lang="th-TH" sz="1800" dirty="0">
                <a:cs typeface="+mj-cs"/>
              </a:endParaRPr>
            </a:p>
          </p:txBody>
        </p:sp>
      </p:grpSp>
      <p:grpSp>
        <p:nvGrpSpPr>
          <p:cNvPr id="53" name="กลุ่ม 52"/>
          <p:cNvGrpSpPr/>
          <p:nvPr/>
        </p:nvGrpSpPr>
        <p:grpSpPr>
          <a:xfrm>
            <a:off x="0" y="4725144"/>
            <a:ext cx="4572000" cy="1200329"/>
            <a:chOff x="0" y="4365104"/>
            <a:chExt cx="4572000" cy="1200329"/>
          </a:xfrm>
        </p:grpSpPr>
        <p:cxnSp>
          <p:nvCxnSpPr>
            <p:cNvPr id="29" name="ลูกศรเชื่อมต่อแบบตรง 28"/>
            <p:cNvCxnSpPr/>
            <p:nvPr/>
          </p:nvCxnSpPr>
          <p:spPr>
            <a:xfrm flipH="1">
              <a:off x="4067944" y="4941168"/>
              <a:ext cx="504056" cy="0"/>
            </a:xfrm>
            <a:prstGeom prst="straightConnector1">
              <a:avLst/>
            </a:prstGeom>
            <a:ln w="38100">
              <a:solidFill>
                <a:srgbClr val="7030A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TextBox 29"/>
            <p:cNvSpPr txBox="1"/>
            <p:nvPr/>
          </p:nvSpPr>
          <p:spPr>
            <a:xfrm>
              <a:off x="0" y="4365104"/>
              <a:ext cx="3959424" cy="1200329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th-TH" sz="2400" dirty="0" smtClean="0">
                  <a:cs typeface="+mj-cs"/>
                </a:rPr>
                <a:t>   - </a:t>
              </a:r>
              <a:r>
                <a:rPr lang="th-TH" sz="2400" u="sng" dirty="0" smtClean="0">
                  <a:solidFill>
                    <a:srgbClr val="7030A0"/>
                  </a:solidFill>
                  <a:cs typeface="+mj-cs"/>
                </a:rPr>
                <a:t>นักเรียนแกนนำพัฒนาทักษะการดำเนินชีวิต</a:t>
              </a:r>
            </a:p>
            <a:p>
              <a:r>
                <a:rPr lang="th-TH" sz="2400" dirty="0" smtClean="0">
                  <a:solidFill>
                    <a:srgbClr val="7030A0"/>
                  </a:solidFill>
                  <a:cs typeface="+mj-cs"/>
                </a:rPr>
                <a:t>   - </a:t>
              </a:r>
              <a:r>
                <a:rPr lang="th-TH" sz="2400" u="sng" dirty="0" smtClean="0">
                  <a:solidFill>
                    <a:srgbClr val="7030A0"/>
                  </a:solidFill>
                  <a:cs typeface="+mj-cs"/>
                </a:rPr>
                <a:t>การทำงานเป็นทีม</a:t>
              </a:r>
            </a:p>
            <a:p>
              <a:r>
                <a:rPr lang="th-TH" sz="2400" dirty="0" smtClean="0">
                  <a:solidFill>
                    <a:srgbClr val="7030A0"/>
                  </a:solidFill>
                  <a:cs typeface="+mj-cs"/>
                </a:rPr>
                <a:t>   - </a:t>
              </a:r>
              <a:r>
                <a:rPr lang="th-TH" sz="2400" u="sng" dirty="0" smtClean="0">
                  <a:solidFill>
                    <a:srgbClr val="7030A0"/>
                  </a:solidFill>
                  <a:cs typeface="+mj-cs"/>
                </a:rPr>
                <a:t>ศักยภาพผู้นำ</a:t>
              </a:r>
              <a:endParaRPr lang="th-TH" sz="1800" u="sng" dirty="0">
                <a:solidFill>
                  <a:srgbClr val="7030A0"/>
                </a:solidFill>
                <a:cs typeface="+mj-cs"/>
              </a:endParaRPr>
            </a:p>
          </p:txBody>
        </p:sp>
      </p:grpSp>
      <p:grpSp>
        <p:nvGrpSpPr>
          <p:cNvPr id="43" name="กลุ่ม 42"/>
          <p:cNvGrpSpPr/>
          <p:nvPr/>
        </p:nvGrpSpPr>
        <p:grpSpPr>
          <a:xfrm>
            <a:off x="755576" y="3068960"/>
            <a:ext cx="8388424" cy="605681"/>
            <a:chOff x="755576" y="4505543"/>
            <a:chExt cx="8388424" cy="605681"/>
          </a:xfrm>
        </p:grpSpPr>
        <p:sp>
          <p:nvSpPr>
            <p:cNvPr id="31" name="TextBox 30"/>
            <p:cNvSpPr txBox="1"/>
            <p:nvPr/>
          </p:nvSpPr>
          <p:spPr>
            <a:xfrm>
              <a:off x="5076056" y="4505543"/>
              <a:ext cx="4067944" cy="461665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th-TH" sz="2400" dirty="0" smtClean="0">
                  <a:cs typeface="+mj-cs"/>
                </a:rPr>
                <a:t>โรงเรียนโพนทอง</a:t>
              </a:r>
              <a:endParaRPr lang="th-TH" sz="2400" dirty="0">
                <a:cs typeface="+mj-cs"/>
              </a:endParaRPr>
            </a:p>
          </p:txBody>
        </p:sp>
        <p:cxnSp>
          <p:nvCxnSpPr>
            <p:cNvPr id="32" name="ลูกศรเชื่อมต่อแบบตรง 31"/>
            <p:cNvCxnSpPr/>
            <p:nvPr/>
          </p:nvCxnSpPr>
          <p:spPr>
            <a:xfrm flipH="1">
              <a:off x="4499992" y="4793575"/>
              <a:ext cx="504056" cy="0"/>
            </a:xfrm>
            <a:prstGeom prst="straightConnector1">
              <a:avLst/>
            </a:prstGeom>
            <a:ln w="38100">
              <a:solidFill>
                <a:srgbClr val="00B0F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ลูกศรเชื่อมต่อแบบตรง 32"/>
            <p:cNvCxnSpPr/>
            <p:nvPr/>
          </p:nvCxnSpPr>
          <p:spPr>
            <a:xfrm flipH="1">
              <a:off x="4067944" y="4793575"/>
              <a:ext cx="504056" cy="0"/>
            </a:xfrm>
            <a:prstGeom prst="straightConnector1">
              <a:avLst/>
            </a:prstGeom>
            <a:ln w="38100">
              <a:solidFill>
                <a:srgbClr val="7030A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TextBox 33"/>
            <p:cNvSpPr txBox="1"/>
            <p:nvPr/>
          </p:nvSpPr>
          <p:spPr>
            <a:xfrm>
              <a:off x="755576" y="4649559"/>
              <a:ext cx="3275856" cy="461665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th-TH" sz="2400" dirty="0" smtClean="0">
                  <a:cs typeface="+mj-cs"/>
                </a:rPr>
                <a:t>ครูพัฒนา</a:t>
              </a:r>
              <a:r>
                <a:rPr lang="th-TH" sz="2400" b="1" dirty="0" smtClean="0">
                  <a:solidFill>
                    <a:srgbClr val="7030A0"/>
                  </a:solidFill>
                  <a:cs typeface="+mj-cs"/>
                </a:rPr>
                <a:t>หน่วยการเรียนรู้</a:t>
              </a:r>
              <a:r>
                <a:rPr lang="th-TH" sz="2400" dirty="0" err="1" smtClean="0">
                  <a:cs typeface="+mj-cs"/>
                </a:rPr>
                <a:t>บูรณา</a:t>
              </a:r>
              <a:r>
                <a:rPr lang="th-TH" sz="2400" dirty="0" smtClean="0">
                  <a:cs typeface="+mj-cs"/>
                </a:rPr>
                <a:t>การ</a:t>
              </a:r>
              <a:endParaRPr lang="th-TH" sz="1800" dirty="0">
                <a:cs typeface="+mj-cs"/>
              </a:endParaRPr>
            </a:p>
          </p:txBody>
        </p:sp>
      </p:grpSp>
      <p:grpSp>
        <p:nvGrpSpPr>
          <p:cNvPr id="52" name="กลุ่ม 51"/>
          <p:cNvGrpSpPr/>
          <p:nvPr/>
        </p:nvGrpSpPr>
        <p:grpSpPr>
          <a:xfrm>
            <a:off x="251520" y="3933056"/>
            <a:ext cx="4320480" cy="646331"/>
            <a:chOff x="251520" y="5805264"/>
            <a:chExt cx="4320480" cy="646331"/>
          </a:xfrm>
        </p:grpSpPr>
        <p:sp>
          <p:nvSpPr>
            <p:cNvPr id="35" name="TextBox 34"/>
            <p:cNvSpPr txBox="1"/>
            <p:nvPr/>
          </p:nvSpPr>
          <p:spPr>
            <a:xfrm>
              <a:off x="251520" y="5805264"/>
              <a:ext cx="3888432" cy="646331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th-TH" sz="2400" b="1" dirty="0" smtClean="0">
                  <a:solidFill>
                    <a:srgbClr val="0070C0"/>
                  </a:solidFill>
                  <a:cs typeface="+mj-cs"/>
                </a:rPr>
                <a:t>โครงการ</a:t>
              </a:r>
              <a:r>
                <a:rPr lang="th-TH" sz="2400" dirty="0" smtClean="0"/>
                <a:t>เปิดบ้านรับน้อง</a:t>
              </a:r>
            </a:p>
            <a:p>
              <a:r>
                <a:rPr lang="en-US" sz="1200" dirty="0" smtClean="0"/>
                <a:t>Project-based Learning</a:t>
              </a:r>
              <a:endParaRPr lang="en-US" sz="2400" dirty="0" smtClean="0"/>
            </a:p>
          </p:txBody>
        </p:sp>
        <p:cxnSp>
          <p:nvCxnSpPr>
            <p:cNvPr id="36" name="ลูกศรเชื่อมต่อแบบตรง 35"/>
            <p:cNvCxnSpPr/>
            <p:nvPr/>
          </p:nvCxnSpPr>
          <p:spPr>
            <a:xfrm>
              <a:off x="4067944" y="6093296"/>
              <a:ext cx="504056" cy="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37" name="TextBox 36"/>
          <p:cNvSpPr txBox="1"/>
          <p:nvPr/>
        </p:nvSpPr>
        <p:spPr>
          <a:xfrm>
            <a:off x="3131840" y="764704"/>
            <a:ext cx="2952328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h-TH" sz="2400" dirty="0" smtClean="0">
                <a:cs typeface="+mj-cs"/>
              </a:rPr>
              <a:t>โรงเรียนเป็นสถานศึกษาพอเพียง</a:t>
            </a:r>
            <a:endParaRPr lang="th-TH" sz="1800" dirty="0">
              <a:cs typeface="+mj-cs"/>
            </a:endParaRPr>
          </a:p>
        </p:txBody>
      </p:sp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4355976" y="5733256"/>
            <a:ext cx="368300" cy="311150"/>
            <a:chOff x="7802" y="3675"/>
            <a:chExt cx="580" cy="491"/>
          </a:xfrm>
        </p:grpSpPr>
        <p:cxnSp>
          <p:nvCxnSpPr>
            <p:cNvPr id="3075" name="AutoShape 3"/>
            <p:cNvCxnSpPr>
              <a:cxnSpLocks noChangeShapeType="1"/>
            </p:cNvCxnSpPr>
            <p:nvPr/>
          </p:nvCxnSpPr>
          <p:spPr bwMode="auto">
            <a:xfrm>
              <a:off x="7931" y="3675"/>
              <a:ext cx="451" cy="491"/>
            </a:xfrm>
            <a:prstGeom prst="straightConnector1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3076" name="AutoShape 4"/>
            <p:cNvCxnSpPr>
              <a:cxnSpLocks noChangeShapeType="1"/>
            </p:cNvCxnSpPr>
            <p:nvPr/>
          </p:nvCxnSpPr>
          <p:spPr bwMode="auto">
            <a:xfrm flipV="1">
              <a:off x="7802" y="3675"/>
              <a:ext cx="580" cy="491"/>
            </a:xfrm>
            <a:prstGeom prst="straightConnector1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</p:spPr>
        </p:cxnSp>
      </p:grpSp>
      <p:grpSp>
        <p:nvGrpSpPr>
          <p:cNvPr id="3077" name="Group 5"/>
          <p:cNvGrpSpPr>
            <a:grpSpLocks/>
          </p:cNvGrpSpPr>
          <p:nvPr/>
        </p:nvGrpSpPr>
        <p:grpSpPr bwMode="auto">
          <a:xfrm>
            <a:off x="4355976" y="2852936"/>
            <a:ext cx="368300" cy="311150"/>
            <a:chOff x="7802" y="3675"/>
            <a:chExt cx="580" cy="491"/>
          </a:xfrm>
        </p:grpSpPr>
        <p:cxnSp>
          <p:nvCxnSpPr>
            <p:cNvPr id="3078" name="AutoShape 6"/>
            <p:cNvCxnSpPr>
              <a:cxnSpLocks noChangeShapeType="1"/>
            </p:cNvCxnSpPr>
            <p:nvPr/>
          </p:nvCxnSpPr>
          <p:spPr bwMode="auto">
            <a:xfrm>
              <a:off x="7931" y="3675"/>
              <a:ext cx="451" cy="491"/>
            </a:xfrm>
            <a:prstGeom prst="straightConnector1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3079" name="AutoShape 7"/>
            <p:cNvCxnSpPr>
              <a:cxnSpLocks noChangeShapeType="1"/>
            </p:cNvCxnSpPr>
            <p:nvPr/>
          </p:nvCxnSpPr>
          <p:spPr bwMode="auto">
            <a:xfrm flipV="1">
              <a:off x="7802" y="3675"/>
              <a:ext cx="580" cy="491"/>
            </a:xfrm>
            <a:prstGeom prst="straightConnector1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</p:spPr>
        </p:cxnSp>
      </p:grpSp>
      <p:sp>
        <p:nvSpPr>
          <p:cNvPr id="49" name="TextBox 48"/>
          <p:cNvSpPr txBox="1"/>
          <p:nvPr/>
        </p:nvSpPr>
        <p:spPr>
          <a:xfrm>
            <a:off x="4139952" y="188640"/>
            <a:ext cx="864096" cy="461665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>
                <a:cs typeface="+mj-cs"/>
              </a:rPr>
              <a:t>2555</a:t>
            </a:r>
            <a:r>
              <a:rPr lang="th-TH" sz="2400" dirty="0" smtClean="0">
                <a:cs typeface="+mj-cs"/>
              </a:rPr>
              <a:t> </a:t>
            </a:r>
            <a:endParaRPr lang="th-TH" sz="2400" dirty="0">
              <a:cs typeface="+mj-cs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7271792" y="5842337"/>
            <a:ext cx="18722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b="1" dirty="0" smtClean="0">
                <a:solidFill>
                  <a:srgbClr val="0070C0"/>
                </a:solidFill>
              </a:rPr>
              <a:t>สีน้ำเงิน </a:t>
            </a:r>
            <a:r>
              <a:rPr lang="en-US" sz="2000" b="1" dirty="0" smtClean="0">
                <a:solidFill>
                  <a:srgbClr val="0070C0"/>
                </a:solidFill>
              </a:rPr>
              <a:t>=</a:t>
            </a:r>
            <a:r>
              <a:rPr lang="th-TH" sz="2000" b="1" dirty="0" smtClean="0">
                <a:solidFill>
                  <a:srgbClr val="0070C0"/>
                </a:solidFill>
              </a:rPr>
              <a:t>เครื่องมือ</a:t>
            </a:r>
          </a:p>
          <a:p>
            <a:r>
              <a:rPr lang="th-TH" sz="2000" b="1" dirty="0" smtClean="0">
                <a:solidFill>
                  <a:srgbClr val="00B050"/>
                </a:solidFill>
              </a:rPr>
              <a:t>สีเขียว</a:t>
            </a:r>
            <a:r>
              <a:rPr lang="en-US" sz="2000" b="1" dirty="0" smtClean="0">
                <a:solidFill>
                  <a:srgbClr val="00B050"/>
                </a:solidFill>
              </a:rPr>
              <a:t>=</a:t>
            </a:r>
            <a:r>
              <a:rPr lang="th-TH" sz="2000" b="1" dirty="0" smtClean="0">
                <a:solidFill>
                  <a:srgbClr val="00B050"/>
                </a:solidFill>
              </a:rPr>
              <a:t>กระบวนการ</a:t>
            </a:r>
          </a:p>
          <a:p>
            <a:r>
              <a:rPr lang="th-TH" sz="2000" b="1" dirty="0" smtClean="0">
                <a:solidFill>
                  <a:srgbClr val="7030A0"/>
                </a:solidFill>
              </a:rPr>
              <a:t>สีม่วง</a:t>
            </a:r>
            <a:r>
              <a:rPr lang="en-US" sz="2000" b="1" dirty="0" smtClean="0">
                <a:solidFill>
                  <a:srgbClr val="7030A0"/>
                </a:solidFill>
              </a:rPr>
              <a:t>=</a:t>
            </a:r>
            <a:r>
              <a:rPr lang="th-TH" sz="2000" b="1" dirty="0" smtClean="0">
                <a:solidFill>
                  <a:srgbClr val="7030A0"/>
                </a:solidFill>
              </a:rPr>
              <a:t>ผลลัพธ์</a:t>
            </a:r>
            <a:endParaRPr lang="th-TH" sz="20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4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กลุ่ม 26"/>
          <p:cNvGrpSpPr/>
          <p:nvPr/>
        </p:nvGrpSpPr>
        <p:grpSpPr>
          <a:xfrm>
            <a:off x="467544" y="1772816"/>
            <a:ext cx="4104456" cy="461665"/>
            <a:chOff x="539552" y="908720"/>
            <a:chExt cx="4104456" cy="461665"/>
          </a:xfrm>
        </p:grpSpPr>
        <p:cxnSp>
          <p:nvCxnSpPr>
            <p:cNvPr id="4" name="ลูกศรเชื่อมต่อแบบตรง 3"/>
            <p:cNvCxnSpPr/>
            <p:nvPr/>
          </p:nvCxnSpPr>
          <p:spPr>
            <a:xfrm flipH="1">
              <a:off x="4139952" y="1124744"/>
              <a:ext cx="504056" cy="0"/>
            </a:xfrm>
            <a:prstGeom prst="straightConnector1">
              <a:avLst/>
            </a:prstGeom>
            <a:ln w="38100">
              <a:solidFill>
                <a:srgbClr val="7030A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TextBox 4"/>
            <p:cNvSpPr txBox="1"/>
            <p:nvPr/>
          </p:nvSpPr>
          <p:spPr>
            <a:xfrm>
              <a:off x="539552" y="908720"/>
              <a:ext cx="3491880" cy="461665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sz="1800" dirty="0" smtClean="0">
                  <a:cs typeface="+mj-cs"/>
                </a:rPr>
                <a:t>1</a:t>
              </a:r>
              <a:r>
                <a:rPr lang="th-TH" sz="2400" dirty="0" smtClean="0">
                  <a:cs typeface="+mj-cs"/>
                </a:rPr>
                <a:t>นักเรียน</a:t>
              </a:r>
              <a:r>
                <a:rPr lang="th-TH" sz="2400" b="1" dirty="0" smtClean="0">
                  <a:solidFill>
                    <a:srgbClr val="0070C0"/>
                  </a:solidFill>
                  <a:cs typeface="+mj-cs"/>
                </a:rPr>
                <a:t>ร่วมสร้าง</a:t>
              </a:r>
              <a:r>
                <a:rPr lang="th-TH" sz="2400" dirty="0" smtClean="0">
                  <a:cs typeface="+mj-cs"/>
                </a:rPr>
                <a:t>วิสัยทัศน์</a:t>
              </a:r>
            </a:p>
          </p:txBody>
        </p:sp>
      </p:grpSp>
      <p:grpSp>
        <p:nvGrpSpPr>
          <p:cNvPr id="32" name="กลุ่ม 31"/>
          <p:cNvGrpSpPr/>
          <p:nvPr/>
        </p:nvGrpSpPr>
        <p:grpSpPr>
          <a:xfrm>
            <a:off x="251520" y="620688"/>
            <a:ext cx="4248472" cy="1107996"/>
            <a:chOff x="251520" y="620688"/>
            <a:chExt cx="4248472" cy="1107996"/>
          </a:xfrm>
        </p:grpSpPr>
        <p:sp>
          <p:nvSpPr>
            <p:cNvPr id="6" name="TextBox 5"/>
            <p:cNvSpPr txBox="1"/>
            <p:nvPr/>
          </p:nvSpPr>
          <p:spPr>
            <a:xfrm>
              <a:off x="251520" y="620688"/>
              <a:ext cx="3743400" cy="1107996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th-TH" sz="2400" dirty="0" smtClean="0">
                  <a:cs typeface="+mj-cs"/>
                </a:rPr>
                <a:t>พัฒนาศักยภาพนักเรียนแกนนำด้วย</a:t>
              </a:r>
              <a:r>
                <a:rPr lang="th-TH" sz="2400" b="1" dirty="0" smtClean="0">
                  <a:solidFill>
                    <a:srgbClr val="0070C0"/>
                  </a:solidFill>
                  <a:cs typeface="+mj-cs"/>
                </a:rPr>
                <a:t>กระบวนการมีส่วนร่วม</a:t>
              </a:r>
              <a:r>
                <a:rPr lang="en-US" sz="1800" b="1" dirty="0" smtClean="0">
                  <a:solidFill>
                    <a:srgbClr val="0070C0"/>
                  </a:solidFill>
                  <a:cs typeface="+mj-cs"/>
                </a:rPr>
                <a:t>(</a:t>
              </a:r>
              <a:r>
                <a:rPr lang="en-US" sz="1800" dirty="0" smtClean="0"/>
                <a:t>Project-based Learning)</a:t>
              </a:r>
              <a:endParaRPr lang="th-TH" sz="1800" b="1" dirty="0">
                <a:solidFill>
                  <a:srgbClr val="0070C0"/>
                </a:solidFill>
                <a:cs typeface="+mj-cs"/>
              </a:endParaRPr>
            </a:p>
          </p:txBody>
        </p:sp>
        <p:cxnSp>
          <p:nvCxnSpPr>
            <p:cNvPr id="7" name="ลูกศรเชื่อมต่อแบบตรง 6"/>
            <p:cNvCxnSpPr/>
            <p:nvPr/>
          </p:nvCxnSpPr>
          <p:spPr>
            <a:xfrm>
              <a:off x="3995936" y="1124744"/>
              <a:ext cx="504056" cy="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cxnSp>
        <p:nvCxnSpPr>
          <p:cNvPr id="8" name="ตัวเชื่อมต่อตรง 7"/>
          <p:cNvCxnSpPr/>
          <p:nvPr/>
        </p:nvCxnSpPr>
        <p:spPr>
          <a:xfrm>
            <a:off x="4572000" y="0"/>
            <a:ext cx="0" cy="685800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กลุ่ม 27"/>
          <p:cNvGrpSpPr/>
          <p:nvPr/>
        </p:nvGrpSpPr>
        <p:grpSpPr>
          <a:xfrm>
            <a:off x="467544" y="2276872"/>
            <a:ext cx="4104456" cy="461665"/>
            <a:chOff x="539552" y="1340768"/>
            <a:chExt cx="4104456" cy="461665"/>
          </a:xfrm>
        </p:grpSpPr>
        <p:sp>
          <p:nvSpPr>
            <p:cNvPr id="9" name="TextBox 8"/>
            <p:cNvSpPr txBox="1"/>
            <p:nvPr/>
          </p:nvSpPr>
          <p:spPr>
            <a:xfrm>
              <a:off x="539552" y="1340768"/>
              <a:ext cx="3491880" cy="461665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sz="1800" dirty="0" smtClean="0">
                  <a:cs typeface="+mj-cs"/>
                </a:rPr>
                <a:t>2</a:t>
              </a:r>
              <a:r>
                <a:rPr lang="th-TH" sz="2400" dirty="0" smtClean="0">
                  <a:cs typeface="+mj-cs"/>
                </a:rPr>
                <a:t>นักเรียนพัฒนา</a:t>
              </a:r>
              <a:r>
                <a:rPr lang="th-TH" sz="2400" b="1" dirty="0" smtClean="0">
                  <a:solidFill>
                    <a:srgbClr val="7030A0"/>
                  </a:solidFill>
                  <a:cs typeface="+mj-cs"/>
                </a:rPr>
                <a:t>ทักษะการคิด</a:t>
              </a:r>
            </a:p>
          </p:txBody>
        </p:sp>
        <p:cxnSp>
          <p:nvCxnSpPr>
            <p:cNvPr id="11" name="ลูกศรเชื่อมต่อแบบตรง 10"/>
            <p:cNvCxnSpPr/>
            <p:nvPr/>
          </p:nvCxnSpPr>
          <p:spPr>
            <a:xfrm flipH="1">
              <a:off x="4139952" y="1556792"/>
              <a:ext cx="504056" cy="0"/>
            </a:xfrm>
            <a:prstGeom prst="straightConnector1">
              <a:avLst/>
            </a:prstGeom>
            <a:ln w="38100">
              <a:solidFill>
                <a:srgbClr val="7030A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" name="กลุ่ม 28"/>
          <p:cNvGrpSpPr/>
          <p:nvPr/>
        </p:nvGrpSpPr>
        <p:grpSpPr>
          <a:xfrm>
            <a:off x="467544" y="2780928"/>
            <a:ext cx="4104456" cy="1107996"/>
            <a:chOff x="539552" y="1844824"/>
            <a:chExt cx="4104456" cy="1107996"/>
          </a:xfrm>
        </p:grpSpPr>
        <p:sp>
          <p:nvSpPr>
            <p:cNvPr id="10" name="TextBox 9"/>
            <p:cNvSpPr txBox="1"/>
            <p:nvPr/>
          </p:nvSpPr>
          <p:spPr>
            <a:xfrm>
              <a:off x="539552" y="1844824"/>
              <a:ext cx="3491880" cy="1107996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sz="1800" dirty="0" smtClean="0">
                  <a:cs typeface="+mj-cs"/>
                </a:rPr>
                <a:t>3</a:t>
              </a:r>
              <a:r>
                <a:rPr lang="th-TH" sz="2400" dirty="0" smtClean="0">
                  <a:cs typeface="+mj-cs"/>
                </a:rPr>
                <a:t>นักเรียนทุกห้องเรียนพัฒนาห้องเรียน</a:t>
              </a:r>
              <a:r>
                <a:rPr lang="th-TH" sz="2400" b="1" dirty="0" smtClean="0">
                  <a:solidFill>
                    <a:srgbClr val="7030A0"/>
                  </a:solidFill>
                  <a:cs typeface="+mj-cs"/>
                </a:rPr>
                <a:t>สีขาว</a:t>
              </a:r>
              <a:r>
                <a:rPr lang="th-TH" sz="2400" b="1" dirty="0" smtClean="0">
                  <a:solidFill>
                    <a:schemeClr val="tx1"/>
                  </a:solidFill>
                  <a:cs typeface="+mj-cs"/>
                </a:rPr>
                <a:t>ด้วย</a:t>
              </a:r>
              <a:r>
                <a:rPr lang="th-TH" sz="2400" b="1" dirty="0" smtClean="0">
                  <a:solidFill>
                    <a:srgbClr val="00B0F0"/>
                  </a:solidFill>
                  <a:cs typeface="+mj-cs"/>
                </a:rPr>
                <a:t>โครงงาน</a:t>
              </a:r>
              <a:r>
                <a:rPr lang="en-US" sz="2400" dirty="0" smtClean="0">
                  <a:cs typeface="+mj-cs"/>
                </a:rPr>
                <a:t>(</a:t>
              </a:r>
              <a:r>
                <a:rPr lang="en-US" sz="1800" dirty="0" smtClean="0"/>
                <a:t>Problem-based Learning)</a:t>
              </a:r>
              <a:endParaRPr lang="th-TH" sz="1800" dirty="0">
                <a:cs typeface="+mj-cs"/>
              </a:endParaRPr>
            </a:p>
          </p:txBody>
        </p:sp>
        <p:cxnSp>
          <p:nvCxnSpPr>
            <p:cNvPr id="12" name="ลูกศรเชื่อมต่อแบบตรง 11"/>
            <p:cNvCxnSpPr/>
            <p:nvPr/>
          </p:nvCxnSpPr>
          <p:spPr>
            <a:xfrm flipH="1">
              <a:off x="4139952" y="2204864"/>
              <a:ext cx="504056" cy="0"/>
            </a:xfrm>
            <a:prstGeom prst="straightConnector1">
              <a:avLst/>
            </a:prstGeom>
            <a:ln w="38100">
              <a:solidFill>
                <a:srgbClr val="7030A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กลุ่ม 25"/>
          <p:cNvGrpSpPr/>
          <p:nvPr/>
        </p:nvGrpSpPr>
        <p:grpSpPr>
          <a:xfrm>
            <a:off x="611560" y="4005064"/>
            <a:ext cx="7812360" cy="1569660"/>
            <a:chOff x="539552" y="2636912"/>
            <a:chExt cx="7812360" cy="1569660"/>
          </a:xfrm>
        </p:grpSpPr>
        <p:sp>
          <p:nvSpPr>
            <p:cNvPr id="13" name="TextBox 12"/>
            <p:cNvSpPr txBox="1"/>
            <p:nvPr/>
          </p:nvSpPr>
          <p:spPr>
            <a:xfrm>
              <a:off x="5076056" y="3068960"/>
              <a:ext cx="3275856" cy="830997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th-TH" sz="2400" dirty="0" smtClean="0">
                  <a:cs typeface="+mj-cs"/>
                </a:rPr>
                <a:t>นักเรียนแกนนำออก</a:t>
              </a:r>
              <a:r>
                <a:rPr lang="th-TH" sz="2400" dirty="0" smtClean="0">
                  <a:solidFill>
                    <a:srgbClr val="0070C0"/>
                  </a:solidFill>
                  <a:cs typeface="+mj-cs"/>
                </a:rPr>
                <a:t>กิจกรรมค่ายจิตอาสา</a:t>
              </a:r>
              <a:r>
                <a:rPr lang="th-TH" sz="2400" dirty="0" smtClean="0">
                  <a:cs typeface="+mj-cs"/>
                </a:rPr>
                <a:t>”ปลูกรักบ้านเกิด” </a:t>
              </a:r>
              <a:endParaRPr lang="th-TH" sz="1800" dirty="0">
                <a:cs typeface="+mj-cs"/>
              </a:endParaRPr>
            </a:p>
          </p:txBody>
        </p:sp>
        <p:cxnSp>
          <p:nvCxnSpPr>
            <p:cNvPr id="14" name="ลูกศรเชื่อมต่อแบบตรง 13"/>
            <p:cNvCxnSpPr/>
            <p:nvPr/>
          </p:nvCxnSpPr>
          <p:spPr>
            <a:xfrm>
              <a:off x="4572000" y="3429000"/>
              <a:ext cx="504056" cy="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539552" y="2636912"/>
              <a:ext cx="3419872" cy="1569660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th-TH" sz="2400" u="sng" dirty="0" smtClean="0">
                  <a:solidFill>
                    <a:srgbClr val="7030A0"/>
                  </a:solidFill>
                  <a:cs typeface="+mj-cs"/>
                </a:rPr>
                <a:t>นักเรียนพัฒนาทักษะการคิด</a:t>
              </a:r>
              <a:endParaRPr lang="th-TH" sz="2400" u="sng" dirty="0">
                <a:solidFill>
                  <a:srgbClr val="7030A0"/>
                </a:solidFill>
                <a:cs typeface="+mj-cs"/>
              </a:endParaRPr>
            </a:p>
            <a:p>
              <a:r>
                <a:rPr lang="th-TH" sz="2400" u="sng" dirty="0" smtClean="0">
                  <a:solidFill>
                    <a:srgbClr val="7030A0"/>
                  </a:solidFill>
                  <a:cs typeface="+mj-cs"/>
                </a:rPr>
                <a:t>นักเรียนได้รับการพัฒนาทักษะชีวิต</a:t>
              </a:r>
            </a:p>
            <a:p>
              <a:r>
                <a:rPr lang="th-TH" sz="2400" u="sng" dirty="0" smtClean="0">
                  <a:solidFill>
                    <a:srgbClr val="7030A0"/>
                  </a:solidFill>
                  <a:cs typeface="+mj-cs"/>
                </a:rPr>
                <a:t> การทำงานเป็นทีม </a:t>
              </a:r>
            </a:p>
            <a:p>
              <a:r>
                <a:rPr lang="th-TH" sz="2400" u="sng" dirty="0" smtClean="0">
                  <a:solidFill>
                    <a:srgbClr val="7030A0"/>
                  </a:solidFill>
                  <a:cs typeface="+mj-cs"/>
                </a:rPr>
                <a:t>จิตอาสาเกิดในตัวผู้เรียน</a:t>
              </a:r>
              <a:endParaRPr lang="th-TH" sz="1600" u="sng" dirty="0">
                <a:solidFill>
                  <a:srgbClr val="7030A0"/>
                </a:solidFill>
                <a:cs typeface="+mj-cs"/>
              </a:endParaRPr>
            </a:p>
          </p:txBody>
        </p:sp>
        <p:cxnSp>
          <p:nvCxnSpPr>
            <p:cNvPr id="16" name="ลูกศรเชื่อมต่อแบบตรง 15"/>
            <p:cNvCxnSpPr/>
            <p:nvPr/>
          </p:nvCxnSpPr>
          <p:spPr>
            <a:xfrm flipH="1">
              <a:off x="4067944" y="3429000"/>
              <a:ext cx="504056" cy="0"/>
            </a:xfrm>
            <a:prstGeom prst="straightConnector1">
              <a:avLst/>
            </a:prstGeom>
            <a:ln w="38100">
              <a:solidFill>
                <a:srgbClr val="7030A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TextBox 16"/>
          <p:cNvSpPr txBox="1"/>
          <p:nvPr/>
        </p:nvSpPr>
        <p:spPr>
          <a:xfrm>
            <a:off x="2555776" y="6396335"/>
            <a:ext cx="4248472" cy="46166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h-TH" sz="2400" dirty="0" smtClean="0">
                <a:cs typeface="+mj-cs"/>
              </a:rPr>
              <a:t>สมัครโรงเรียน</a:t>
            </a:r>
            <a:r>
              <a:rPr lang="th-TH" sz="2400" dirty="0" err="1" smtClean="0">
                <a:cs typeface="+mj-cs"/>
              </a:rPr>
              <a:t>ศูนย์ปศพพ.</a:t>
            </a:r>
            <a:r>
              <a:rPr lang="th-TH" sz="2400" dirty="0" smtClean="0">
                <a:cs typeface="+mj-cs"/>
              </a:rPr>
              <a:t> ของเขต</a:t>
            </a:r>
            <a:r>
              <a:rPr lang="en-US" sz="2400" dirty="0" smtClean="0">
                <a:cs typeface="+mj-cs"/>
              </a:rPr>
              <a:t> </a:t>
            </a:r>
            <a:r>
              <a:rPr lang="th-TH" sz="2400" dirty="0" err="1" smtClean="0">
                <a:cs typeface="+mj-cs"/>
              </a:rPr>
              <a:t>สพ</a:t>
            </a:r>
            <a:r>
              <a:rPr lang="th-TH" sz="2400" dirty="0" smtClean="0">
                <a:cs typeface="+mj-cs"/>
              </a:rPr>
              <a:t>ม.</a:t>
            </a:r>
            <a:r>
              <a:rPr lang="en-US" sz="1800" dirty="0" smtClean="0">
                <a:cs typeface="+mj-cs"/>
              </a:rPr>
              <a:t>26</a:t>
            </a:r>
            <a:endParaRPr lang="th-TH" sz="1400" dirty="0">
              <a:cs typeface="+mj-cs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139952" y="5733256"/>
            <a:ext cx="864096" cy="461665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>
                <a:cs typeface="+mj-cs"/>
              </a:rPr>
              <a:t>2556</a:t>
            </a:r>
            <a:r>
              <a:rPr lang="th-TH" sz="2400" dirty="0" smtClean="0">
                <a:cs typeface="+mj-cs"/>
              </a:rPr>
              <a:t> </a:t>
            </a:r>
            <a:endParaRPr lang="th-TH" sz="2400" dirty="0">
              <a:cs typeface="+mj-cs"/>
            </a:endParaRPr>
          </a:p>
        </p:txBody>
      </p:sp>
      <p:grpSp>
        <p:nvGrpSpPr>
          <p:cNvPr id="2053" name="Group 5"/>
          <p:cNvGrpSpPr>
            <a:grpSpLocks/>
          </p:cNvGrpSpPr>
          <p:nvPr/>
        </p:nvGrpSpPr>
        <p:grpSpPr bwMode="auto">
          <a:xfrm>
            <a:off x="4355976" y="1484784"/>
            <a:ext cx="369887" cy="382588"/>
            <a:chOff x="9134" y="4706"/>
            <a:chExt cx="581" cy="603"/>
          </a:xfrm>
        </p:grpSpPr>
        <p:cxnSp>
          <p:nvCxnSpPr>
            <p:cNvPr id="2054" name="AutoShape 6"/>
            <p:cNvCxnSpPr>
              <a:cxnSpLocks noChangeShapeType="1"/>
            </p:cNvCxnSpPr>
            <p:nvPr/>
          </p:nvCxnSpPr>
          <p:spPr bwMode="auto">
            <a:xfrm>
              <a:off x="9435" y="4706"/>
              <a:ext cx="0" cy="603"/>
            </a:xfrm>
            <a:prstGeom prst="straightConnector1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055" name="AutoShape 7"/>
            <p:cNvCxnSpPr>
              <a:cxnSpLocks noChangeShapeType="1"/>
            </p:cNvCxnSpPr>
            <p:nvPr/>
          </p:nvCxnSpPr>
          <p:spPr bwMode="auto">
            <a:xfrm>
              <a:off x="9134" y="4946"/>
              <a:ext cx="581" cy="0"/>
            </a:xfrm>
            <a:prstGeom prst="straightConnector1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</p:spPr>
        </p:cxnSp>
      </p:grpSp>
      <p:grpSp>
        <p:nvGrpSpPr>
          <p:cNvPr id="2056" name="Group 8"/>
          <p:cNvGrpSpPr>
            <a:grpSpLocks/>
          </p:cNvGrpSpPr>
          <p:nvPr/>
        </p:nvGrpSpPr>
        <p:grpSpPr bwMode="auto">
          <a:xfrm>
            <a:off x="4355976" y="4941168"/>
            <a:ext cx="369887" cy="382588"/>
            <a:chOff x="9134" y="4706"/>
            <a:chExt cx="581" cy="603"/>
          </a:xfrm>
        </p:grpSpPr>
        <p:cxnSp>
          <p:nvCxnSpPr>
            <p:cNvPr id="2057" name="AutoShape 9"/>
            <p:cNvCxnSpPr>
              <a:cxnSpLocks noChangeShapeType="1"/>
            </p:cNvCxnSpPr>
            <p:nvPr/>
          </p:nvCxnSpPr>
          <p:spPr bwMode="auto">
            <a:xfrm>
              <a:off x="9435" y="4706"/>
              <a:ext cx="0" cy="603"/>
            </a:xfrm>
            <a:prstGeom prst="straightConnector1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058" name="AutoShape 10"/>
            <p:cNvCxnSpPr>
              <a:cxnSpLocks noChangeShapeType="1"/>
            </p:cNvCxnSpPr>
            <p:nvPr/>
          </p:nvCxnSpPr>
          <p:spPr bwMode="auto">
            <a:xfrm>
              <a:off x="9134" y="4946"/>
              <a:ext cx="581" cy="0"/>
            </a:xfrm>
            <a:prstGeom prst="straightConnector1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</p:spPr>
        </p:cxnSp>
      </p:grpSp>
      <p:sp>
        <p:nvSpPr>
          <p:cNvPr id="31" name="TextBox 30"/>
          <p:cNvSpPr txBox="1"/>
          <p:nvPr/>
        </p:nvSpPr>
        <p:spPr>
          <a:xfrm>
            <a:off x="4139952" y="188640"/>
            <a:ext cx="864096" cy="461665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>
                <a:cs typeface="+mj-cs"/>
              </a:rPr>
              <a:t>2555</a:t>
            </a:r>
            <a:r>
              <a:rPr lang="th-TH" sz="2400" dirty="0" smtClean="0">
                <a:cs typeface="+mj-cs"/>
              </a:rPr>
              <a:t> </a:t>
            </a:r>
            <a:endParaRPr lang="th-TH" sz="2400" dirty="0">
              <a:cs typeface="+mj-cs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271792" y="5842337"/>
            <a:ext cx="18722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b="1" dirty="0" smtClean="0">
                <a:solidFill>
                  <a:srgbClr val="0070C0"/>
                </a:solidFill>
              </a:rPr>
              <a:t>สีน้ำเงิน </a:t>
            </a:r>
            <a:r>
              <a:rPr lang="en-US" sz="2000" b="1" dirty="0" smtClean="0">
                <a:solidFill>
                  <a:srgbClr val="0070C0"/>
                </a:solidFill>
              </a:rPr>
              <a:t>=</a:t>
            </a:r>
            <a:r>
              <a:rPr lang="th-TH" sz="2000" b="1" dirty="0" smtClean="0">
                <a:solidFill>
                  <a:srgbClr val="0070C0"/>
                </a:solidFill>
              </a:rPr>
              <a:t>เครื่องมือ</a:t>
            </a:r>
          </a:p>
          <a:p>
            <a:r>
              <a:rPr lang="th-TH" sz="2000" b="1" dirty="0" smtClean="0">
                <a:solidFill>
                  <a:srgbClr val="00B050"/>
                </a:solidFill>
              </a:rPr>
              <a:t>สีเขียว</a:t>
            </a:r>
            <a:r>
              <a:rPr lang="en-US" sz="2000" b="1" dirty="0" smtClean="0">
                <a:solidFill>
                  <a:srgbClr val="00B050"/>
                </a:solidFill>
              </a:rPr>
              <a:t>=</a:t>
            </a:r>
            <a:r>
              <a:rPr lang="th-TH" sz="2000" b="1" dirty="0" smtClean="0">
                <a:solidFill>
                  <a:srgbClr val="00B050"/>
                </a:solidFill>
              </a:rPr>
              <a:t>กระบวนการ</a:t>
            </a:r>
          </a:p>
          <a:p>
            <a:r>
              <a:rPr lang="th-TH" sz="2000" b="1" dirty="0" smtClean="0">
                <a:solidFill>
                  <a:srgbClr val="7030A0"/>
                </a:solidFill>
              </a:rPr>
              <a:t>สีม่วง</a:t>
            </a:r>
            <a:r>
              <a:rPr lang="en-US" sz="2000" b="1" dirty="0" smtClean="0">
                <a:solidFill>
                  <a:srgbClr val="7030A0"/>
                </a:solidFill>
              </a:rPr>
              <a:t>=</a:t>
            </a:r>
            <a:r>
              <a:rPr lang="th-TH" sz="2000" b="1" dirty="0" smtClean="0">
                <a:solidFill>
                  <a:srgbClr val="7030A0"/>
                </a:solidFill>
              </a:rPr>
              <a:t>ผลลัพธ์</a:t>
            </a:r>
            <a:endParaRPr lang="th-TH" sz="20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25" grpId="0" animBg="1"/>
      <p:bldP spid="3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ตัวเชื่อมต่อตรง 3"/>
          <p:cNvCxnSpPr>
            <a:endCxn id="7" idx="2"/>
          </p:cNvCxnSpPr>
          <p:nvPr/>
        </p:nvCxnSpPr>
        <p:spPr>
          <a:xfrm>
            <a:off x="4572000" y="0"/>
            <a:ext cx="0" cy="151440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4139952" y="332656"/>
            <a:ext cx="864096" cy="461665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>
                <a:cs typeface="+mj-cs"/>
              </a:rPr>
              <a:t>2556</a:t>
            </a:r>
            <a:r>
              <a:rPr lang="th-TH" sz="2400" dirty="0" smtClean="0">
                <a:cs typeface="+mj-cs"/>
              </a:rPr>
              <a:t> </a:t>
            </a:r>
            <a:endParaRPr lang="th-TH" sz="2400" dirty="0">
              <a:cs typeface="+mj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980728"/>
            <a:ext cx="971600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th-TH" b="1" dirty="0" smtClean="0">
                <a:cs typeface="+mj-cs"/>
              </a:rPr>
              <a:t>ปัจจุบัน </a:t>
            </a:r>
            <a:endParaRPr lang="th-TH" b="1" dirty="0">
              <a:cs typeface="+mj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835696" y="1052736"/>
            <a:ext cx="5472608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h-TH" sz="2400" dirty="0" smtClean="0">
                <a:cs typeface="+mj-cs"/>
              </a:rPr>
              <a:t>บุคลากรในโรงเรียน</a:t>
            </a:r>
            <a:r>
              <a:rPr lang="th-TH" sz="2400" b="1" dirty="0" smtClean="0">
                <a:solidFill>
                  <a:srgbClr val="0070C0"/>
                </a:solidFill>
                <a:cs typeface="+mj-cs"/>
              </a:rPr>
              <a:t>ร่วม</a:t>
            </a:r>
            <a:r>
              <a:rPr lang="th-TH" sz="2400" dirty="0" smtClean="0">
                <a:cs typeface="+mj-cs"/>
              </a:rPr>
              <a:t>ขับเคลื่อน ปศพพ. ด้วย</a:t>
            </a:r>
            <a:r>
              <a:rPr lang="en-US" sz="2000" b="1" dirty="0" smtClean="0">
                <a:solidFill>
                  <a:srgbClr val="0070C0"/>
                </a:solidFill>
                <a:cs typeface="+mj-cs"/>
              </a:rPr>
              <a:t>3PBL</a:t>
            </a:r>
            <a:endParaRPr lang="th-TH" sz="1800" b="1" dirty="0">
              <a:solidFill>
                <a:srgbClr val="0070C0"/>
              </a:solidFill>
              <a:cs typeface="+mj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844824"/>
            <a:ext cx="971600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th-TH" b="1" dirty="0" smtClean="0">
                <a:cs typeface="+mj-cs"/>
              </a:rPr>
              <a:t>อนาคต </a:t>
            </a:r>
            <a:endParaRPr lang="th-TH" b="1" dirty="0">
              <a:cs typeface="+mj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87624" y="1772816"/>
            <a:ext cx="2736304" cy="8309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h-TH" sz="2400" dirty="0" smtClean="0">
                <a:cs typeface="+mj-cs"/>
              </a:rPr>
              <a:t>บุคลากรในโรงเรียน มีเกิดนิสัยพอเพียง</a:t>
            </a:r>
            <a:endParaRPr lang="th-TH" sz="1800" dirty="0">
              <a:cs typeface="+mj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3568" y="2564904"/>
            <a:ext cx="3240360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h-TH" sz="2400" dirty="0" smtClean="0">
                <a:cs typeface="+mj-cs"/>
              </a:rPr>
              <a:t>ประเมินเป็นโรงเรียนศูนย์พอเพียง</a:t>
            </a:r>
            <a:endParaRPr lang="th-TH" sz="1800" dirty="0">
              <a:cs typeface="+mj-cs"/>
            </a:endParaRPr>
          </a:p>
        </p:txBody>
      </p:sp>
      <p:cxnSp>
        <p:nvCxnSpPr>
          <p:cNvPr id="11" name="ตัวเชื่อมต่อตรง 10"/>
          <p:cNvCxnSpPr>
            <a:stCxn id="7" idx="2"/>
          </p:cNvCxnSpPr>
          <p:nvPr/>
        </p:nvCxnSpPr>
        <p:spPr>
          <a:xfrm>
            <a:off x="4572000" y="1514401"/>
            <a:ext cx="0" cy="1698575"/>
          </a:xfrm>
          <a:prstGeom prst="line">
            <a:avLst/>
          </a:prstGeom>
          <a:ln w="571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ลูกศรเชื่อมต่อแบบตรง 11"/>
          <p:cNvCxnSpPr/>
          <p:nvPr/>
        </p:nvCxnSpPr>
        <p:spPr>
          <a:xfrm>
            <a:off x="0" y="1556792"/>
            <a:ext cx="9144000" cy="0"/>
          </a:xfrm>
          <a:prstGeom prst="straightConnector1">
            <a:avLst/>
          </a:prstGeom>
          <a:ln w="38100">
            <a:solidFill>
              <a:srgbClr val="00B05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4355976" y="1412776"/>
            <a:ext cx="368300" cy="311150"/>
            <a:chOff x="7802" y="3675"/>
            <a:chExt cx="580" cy="491"/>
          </a:xfrm>
        </p:grpSpPr>
        <p:cxnSp>
          <p:nvCxnSpPr>
            <p:cNvPr id="1027" name="AutoShape 3"/>
            <p:cNvCxnSpPr>
              <a:cxnSpLocks noChangeShapeType="1"/>
            </p:cNvCxnSpPr>
            <p:nvPr/>
          </p:nvCxnSpPr>
          <p:spPr bwMode="auto">
            <a:xfrm>
              <a:off x="7931" y="3675"/>
              <a:ext cx="451" cy="491"/>
            </a:xfrm>
            <a:prstGeom prst="straightConnector1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1028" name="AutoShape 4"/>
            <p:cNvCxnSpPr>
              <a:cxnSpLocks noChangeShapeType="1"/>
            </p:cNvCxnSpPr>
            <p:nvPr/>
          </p:nvCxnSpPr>
          <p:spPr bwMode="auto">
            <a:xfrm flipV="1">
              <a:off x="7802" y="3675"/>
              <a:ext cx="580" cy="491"/>
            </a:xfrm>
            <a:prstGeom prst="straightConnector1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</p:spPr>
        </p:cxnSp>
      </p:grpSp>
      <p:sp>
        <p:nvSpPr>
          <p:cNvPr id="14" name="TextBox 13"/>
          <p:cNvSpPr txBox="1"/>
          <p:nvPr/>
        </p:nvSpPr>
        <p:spPr>
          <a:xfrm>
            <a:off x="7271792" y="5842337"/>
            <a:ext cx="18722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b="1" dirty="0" smtClean="0">
                <a:solidFill>
                  <a:srgbClr val="0070C0"/>
                </a:solidFill>
              </a:rPr>
              <a:t>สีน้ำเงิน </a:t>
            </a:r>
            <a:r>
              <a:rPr lang="en-US" sz="2000" b="1" dirty="0" smtClean="0">
                <a:solidFill>
                  <a:srgbClr val="0070C0"/>
                </a:solidFill>
              </a:rPr>
              <a:t>=</a:t>
            </a:r>
            <a:r>
              <a:rPr lang="th-TH" sz="2000" b="1" dirty="0" smtClean="0">
                <a:solidFill>
                  <a:srgbClr val="0070C0"/>
                </a:solidFill>
              </a:rPr>
              <a:t>เครื่องมือ</a:t>
            </a:r>
          </a:p>
          <a:p>
            <a:r>
              <a:rPr lang="th-TH" sz="2000" b="1" dirty="0" smtClean="0">
                <a:solidFill>
                  <a:srgbClr val="00B050"/>
                </a:solidFill>
              </a:rPr>
              <a:t>สีเขียว</a:t>
            </a:r>
            <a:r>
              <a:rPr lang="en-US" sz="2000" b="1" dirty="0" smtClean="0">
                <a:solidFill>
                  <a:srgbClr val="00B050"/>
                </a:solidFill>
              </a:rPr>
              <a:t>=</a:t>
            </a:r>
            <a:r>
              <a:rPr lang="th-TH" sz="2000" b="1" dirty="0" smtClean="0">
                <a:solidFill>
                  <a:srgbClr val="00B050"/>
                </a:solidFill>
              </a:rPr>
              <a:t>กระบวนการ</a:t>
            </a:r>
          </a:p>
          <a:p>
            <a:r>
              <a:rPr lang="th-TH" sz="2000" b="1" dirty="0" smtClean="0">
                <a:solidFill>
                  <a:srgbClr val="7030A0"/>
                </a:solidFill>
              </a:rPr>
              <a:t>สีม่วง</a:t>
            </a:r>
            <a:r>
              <a:rPr lang="en-US" sz="2000" b="1" dirty="0" smtClean="0">
                <a:solidFill>
                  <a:srgbClr val="7030A0"/>
                </a:solidFill>
              </a:rPr>
              <a:t>=</a:t>
            </a:r>
            <a:r>
              <a:rPr lang="th-TH" sz="2000" b="1" dirty="0" smtClean="0">
                <a:solidFill>
                  <a:srgbClr val="7030A0"/>
                </a:solidFill>
              </a:rPr>
              <a:t>ผลลัพธ์</a:t>
            </a:r>
            <a:endParaRPr lang="th-TH" sz="20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คำบรรยายภาพแบบวงรี 14"/>
          <p:cNvSpPr/>
          <p:nvPr/>
        </p:nvSpPr>
        <p:spPr>
          <a:xfrm>
            <a:off x="683568" y="188640"/>
            <a:ext cx="6984776" cy="5976664"/>
          </a:xfrm>
          <a:prstGeom prst="wedgeEllipseCallout">
            <a:avLst>
              <a:gd name="adj1" fmla="val -3034"/>
              <a:gd name="adj2" fmla="val 45075"/>
            </a:avLst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dirty="0"/>
          </a:p>
        </p:txBody>
      </p:sp>
      <p:sp>
        <p:nvSpPr>
          <p:cNvPr id="12" name="คำบรรยายภาพแบบวงรี 11"/>
          <p:cNvSpPr/>
          <p:nvPr/>
        </p:nvSpPr>
        <p:spPr>
          <a:xfrm>
            <a:off x="1403648" y="836712"/>
            <a:ext cx="5400600" cy="4680520"/>
          </a:xfrm>
          <a:prstGeom prst="wedgeEllipseCallout">
            <a:avLst>
              <a:gd name="adj1" fmla="val -3034"/>
              <a:gd name="adj2" fmla="val 45075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h-TH" dirty="0"/>
          </a:p>
        </p:txBody>
      </p:sp>
      <p:sp>
        <p:nvSpPr>
          <p:cNvPr id="6" name="คำบรรยายภาพแบบวงรี 5"/>
          <p:cNvSpPr/>
          <p:nvPr/>
        </p:nvSpPr>
        <p:spPr>
          <a:xfrm>
            <a:off x="2339752" y="1700808"/>
            <a:ext cx="3672408" cy="2880320"/>
          </a:xfrm>
          <a:prstGeom prst="wedgeEllipseCallout">
            <a:avLst>
              <a:gd name="adj1" fmla="val -3034"/>
              <a:gd name="adj2" fmla="val 45075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h-TH" dirty="0"/>
          </a:p>
        </p:txBody>
      </p:sp>
      <p:sp>
        <p:nvSpPr>
          <p:cNvPr id="5" name="คำบรรยายภาพแบบวงรี 4"/>
          <p:cNvSpPr/>
          <p:nvPr/>
        </p:nvSpPr>
        <p:spPr>
          <a:xfrm>
            <a:off x="2915816" y="2348880"/>
            <a:ext cx="2520280" cy="1584176"/>
          </a:xfrm>
          <a:prstGeom prst="wedgeEllipseCallout">
            <a:avLst>
              <a:gd name="adj1" fmla="val -3034"/>
              <a:gd name="adj2" fmla="val 4507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dirty="0" smtClean="0"/>
              <a:t>บุคลากรในโรงเรียนเกิดอุปนิสัยพอเพียง</a:t>
            </a:r>
            <a:endParaRPr lang="th-TH" dirty="0"/>
          </a:p>
        </p:txBody>
      </p:sp>
      <p:sp>
        <p:nvSpPr>
          <p:cNvPr id="7" name="TextBox 6"/>
          <p:cNvSpPr txBox="1"/>
          <p:nvPr/>
        </p:nvSpPr>
        <p:spPr>
          <a:xfrm>
            <a:off x="3491880" y="1844824"/>
            <a:ext cx="1224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 smtClean="0"/>
              <a:t>จิตศึกษา</a:t>
            </a:r>
            <a:endParaRPr lang="th-TH" dirty="0"/>
          </a:p>
        </p:txBody>
      </p:sp>
      <p:sp>
        <p:nvSpPr>
          <p:cNvPr id="8" name="TextBox 7"/>
          <p:cNvSpPr txBox="1"/>
          <p:nvPr/>
        </p:nvSpPr>
        <p:spPr>
          <a:xfrm>
            <a:off x="2195736" y="3717032"/>
            <a:ext cx="16561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 smtClean="0"/>
              <a:t>การมีส่วนร่วม</a:t>
            </a:r>
            <a:endParaRPr lang="th-TH" dirty="0"/>
          </a:p>
        </p:txBody>
      </p:sp>
      <p:sp>
        <p:nvSpPr>
          <p:cNvPr id="9" name="TextBox 8"/>
          <p:cNvSpPr txBox="1"/>
          <p:nvPr/>
        </p:nvSpPr>
        <p:spPr>
          <a:xfrm>
            <a:off x="5148064" y="2492896"/>
            <a:ext cx="1224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PDCA</a:t>
            </a:r>
            <a:endParaRPr lang="th-TH" dirty="0"/>
          </a:p>
        </p:txBody>
      </p:sp>
      <p:sp>
        <p:nvSpPr>
          <p:cNvPr id="10" name="TextBox 9"/>
          <p:cNvSpPr txBox="1"/>
          <p:nvPr/>
        </p:nvSpPr>
        <p:spPr>
          <a:xfrm>
            <a:off x="2123728" y="2276872"/>
            <a:ext cx="15841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 smtClean="0"/>
              <a:t>กัลยาณมิตร</a:t>
            </a:r>
            <a:endParaRPr lang="th-TH" dirty="0"/>
          </a:p>
        </p:txBody>
      </p:sp>
      <p:sp>
        <p:nvSpPr>
          <p:cNvPr id="13" name="TextBox 12"/>
          <p:cNvSpPr txBox="1"/>
          <p:nvPr/>
        </p:nvSpPr>
        <p:spPr>
          <a:xfrm>
            <a:off x="3707904" y="1412776"/>
            <a:ext cx="1224136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2" action="ppaction://hlinkfile"/>
              </a:rPr>
              <a:t>3PBL</a:t>
            </a:r>
            <a:endParaRPr lang="th-TH" dirty="0"/>
          </a:p>
        </p:txBody>
      </p:sp>
      <p:sp>
        <p:nvSpPr>
          <p:cNvPr id="14" name="TextBox 13"/>
          <p:cNvSpPr txBox="1"/>
          <p:nvPr/>
        </p:nvSpPr>
        <p:spPr>
          <a:xfrm>
            <a:off x="3491880" y="4365104"/>
            <a:ext cx="1584176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th-TH" dirty="0" smtClean="0">
                <a:hlinkClick r:id="rId3" action="ppaction://hlinkfile"/>
              </a:rPr>
              <a:t>หลักสูตร </a:t>
            </a:r>
            <a:r>
              <a:rPr lang="en-US" dirty="0" smtClean="0">
                <a:hlinkClick r:id="rId3" action="ppaction://hlinkfile"/>
              </a:rPr>
              <a:t>51</a:t>
            </a:r>
            <a:endParaRPr lang="th-TH" dirty="0"/>
          </a:p>
        </p:txBody>
      </p:sp>
      <p:sp>
        <p:nvSpPr>
          <p:cNvPr id="16" name="TextBox 15"/>
          <p:cNvSpPr txBox="1"/>
          <p:nvPr/>
        </p:nvSpPr>
        <p:spPr>
          <a:xfrm>
            <a:off x="3059832" y="620688"/>
            <a:ext cx="23042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ทักษะศตวรรษที่</a:t>
            </a:r>
            <a:r>
              <a:rPr lang="en-US" sz="3200" dirty="0" smtClean="0">
                <a:latin typeface="TH SarabunPSK" pitchFamily="34" charset="-34"/>
                <a:cs typeface="TH SarabunPSK" pitchFamily="34" charset="-34"/>
              </a:rPr>
              <a:t>21</a:t>
            </a:r>
            <a:endParaRPr lang="th-TH" sz="320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347864" y="0"/>
            <a:ext cx="11521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ปศพพ.</a:t>
            </a:r>
            <a:endParaRPr lang="th-TH" sz="3200" dirty="0">
              <a:latin typeface="TH SarabunPSK" pitchFamily="34" charset="-34"/>
              <a:cs typeface="TH SarabunPSK" pitchFamily="34" charset="-34"/>
            </a:endParaRPr>
          </a:p>
        </p:txBody>
      </p:sp>
      <p:grpSp>
        <p:nvGrpSpPr>
          <p:cNvPr id="27" name="กลุ่ม 26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cxnSp>
          <p:nvCxnSpPr>
            <p:cNvPr id="28" name="ลูกศรเชื่อมต่อแบบตรง 27"/>
            <p:cNvCxnSpPr/>
            <p:nvPr/>
          </p:nvCxnSpPr>
          <p:spPr>
            <a:xfrm flipV="1">
              <a:off x="971600" y="5013176"/>
              <a:ext cx="341784" cy="288032"/>
            </a:xfrm>
            <a:prstGeom prst="straightConnector1">
              <a:avLst/>
            </a:prstGeom>
            <a:ln w="571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คำบรรยายภาพแบบวงรี 17"/>
            <p:cNvSpPr/>
            <p:nvPr/>
          </p:nvSpPr>
          <p:spPr>
            <a:xfrm>
              <a:off x="7415808" y="0"/>
              <a:ext cx="1728192" cy="1584176"/>
            </a:xfrm>
            <a:prstGeom prst="wedgeEllipseCallout">
              <a:avLst>
                <a:gd name="adj1" fmla="val -3034"/>
                <a:gd name="adj2" fmla="val 45075"/>
              </a:avLst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th-TH" dirty="0" smtClean="0">
                  <a:latin typeface="TH SarabunPSK" pitchFamily="34" charset="-34"/>
                  <a:cs typeface="TH SarabunPSK" pitchFamily="34" charset="-34"/>
                </a:rPr>
                <a:t>โรงเรียนเครือข่าย</a:t>
              </a:r>
              <a:endParaRPr lang="th-TH" dirty="0">
                <a:latin typeface="TH SarabunPSK" pitchFamily="34" charset="-34"/>
                <a:cs typeface="TH SarabunPSK" pitchFamily="34" charset="-34"/>
              </a:endParaRPr>
            </a:p>
          </p:txBody>
        </p:sp>
        <p:sp>
          <p:nvSpPr>
            <p:cNvPr id="19" name="คำบรรยายภาพแบบวงรี 18"/>
            <p:cNvSpPr/>
            <p:nvPr/>
          </p:nvSpPr>
          <p:spPr>
            <a:xfrm>
              <a:off x="7883352" y="5822504"/>
              <a:ext cx="1260648" cy="1035496"/>
            </a:xfrm>
            <a:prstGeom prst="wedgeEllipseCallout">
              <a:avLst>
                <a:gd name="adj1" fmla="val -3034"/>
                <a:gd name="adj2" fmla="val 45075"/>
              </a:avLst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th-TH" dirty="0" err="1" smtClean="0">
                  <a:latin typeface="TH SarabunPSK" pitchFamily="34" charset="-34"/>
                  <a:cs typeface="TH SarabunPSK" pitchFamily="34" charset="-34"/>
                </a:rPr>
                <a:t>สพ</a:t>
              </a:r>
              <a:r>
                <a:rPr lang="th-TH" dirty="0" smtClean="0">
                  <a:latin typeface="TH SarabunPSK" pitchFamily="34" charset="-34"/>
                  <a:cs typeface="TH SarabunPSK" pitchFamily="34" charset="-34"/>
                </a:rPr>
                <a:t>ม.</a:t>
              </a:r>
              <a:endParaRPr lang="th-TH" dirty="0">
                <a:latin typeface="TH SarabunPSK" pitchFamily="34" charset="-34"/>
                <a:cs typeface="TH SarabunPSK" pitchFamily="34" charset="-34"/>
              </a:endParaRPr>
            </a:p>
          </p:txBody>
        </p:sp>
        <p:sp>
          <p:nvSpPr>
            <p:cNvPr id="20" name="คำบรรยายภาพแบบวงรี 19"/>
            <p:cNvSpPr/>
            <p:nvPr/>
          </p:nvSpPr>
          <p:spPr>
            <a:xfrm>
              <a:off x="611560" y="5822504"/>
              <a:ext cx="1476672" cy="1035496"/>
            </a:xfrm>
            <a:prstGeom prst="wedgeEllipseCallout">
              <a:avLst>
                <a:gd name="adj1" fmla="val -3034"/>
                <a:gd name="adj2" fmla="val 45075"/>
              </a:avLst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th-TH" dirty="0" err="1" smtClean="0">
                  <a:latin typeface="TH SarabunPSK" pitchFamily="34" charset="-34"/>
                  <a:cs typeface="TH SarabunPSK" pitchFamily="34" charset="-34"/>
                </a:rPr>
                <a:t>สยามกัม</a:t>
              </a:r>
              <a:r>
                <a:rPr lang="th-TH" dirty="0" smtClean="0">
                  <a:latin typeface="TH SarabunPSK" pitchFamily="34" charset="-34"/>
                  <a:cs typeface="TH SarabunPSK" pitchFamily="34" charset="-34"/>
                </a:rPr>
                <a:t>มาจล</a:t>
              </a:r>
              <a:endParaRPr lang="th-TH" dirty="0">
                <a:latin typeface="TH SarabunPSK" pitchFamily="34" charset="-34"/>
                <a:cs typeface="TH SarabunPSK" pitchFamily="34" charset="-34"/>
              </a:endParaRPr>
            </a:p>
          </p:txBody>
        </p:sp>
        <p:sp>
          <p:nvSpPr>
            <p:cNvPr id="21" name="คำบรรยายภาพแบบวงรี 20"/>
            <p:cNvSpPr/>
            <p:nvPr/>
          </p:nvSpPr>
          <p:spPr>
            <a:xfrm>
              <a:off x="179512" y="5013176"/>
              <a:ext cx="936104" cy="891480"/>
            </a:xfrm>
            <a:prstGeom prst="wedgeEllipseCallout">
              <a:avLst>
                <a:gd name="adj1" fmla="val -3034"/>
                <a:gd name="adj2" fmla="val 45075"/>
              </a:avLst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th-TH" dirty="0" err="1" smtClean="0">
                  <a:latin typeface="TH SarabunPSK" pitchFamily="34" charset="-34"/>
                  <a:cs typeface="TH SarabunPSK" pitchFamily="34" charset="-34"/>
                </a:rPr>
                <a:t>มมส.</a:t>
              </a:r>
              <a:endParaRPr lang="th-TH" dirty="0">
                <a:latin typeface="TH SarabunPSK" pitchFamily="34" charset="-34"/>
                <a:cs typeface="TH SarabunPSK" pitchFamily="34" charset="-34"/>
              </a:endParaRPr>
            </a:p>
          </p:txBody>
        </p:sp>
        <p:sp>
          <p:nvSpPr>
            <p:cNvPr id="22" name="คำบรรยายภาพแบบวงรี 21"/>
            <p:cNvSpPr/>
            <p:nvPr/>
          </p:nvSpPr>
          <p:spPr>
            <a:xfrm>
              <a:off x="0" y="0"/>
              <a:ext cx="1260648" cy="1035496"/>
            </a:xfrm>
            <a:prstGeom prst="wedgeEllipseCallout">
              <a:avLst>
                <a:gd name="adj1" fmla="val -3034"/>
                <a:gd name="adj2" fmla="val 45075"/>
              </a:avLst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th-TH" dirty="0" smtClean="0">
                  <a:latin typeface="TH SarabunPSK" pitchFamily="34" charset="-34"/>
                  <a:cs typeface="TH SarabunPSK" pitchFamily="34" charset="-34"/>
                </a:rPr>
                <a:t>ชุมชน</a:t>
              </a:r>
              <a:endParaRPr lang="th-TH" dirty="0">
                <a:latin typeface="TH SarabunPSK" pitchFamily="34" charset="-34"/>
                <a:cs typeface="TH SarabunPSK" pitchFamily="34" charset="-34"/>
              </a:endParaRPr>
            </a:p>
          </p:txBody>
        </p:sp>
        <p:cxnSp>
          <p:nvCxnSpPr>
            <p:cNvPr id="24" name="ลูกศรเชื่อมต่อแบบตรง 23"/>
            <p:cNvCxnSpPr>
              <a:stCxn id="19" idx="1"/>
            </p:cNvCxnSpPr>
            <p:nvPr/>
          </p:nvCxnSpPr>
          <p:spPr>
            <a:xfrm flipH="1" flipV="1">
              <a:off x="7092280" y="5301208"/>
              <a:ext cx="975690" cy="672941"/>
            </a:xfrm>
            <a:prstGeom prst="straightConnector1">
              <a:avLst/>
            </a:prstGeom>
            <a:ln w="571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ลูกศรเชื่อมต่อแบบตรง 25"/>
            <p:cNvCxnSpPr>
              <a:stCxn id="20" idx="7"/>
            </p:cNvCxnSpPr>
            <p:nvPr/>
          </p:nvCxnSpPr>
          <p:spPr>
            <a:xfrm flipV="1">
              <a:off x="1871978" y="5805264"/>
              <a:ext cx="179742" cy="168885"/>
            </a:xfrm>
            <a:prstGeom prst="straightConnector1">
              <a:avLst/>
            </a:prstGeom>
            <a:ln w="571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ลูกศรเชื่อมต่อแบบตรง 30"/>
            <p:cNvCxnSpPr/>
            <p:nvPr/>
          </p:nvCxnSpPr>
          <p:spPr>
            <a:xfrm>
              <a:off x="1187624" y="764704"/>
              <a:ext cx="432048" cy="360040"/>
            </a:xfrm>
            <a:prstGeom prst="straightConnector1">
              <a:avLst/>
            </a:prstGeom>
            <a:ln w="571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ลูกศรเชื่อมต่อแบบตรง 32"/>
            <p:cNvCxnSpPr/>
            <p:nvPr/>
          </p:nvCxnSpPr>
          <p:spPr>
            <a:xfrm flipH="1" flipV="1">
              <a:off x="1043608" y="980728"/>
              <a:ext cx="360040" cy="360040"/>
            </a:xfrm>
            <a:prstGeom prst="straightConnector1">
              <a:avLst/>
            </a:prstGeom>
            <a:ln w="571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ลูกศรเชื่อมต่อแบบตรง 34"/>
            <p:cNvCxnSpPr/>
            <p:nvPr/>
          </p:nvCxnSpPr>
          <p:spPr>
            <a:xfrm flipV="1">
              <a:off x="7020272" y="1196752"/>
              <a:ext cx="432048" cy="216024"/>
            </a:xfrm>
            <a:prstGeom prst="straightConnector1">
              <a:avLst/>
            </a:prstGeom>
            <a:ln w="571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ลูกศรเชื่อมต่อแบบตรง 36"/>
            <p:cNvCxnSpPr>
              <a:stCxn id="18" idx="3"/>
            </p:cNvCxnSpPr>
            <p:nvPr/>
          </p:nvCxnSpPr>
          <p:spPr>
            <a:xfrm flipH="1">
              <a:off x="7236296" y="1352179"/>
              <a:ext cx="432600" cy="276621"/>
            </a:xfrm>
            <a:prstGeom prst="straightConnector1">
              <a:avLst/>
            </a:prstGeom>
            <a:ln w="571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2" grpId="0" animBg="1"/>
      <p:bldP spid="6" grpId="0" animBg="1"/>
      <p:bldP spid="5" grpId="0" animBg="1"/>
      <p:bldP spid="7" grpId="0"/>
      <p:bldP spid="8" grpId="0"/>
      <p:bldP spid="9" grpId="0"/>
      <p:bldP spid="10" grpId="0"/>
      <p:bldP spid="13" grpId="0"/>
      <p:bldP spid="14" grpId="0"/>
      <p:bldP spid="16" grpId="0"/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กลุ่ม 91"/>
          <p:cNvGrpSpPr/>
          <p:nvPr/>
        </p:nvGrpSpPr>
        <p:grpSpPr>
          <a:xfrm>
            <a:off x="1979712" y="1124744"/>
            <a:ext cx="2808313" cy="3240360"/>
            <a:chOff x="1979712" y="1124744"/>
            <a:chExt cx="2808313" cy="3240360"/>
          </a:xfrm>
        </p:grpSpPr>
        <p:cxnSp>
          <p:nvCxnSpPr>
            <p:cNvPr id="81" name="ตัวเชื่อมต่อตรง 80"/>
            <p:cNvCxnSpPr>
              <a:stCxn id="54" idx="0"/>
            </p:cNvCxnSpPr>
            <p:nvPr/>
          </p:nvCxnSpPr>
          <p:spPr>
            <a:xfrm flipH="1">
              <a:off x="1979712" y="1124744"/>
              <a:ext cx="280831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ตัวเชื่อมต่อตรง 83"/>
            <p:cNvCxnSpPr>
              <a:endCxn id="4" idx="0"/>
            </p:cNvCxnSpPr>
            <p:nvPr/>
          </p:nvCxnSpPr>
          <p:spPr>
            <a:xfrm>
              <a:off x="1979712" y="1124744"/>
              <a:ext cx="0" cy="32403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กลุ่ม 97"/>
          <p:cNvGrpSpPr/>
          <p:nvPr/>
        </p:nvGrpSpPr>
        <p:grpSpPr>
          <a:xfrm>
            <a:off x="827584" y="980728"/>
            <a:ext cx="7272808" cy="5544616"/>
            <a:chOff x="827584" y="980728"/>
            <a:chExt cx="7272808" cy="5544616"/>
          </a:xfrm>
        </p:grpSpPr>
        <p:grpSp>
          <p:nvGrpSpPr>
            <p:cNvPr id="8" name="กลุ่ม 96"/>
            <p:cNvGrpSpPr/>
            <p:nvPr/>
          </p:nvGrpSpPr>
          <p:grpSpPr>
            <a:xfrm>
              <a:off x="2915816" y="2636912"/>
              <a:ext cx="2952328" cy="432048"/>
              <a:chOff x="2771800" y="1988840"/>
              <a:chExt cx="2952328" cy="432048"/>
            </a:xfrm>
          </p:grpSpPr>
          <p:grpSp>
            <p:nvGrpSpPr>
              <p:cNvPr id="11" name="กลุ่ม 66"/>
              <p:cNvGrpSpPr/>
              <p:nvPr/>
            </p:nvGrpSpPr>
            <p:grpSpPr>
              <a:xfrm>
                <a:off x="2771800" y="1988840"/>
                <a:ext cx="576064" cy="432048"/>
                <a:chOff x="611560" y="1340768"/>
                <a:chExt cx="576064" cy="432048"/>
              </a:xfrm>
            </p:grpSpPr>
            <p:cxnSp>
              <p:nvCxnSpPr>
                <p:cNvPr id="65" name="ตัวเชื่อมต่อตรง 64"/>
                <p:cNvCxnSpPr/>
                <p:nvPr/>
              </p:nvCxnSpPr>
              <p:spPr>
                <a:xfrm>
                  <a:off x="827584" y="1484784"/>
                  <a:ext cx="0" cy="288032"/>
                </a:xfrm>
                <a:prstGeom prst="line">
                  <a:avLst/>
                </a:prstGeom>
                <a:ln w="762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6" name="วงรี 65"/>
                <p:cNvSpPr/>
                <p:nvPr/>
              </p:nvSpPr>
              <p:spPr>
                <a:xfrm>
                  <a:off x="611560" y="1340768"/>
                  <a:ext cx="576064" cy="144016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/>
                </a:p>
              </p:txBody>
            </p:sp>
          </p:grpSp>
          <p:grpSp>
            <p:nvGrpSpPr>
              <p:cNvPr id="12" name="กลุ่ม 67"/>
              <p:cNvGrpSpPr/>
              <p:nvPr/>
            </p:nvGrpSpPr>
            <p:grpSpPr>
              <a:xfrm>
                <a:off x="3347864" y="1988840"/>
                <a:ext cx="576064" cy="432048"/>
                <a:chOff x="611560" y="1340768"/>
                <a:chExt cx="576064" cy="432048"/>
              </a:xfrm>
            </p:grpSpPr>
            <p:cxnSp>
              <p:nvCxnSpPr>
                <p:cNvPr id="69" name="ตัวเชื่อมต่อตรง 68"/>
                <p:cNvCxnSpPr/>
                <p:nvPr/>
              </p:nvCxnSpPr>
              <p:spPr>
                <a:xfrm>
                  <a:off x="827584" y="1484784"/>
                  <a:ext cx="0" cy="288032"/>
                </a:xfrm>
                <a:prstGeom prst="line">
                  <a:avLst/>
                </a:prstGeom>
                <a:ln w="762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0" name="วงรี 69"/>
                <p:cNvSpPr/>
                <p:nvPr/>
              </p:nvSpPr>
              <p:spPr>
                <a:xfrm>
                  <a:off x="611560" y="1340768"/>
                  <a:ext cx="576064" cy="144016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/>
                </a:p>
              </p:txBody>
            </p:sp>
          </p:grpSp>
          <p:grpSp>
            <p:nvGrpSpPr>
              <p:cNvPr id="14" name="กลุ่ม 70"/>
              <p:cNvGrpSpPr/>
              <p:nvPr/>
            </p:nvGrpSpPr>
            <p:grpSpPr>
              <a:xfrm>
                <a:off x="3923928" y="1988840"/>
                <a:ext cx="576064" cy="432048"/>
                <a:chOff x="611560" y="1340768"/>
                <a:chExt cx="576064" cy="432048"/>
              </a:xfrm>
            </p:grpSpPr>
            <p:cxnSp>
              <p:nvCxnSpPr>
                <p:cNvPr id="72" name="ตัวเชื่อมต่อตรง 71"/>
                <p:cNvCxnSpPr/>
                <p:nvPr/>
              </p:nvCxnSpPr>
              <p:spPr>
                <a:xfrm>
                  <a:off x="827584" y="1484784"/>
                  <a:ext cx="0" cy="288032"/>
                </a:xfrm>
                <a:prstGeom prst="line">
                  <a:avLst/>
                </a:prstGeom>
                <a:ln w="762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3" name="วงรี 72"/>
                <p:cNvSpPr/>
                <p:nvPr/>
              </p:nvSpPr>
              <p:spPr>
                <a:xfrm>
                  <a:off x="611560" y="1340768"/>
                  <a:ext cx="576064" cy="144016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/>
                </a:p>
              </p:txBody>
            </p:sp>
          </p:grpSp>
          <p:grpSp>
            <p:nvGrpSpPr>
              <p:cNvPr id="15" name="กลุ่ม 73"/>
              <p:cNvGrpSpPr/>
              <p:nvPr/>
            </p:nvGrpSpPr>
            <p:grpSpPr>
              <a:xfrm>
                <a:off x="4499992" y="1988840"/>
                <a:ext cx="576064" cy="432048"/>
                <a:chOff x="611560" y="1340768"/>
                <a:chExt cx="576064" cy="432048"/>
              </a:xfrm>
            </p:grpSpPr>
            <p:cxnSp>
              <p:nvCxnSpPr>
                <p:cNvPr id="75" name="ตัวเชื่อมต่อตรง 74"/>
                <p:cNvCxnSpPr/>
                <p:nvPr/>
              </p:nvCxnSpPr>
              <p:spPr>
                <a:xfrm>
                  <a:off x="827584" y="1484784"/>
                  <a:ext cx="0" cy="288032"/>
                </a:xfrm>
                <a:prstGeom prst="line">
                  <a:avLst/>
                </a:prstGeom>
                <a:ln w="762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6" name="วงรี 75"/>
                <p:cNvSpPr/>
                <p:nvPr/>
              </p:nvSpPr>
              <p:spPr>
                <a:xfrm>
                  <a:off x="611560" y="1340768"/>
                  <a:ext cx="576064" cy="144016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/>
                </a:p>
              </p:txBody>
            </p:sp>
          </p:grpSp>
          <p:grpSp>
            <p:nvGrpSpPr>
              <p:cNvPr id="19" name="กลุ่ม 76"/>
              <p:cNvGrpSpPr/>
              <p:nvPr/>
            </p:nvGrpSpPr>
            <p:grpSpPr>
              <a:xfrm>
                <a:off x="5148064" y="1988840"/>
                <a:ext cx="576064" cy="432048"/>
                <a:chOff x="611560" y="1340768"/>
                <a:chExt cx="576064" cy="432048"/>
              </a:xfrm>
            </p:grpSpPr>
            <p:cxnSp>
              <p:nvCxnSpPr>
                <p:cNvPr id="78" name="ตัวเชื่อมต่อตรง 77"/>
                <p:cNvCxnSpPr/>
                <p:nvPr/>
              </p:nvCxnSpPr>
              <p:spPr>
                <a:xfrm>
                  <a:off x="827584" y="1484784"/>
                  <a:ext cx="0" cy="288032"/>
                </a:xfrm>
                <a:prstGeom prst="line">
                  <a:avLst/>
                </a:prstGeom>
                <a:ln w="762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9" name="วงรี 78"/>
                <p:cNvSpPr/>
                <p:nvPr/>
              </p:nvSpPr>
              <p:spPr>
                <a:xfrm>
                  <a:off x="611560" y="1340768"/>
                  <a:ext cx="576064" cy="144016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/>
                </a:p>
              </p:txBody>
            </p:sp>
          </p:grpSp>
        </p:grpSp>
        <p:grpSp>
          <p:nvGrpSpPr>
            <p:cNvPr id="20" name="กลุ่ม 92"/>
            <p:cNvGrpSpPr/>
            <p:nvPr/>
          </p:nvGrpSpPr>
          <p:grpSpPr>
            <a:xfrm>
              <a:off x="827584" y="980728"/>
              <a:ext cx="7272808" cy="5544616"/>
              <a:chOff x="683568" y="332656"/>
              <a:chExt cx="7272808" cy="5544616"/>
            </a:xfrm>
          </p:grpSpPr>
          <p:grpSp>
            <p:nvGrpSpPr>
              <p:cNvPr id="21" name="กลุ่ม 62"/>
              <p:cNvGrpSpPr/>
              <p:nvPr/>
            </p:nvGrpSpPr>
            <p:grpSpPr>
              <a:xfrm>
                <a:off x="683568" y="332656"/>
                <a:ext cx="7272808" cy="5544616"/>
                <a:chOff x="683568" y="332656"/>
                <a:chExt cx="7272808" cy="5544616"/>
              </a:xfrm>
            </p:grpSpPr>
            <p:sp>
              <p:nvSpPr>
                <p:cNvPr id="4" name="คำบรรยายภาพแบบวงรี 3"/>
                <p:cNvSpPr/>
                <p:nvPr/>
              </p:nvSpPr>
              <p:spPr>
                <a:xfrm>
                  <a:off x="683568" y="3717032"/>
                  <a:ext cx="2304256" cy="2160240"/>
                </a:xfrm>
                <a:prstGeom prst="wedgeEllipseCallout">
                  <a:avLst>
                    <a:gd name="adj1" fmla="val -6094"/>
                    <a:gd name="adj2" fmla="val 47047"/>
                  </a:avLst>
                </a:prstGeom>
                <a:noFill/>
                <a:ln w="5715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/>
                </a:p>
              </p:txBody>
            </p:sp>
            <p:sp>
              <p:nvSpPr>
                <p:cNvPr id="5" name="คำบรรยายภาพแบบวงรี 4"/>
                <p:cNvSpPr/>
                <p:nvPr/>
              </p:nvSpPr>
              <p:spPr>
                <a:xfrm>
                  <a:off x="5652120" y="3573016"/>
                  <a:ext cx="2304256" cy="2160240"/>
                </a:xfrm>
                <a:prstGeom prst="wedgeEllipseCallout">
                  <a:avLst>
                    <a:gd name="adj1" fmla="val -6094"/>
                    <a:gd name="adj2" fmla="val 47047"/>
                  </a:avLst>
                </a:prstGeom>
                <a:noFill/>
                <a:ln w="5715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/>
                </a:p>
              </p:txBody>
            </p:sp>
            <p:sp>
              <p:nvSpPr>
                <p:cNvPr id="6" name="คำบรรยายภาพแบบวงรี 5"/>
                <p:cNvSpPr/>
                <p:nvPr/>
              </p:nvSpPr>
              <p:spPr>
                <a:xfrm>
                  <a:off x="1547664" y="4365104"/>
                  <a:ext cx="432048" cy="432048"/>
                </a:xfrm>
                <a:prstGeom prst="wedgeEllipseCallout">
                  <a:avLst>
                    <a:gd name="adj1" fmla="val -7640"/>
                    <a:gd name="adj2" fmla="val 46173"/>
                  </a:avLst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/>
                </a:p>
              </p:txBody>
            </p:sp>
            <p:sp>
              <p:nvSpPr>
                <p:cNvPr id="7" name="คำบรรยายภาพแบบวงรี 6"/>
                <p:cNvSpPr/>
                <p:nvPr/>
              </p:nvSpPr>
              <p:spPr>
                <a:xfrm>
                  <a:off x="6516216" y="4293096"/>
                  <a:ext cx="576064" cy="504056"/>
                </a:xfrm>
                <a:prstGeom prst="wedgeEllipseCallout">
                  <a:avLst>
                    <a:gd name="adj1" fmla="val -7640"/>
                    <a:gd name="adj2" fmla="val 46173"/>
                  </a:avLst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/>
                </a:p>
              </p:txBody>
            </p:sp>
            <p:cxnSp>
              <p:nvCxnSpPr>
                <p:cNvPr id="9" name="ตัวเชื่อมต่อตรง 8"/>
                <p:cNvCxnSpPr/>
                <p:nvPr/>
              </p:nvCxnSpPr>
              <p:spPr>
                <a:xfrm flipV="1">
                  <a:off x="1763688" y="2420888"/>
                  <a:ext cx="1224136" cy="2232248"/>
                </a:xfrm>
                <a:prstGeom prst="line">
                  <a:avLst/>
                </a:prstGeom>
                <a:ln w="571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" name="ตัวเชื่อมต่อตรง 9"/>
                <p:cNvCxnSpPr/>
                <p:nvPr/>
              </p:nvCxnSpPr>
              <p:spPr>
                <a:xfrm>
                  <a:off x="2987824" y="2420888"/>
                  <a:ext cx="3240360" cy="0"/>
                </a:xfrm>
                <a:prstGeom prst="line">
                  <a:avLst/>
                </a:prstGeom>
                <a:ln w="571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ตัวเชื่อมต่อตรง 12"/>
                <p:cNvCxnSpPr/>
                <p:nvPr/>
              </p:nvCxnSpPr>
              <p:spPr>
                <a:xfrm>
                  <a:off x="5868144" y="980728"/>
                  <a:ext cx="936104" cy="3456384"/>
                </a:xfrm>
                <a:prstGeom prst="line">
                  <a:avLst/>
                </a:prstGeom>
                <a:ln w="571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" name="คำบรรยายภาพแบบวงรี 15"/>
                <p:cNvSpPr/>
                <p:nvPr/>
              </p:nvSpPr>
              <p:spPr>
                <a:xfrm>
                  <a:off x="3851920" y="4221088"/>
                  <a:ext cx="648072" cy="648072"/>
                </a:xfrm>
                <a:prstGeom prst="wedgeEllipseCallout">
                  <a:avLst>
                    <a:gd name="adj1" fmla="val -7640"/>
                    <a:gd name="adj2" fmla="val 46173"/>
                  </a:avLst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/>
                </a:p>
              </p:txBody>
            </p:sp>
            <p:sp>
              <p:nvSpPr>
                <p:cNvPr id="17" name="คำบรรยายภาพแบบวงรี 16"/>
                <p:cNvSpPr/>
                <p:nvPr/>
              </p:nvSpPr>
              <p:spPr>
                <a:xfrm>
                  <a:off x="4572000" y="4221088"/>
                  <a:ext cx="648072" cy="601216"/>
                </a:xfrm>
                <a:prstGeom prst="wedgeEllipseCallout">
                  <a:avLst>
                    <a:gd name="adj1" fmla="val -7640"/>
                    <a:gd name="adj2" fmla="val 46173"/>
                  </a:avLst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/>
                </a:p>
              </p:txBody>
            </p:sp>
            <p:sp>
              <p:nvSpPr>
                <p:cNvPr id="18" name="คำบรรยายภาพแบบวงรี 17"/>
                <p:cNvSpPr/>
                <p:nvPr/>
              </p:nvSpPr>
              <p:spPr>
                <a:xfrm>
                  <a:off x="3131840" y="4221088"/>
                  <a:ext cx="648072" cy="648072"/>
                </a:xfrm>
                <a:prstGeom prst="wedgeEllipseCallout">
                  <a:avLst>
                    <a:gd name="adj1" fmla="val -7640"/>
                    <a:gd name="adj2" fmla="val 46173"/>
                  </a:avLst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/>
                </a:p>
              </p:txBody>
            </p:sp>
            <p:cxnSp>
              <p:nvCxnSpPr>
                <p:cNvPr id="23" name="ตัวเชื่อมต่อตรง 22"/>
                <p:cNvCxnSpPr>
                  <a:stCxn id="6" idx="0"/>
                </p:cNvCxnSpPr>
                <p:nvPr/>
              </p:nvCxnSpPr>
              <p:spPr>
                <a:xfrm flipV="1">
                  <a:off x="1763688" y="4221088"/>
                  <a:ext cx="3240360" cy="14401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ตัวเชื่อมต่อตรง 24"/>
                <p:cNvCxnSpPr>
                  <a:stCxn id="6" idx="8"/>
                  <a:endCxn id="17" idx="4"/>
                </p:cNvCxnSpPr>
                <p:nvPr/>
              </p:nvCxnSpPr>
              <p:spPr>
                <a:xfrm>
                  <a:off x="1728423" y="4794254"/>
                  <a:ext cx="3167613" cy="2805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2" name="กลุ่ม 39"/>
                <p:cNvGrpSpPr/>
                <p:nvPr/>
              </p:nvGrpSpPr>
              <p:grpSpPr>
                <a:xfrm>
                  <a:off x="4355976" y="3789040"/>
                  <a:ext cx="1008112" cy="1512168"/>
                  <a:chOff x="4355976" y="3789040"/>
                  <a:chExt cx="1008112" cy="1512168"/>
                </a:xfrm>
              </p:grpSpPr>
              <p:cxnSp>
                <p:nvCxnSpPr>
                  <p:cNvPr id="28" name="ตัวเชื่อมต่อตรง 27"/>
                  <p:cNvCxnSpPr/>
                  <p:nvPr/>
                </p:nvCxnSpPr>
                <p:spPr>
                  <a:xfrm flipH="1">
                    <a:off x="4572000" y="3861048"/>
                    <a:ext cx="504056" cy="1368152"/>
                  </a:xfrm>
                  <a:prstGeom prst="line">
                    <a:avLst/>
                  </a:prstGeom>
                  <a:ln w="7620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31" name="วงรี 30"/>
                  <p:cNvSpPr/>
                  <p:nvPr/>
                </p:nvSpPr>
                <p:spPr>
                  <a:xfrm>
                    <a:off x="4860032" y="3789040"/>
                    <a:ext cx="504056" cy="72008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th-TH"/>
                  </a:p>
                </p:txBody>
              </p:sp>
              <p:sp>
                <p:nvSpPr>
                  <p:cNvPr id="32" name="วงรี 31"/>
                  <p:cNvSpPr/>
                  <p:nvPr/>
                </p:nvSpPr>
                <p:spPr>
                  <a:xfrm>
                    <a:off x="4355976" y="5229200"/>
                    <a:ext cx="504056" cy="72008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th-TH"/>
                  </a:p>
                </p:txBody>
              </p:sp>
            </p:grpSp>
            <p:grpSp>
              <p:nvGrpSpPr>
                <p:cNvPr id="24" name="กลุ่ม 40"/>
                <p:cNvGrpSpPr/>
                <p:nvPr/>
              </p:nvGrpSpPr>
              <p:grpSpPr>
                <a:xfrm>
                  <a:off x="3707904" y="3789040"/>
                  <a:ext cx="1008112" cy="1512168"/>
                  <a:chOff x="4355976" y="3789040"/>
                  <a:chExt cx="1008112" cy="1512168"/>
                </a:xfrm>
              </p:grpSpPr>
              <p:cxnSp>
                <p:nvCxnSpPr>
                  <p:cNvPr id="42" name="ตัวเชื่อมต่อตรง 41"/>
                  <p:cNvCxnSpPr/>
                  <p:nvPr/>
                </p:nvCxnSpPr>
                <p:spPr>
                  <a:xfrm flipH="1">
                    <a:off x="4572000" y="3861048"/>
                    <a:ext cx="504056" cy="1368152"/>
                  </a:xfrm>
                  <a:prstGeom prst="line">
                    <a:avLst/>
                  </a:prstGeom>
                  <a:ln w="7620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3" name="วงรี 42"/>
                  <p:cNvSpPr/>
                  <p:nvPr/>
                </p:nvSpPr>
                <p:spPr>
                  <a:xfrm>
                    <a:off x="4860032" y="3789040"/>
                    <a:ext cx="504056" cy="72008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th-TH"/>
                  </a:p>
                </p:txBody>
              </p:sp>
              <p:sp>
                <p:nvSpPr>
                  <p:cNvPr id="44" name="วงรี 43"/>
                  <p:cNvSpPr/>
                  <p:nvPr/>
                </p:nvSpPr>
                <p:spPr>
                  <a:xfrm>
                    <a:off x="4355976" y="5229200"/>
                    <a:ext cx="504056" cy="72008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th-TH"/>
                  </a:p>
                </p:txBody>
              </p:sp>
            </p:grpSp>
            <p:grpSp>
              <p:nvGrpSpPr>
                <p:cNvPr id="26" name="กลุ่ม 44"/>
                <p:cNvGrpSpPr/>
                <p:nvPr/>
              </p:nvGrpSpPr>
              <p:grpSpPr>
                <a:xfrm>
                  <a:off x="2987824" y="3789040"/>
                  <a:ext cx="1008112" cy="1512168"/>
                  <a:chOff x="4355976" y="3789040"/>
                  <a:chExt cx="1008112" cy="1512168"/>
                </a:xfrm>
              </p:grpSpPr>
              <p:cxnSp>
                <p:nvCxnSpPr>
                  <p:cNvPr id="46" name="ตัวเชื่อมต่อตรง 45"/>
                  <p:cNvCxnSpPr/>
                  <p:nvPr/>
                </p:nvCxnSpPr>
                <p:spPr>
                  <a:xfrm flipH="1">
                    <a:off x="4572000" y="3861048"/>
                    <a:ext cx="504056" cy="1368152"/>
                  </a:xfrm>
                  <a:prstGeom prst="line">
                    <a:avLst/>
                  </a:prstGeom>
                  <a:ln w="7620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7" name="วงรี 46"/>
                  <p:cNvSpPr/>
                  <p:nvPr/>
                </p:nvSpPr>
                <p:spPr>
                  <a:xfrm>
                    <a:off x="4860032" y="3789040"/>
                    <a:ext cx="504056" cy="72008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th-TH"/>
                  </a:p>
                </p:txBody>
              </p:sp>
              <p:sp>
                <p:nvSpPr>
                  <p:cNvPr id="48" name="วงรี 47"/>
                  <p:cNvSpPr/>
                  <p:nvPr/>
                </p:nvSpPr>
                <p:spPr>
                  <a:xfrm>
                    <a:off x="4355976" y="5229200"/>
                    <a:ext cx="504056" cy="72008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th-TH"/>
                  </a:p>
                </p:txBody>
              </p:sp>
            </p:grpSp>
            <p:cxnSp>
              <p:nvCxnSpPr>
                <p:cNvPr id="52" name="ตัวเชื่อมต่อตรง 51"/>
                <p:cNvCxnSpPr/>
                <p:nvPr/>
              </p:nvCxnSpPr>
              <p:spPr>
                <a:xfrm flipH="1">
                  <a:off x="4860032" y="2420888"/>
                  <a:ext cx="1368152" cy="2016224"/>
                </a:xfrm>
                <a:prstGeom prst="line">
                  <a:avLst/>
                </a:prstGeom>
                <a:ln w="571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4" name="ส่วนโค้ง 53"/>
                <p:cNvSpPr/>
                <p:nvPr/>
              </p:nvSpPr>
              <p:spPr>
                <a:xfrm>
                  <a:off x="3419872" y="476672"/>
                  <a:ext cx="2448272" cy="1152128"/>
                </a:xfrm>
                <a:prstGeom prst="arc">
                  <a:avLst>
                    <a:gd name="adj1" fmla="val 16200000"/>
                    <a:gd name="adj2" fmla="val 5761021"/>
                  </a:avLst>
                </a:prstGeom>
                <a:ln w="381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th-TH"/>
                </a:p>
              </p:txBody>
            </p:sp>
            <p:sp>
              <p:nvSpPr>
                <p:cNvPr id="56" name="วงรี 55"/>
                <p:cNvSpPr/>
                <p:nvPr/>
              </p:nvSpPr>
              <p:spPr>
                <a:xfrm>
                  <a:off x="4932040" y="332656"/>
                  <a:ext cx="216024" cy="144016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/>
                </a:p>
              </p:txBody>
            </p:sp>
            <p:sp>
              <p:nvSpPr>
                <p:cNvPr id="57" name="วงรี 56"/>
                <p:cNvSpPr/>
                <p:nvPr/>
              </p:nvSpPr>
              <p:spPr>
                <a:xfrm>
                  <a:off x="5940152" y="980728"/>
                  <a:ext cx="504056" cy="504056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/>
                </a:p>
              </p:txBody>
            </p:sp>
            <p:sp>
              <p:nvSpPr>
                <p:cNvPr id="58" name="สี่เหลี่ยมคางหมู 57"/>
                <p:cNvSpPr/>
                <p:nvPr/>
              </p:nvSpPr>
              <p:spPr>
                <a:xfrm rot="10800000">
                  <a:off x="6539884" y="1299358"/>
                  <a:ext cx="1008112" cy="792088"/>
                </a:xfrm>
                <a:prstGeom prst="trapezoid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/>
                </a:p>
              </p:txBody>
            </p:sp>
            <p:cxnSp>
              <p:nvCxnSpPr>
                <p:cNvPr id="60" name="ตัวเชื่อมต่อตรง 59"/>
                <p:cNvCxnSpPr/>
                <p:nvPr/>
              </p:nvCxnSpPr>
              <p:spPr>
                <a:xfrm>
                  <a:off x="6156176" y="2060848"/>
                  <a:ext cx="1224136" cy="0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7" name="กลุ่ม 90"/>
              <p:cNvGrpSpPr/>
              <p:nvPr/>
            </p:nvGrpSpPr>
            <p:grpSpPr>
              <a:xfrm>
                <a:off x="2051720" y="1628800"/>
                <a:ext cx="2520280" cy="2088232"/>
                <a:chOff x="2051720" y="1628800"/>
                <a:chExt cx="2520280" cy="2088232"/>
              </a:xfrm>
            </p:grpSpPr>
            <p:cxnSp>
              <p:nvCxnSpPr>
                <p:cNvPr id="86" name="ตัวเชื่อมต่อตรง 85"/>
                <p:cNvCxnSpPr/>
                <p:nvPr/>
              </p:nvCxnSpPr>
              <p:spPr>
                <a:xfrm flipH="1">
                  <a:off x="2195736" y="1628800"/>
                  <a:ext cx="2376264" cy="72008"/>
                </a:xfrm>
                <a:prstGeom prst="line">
                  <a:avLst/>
                </a:prstGeom>
                <a:ln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9" name="ตัวเชื่อมต่อตรง 88"/>
                <p:cNvCxnSpPr/>
                <p:nvPr/>
              </p:nvCxnSpPr>
              <p:spPr>
                <a:xfrm flipH="1">
                  <a:off x="2051720" y="1700808"/>
                  <a:ext cx="72008" cy="2016224"/>
                </a:xfrm>
                <a:prstGeom prst="line">
                  <a:avLst/>
                </a:prstGeom>
                <a:ln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96" name="TextBox 95"/>
          <p:cNvSpPr txBox="1"/>
          <p:nvPr/>
        </p:nvSpPr>
        <p:spPr>
          <a:xfrm>
            <a:off x="4139952" y="692696"/>
            <a:ext cx="792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dirty="0" smtClean="0"/>
              <a:t>ผู้บริหาร</a:t>
            </a:r>
            <a:endParaRPr lang="th-TH" sz="2000" dirty="0"/>
          </a:p>
        </p:txBody>
      </p:sp>
      <p:sp>
        <p:nvSpPr>
          <p:cNvPr id="99" name="TextBox 98"/>
          <p:cNvSpPr txBox="1"/>
          <p:nvPr/>
        </p:nvSpPr>
        <p:spPr>
          <a:xfrm>
            <a:off x="3635896" y="1844824"/>
            <a:ext cx="14401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dirty="0" smtClean="0"/>
              <a:t>องค์กรภายนอก</a:t>
            </a:r>
            <a:endParaRPr lang="th-TH" sz="2000" dirty="0"/>
          </a:p>
        </p:txBody>
      </p:sp>
      <p:sp>
        <p:nvSpPr>
          <p:cNvPr id="100" name="TextBox 99"/>
          <p:cNvSpPr txBox="1"/>
          <p:nvPr/>
        </p:nvSpPr>
        <p:spPr>
          <a:xfrm>
            <a:off x="5004048" y="620688"/>
            <a:ext cx="17281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dirty="0" smtClean="0"/>
              <a:t>ประเมิน</a:t>
            </a:r>
            <a:r>
              <a:rPr lang="th-TH" sz="2000" dirty="0" err="1" smtClean="0"/>
              <a:t>ศูนย์ปศพพ.</a:t>
            </a:r>
            <a:endParaRPr lang="th-TH" sz="2000" dirty="0"/>
          </a:p>
        </p:txBody>
      </p:sp>
      <p:sp>
        <p:nvSpPr>
          <p:cNvPr id="101" name="TextBox 100"/>
          <p:cNvSpPr txBox="1"/>
          <p:nvPr/>
        </p:nvSpPr>
        <p:spPr>
          <a:xfrm>
            <a:off x="6228184" y="1268760"/>
            <a:ext cx="1368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dirty="0" smtClean="0"/>
              <a:t>โรงเรียนพี่เลี้ยง</a:t>
            </a:r>
            <a:endParaRPr lang="th-TH" sz="2000" dirty="0"/>
          </a:p>
        </p:txBody>
      </p:sp>
      <p:sp>
        <p:nvSpPr>
          <p:cNvPr id="102" name="TextBox 101"/>
          <p:cNvSpPr txBox="1"/>
          <p:nvPr/>
        </p:nvSpPr>
        <p:spPr>
          <a:xfrm>
            <a:off x="6804248" y="2060848"/>
            <a:ext cx="1008112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th-TH" sz="2000" dirty="0" smtClean="0"/>
              <a:t>โรงเรียนเครือข่าย</a:t>
            </a:r>
            <a:endParaRPr lang="th-TH" sz="2000" dirty="0"/>
          </a:p>
        </p:txBody>
      </p:sp>
      <p:grpSp>
        <p:nvGrpSpPr>
          <p:cNvPr id="29" name="กลุ่ม 106"/>
          <p:cNvGrpSpPr/>
          <p:nvPr/>
        </p:nvGrpSpPr>
        <p:grpSpPr>
          <a:xfrm>
            <a:off x="4716016" y="2348880"/>
            <a:ext cx="1368152" cy="400110"/>
            <a:chOff x="4716016" y="2348880"/>
            <a:chExt cx="1368152" cy="400110"/>
          </a:xfrm>
        </p:grpSpPr>
        <p:sp>
          <p:nvSpPr>
            <p:cNvPr id="103" name="TextBox 102"/>
            <p:cNvSpPr txBox="1"/>
            <p:nvPr/>
          </p:nvSpPr>
          <p:spPr>
            <a:xfrm>
              <a:off x="5292080" y="2348880"/>
              <a:ext cx="79208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h-TH" sz="2000" dirty="0" smtClean="0"/>
                <a:t>นักเรียน</a:t>
              </a:r>
              <a:endParaRPr lang="th-TH" sz="2000" dirty="0"/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4716016" y="2348880"/>
              <a:ext cx="79208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h-TH" sz="2000" dirty="0" smtClean="0"/>
                <a:t>นักเรียน</a:t>
              </a:r>
              <a:endParaRPr lang="th-TH" sz="2000" dirty="0"/>
            </a:p>
          </p:txBody>
        </p:sp>
      </p:grpSp>
      <p:sp>
        <p:nvSpPr>
          <p:cNvPr id="106" name="TextBox 105"/>
          <p:cNvSpPr txBox="1"/>
          <p:nvPr/>
        </p:nvSpPr>
        <p:spPr>
          <a:xfrm>
            <a:off x="2987824" y="2348880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dirty="0" smtClean="0"/>
              <a:t>ครู</a:t>
            </a:r>
            <a:endParaRPr lang="th-TH" sz="2000" dirty="0"/>
          </a:p>
        </p:txBody>
      </p:sp>
      <p:grpSp>
        <p:nvGrpSpPr>
          <p:cNvPr id="30" name="กลุ่ม 107"/>
          <p:cNvGrpSpPr/>
          <p:nvPr/>
        </p:nvGrpSpPr>
        <p:grpSpPr>
          <a:xfrm>
            <a:off x="3419872" y="2348880"/>
            <a:ext cx="1368152" cy="400110"/>
            <a:chOff x="4716016" y="2348880"/>
            <a:chExt cx="1368152" cy="400110"/>
          </a:xfrm>
        </p:grpSpPr>
        <p:sp>
          <p:nvSpPr>
            <p:cNvPr id="109" name="TextBox 108"/>
            <p:cNvSpPr txBox="1"/>
            <p:nvPr/>
          </p:nvSpPr>
          <p:spPr>
            <a:xfrm>
              <a:off x="5292080" y="2348880"/>
              <a:ext cx="79208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h-TH" sz="2000" dirty="0" smtClean="0"/>
                <a:t>นักเรียน</a:t>
              </a:r>
              <a:endParaRPr lang="th-TH" sz="2000" dirty="0"/>
            </a:p>
          </p:txBody>
        </p:sp>
        <p:sp>
          <p:nvSpPr>
            <p:cNvPr id="110" name="TextBox 109"/>
            <p:cNvSpPr txBox="1"/>
            <p:nvPr/>
          </p:nvSpPr>
          <p:spPr>
            <a:xfrm>
              <a:off x="4716016" y="2348880"/>
              <a:ext cx="79208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h-TH" sz="2000" dirty="0" smtClean="0"/>
                <a:t>นักเรียน</a:t>
              </a:r>
              <a:endParaRPr lang="th-TH" sz="2000" dirty="0"/>
            </a:p>
          </p:txBody>
        </p:sp>
      </p:grpSp>
      <p:sp>
        <p:nvSpPr>
          <p:cNvPr id="111" name="TextBox 110"/>
          <p:cNvSpPr txBox="1"/>
          <p:nvPr/>
        </p:nvSpPr>
        <p:spPr>
          <a:xfrm>
            <a:off x="3419872" y="4005064"/>
            <a:ext cx="792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PBL1</a:t>
            </a:r>
            <a:endParaRPr lang="th-TH" sz="2000" dirty="0"/>
          </a:p>
        </p:txBody>
      </p:sp>
      <p:sp>
        <p:nvSpPr>
          <p:cNvPr id="112" name="TextBox 111"/>
          <p:cNvSpPr txBox="1"/>
          <p:nvPr/>
        </p:nvSpPr>
        <p:spPr>
          <a:xfrm>
            <a:off x="4139952" y="4005064"/>
            <a:ext cx="792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PBL2</a:t>
            </a:r>
            <a:endParaRPr lang="th-TH" sz="2000" dirty="0"/>
          </a:p>
        </p:txBody>
      </p:sp>
      <p:sp>
        <p:nvSpPr>
          <p:cNvPr id="113" name="TextBox 112"/>
          <p:cNvSpPr txBox="1"/>
          <p:nvPr/>
        </p:nvSpPr>
        <p:spPr>
          <a:xfrm>
            <a:off x="4860032" y="4005064"/>
            <a:ext cx="792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PBL3</a:t>
            </a:r>
            <a:endParaRPr lang="th-TH" sz="2000" dirty="0"/>
          </a:p>
        </p:txBody>
      </p:sp>
      <p:sp>
        <p:nvSpPr>
          <p:cNvPr id="114" name="TextBox 113"/>
          <p:cNvSpPr txBox="1"/>
          <p:nvPr/>
        </p:nvSpPr>
        <p:spPr>
          <a:xfrm>
            <a:off x="4932040" y="6027003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Problem</a:t>
            </a:r>
          </a:p>
          <a:p>
            <a:r>
              <a:rPr lang="en-US" sz="1600" b="1" dirty="0" smtClean="0"/>
              <a:t>based </a:t>
            </a:r>
          </a:p>
          <a:p>
            <a:r>
              <a:rPr lang="en-US" sz="1600" b="1" dirty="0" smtClean="0"/>
              <a:t>Learning</a:t>
            </a:r>
            <a:endParaRPr lang="th-TH" sz="1600" dirty="0"/>
          </a:p>
        </p:txBody>
      </p:sp>
      <p:sp>
        <p:nvSpPr>
          <p:cNvPr id="115" name="TextBox 114"/>
          <p:cNvSpPr txBox="1"/>
          <p:nvPr/>
        </p:nvSpPr>
        <p:spPr>
          <a:xfrm>
            <a:off x="3923928" y="6027003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Project </a:t>
            </a:r>
            <a:endParaRPr lang="en-US" sz="1600" b="1" dirty="0" smtClean="0"/>
          </a:p>
          <a:p>
            <a:r>
              <a:rPr lang="en-US" sz="1600" b="1" dirty="0" smtClean="0"/>
              <a:t>based </a:t>
            </a:r>
          </a:p>
          <a:p>
            <a:r>
              <a:rPr lang="en-US" sz="1600" b="1" dirty="0" smtClean="0"/>
              <a:t>Learning</a:t>
            </a:r>
            <a:endParaRPr lang="th-TH" sz="1600" dirty="0"/>
          </a:p>
        </p:txBody>
      </p:sp>
      <p:sp>
        <p:nvSpPr>
          <p:cNvPr id="116" name="TextBox 115"/>
          <p:cNvSpPr txBox="1"/>
          <p:nvPr/>
        </p:nvSpPr>
        <p:spPr>
          <a:xfrm>
            <a:off x="2915816" y="6027003"/>
            <a:ext cx="9361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Pattern </a:t>
            </a:r>
            <a:endParaRPr lang="en-US" sz="1600" b="1" dirty="0" smtClean="0"/>
          </a:p>
          <a:p>
            <a:r>
              <a:rPr lang="en-US" sz="1600" b="1" dirty="0" smtClean="0"/>
              <a:t>based </a:t>
            </a:r>
          </a:p>
          <a:p>
            <a:r>
              <a:rPr lang="en-US" sz="1600" b="1" dirty="0" smtClean="0"/>
              <a:t>Learning</a:t>
            </a:r>
            <a:endParaRPr lang="th-TH" sz="1600" dirty="0"/>
          </a:p>
        </p:txBody>
      </p:sp>
      <p:sp>
        <p:nvSpPr>
          <p:cNvPr id="118" name="TextBox 117"/>
          <p:cNvSpPr txBox="1"/>
          <p:nvPr/>
        </p:nvSpPr>
        <p:spPr>
          <a:xfrm>
            <a:off x="6300192" y="4365104"/>
            <a:ext cx="15841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dirty="0" smtClean="0"/>
              <a:t>เด็กเกิดอุปนิสัยอยู่อย่างพอเพียง</a:t>
            </a:r>
            <a:endParaRPr lang="th-TH" sz="2000" dirty="0"/>
          </a:p>
        </p:txBody>
      </p:sp>
      <p:sp>
        <p:nvSpPr>
          <p:cNvPr id="119" name="TextBox 118"/>
          <p:cNvSpPr txBox="1"/>
          <p:nvPr/>
        </p:nvSpPr>
        <p:spPr>
          <a:xfrm>
            <a:off x="6084168" y="5445224"/>
            <a:ext cx="22322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dirty="0" smtClean="0"/>
              <a:t>ครู</a:t>
            </a:r>
            <a:r>
              <a:rPr lang="th-TH" sz="2000" dirty="0" err="1" smtClean="0"/>
              <a:t>บูรณาการปศพพ.</a:t>
            </a:r>
            <a:endParaRPr lang="th-TH" sz="2000" dirty="0" smtClean="0"/>
          </a:p>
          <a:p>
            <a:r>
              <a:rPr lang="th-TH" sz="2000" dirty="0" smtClean="0"/>
              <a:t>ในการจัดการเรียนการสอน</a:t>
            </a:r>
            <a:endParaRPr lang="th-TH" sz="2000" dirty="0"/>
          </a:p>
        </p:txBody>
      </p:sp>
      <p:sp>
        <p:nvSpPr>
          <p:cNvPr id="127" name="TextBox 126"/>
          <p:cNvSpPr txBox="1"/>
          <p:nvPr/>
        </p:nvSpPr>
        <p:spPr>
          <a:xfrm>
            <a:off x="1259632" y="4509120"/>
            <a:ext cx="11521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dirty="0" smtClean="0"/>
              <a:t>หลักสูตร</a:t>
            </a:r>
            <a:r>
              <a:rPr lang="en-US" sz="1600" dirty="0" smtClean="0"/>
              <a:t>51</a:t>
            </a:r>
            <a:endParaRPr lang="th-TH" sz="2000" dirty="0"/>
          </a:p>
        </p:txBody>
      </p:sp>
      <p:sp>
        <p:nvSpPr>
          <p:cNvPr id="129" name="TextBox 128"/>
          <p:cNvSpPr txBox="1"/>
          <p:nvPr/>
        </p:nvSpPr>
        <p:spPr>
          <a:xfrm>
            <a:off x="1187624" y="5661248"/>
            <a:ext cx="15841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dirty="0" smtClean="0"/>
              <a:t>แผนพัฒนาโรงเรียน</a:t>
            </a:r>
            <a:endParaRPr lang="th-TH" sz="2000" dirty="0"/>
          </a:p>
        </p:txBody>
      </p:sp>
      <p:cxnSp>
        <p:nvCxnSpPr>
          <p:cNvPr id="166" name="ตัวเชื่อมต่อตรง 165"/>
          <p:cNvCxnSpPr>
            <a:stCxn id="7" idx="6"/>
            <a:endCxn id="5" idx="6"/>
          </p:cNvCxnSpPr>
          <p:nvPr/>
        </p:nvCxnSpPr>
        <p:spPr>
          <a:xfrm>
            <a:off x="7236296" y="5193196"/>
            <a:ext cx="864096" cy="1080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ตัวเชื่อมต่อตรง 167"/>
          <p:cNvCxnSpPr>
            <a:stCxn id="5" idx="2"/>
            <a:endCxn id="7" idx="2"/>
          </p:cNvCxnSpPr>
          <p:nvPr/>
        </p:nvCxnSpPr>
        <p:spPr>
          <a:xfrm flipV="1">
            <a:off x="5796136" y="5193196"/>
            <a:ext cx="864096" cy="1080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ตัวเชื่อมต่อตรง 169"/>
          <p:cNvCxnSpPr>
            <a:stCxn id="4" idx="2"/>
            <a:endCxn id="6" idx="2"/>
          </p:cNvCxnSpPr>
          <p:nvPr/>
        </p:nvCxnSpPr>
        <p:spPr>
          <a:xfrm flipV="1">
            <a:off x="827584" y="5229200"/>
            <a:ext cx="864096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ตัวเชื่อมต่อตรง 171"/>
          <p:cNvCxnSpPr>
            <a:stCxn id="6" idx="6"/>
            <a:endCxn id="4" idx="6"/>
          </p:cNvCxnSpPr>
          <p:nvPr/>
        </p:nvCxnSpPr>
        <p:spPr>
          <a:xfrm>
            <a:off x="2123728" y="5229200"/>
            <a:ext cx="1008112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3" name="TextBox 172"/>
          <p:cNvSpPr txBox="1"/>
          <p:nvPr/>
        </p:nvSpPr>
        <p:spPr>
          <a:xfrm>
            <a:off x="2987824" y="4581128"/>
            <a:ext cx="10081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dirty="0" smtClean="0"/>
              <a:t>จิตศึกษา</a:t>
            </a:r>
            <a:endParaRPr lang="th-TH" sz="2000" dirty="0"/>
          </a:p>
        </p:txBody>
      </p:sp>
      <p:sp>
        <p:nvSpPr>
          <p:cNvPr id="85" name="คำบรรยายภาพแบบสี่เหลี่ยม 84">
            <a:hlinkClick r:id="rId2" action="ppaction://hlinkfile"/>
          </p:cNvPr>
          <p:cNvSpPr/>
          <p:nvPr/>
        </p:nvSpPr>
        <p:spPr>
          <a:xfrm>
            <a:off x="1907704" y="0"/>
            <a:ext cx="2376264" cy="548680"/>
          </a:xfrm>
          <a:prstGeom prst="wedgeRectCallout">
            <a:avLst>
              <a:gd name="adj1" fmla="val -19336"/>
              <a:gd name="adj2" fmla="val 342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CPY_Model</a:t>
            </a:r>
            <a:endParaRPr lang="th-TH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1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4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9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4" dur="1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3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8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3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8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3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8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3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" grpId="0"/>
      <p:bldP spid="99" grpId="0"/>
      <p:bldP spid="100" grpId="0"/>
      <p:bldP spid="101" grpId="0"/>
      <p:bldP spid="102" grpId="0"/>
      <p:bldP spid="106" grpId="0"/>
      <p:bldP spid="111" grpId="0"/>
      <p:bldP spid="112" grpId="0"/>
      <p:bldP spid="113" grpId="0"/>
      <p:bldP spid="114" grpId="0"/>
      <p:bldP spid="115" grpId="0"/>
      <p:bldP spid="116" grpId="0"/>
      <p:bldP spid="118" grpId="0"/>
      <p:bldP spid="119" grpId="0"/>
      <p:bldP spid="127" grpId="0"/>
      <p:bldP spid="129" grpId="0"/>
      <p:bldP spid="173" grpId="0"/>
      <p:bldP spid="8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1"/>
          <p:cNvSpPr>
            <a:spLocks noChangeArrowheads="1"/>
          </p:cNvSpPr>
          <p:nvPr/>
        </p:nvSpPr>
        <p:spPr bwMode="auto">
          <a:xfrm>
            <a:off x="0" y="3573016"/>
            <a:ext cx="9144000" cy="1754326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th-TH" sz="36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Angsana New" pitchFamily="18" charset="-34"/>
                <a:ea typeface="Calibri" pitchFamily="34" charset="0"/>
                <a:cs typeface="+mj-cs"/>
              </a:rPr>
              <a:t>โรงเรียนและชุมชนบริหารจัดการแบบมีส่วนร่วม เพื่อพัฒนานักเรียนให้มีคุณลักษณะอยู่อย่างพอเพียง</a:t>
            </a:r>
            <a:r>
              <a:rPr lang="th-TH" sz="3600" b="1" dirty="0" smtClean="0">
                <a:solidFill>
                  <a:schemeClr val="tx2">
                    <a:lumMod val="50000"/>
                  </a:schemeClr>
                </a:solidFill>
                <a:latin typeface="TH SarabunPSK" pitchFamily="34" charset="-34"/>
                <a:cs typeface="+mj-cs"/>
              </a:rPr>
              <a:t>มีผลสัมฤทธิ์ทางการเรียนสูงขึ้น</a:t>
            </a:r>
            <a:r>
              <a:rPr kumimoji="0" lang="th-TH" sz="36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Angsana New" pitchFamily="18" charset="-34"/>
                <a:ea typeface="Calibri" pitchFamily="34" charset="0"/>
                <a:cs typeface="+mj-cs"/>
              </a:rPr>
              <a:t>พร้อมรับ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th-TH" sz="36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Angsana New" pitchFamily="18" charset="-34"/>
                <a:ea typeface="Calibri" pitchFamily="34" charset="0"/>
                <a:cs typeface="+mj-cs"/>
              </a:rPr>
              <a:t>การเปลี่ยนแปลงสู่อาเซียนในด้านเทคโนโลยีและวัฒนธรรม</a:t>
            </a:r>
            <a:endParaRPr kumimoji="0" lang="th-TH" sz="4000" b="1" i="0" u="none" strike="noStrike" cap="none" normalizeH="0" baseline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latin typeface="Arial" pitchFamily="34" charset="0"/>
              <a:cs typeface="+mj-cs"/>
            </a:endParaRPr>
          </a:p>
        </p:txBody>
      </p:sp>
      <p:sp>
        <p:nvSpPr>
          <p:cNvPr id="5" name="สี่เหลี่ยมผืนผ้า 4"/>
          <p:cNvSpPr/>
          <p:nvPr/>
        </p:nvSpPr>
        <p:spPr>
          <a:xfrm>
            <a:off x="3203848" y="1"/>
            <a:ext cx="2664296" cy="76944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th-TH" sz="4400" b="1" dirty="0" smtClean="0">
                <a:latin typeface="Angsana New" pitchFamily="18" charset="-34"/>
                <a:ea typeface="Calibri" pitchFamily="34" charset="0"/>
                <a:cs typeface="Angsana New" pitchFamily="18" charset="-34"/>
              </a:rPr>
              <a:t>วิสัยทัศน์หลัก</a:t>
            </a:r>
            <a:endParaRPr lang="en-US" sz="1200" dirty="0" smtClean="0">
              <a:latin typeface="Arial" pitchFamily="34" charset="0"/>
              <a:cs typeface="Angsana New" pitchFamily="18" charset="-34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0" y="1844824"/>
            <a:ext cx="9144000" cy="1754326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th-TH" sz="3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itchFamily="18" charset="-34"/>
                <a:ea typeface="Calibri" pitchFamily="34" charset="0"/>
                <a:cs typeface="+mj-cs"/>
              </a:rPr>
              <a:t>โรงเรียนและชุมชนร่วมพัฒนานักเรียนให้มีคุณลักษณะอยู่อย่างพอเพียง</a:t>
            </a:r>
            <a:r>
              <a:rPr lang="th-TH" sz="3600" b="1" dirty="0" smtClean="0">
                <a:solidFill>
                  <a:schemeClr val="bg1"/>
                </a:solidFill>
                <a:latin typeface="TH SarabunPSK" pitchFamily="34" charset="-34"/>
                <a:cs typeface="+mj-cs"/>
              </a:rPr>
              <a:t>มีผลสัมฤทธิ์ทางการเรียนสูงขึ้น</a:t>
            </a:r>
            <a:r>
              <a:rPr kumimoji="0" lang="th-TH" sz="3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itchFamily="18" charset="-34"/>
                <a:ea typeface="Calibri" pitchFamily="34" charset="0"/>
                <a:cs typeface="+mj-cs"/>
              </a:rPr>
              <a:t>พร้อมรับการเปลี่ยนแปลงสู่อาเซียนในด้านเทคโนโลยีและวัฒนธรรม</a:t>
            </a: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+mj-cs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0" y="5233822"/>
            <a:ext cx="9144000" cy="1754326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h-TH" sz="3600" dirty="0" smtClean="0">
                <a:cs typeface="+mj-cs"/>
              </a:rPr>
              <a:t>โรงเรียนบริหารจัดการแบบ</a:t>
            </a:r>
            <a:r>
              <a:rPr lang="th-TH" sz="3600" dirty="0" err="1" smtClean="0">
                <a:cs typeface="+mj-cs"/>
              </a:rPr>
              <a:t>ธรรมาภิ</a:t>
            </a:r>
            <a:r>
              <a:rPr lang="th-TH" sz="3600" dirty="0" smtClean="0">
                <a:cs typeface="+mj-cs"/>
              </a:rPr>
              <a:t>บาลและชุมชนร่วมพัฒนานักเรียน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h-TH" sz="3600" dirty="0" smtClean="0">
                <a:cs typeface="+mj-cs"/>
              </a:rPr>
              <a:t>ให้มีคุณลักษณะอยู่อย่างพอเพียงพร้อมรับการเปลี่ยนแปลงสู่อาเซียน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h-TH" sz="3600" dirty="0" smtClean="0">
                <a:cs typeface="+mj-cs"/>
              </a:rPr>
              <a:t>ในด้านเทคโนโลยีและวัฒนธรรม</a:t>
            </a:r>
            <a:endParaRPr kumimoji="0" lang="th-TH" sz="3600" b="1" i="0" u="none" strike="noStrike" cap="none" normalizeH="0" baseline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latin typeface="Arial" pitchFamily="34" charset="0"/>
              <a:cs typeface="+mj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764704"/>
            <a:ext cx="9144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200" dirty="0" smtClean="0"/>
              <a:t>โรงเรียนเชียงยืนพิทยาคมจัดการศึกษาให้ผู้เรียนมีคุณภาพตามมาตรฐานการศึกษาขั้นพื้นฐานและดำเนินชีวิตตามหลักปรัชญาของเศรษฐกิจพอเพียง</a:t>
            </a:r>
            <a:endParaRPr lang="th-TH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7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7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5" grpId="0" animBg="1"/>
      <p:bldP spid="6" grpId="0" animBg="1"/>
      <p:bldP spid="7" grpId="0" animBg="1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/>
          <p:cNvSpPr/>
          <p:nvPr/>
        </p:nvSpPr>
        <p:spPr>
          <a:xfrm>
            <a:off x="0" y="692696"/>
            <a:ext cx="9144000" cy="4524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th-TH" sz="3600" dirty="0" smtClean="0"/>
              <a:t>หลักสูตรแกนกลางการศึกษาขั้นพื้นฐาน พ.ศ.2551 มุ่งพัฒนาผู้เรียนทุกคน ซึ่งเป็นกำลังของชาติให้เป็นมนุษย์ที่มีความสมดุลทั้งร่างกาย</a:t>
            </a:r>
            <a:r>
              <a:rPr lang="th-TH" sz="3600" dirty="0" smtClean="0">
                <a:solidFill>
                  <a:srgbClr val="FF0000"/>
                </a:solidFill>
              </a:rPr>
              <a:t> </a:t>
            </a:r>
            <a:r>
              <a:rPr lang="th-TH" sz="3600" b="1" dirty="0" smtClean="0">
                <a:solidFill>
                  <a:srgbClr val="FF0000"/>
                </a:solidFill>
              </a:rPr>
              <a:t>ความรู้ คุณธรรม</a:t>
            </a:r>
            <a:r>
              <a:rPr lang="th-TH" sz="3600" dirty="0" smtClean="0">
                <a:solidFill>
                  <a:srgbClr val="FF0000"/>
                </a:solidFill>
              </a:rPr>
              <a:t> </a:t>
            </a:r>
            <a:r>
              <a:rPr lang="th-TH" sz="3600" dirty="0" smtClean="0"/>
              <a:t>มีจิตสำนึกในความเป็น</a:t>
            </a:r>
            <a:r>
              <a:rPr lang="th-TH" sz="3600" b="1" dirty="0" smtClean="0">
                <a:solidFill>
                  <a:srgbClr val="0070C0"/>
                </a:solidFill>
              </a:rPr>
              <a:t>พลเมืองไทยและเป็นพลเมืองโลก </a:t>
            </a:r>
            <a:r>
              <a:rPr lang="th-TH" sz="3600" dirty="0" smtClean="0"/>
              <a:t>ยึดมั่นในการปกครองตามระบอบประชาธิปไตยอันมี</a:t>
            </a:r>
            <a:r>
              <a:rPr lang="th-TH" sz="3600" b="1" dirty="0" smtClean="0">
                <a:solidFill>
                  <a:srgbClr val="FF0000"/>
                </a:solidFill>
              </a:rPr>
              <a:t>พระมหากษัตริย์</a:t>
            </a:r>
            <a:r>
              <a:rPr lang="th-TH" sz="3600" dirty="0" smtClean="0"/>
              <a:t>ทรงเป็นประมุข มี</a:t>
            </a:r>
            <a:r>
              <a:rPr lang="th-TH" sz="3600" b="1" dirty="0" smtClean="0">
                <a:solidFill>
                  <a:srgbClr val="FF0000"/>
                </a:solidFill>
              </a:rPr>
              <a:t>ความรู้และทักษะพื้นฐาน </a:t>
            </a:r>
            <a:r>
              <a:rPr lang="th-TH" sz="3600" dirty="0" smtClean="0"/>
              <a:t>รวมทั้ง</a:t>
            </a:r>
            <a:r>
              <a:rPr lang="th-TH" sz="3600" b="1" dirty="0" smtClean="0">
                <a:solidFill>
                  <a:srgbClr val="FF0000"/>
                </a:solidFill>
              </a:rPr>
              <a:t>เจตคติ</a:t>
            </a:r>
            <a:r>
              <a:rPr lang="th-TH" sz="3600" dirty="0" smtClean="0"/>
              <a:t>ที่จำเป็นต่อการศึกษา </a:t>
            </a:r>
            <a:r>
              <a:rPr lang="th-TH" sz="3600" b="1" dirty="0" smtClean="0">
                <a:solidFill>
                  <a:srgbClr val="0070C0"/>
                </a:solidFill>
              </a:rPr>
              <a:t>การประกอบอาชีพ และการศึกษาตลอดชีวิต </a:t>
            </a:r>
            <a:r>
              <a:rPr lang="th-TH" sz="3600" dirty="0" smtClean="0"/>
              <a:t>โดยมุ่งเน้นผู้เรียนเป็นสำคัญบนพื้นฐานความเชื่อว่าทุกคนสามารถเรียนรู้และพัฒนาตนเองให้เต็มตามศักยภาพ</a:t>
            </a:r>
            <a:endParaRPr lang="th-TH" sz="3600" dirty="0"/>
          </a:p>
        </p:txBody>
      </p:sp>
      <p:sp>
        <p:nvSpPr>
          <p:cNvPr id="5" name="สี่เหลี่ยมผืนผ้า 4"/>
          <p:cNvSpPr/>
          <p:nvPr/>
        </p:nvSpPr>
        <p:spPr>
          <a:xfrm>
            <a:off x="0" y="5519172"/>
            <a:ext cx="896448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dirty="0" smtClean="0"/>
              <a:t>เน้นเรื่องเงื่อนไขวิชาการคือความรู้ และเงื่อนไขคุณธรรม </a:t>
            </a:r>
            <a:r>
              <a:rPr lang="th-TH" dirty="0" smtClean="0">
                <a:solidFill>
                  <a:srgbClr val="FF0000"/>
                </a:solidFill>
              </a:rPr>
              <a:t>(ตัวหนังสือสีแดง) </a:t>
            </a:r>
            <a:endParaRPr lang="th-TH" dirty="0" smtClean="0"/>
          </a:p>
          <a:p>
            <a:r>
              <a:rPr lang="th-TH" dirty="0" smtClean="0"/>
              <a:t>เน้นให้เป็น "พลเมืองไทย" และ "พลเมืองโลก" มีทักษะชีวิตและทักษะการเรียนรู้ (</a:t>
            </a:r>
            <a:r>
              <a:rPr lang="th-TH" dirty="0" smtClean="0">
                <a:solidFill>
                  <a:srgbClr val="0070C0"/>
                </a:solidFill>
              </a:rPr>
              <a:t>ตัวหนังสือสีน้ำเงิน</a:t>
            </a:r>
            <a:r>
              <a:rPr lang="th-TH" dirty="0" smtClean="0"/>
              <a:t>) ซึ่งก็คือคำว่า "ทักษะในศตวรรษที่ 21</a:t>
            </a:r>
            <a:endParaRPr lang="th-TH" dirty="0"/>
          </a:p>
        </p:txBody>
      </p:sp>
      <p:sp>
        <p:nvSpPr>
          <p:cNvPr id="6" name="TextBox 5"/>
          <p:cNvSpPr txBox="1"/>
          <p:nvPr/>
        </p:nvSpPr>
        <p:spPr>
          <a:xfrm>
            <a:off x="0" y="0"/>
            <a:ext cx="9144000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th-TH" sz="4000" b="1" dirty="0" smtClean="0">
                <a:latin typeface="Andalus" pitchFamily="18" charset="-78"/>
              </a:rPr>
              <a:t>วิสัยทัศน์หลักสูตรแกนกลาง </a:t>
            </a:r>
            <a:r>
              <a:rPr lang="en-US" sz="4000" b="1" dirty="0" smtClean="0">
                <a:latin typeface="Andalus" pitchFamily="18" charset="-78"/>
              </a:rPr>
              <a:t>51</a:t>
            </a:r>
            <a:endParaRPr lang="th-TH" sz="4000" b="1" dirty="0">
              <a:latin typeface="Andalus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1147</TotalTime>
  <Words>1446</Words>
  <Application>Microsoft Office PowerPoint</Application>
  <PresentationFormat>นำเสนอทางหน้าจอ (4:3)</PresentationFormat>
  <Paragraphs>309</Paragraphs>
  <Slides>25</Slides>
  <Notes>3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25</vt:i4>
      </vt:variant>
    </vt:vector>
  </HeadingPairs>
  <TitlesOfParts>
    <vt:vector size="26" baseType="lpstr">
      <vt:lpstr>ชุดรูปแบบของ Office</vt:lpstr>
      <vt:lpstr>ภาพนิ่ง 1</vt:lpstr>
      <vt:lpstr>ภาพนิ่ง 2</vt:lpstr>
      <vt:lpstr>ภาพนิ่ง 3</vt:lpstr>
      <vt:lpstr>ภาพนิ่ง 4</vt:lpstr>
      <vt:lpstr>ภาพนิ่ง 5</vt:lpstr>
      <vt:lpstr>ภาพนิ่ง 6</vt:lpstr>
      <vt:lpstr>ภาพนิ่ง 7</vt:lpstr>
      <vt:lpstr>ภาพนิ่ง 8</vt:lpstr>
      <vt:lpstr>ภาพนิ่ง 9</vt:lpstr>
      <vt:lpstr>ภาพนิ่ง 10</vt:lpstr>
      <vt:lpstr>ภาพนิ่ง 11</vt:lpstr>
      <vt:lpstr>เป้าหมาย51 คือ เป็นคนดี คนเก่ง คนมีความสุข</vt:lpstr>
      <vt:lpstr>ปศพพ. เป็นทั้งหลักคิด</vt:lpstr>
      <vt:lpstr>ปศพพ. เป็นทั้งหลักปฎิบัติ</vt:lpstr>
      <vt:lpstr>ภาพนิ่ง 15</vt:lpstr>
      <vt:lpstr>ภาพนิ่ง 16</vt:lpstr>
      <vt:lpstr>ภาพนิ่ง 17</vt:lpstr>
      <vt:lpstr>ภาพนิ่ง 18</vt:lpstr>
      <vt:lpstr>ภาพนิ่ง 19</vt:lpstr>
      <vt:lpstr>แนวทางการสอนแบบบูรณาการปรัชญาของเศรษฐกิจพอเพียง</vt:lpstr>
      <vt:lpstr>ภาพนิ่ง 21</vt:lpstr>
      <vt:lpstr>ภาพนิ่ง 22</vt:lpstr>
      <vt:lpstr>การทำหน่วยบูรณาการ เรื่องรักษ์โลกรักษ์สิ่งแวดล้อม</vt:lpstr>
      <vt:lpstr>ภาพนิ่ง 24</vt:lpstr>
      <vt:lpstr>ภาพนิ่ง 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ภาพนิ่ง 1</dc:title>
  <dc:creator>TOSHIBA</dc:creator>
  <cp:lastModifiedBy>TOSHIBA</cp:lastModifiedBy>
  <cp:revision>104</cp:revision>
  <dcterms:created xsi:type="dcterms:W3CDTF">2013-07-18T10:31:25Z</dcterms:created>
  <dcterms:modified xsi:type="dcterms:W3CDTF">2013-07-31T08:57:01Z</dcterms:modified>
</cp:coreProperties>
</file>