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0"/>
  </p:notesMasterIdLst>
  <p:sldIdLst>
    <p:sldId id="256" r:id="rId2"/>
    <p:sldId id="257" r:id="rId3"/>
    <p:sldId id="265" r:id="rId4"/>
    <p:sldId id="266" r:id="rId5"/>
    <p:sldId id="267" r:id="rId6"/>
    <p:sldId id="270" r:id="rId7"/>
    <p:sldId id="269" r:id="rId8"/>
    <p:sldId id="271" r:id="rId9"/>
    <p:sldId id="331" r:id="rId10"/>
    <p:sldId id="311" r:id="rId11"/>
    <p:sldId id="312" r:id="rId12"/>
    <p:sldId id="313" r:id="rId13"/>
    <p:sldId id="314" r:id="rId14"/>
    <p:sldId id="316" r:id="rId15"/>
    <p:sldId id="317" r:id="rId16"/>
    <p:sldId id="318" r:id="rId17"/>
    <p:sldId id="319" r:id="rId18"/>
    <p:sldId id="320" r:id="rId19"/>
    <p:sldId id="321" r:id="rId20"/>
    <p:sldId id="322" r:id="rId21"/>
    <p:sldId id="336" r:id="rId22"/>
    <p:sldId id="279" r:id="rId23"/>
    <p:sldId id="334" r:id="rId24"/>
    <p:sldId id="337" r:id="rId25"/>
    <p:sldId id="335" r:id="rId26"/>
    <p:sldId id="280" r:id="rId27"/>
    <p:sldId id="305" r:id="rId28"/>
    <p:sldId id="283" r:id="rId29"/>
    <p:sldId id="306" r:id="rId30"/>
    <p:sldId id="307" r:id="rId31"/>
    <p:sldId id="302" r:id="rId32"/>
    <p:sldId id="303" r:id="rId33"/>
    <p:sldId id="282" r:id="rId34"/>
    <p:sldId id="323" r:id="rId35"/>
    <p:sldId id="324" r:id="rId36"/>
    <p:sldId id="338" r:id="rId37"/>
    <p:sldId id="339" r:id="rId38"/>
    <p:sldId id="340" r:id="rId39"/>
    <p:sldId id="341" r:id="rId40"/>
    <p:sldId id="342" r:id="rId41"/>
    <p:sldId id="284" r:id="rId42"/>
    <p:sldId id="308" r:id="rId43"/>
    <p:sldId id="309" r:id="rId44"/>
    <p:sldId id="310" r:id="rId45"/>
    <p:sldId id="325" r:id="rId46"/>
    <p:sldId id="326" r:id="rId47"/>
    <p:sldId id="327" r:id="rId48"/>
    <p:sldId id="328" r:id="rId49"/>
    <p:sldId id="329" r:id="rId50"/>
    <p:sldId id="288" r:id="rId51"/>
    <p:sldId id="272" r:id="rId52"/>
    <p:sldId id="274" r:id="rId53"/>
    <p:sldId id="273" r:id="rId54"/>
    <p:sldId id="330" r:id="rId55"/>
    <p:sldId id="287" r:id="rId56"/>
    <p:sldId id="333" r:id="rId57"/>
    <p:sldId id="332" r:id="rId58"/>
    <p:sldId id="263" r:id="rId5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3300"/>
    <a:srgbClr val="92CD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333" autoAdjust="0"/>
    <p:restoredTop sz="94660"/>
  </p:normalViewPr>
  <p:slideViewPr>
    <p:cSldViewPr>
      <p:cViewPr varScale="1">
        <p:scale>
          <a:sx n="73" d="100"/>
          <a:sy n="73" d="100"/>
        </p:scale>
        <p:origin x="-80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7E77B98-DE94-4A84-9DBF-5A9FC00169A4}" type="slidenum">
              <a:rPr lang="en-US"/>
              <a:pPr/>
              <a:t>‹#›</a:t>
            </a:fld>
            <a:endParaRPr lang="en-US"/>
          </a:p>
        </p:txBody>
      </p:sp>
    </p:spTree>
    <p:extLst>
      <p:ext uri="{BB962C8B-B14F-4D97-AF65-F5344CB8AC3E}">
        <p14:creationId xmlns:p14="http://schemas.microsoft.com/office/powerpoint/2010/main" val="211114617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ภาพนิ่งชื่อเรื่อง">
    <p:spTree>
      <p:nvGrpSpPr>
        <p:cNvPr id="1" name=""/>
        <p:cNvGrpSpPr/>
        <p:nvPr/>
      </p:nvGrpSpPr>
      <p:grpSpPr>
        <a:xfrm>
          <a:off x="0" y="0"/>
          <a:ext cx="0" cy="0"/>
          <a:chOff x="0" y="0"/>
          <a:chExt cx="0" cy="0"/>
        </a:xfrm>
      </p:grpSpPr>
      <p:pic>
        <p:nvPicPr>
          <p:cNvPr id="3085" name="Picture 13" descr="1089h9514"/>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074" name="Rectangle 2"/>
          <p:cNvSpPr>
            <a:spLocks noGrp="1" noChangeArrowheads="1"/>
          </p:cNvSpPr>
          <p:nvPr>
            <p:ph type="ctrTitle"/>
          </p:nvPr>
        </p:nvSpPr>
        <p:spPr>
          <a:xfrm>
            <a:off x="990600" y="1371600"/>
            <a:ext cx="7239000" cy="2438400"/>
          </a:xfrm>
        </p:spPr>
        <p:txBody>
          <a:bodyPr/>
          <a:lstStyle>
            <a:lvl1pPr algn="ctr">
              <a:defRPr sz="8900" b="0"/>
            </a:lvl1pPr>
          </a:lstStyle>
          <a:p>
            <a:r>
              <a:rPr lang="th-TH" smtClean="0"/>
              <a:t>คลิกเพื่อแก้ไขลักษณะชื่อเรื่องต้นแบบ</a:t>
            </a:r>
            <a:endParaRPr lang="en-US"/>
          </a:p>
        </p:txBody>
      </p:sp>
      <p:sp>
        <p:nvSpPr>
          <p:cNvPr id="3075" name="Rectangle 3"/>
          <p:cNvSpPr>
            <a:spLocks noGrp="1" noChangeArrowheads="1"/>
          </p:cNvSpPr>
          <p:nvPr>
            <p:ph type="subTitle" idx="1"/>
          </p:nvPr>
        </p:nvSpPr>
        <p:spPr>
          <a:xfrm>
            <a:off x="1524000" y="4267200"/>
            <a:ext cx="6172200" cy="1600200"/>
          </a:xfrm>
        </p:spPr>
        <p:txBody>
          <a:bodyPr/>
          <a:lstStyle>
            <a:lvl1pPr marL="0" indent="0" algn="ctr">
              <a:buFontTx/>
              <a:buNone/>
              <a:defRPr sz="5400" b="1"/>
            </a:lvl1pPr>
          </a:lstStyle>
          <a:p>
            <a:r>
              <a:rPr lang="th-TH" smtClean="0"/>
              <a:t>คลิกเพื่อแก้ไขลักษณะชื่อเรื่องรองต้นแบบ</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ชื่อเรื่องและข้อความแนวตั้ง">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th-TH"/>
          </a:p>
        </p:txBody>
      </p:sp>
      <p:sp>
        <p:nvSpPr>
          <p:cNvPr id="3" name="ตัวยึดข้อความแนวตั้ง 2"/>
          <p:cNvSpPr>
            <a:spLocks noGrp="1"/>
          </p:cNvSpPr>
          <p:nvPr>
            <p:ph type="body" orient="vert" idx="1"/>
          </p:nvPr>
        </p:nvSpPr>
        <p:spPr/>
        <p:txBody>
          <a:bodyPr vert="eaVert"/>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ยึดวันที่ 3"/>
          <p:cNvSpPr>
            <a:spLocks noGrp="1"/>
          </p:cNvSpPr>
          <p:nvPr>
            <p:ph type="dt" sz="half" idx="10"/>
          </p:nvPr>
        </p:nvSpPr>
        <p:spPr/>
        <p:txBody>
          <a:bodyPr/>
          <a:lstStyle>
            <a:lvl1pPr>
              <a:defRPr/>
            </a:lvl1pPr>
          </a:lstStyle>
          <a:p>
            <a:endParaRPr lang="en-US"/>
          </a:p>
        </p:txBody>
      </p:sp>
      <p:sp>
        <p:nvSpPr>
          <p:cNvPr id="5" name="ตัวยึดท้ายกระดาษ 4"/>
          <p:cNvSpPr>
            <a:spLocks noGrp="1"/>
          </p:cNvSpPr>
          <p:nvPr>
            <p:ph type="ftr" sz="quarter" idx="11"/>
          </p:nvPr>
        </p:nvSpPr>
        <p:spPr/>
        <p:txBody>
          <a:bodyPr/>
          <a:lstStyle>
            <a:lvl1pPr>
              <a:defRPr/>
            </a:lvl1pPr>
          </a:lstStyle>
          <a:p>
            <a:r>
              <a:rPr lang="en-US"/>
              <a:t>Free powerpoint template: www.brainybetty.com</a:t>
            </a:r>
          </a:p>
        </p:txBody>
      </p:sp>
      <p:sp>
        <p:nvSpPr>
          <p:cNvPr id="6" name="ตัวยึดหมายเลขภาพนิ่ง 5"/>
          <p:cNvSpPr>
            <a:spLocks noGrp="1"/>
          </p:cNvSpPr>
          <p:nvPr>
            <p:ph type="sldNum" sz="quarter" idx="12"/>
          </p:nvPr>
        </p:nvSpPr>
        <p:spPr/>
        <p:txBody>
          <a:bodyPr/>
          <a:lstStyle>
            <a:lvl1pPr>
              <a:defRPr/>
            </a:lvl1pPr>
          </a:lstStyle>
          <a:p>
            <a:fld id="{49704FA6-C5C0-43F7-AE36-4514E988E295}"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ข้อความและชื่อเรื่องแนวตั้ง">
    <p:spTree>
      <p:nvGrpSpPr>
        <p:cNvPr id="1" name=""/>
        <p:cNvGrpSpPr/>
        <p:nvPr/>
      </p:nvGrpSpPr>
      <p:grpSpPr>
        <a:xfrm>
          <a:off x="0" y="0"/>
          <a:ext cx="0" cy="0"/>
          <a:chOff x="0" y="0"/>
          <a:chExt cx="0" cy="0"/>
        </a:xfrm>
      </p:grpSpPr>
      <p:sp>
        <p:nvSpPr>
          <p:cNvPr id="2" name="ชื่อเรื่องแนวตั้ง 1"/>
          <p:cNvSpPr>
            <a:spLocks noGrp="1"/>
          </p:cNvSpPr>
          <p:nvPr>
            <p:ph type="title" orient="vert"/>
          </p:nvPr>
        </p:nvSpPr>
        <p:spPr>
          <a:xfrm>
            <a:off x="6400800" y="685800"/>
            <a:ext cx="1981200" cy="5334000"/>
          </a:xfrm>
        </p:spPr>
        <p:txBody>
          <a:bodyPr vert="eaVert"/>
          <a:lstStyle/>
          <a:p>
            <a:r>
              <a:rPr lang="th-TH" smtClean="0"/>
              <a:t>คลิกเพื่อแก้ไขลักษณะชื่อเรื่องต้นแบบ</a:t>
            </a:r>
            <a:endParaRPr lang="th-TH"/>
          </a:p>
        </p:txBody>
      </p:sp>
      <p:sp>
        <p:nvSpPr>
          <p:cNvPr id="3" name="ตัวยึดข้อความแนวตั้ง 2"/>
          <p:cNvSpPr>
            <a:spLocks noGrp="1"/>
          </p:cNvSpPr>
          <p:nvPr>
            <p:ph type="body" orient="vert" idx="1"/>
          </p:nvPr>
        </p:nvSpPr>
        <p:spPr>
          <a:xfrm>
            <a:off x="457200" y="685800"/>
            <a:ext cx="5791200" cy="5334000"/>
          </a:xfrm>
        </p:spPr>
        <p:txBody>
          <a:bodyPr vert="eaVert"/>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ยึดวันที่ 3"/>
          <p:cNvSpPr>
            <a:spLocks noGrp="1"/>
          </p:cNvSpPr>
          <p:nvPr>
            <p:ph type="dt" sz="half" idx="10"/>
          </p:nvPr>
        </p:nvSpPr>
        <p:spPr/>
        <p:txBody>
          <a:bodyPr/>
          <a:lstStyle>
            <a:lvl1pPr>
              <a:defRPr/>
            </a:lvl1pPr>
          </a:lstStyle>
          <a:p>
            <a:endParaRPr lang="en-US"/>
          </a:p>
        </p:txBody>
      </p:sp>
      <p:sp>
        <p:nvSpPr>
          <p:cNvPr id="5" name="ตัวยึดท้ายกระดาษ 4"/>
          <p:cNvSpPr>
            <a:spLocks noGrp="1"/>
          </p:cNvSpPr>
          <p:nvPr>
            <p:ph type="ftr" sz="quarter" idx="11"/>
          </p:nvPr>
        </p:nvSpPr>
        <p:spPr/>
        <p:txBody>
          <a:bodyPr/>
          <a:lstStyle>
            <a:lvl1pPr>
              <a:defRPr/>
            </a:lvl1pPr>
          </a:lstStyle>
          <a:p>
            <a:r>
              <a:rPr lang="en-US"/>
              <a:t>Free powerpoint template: www.brainybetty.com</a:t>
            </a:r>
          </a:p>
        </p:txBody>
      </p:sp>
      <p:sp>
        <p:nvSpPr>
          <p:cNvPr id="6" name="ตัวยึดหมายเลขภาพนิ่ง 5"/>
          <p:cNvSpPr>
            <a:spLocks noGrp="1"/>
          </p:cNvSpPr>
          <p:nvPr>
            <p:ph type="sldNum" sz="quarter" idx="12"/>
          </p:nvPr>
        </p:nvSpPr>
        <p:spPr/>
        <p:txBody>
          <a:bodyPr/>
          <a:lstStyle>
            <a:lvl1pPr>
              <a:defRPr/>
            </a:lvl1pPr>
          </a:lstStyle>
          <a:p>
            <a:fld id="{BF3E56DC-E74F-4636-B902-3B4846AD814D}"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ชื่อเรื่องและเนื้อหา">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th-TH"/>
          </a:p>
        </p:txBody>
      </p:sp>
      <p:sp>
        <p:nvSpPr>
          <p:cNvPr id="3" name="ตัวยึดเนื้อหา 2"/>
          <p:cNvSpPr>
            <a:spLocks noGrp="1"/>
          </p:cNvSpPr>
          <p:nvPr>
            <p:ph idx="1"/>
          </p:nvPr>
        </p:nvSpPr>
        <p:spPr/>
        <p:txBody>
          <a:body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ยึดวันที่ 3"/>
          <p:cNvSpPr>
            <a:spLocks noGrp="1"/>
          </p:cNvSpPr>
          <p:nvPr>
            <p:ph type="dt" sz="half" idx="10"/>
          </p:nvPr>
        </p:nvSpPr>
        <p:spPr/>
        <p:txBody>
          <a:bodyPr/>
          <a:lstStyle>
            <a:lvl1pPr>
              <a:defRPr/>
            </a:lvl1pPr>
          </a:lstStyle>
          <a:p>
            <a:endParaRPr lang="en-US"/>
          </a:p>
        </p:txBody>
      </p:sp>
      <p:sp>
        <p:nvSpPr>
          <p:cNvPr id="5" name="ตัวยึดท้ายกระดาษ 4"/>
          <p:cNvSpPr>
            <a:spLocks noGrp="1"/>
          </p:cNvSpPr>
          <p:nvPr>
            <p:ph type="ftr" sz="quarter" idx="11"/>
          </p:nvPr>
        </p:nvSpPr>
        <p:spPr/>
        <p:txBody>
          <a:bodyPr/>
          <a:lstStyle>
            <a:lvl1pPr>
              <a:defRPr/>
            </a:lvl1pPr>
          </a:lstStyle>
          <a:p>
            <a:r>
              <a:rPr lang="en-US"/>
              <a:t>Free powerpoint template: www.brainybetty.com</a:t>
            </a:r>
          </a:p>
        </p:txBody>
      </p:sp>
      <p:sp>
        <p:nvSpPr>
          <p:cNvPr id="6" name="ตัวยึดหมายเลขภาพนิ่ง 5"/>
          <p:cNvSpPr>
            <a:spLocks noGrp="1"/>
          </p:cNvSpPr>
          <p:nvPr>
            <p:ph type="sldNum" sz="quarter" idx="12"/>
          </p:nvPr>
        </p:nvSpPr>
        <p:spPr/>
        <p:txBody>
          <a:bodyPr/>
          <a:lstStyle>
            <a:lvl1pPr>
              <a:defRPr/>
            </a:lvl1pPr>
          </a:lstStyle>
          <a:p>
            <a:fld id="{55B4C4B1-35FA-48E4-9F14-6FFE165B0D8D}"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ส่วนหัวของส่วน">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722313" y="4406900"/>
            <a:ext cx="7772400" cy="1362075"/>
          </a:xfrm>
        </p:spPr>
        <p:txBody>
          <a:bodyPr anchor="t"/>
          <a:lstStyle>
            <a:lvl1pPr algn="l">
              <a:defRPr sz="4000" b="1" cap="all"/>
            </a:lvl1pPr>
          </a:lstStyle>
          <a:p>
            <a:r>
              <a:rPr lang="th-TH" smtClean="0"/>
              <a:t>คลิกเพื่อแก้ไขลักษณะชื่อเรื่องต้นแบบ</a:t>
            </a:r>
            <a:endParaRPr lang="th-TH"/>
          </a:p>
        </p:txBody>
      </p:sp>
      <p:sp>
        <p:nvSpPr>
          <p:cNvPr id="3" name="ตัวยึดข้อความ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h-TH" smtClean="0"/>
              <a:t>คลิกเพื่อแก้ไขลักษณะของข้อความต้นแบบ</a:t>
            </a:r>
          </a:p>
        </p:txBody>
      </p:sp>
      <p:sp>
        <p:nvSpPr>
          <p:cNvPr id="4" name="ตัวยึดวันที่ 3"/>
          <p:cNvSpPr>
            <a:spLocks noGrp="1"/>
          </p:cNvSpPr>
          <p:nvPr>
            <p:ph type="dt" sz="half" idx="10"/>
          </p:nvPr>
        </p:nvSpPr>
        <p:spPr/>
        <p:txBody>
          <a:bodyPr/>
          <a:lstStyle>
            <a:lvl1pPr>
              <a:defRPr/>
            </a:lvl1pPr>
          </a:lstStyle>
          <a:p>
            <a:endParaRPr lang="en-US"/>
          </a:p>
        </p:txBody>
      </p:sp>
      <p:sp>
        <p:nvSpPr>
          <p:cNvPr id="5" name="ตัวยึดท้ายกระดาษ 4"/>
          <p:cNvSpPr>
            <a:spLocks noGrp="1"/>
          </p:cNvSpPr>
          <p:nvPr>
            <p:ph type="ftr" sz="quarter" idx="11"/>
          </p:nvPr>
        </p:nvSpPr>
        <p:spPr/>
        <p:txBody>
          <a:bodyPr/>
          <a:lstStyle>
            <a:lvl1pPr>
              <a:defRPr/>
            </a:lvl1pPr>
          </a:lstStyle>
          <a:p>
            <a:r>
              <a:rPr lang="en-US"/>
              <a:t>Free powerpoint template: www.brainybetty.com</a:t>
            </a:r>
          </a:p>
        </p:txBody>
      </p:sp>
      <p:sp>
        <p:nvSpPr>
          <p:cNvPr id="6" name="ตัวยึดหมายเลขภาพนิ่ง 5"/>
          <p:cNvSpPr>
            <a:spLocks noGrp="1"/>
          </p:cNvSpPr>
          <p:nvPr>
            <p:ph type="sldNum" sz="quarter" idx="12"/>
          </p:nvPr>
        </p:nvSpPr>
        <p:spPr/>
        <p:txBody>
          <a:bodyPr/>
          <a:lstStyle>
            <a:lvl1pPr>
              <a:defRPr/>
            </a:lvl1pPr>
          </a:lstStyle>
          <a:p>
            <a:fld id="{E38CB4F8-3C50-4A86-B19D-096C172EE8DD}"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เนื้อหา 2 ส่วน">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th-TH"/>
          </a:p>
        </p:txBody>
      </p:sp>
      <p:sp>
        <p:nvSpPr>
          <p:cNvPr id="3" name="ตัวยึดเนื้อหา 2"/>
          <p:cNvSpPr>
            <a:spLocks noGrp="1"/>
          </p:cNvSpPr>
          <p:nvPr>
            <p:ph sz="half" idx="1"/>
          </p:nvPr>
        </p:nvSpPr>
        <p:spPr>
          <a:xfrm>
            <a:off x="533400" y="2057400"/>
            <a:ext cx="38481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ยึดเนื้อหา 3"/>
          <p:cNvSpPr>
            <a:spLocks noGrp="1"/>
          </p:cNvSpPr>
          <p:nvPr>
            <p:ph sz="half" idx="2"/>
          </p:nvPr>
        </p:nvSpPr>
        <p:spPr>
          <a:xfrm>
            <a:off x="4533900" y="2057400"/>
            <a:ext cx="38481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5" name="ตัวยึดวันที่ 4"/>
          <p:cNvSpPr>
            <a:spLocks noGrp="1"/>
          </p:cNvSpPr>
          <p:nvPr>
            <p:ph type="dt" sz="half" idx="10"/>
          </p:nvPr>
        </p:nvSpPr>
        <p:spPr/>
        <p:txBody>
          <a:bodyPr/>
          <a:lstStyle>
            <a:lvl1pPr>
              <a:defRPr/>
            </a:lvl1pPr>
          </a:lstStyle>
          <a:p>
            <a:endParaRPr lang="en-US"/>
          </a:p>
        </p:txBody>
      </p:sp>
      <p:sp>
        <p:nvSpPr>
          <p:cNvPr id="6" name="ตัวยึดท้ายกระดาษ 5"/>
          <p:cNvSpPr>
            <a:spLocks noGrp="1"/>
          </p:cNvSpPr>
          <p:nvPr>
            <p:ph type="ftr" sz="quarter" idx="11"/>
          </p:nvPr>
        </p:nvSpPr>
        <p:spPr/>
        <p:txBody>
          <a:bodyPr/>
          <a:lstStyle>
            <a:lvl1pPr>
              <a:defRPr/>
            </a:lvl1pPr>
          </a:lstStyle>
          <a:p>
            <a:r>
              <a:rPr lang="en-US"/>
              <a:t>Free powerpoint template: www.brainybetty.com</a:t>
            </a:r>
          </a:p>
        </p:txBody>
      </p:sp>
      <p:sp>
        <p:nvSpPr>
          <p:cNvPr id="7" name="ตัวยึดหมายเลขภาพนิ่ง 6"/>
          <p:cNvSpPr>
            <a:spLocks noGrp="1"/>
          </p:cNvSpPr>
          <p:nvPr>
            <p:ph type="sldNum" sz="quarter" idx="12"/>
          </p:nvPr>
        </p:nvSpPr>
        <p:spPr/>
        <p:txBody>
          <a:bodyPr/>
          <a:lstStyle>
            <a:lvl1pPr>
              <a:defRPr/>
            </a:lvl1pPr>
          </a:lstStyle>
          <a:p>
            <a:fld id="{75B7A05E-C741-45E4-B68A-5CAEA5FA4424}"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การเปรียบเทียบ">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457200" y="274638"/>
            <a:ext cx="8229600" cy="1143000"/>
          </a:xfrm>
        </p:spPr>
        <p:txBody>
          <a:bodyPr/>
          <a:lstStyle>
            <a:lvl1pPr>
              <a:defRPr/>
            </a:lvl1pPr>
          </a:lstStyle>
          <a:p>
            <a:r>
              <a:rPr lang="th-TH" smtClean="0"/>
              <a:t>คลิกเพื่อแก้ไขลักษณะชื่อเรื่องต้นแบบ</a:t>
            </a:r>
            <a:endParaRPr lang="th-TH"/>
          </a:p>
        </p:txBody>
      </p:sp>
      <p:sp>
        <p:nvSpPr>
          <p:cNvPr id="3" name="ตัวยึดข้อความ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smtClean="0"/>
              <a:t>คลิกเพื่อแก้ไขลักษณะของข้อความต้นแบบ</a:t>
            </a:r>
          </a:p>
        </p:txBody>
      </p:sp>
      <p:sp>
        <p:nvSpPr>
          <p:cNvPr id="4" name="ตัวยึดเนื้อหา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5" name="ตัวยึดข้อความ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smtClean="0"/>
              <a:t>คลิกเพื่อแก้ไขลักษณะของข้อความต้นแบบ</a:t>
            </a:r>
          </a:p>
        </p:txBody>
      </p:sp>
      <p:sp>
        <p:nvSpPr>
          <p:cNvPr id="6" name="ตัวยึดเนื้อหา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7" name="ตัวยึดวันที่ 6"/>
          <p:cNvSpPr>
            <a:spLocks noGrp="1"/>
          </p:cNvSpPr>
          <p:nvPr>
            <p:ph type="dt" sz="half" idx="10"/>
          </p:nvPr>
        </p:nvSpPr>
        <p:spPr/>
        <p:txBody>
          <a:bodyPr/>
          <a:lstStyle>
            <a:lvl1pPr>
              <a:defRPr/>
            </a:lvl1pPr>
          </a:lstStyle>
          <a:p>
            <a:endParaRPr lang="en-US"/>
          </a:p>
        </p:txBody>
      </p:sp>
      <p:sp>
        <p:nvSpPr>
          <p:cNvPr id="8" name="ตัวยึดท้ายกระดาษ 7"/>
          <p:cNvSpPr>
            <a:spLocks noGrp="1"/>
          </p:cNvSpPr>
          <p:nvPr>
            <p:ph type="ftr" sz="quarter" idx="11"/>
          </p:nvPr>
        </p:nvSpPr>
        <p:spPr/>
        <p:txBody>
          <a:bodyPr/>
          <a:lstStyle>
            <a:lvl1pPr>
              <a:defRPr/>
            </a:lvl1pPr>
          </a:lstStyle>
          <a:p>
            <a:r>
              <a:rPr lang="en-US"/>
              <a:t>Free powerpoint template: www.brainybetty.com</a:t>
            </a:r>
          </a:p>
        </p:txBody>
      </p:sp>
      <p:sp>
        <p:nvSpPr>
          <p:cNvPr id="9" name="ตัวยึดหมายเลขภาพนิ่ง 8"/>
          <p:cNvSpPr>
            <a:spLocks noGrp="1"/>
          </p:cNvSpPr>
          <p:nvPr>
            <p:ph type="sldNum" sz="quarter" idx="12"/>
          </p:nvPr>
        </p:nvSpPr>
        <p:spPr/>
        <p:txBody>
          <a:bodyPr/>
          <a:lstStyle>
            <a:lvl1pPr>
              <a:defRPr/>
            </a:lvl1pPr>
          </a:lstStyle>
          <a:p>
            <a:fld id="{598ED542-9698-4058-AE17-EDAB2225B59D}"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เฉพาะชื่อเรื่อง">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th-TH"/>
          </a:p>
        </p:txBody>
      </p:sp>
      <p:sp>
        <p:nvSpPr>
          <p:cNvPr id="3" name="ตัวยึดวันที่ 2"/>
          <p:cNvSpPr>
            <a:spLocks noGrp="1"/>
          </p:cNvSpPr>
          <p:nvPr>
            <p:ph type="dt" sz="half" idx="10"/>
          </p:nvPr>
        </p:nvSpPr>
        <p:spPr/>
        <p:txBody>
          <a:bodyPr/>
          <a:lstStyle>
            <a:lvl1pPr>
              <a:defRPr/>
            </a:lvl1pPr>
          </a:lstStyle>
          <a:p>
            <a:endParaRPr lang="en-US"/>
          </a:p>
        </p:txBody>
      </p:sp>
      <p:sp>
        <p:nvSpPr>
          <p:cNvPr id="4" name="ตัวยึดท้ายกระดาษ 3"/>
          <p:cNvSpPr>
            <a:spLocks noGrp="1"/>
          </p:cNvSpPr>
          <p:nvPr>
            <p:ph type="ftr" sz="quarter" idx="11"/>
          </p:nvPr>
        </p:nvSpPr>
        <p:spPr/>
        <p:txBody>
          <a:bodyPr/>
          <a:lstStyle>
            <a:lvl1pPr>
              <a:defRPr/>
            </a:lvl1pPr>
          </a:lstStyle>
          <a:p>
            <a:r>
              <a:rPr lang="en-US"/>
              <a:t>Free powerpoint template: www.brainybetty.com</a:t>
            </a:r>
          </a:p>
        </p:txBody>
      </p:sp>
      <p:sp>
        <p:nvSpPr>
          <p:cNvPr id="5" name="ตัวยึดหมายเลขภาพนิ่ง 4"/>
          <p:cNvSpPr>
            <a:spLocks noGrp="1"/>
          </p:cNvSpPr>
          <p:nvPr>
            <p:ph type="sldNum" sz="quarter" idx="12"/>
          </p:nvPr>
        </p:nvSpPr>
        <p:spPr/>
        <p:txBody>
          <a:bodyPr/>
          <a:lstStyle>
            <a:lvl1pPr>
              <a:defRPr/>
            </a:lvl1pPr>
          </a:lstStyle>
          <a:p>
            <a:fld id="{8DCD4E04-F577-4016-B3DF-F89A7F3B6602}"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ว่างเปล่า">
    <p:spTree>
      <p:nvGrpSpPr>
        <p:cNvPr id="1" name=""/>
        <p:cNvGrpSpPr/>
        <p:nvPr/>
      </p:nvGrpSpPr>
      <p:grpSpPr>
        <a:xfrm>
          <a:off x="0" y="0"/>
          <a:ext cx="0" cy="0"/>
          <a:chOff x="0" y="0"/>
          <a:chExt cx="0" cy="0"/>
        </a:xfrm>
      </p:grpSpPr>
      <p:sp>
        <p:nvSpPr>
          <p:cNvPr id="2" name="ตัวยึดวันที่ 1"/>
          <p:cNvSpPr>
            <a:spLocks noGrp="1"/>
          </p:cNvSpPr>
          <p:nvPr>
            <p:ph type="dt" sz="half" idx="10"/>
          </p:nvPr>
        </p:nvSpPr>
        <p:spPr/>
        <p:txBody>
          <a:bodyPr/>
          <a:lstStyle>
            <a:lvl1pPr>
              <a:defRPr/>
            </a:lvl1pPr>
          </a:lstStyle>
          <a:p>
            <a:endParaRPr lang="en-US"/>
          </a:p>
        </p:txBody>
      </p:sp>
      <p:sp>
        <p:nvSpPr>
          <p:cNvPr id="3" name="ตัวยึดท้ายกระดาษ 2"/>
          <p:cNvSpPr>
            <a:spLocks noGrp="1"/>
          </p:cNvSpPr>
          <p:nvPr>
            <p:ph type="ftr" sz="quarter" idx="11"/>
          </p:nvPr>
        </p:nvSpPr>
        <p:spPr/>
        <p:txBody>
          <a:bodyPr/>
          <a:lstStyle>
            <a:lvl1pPr>
              <a:defRPr/>
            </a:lvl1pPr>
          </a:lstStyle>
          <a:p>
            <a:r>
              <a:rPr lang="en-US"/>
              <a:t>Free powerpoint template: www.brainybetty.com</a:t>
            </a:r>
          </a:p>
        </p:txBody>
      </p:sp>
      <p:sp>
        <p:nvSpPr>
          <p:cNvPr id="4" name="ตัวยึดหมายเลขภาพนิ่ง 3"/>
          <p:cNvSpPr>
            <a:spLocks noGrp="1"/>
          </p:cNvSpPr>
          <p:nvPr>
            <p:ph type="sldNum" sz="quarter" idx="12"/>
          </p:nvPr>
        </p:nvSpPr>
        <p:spPr/>
        <p:txBody>
          <a:bodyPr/>
          <a:lstStyle>
            <a:lvl1pPr>
              <a:defRPr/>
            </a:lvl1pPr>
          </a:lstStyle>
          <a:p>
            <a:fld id="{38B80047-C419-4180-91D4-BE7E02344E43}"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เนื้อหาพร้อมคำอธิบายภาพ">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457200" y="273050"/>
            <a:ext cx="3008313" cy="1162050"/>
          </a:xfrm>
        </p:spPr>
        <p:txBody>
          <a:bodyPr anchor="b"/>
          <a:lstStyle>
            <a:lvl1pPr algn="l">
              <a:defRPr sz="2000" b="1"/>
            </a:lvl1pPr>
          </a:lstStyle>
          <a:p>
            <a:r>
              <a:rPr lang="th-TH" smtClean="0"/>
              <a:t>คลิกเพื่อแก้ไขลักษณะชื่อเรื่องต้นแบบ</a:t>
            </a:r>
            <a:endParaRPr lang="th-TH"/>
          </a:p>
        </p:txBody>
      </p:sp>
      <p:sp>
        <p:nvSpPr>
          <p:cNvPr id="3" name="ตัวยึดเนื้อหา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ยึดข้อความ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smtClean="0"/>
              <a:t>คลิกเพื่อแก้ไขลักษณะของข้อความต้นแบบ</a:t>
            </a:r>
          </a:p>
        </p:txBody>
      </p:sp>
      <p:sp>
        <p:nvSpPr>
          <p:cNvPr id="5" name="ตัวยึดวันที่ 4"/>
          <p:cNvSpPr>
            <a:spLocks noGrp="1"/>
          </p:cNvSpPr>
          <p:nvPr>
            <p:ph type="dt" sz="half" idx="10"/>
          </p:nvPr>
        </p:nvSpPr>
        <p:spPr/>
        <p:txBody>
          <a:bodyPr/>
          <a:lstStyle>
            <a:lvl1pPr>
              <a:defRPr/>
            </a:lvl1pPr>
          </a:lstStyle>
          <a:p>
            <a:endParaRPr lang="en-US"/>
          </a:p>
        </p:txBody>
      </p:sp>
      <p:sp>
        <p:nvSpPr>
          <p:cNvPr id="6" name="ตัวยึดท้ายกระดาษ 5"/>
          <p:cNvSpPr>
            <a:spLocks noGrp="1"/>
          </p:cNvSpPr>
          <p:nvPr>
            <p:ph type="ftr" sz="quarter" idx="11"/>
          </p:nvPr>
        </p:nvSpPr>
        <p:spPr/>
        <p:txBody>
          <a:bodyPr/>
          <a:lstStyle>
            <a:lvl1pPr>
              <a:defRPr/>
            </a:lvl1pPr>
          </a:lstStyle>
          <a:p>
            <a:r>
              <a:rPr lang="en-US"/>
              <a:t>Free powerpoint template: www.brainybetty.com</a:t>
            </a:r>
          </a:p>
        </p:txBody>
      </p:sp>
      <p:sp>
        <p:nvSpPr>
          <p:cNvPr id="7" name="ตัวยึดหมายเลขภาพนิ่ง 6"/>
          <p:cNvSpPr>
            <a:spLocks noGrp="1"/>
          </p:cNvSpPr>
          <p:nvPr>
            <p:ph type="sldNum" sz="quarter" idx="12"/>
          </p:nvPr>
        </p:nvSpPr>
        <p:spPr/>
        <p:txBody>
          <a:bodyPr/>
          <a:lstStyle>
            <a:lvl1pPr>
              <a:defRPr/>
            </a:lvl1pPr>
          </a:lstStyle>
          <a:p>
            <a:fld id="{2E250B99-AD44-49AE-9BF3-FEE0F7FAD722}"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รูปภาพพร้อมคำอธิบายภาพ">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1792288" y="4800600"/>
            <a:ext cx="5486400" cy="566738"/>
          </a:xfrm>
        </p:spPr>
        <p:txBody>
          <a:bodyPr anchor="b"/>
          <a:lstStyle>
            <a:lvl1pPr algn="l">
              <a:defRPr sz="2000" b="1"/>
            </a:lvl1pPr>
          </a:lstStyle>
          <a:p>
            <a:r>
              <a:rPr lang="th-TH" smtClean="0"/>
              <a:t>คลิกเพื่อแก้ไขลักษณะชื่อเรื่องต้นแบบ</a:t>
            </a:r>
            <a:endParaRPr lang="th-TH"/>
          </a:p>
        </p:txBody>
      </p:sp>
      <p:sp>
        <p:nvSpPr>
          <p:cNvPr id="3" name="ตัวยึดรูปภาพ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h-TH" smtClean="0"/>
              <a:t>คลิกไอคอนเพื่อเพิ่มรูปภาพ</a:t>
            </a:r>
            <a:endParaRPr lang="th-TH"/>
          </a:p>
        </p:txBody>
      </p:sp>
      <p:sp>
        <p:nvSpPr>
          <p:cNvPr id="4" name="ตัวยึดข้อความ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smtClean="0"/>
              <a:t>คลิกเพื่อแก้ไขลักษณะของข้อความต้นแบบ</a:t>
            </a:r>
          </a:p>
        </p:txBody>
      </p:sp>
      <p:sp>
        <p:nvSpPr>
          <p:cNvPr id="5" name="ตัวยึดวันที่ 4"/>
          <p:cNvSpPr>
            <a:spLocks noGrp="1"/>
          </p:cNvSpPr>
          <p:nvPr>
            <p:ph type="dt" sz="half" idx="10"/>
          </p:nvPr>
        </p:nvSpPr>
        <p:spPr/>
        <p:txBody>
          <a:bodyPr/>
          <a:lstStyle>
            <a:lvl1pPr>
              <a:defRPr/>
            </a:lvl1pPr>
          </a:lstStyle>
          <a:p>
            <a:endParaRPr lang="en-US"/>
          </a:p>
        </p:txBody>
      </p:sp>
      <p:sp>
        <p:nvSpPr>
          <p:cNvPr id="6" name="ตัวยึดท้ายกระดาษ 5"/>
          <p:cNvSpPr>
            <a:spLocks noGrp="1"/>
          </p:cNvSpPr>
          <p:nvPr>
            <p:ph type="ftr" sz="quarter" idx="11"/>
          </p:nvPr>
        </p:nvSpPr>
        <p:spPr/>
        <p:txBody>
          <a:bodyPr/>
          <a:lstStyle>
            <a:lvl1pPr>
              <a:defRPr/>
            </a:lvl1pPr>
          </a:lstStyle>
          <a:p>
            <a:r>
              <a:rPr lang="en-US"/>
              <a:t>Free powerpoint template: www.brainybetty.com</a:t>
            </a:r>
          </a:p>
        </p:txBody>
      </p:sp>
      <p:sp>
        <p:nvSpPr>
          <p:cNvPr id="7" name="ตัวยึดหมายเลขภาพนิ่ง 6"/>
          <p:cNvSpPr>
            <a:spLocks noGrp="1"/>
          </p:cNvSpPr>
          <p:nvPr>
            <p:ph type="sldNum" sz="quarter" idx="12"/>
          </p:nvPr>
        </p:nvSpPr>
        <p:spPr/>
        <p:txBody>
          <a:bodyPr/>
          <a:lstStyle>
            <a:lvl1pPr>
              <a:defRPr/>
            </a:lvl1pPr>
          </a:lstStyle>
          <a:p>
            <a:fld id="{FE7BC36F-2AE4-4CEA-BFCC-0166AADDFC6A}"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42" name="Picture 18" descr="1089h9514"/>
          <p:cNvPicPr>
            <a:picLocks noChangeAspect="1" noChangeArrowheads="1"/>
          </p:cNvPicPr>
          <p:nvPr/>
        </p:nvPicPr>
        <p:blipFill>
          <a:blip r:embed="rId13"/>
          <a:srcRect/>
          <a:stretch>
            <a:fillRect/>
          </a:stretch>
        </p:blipFill>
        <p:spPr bwMode="auto">
          <a:xfrm>
            <a:off x="0" y="0"/>
            <a:ext cx="9144000" cy="6858000"/>
          </a:xfrm>
          <a:prstGeom prst="rect">
            <a:avLst/>
          </a:prstGeom>
          <a:noFill/>
        </p:spPr>
      </p:pic>
      <p:sp>
        <p:nvSpPr>
          <p:cNvPr id="1026" name="Rectangle 2"/>
          <p:cNvSpPr>
            <a:spLocks noGrp="1" noChangeArrowheads="1"/>
          </p:cNvSpPr>
          <p:nvPr>
            <p:ph type="title"/>
          </p:nvPr>
        </p:nvSpPr>
        <p:spPr bwMode="auto">
          <a:xfrm>
            <a:off x="457200" y="685800"/>
            <a:ext cx="7924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th-TH" smtClean="0"/>
              <a:t>คลิกเพื่อแก้ไขลักษณะชื่อเรื่องต้นแบบ</a:t>
            </a:r>
            <a:endParaRPr lang="en-US" smtClean="0"/>
          </a:p>
        </p:txBody>
      </p:sp>
      <p:sp>
        <p:nvSpPr>
          <p:cNvPr id="1027" name="Rectangle 3"/>
          <p:cNvSpPr>
            <a:spLocks noGrp="1" noChangeArrowheads="1"/>
          </p:cNvSpPr>
          <p:nvPr>
            <p:ph type="body" idx="1"/>
          </p:nvPr>
        </p:nvSpPr>
        <p:spPr bwMode="auto">
          <a:xfrm>
            <a:off x="533400" y="2057400"/>
            <a:ext cx="7848600" cy="396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smtClean="0"/>
          </a:p>
        </p:txBody>
      </p:sp>
      <p:sp>
        <p:nvSpPr>
          <p:cNvPr id="1028" name="Rectangle 4"/>
          <p:cNvSpPr>
            <a:spLocks noGrp="1" noChangeArrowheads="1"/>
          </p:cNvSpPr>
          <p:nvPr>
            <p:ph type="dt" sz="half" idx="2"/>
          </p:nvPr>
        </p:nvSpPr>
        <p:spPr bwMode="auto">
          <a:xfrm>
            <a:off x="0" y="661352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latin typeface="Verdana" pitchFamily="34" charset="0"/>
              </a:defRPr>
            </a:lvl1pPr>
          </a:lstStyle>
          <a:p>
            <a:endParaRPr lang="en-US"/>
          </a:p>
        </p:txBody>
      </p:sp>
      <p:sp>
        <p:nvSpPr>
          <p:cNvPr id="1029" name="Rectangle 5"/>
          <p:cNvSpPr>
            <a:spLocks noGrp="1" noChangeArrowheads="1"/>
          </p:cNvSpPr>
          <p:nvPr>
            <p:ph type="ftr" sz="quarter" idx="3"/>
          </p:nvPr>
        </p:nvSpPr>
        <p:spPr bwMode="auto">
          <a:xfrm>
            <a:off x="2286000" y="6629400"/>
            <a:ext cx="4876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chemeClr val="bg1"/>
                </a:solidFill>
                <a:latin typeface="Verdana" pitchFamily="34" charset="0"/>
              </a:defRPr>
            </a:lvl1pPr>
          </a:lstStyle>
          <a:p>
            <a:r>
              <a:rPr lang="en-US"/>
              <a:t>Free powerpoint template: www.brainybetty.com</a:t>
            </a:r>
          </a:p>
        </p:txBody>
      </p:sp>
      <p:sp>
        <p:nvSpPr>
          <p:cNvPr id="1030" name="Rectangle 6"/>
          <p:cNvSpPr>
            <a:spLocks noGrp="1" noChangeArrowheads="1"/>
          </p:cNvSpPr>
          <p:nvPr>
            <p:ph type="sldNum" sz="quarter" idx="4"/>
          </p:nvPr>
        </p:nvSpPr>
        <p:spPr bwMode="auto">
          <a:xfrm>
            <a:off x="7620000" y="6553200"/>
            <a:ext cx="1524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bg1"/>
                </a:solidFill>
                <a:latin typeface="Verdana" pitchFamily="34" charset="0"/>
              </a:defRPr>
            </a:lvl1pPr>
          </a:lstStyle>
          <a:p>
            <a:fld id="{BCB6E965-15E9-453E-81D0-19C26592701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hdr="0" dt="0"/>
  <p:txStyles>
    <p:titleStyle>
      <a:lvl1pPr algn="l" rtl="0" eaLnBrk="1" fontAlgn="base" hangingPunct="1">
        <a:spcBef>
          <a:spcPct val="0"/>
        </a:spcBef>
        <a:spcAft>
          <a:spcPct val="0"/>
        </a:spcAft>
        <a:defRPr sz="4800" b="1">
          <a:solidFill>
            <a:schemeClr val="bg1"/>
          </a:solidFill>
          <a:latin typeface="+mj-lt"/>
          <a:ea typeface="+mj-ea"/>
          <a:cs typeface="+mj-cs"/>
        </a:defRPr>
      </a:lvl1pPr>
      <a:lvl2pPr algn="l" rtl="0" eaLnBrk="1" fontAlgn="base" hangingPunct="1">
        <a:spcBef>
          <a:spcPct val="0"/>
        </a:spcBef>
        <a:spcAft>
          <a:spcPct val="0"/>
        </a:spcAft>
        <a:defRPr sz="4800" b="1">
          <a:solidFill>
            <a:schemeClr val="bg1"/>
          </a:solidFill>
          <a:latin typeface="Rage Italic" pitchFamily="66" charset="0"/>
        </a:defRPr>
      </a:lvl2pPr>
      <a:lvl3pPr algn="l" rtl="0" eaLnBrk="1" fontAlgn="base" hangingPunct="1">
        <a:spcBef>
          <a:spcPct val="0"/>
        </a:spcBef>
        <a:spcAft>
          <a:spcPct val="0"/>
        </a:spcAft>
        <a:defRPr sz="4800" b="1">
          <a:solidFill>
            <a:schemeClr val="bg1"/>
          </a:solidFill>
          <a:latin typeface="Rage Italic" pitchFamily="66" charset="0"/>
        </a:defRPr>
      </a:lvl3pPr>
      <a:lvl4pPr algn="l" rtl="0" eaLnBrk="1" fontAlgn="base" hangingPunct="1">
        <a:spcBef>
          <a:spcPct val="0"/>
        </a:spcBef>
        <a:spcAft>
          <a:spcPct val="0"/>
        </a:spcAft>
        <a:defRPr sz="4800" b="1">
          <a:solidFill>
            <a:schemeClr val="bg1"/>
          </a:solidFill>
          <a:latin typeface="Rage Italic" pitchFamily="66" charset="0"/>
        </a:defRPr>
      </a:lvl4pPr>
      <a:lvl5pPr algn="l" rtl="0" eaLnBrk="1" fontAlgn="base" hangingPunct="1">
        <a:spcBef>
          <a:spcPct val="0"/>
        </a:spcBef>
        <a:spcAft>
          <a:spcPct val="0"/>
        </a:spcAft>
        <a:defRPr sz="4800" b="1">
          <a:solidFill>
            <a:schemeClr val="bg1"/>
          </a:solidFill>
          <a:latin typeface="Rage Italic" pitchFamily="66" charset="0"/>
        </a:defRPr>
      </a:lvl5pPr>
      <a:lvl6pPr marL="457200" algn="l" rtl="0" eaLnBrk="1" fontAlgn="base" hangingPunct="1">
        <a:spcBef>
          <a:spcPct val="0"/>
        </a:spcBef>
        <a:spcAft>
          <a:spcPct val="0"/>
        </a:spcAft>
        <a:defRPr sz="4800" b="1">
          <a:solidFill>
            <a:schemeClr val="bg1"/>
          </a:solidFill>
          <a:latin typeface="Rage Italic" pitchFamily="66" charset="0"/>
        </a:defRPr>
      </a:lvl6pPr>
      <a:lvl7pPr marL="914400" algn="l" rtl="0" eaLnBrk="1" fontAlgn="base" hangingPunct="1">
        <a:spcBef>
          <a:spcPct val="0"/>
        </a:spcBef>
        <a:spcAft>
          <a:spcPct val="0"/>
        </a:spcAft>
        <a:defRPr sz="4800" b="1">
          <a:solidFill>
            <a:schemeClr val="bg1"/>
          </a:solidFill>
          <a:latin typeface="Rage Italic" pitchFamily="66" charset="0"/>
        </a:defRPr>
      </a:lvl7pPr>
      <a:lvl8pPr marL="1371600" algn="l" rtl="0" eaLnBrk="1" fontAlgn="base" hangingPunct="1">
        <a:spcBef>
          <a:spcPct val="0"/>
        </a:spcBef>
        <a:spcAft>
          <a:spcPct val="0"/>
        </a:spcAft>
        <a:defRPr sz="4800" b="1">
          <a:solidFill>
            <a:schemeClr val="bg1"/>
          </a:solidFill>
          <a:latin typeface="Rage Italic" pitchFamily="66" charset="0"/>
        </a:defRPr>
      </a:lvl8pPr>
      <a:lvl9pPr marL="1828800" algn="l" rtl="0" eaLnBrk="1" fontAlgn="base" hangingPunct="1">
        <a:spcBef>
          <a:spcPct val="0"/>
        </a:spcBef>
        <a:spcAft>
          <a:spcPct val="0"/>
        </a:spcAft>
        <a:defRPr sz="4800" b="1">
          <a:solidFill>
            <a:schemeClr val="bg1"/>
          </a:solidFill>
          <a:latin typeface="Rage Italic" pitchFamily="66" charset="0"/>
        </a:defRPr>
      </a:lvl9pPr>
    </p:titleStyle>
    <p:bodyStyle>
      <a:lvl1pPr marL="342900" indent="-342900" algn="l" rtl="0" eaLnBrk="1" fontAlgn="base" hangingPunct="1">
        <a:spcBef>
          <a:spcPct val="20000"/>
        </a:spcBef>
        <a:spcAft>
          <a:spcPct val="0"/>
        </a:spcAft>
        <a:buClr>
          <a:schemeClr val="bg1"/>
        </a:buClr>
        <a:buChar char="•"/>
        <a:defRPr sz="4400">
          <a:solidFill>
            <a:schemeClr val="bg1"/>
          </a:solidFill>
          <a:latin typeface="+mn-lt"/>
          <a:ea typeface="+mn-ea"/>
          <a:cs typeface="+mn-cs"/>
        </a:defRPr>
      </a:lvl1pPr>
      <a:lvl2pPr marL="742950" indent="-285750" algn="l" rtl="0" eaLnBrk="1" fontAlgn="base" hangingPunct="1">
        <a:spcBef>
          <a:spcPct val="20000"/>
        </a:spcBef>
        <a:spcAft>
          <a:spcPct val="0"/>
        </a:spcAft>
        <a:buClr>
          <a:schemeClr val="bg1"/>
        </a:buClr>
        <a:buChar char="–"/>
        <a:defRPr sz="4000">
          <a:solidFill>
            <a:schemeClr val="bg1"/>
          </a:solidFill>
          <a:latin typeface="+mn-lt"/>
        </a:defRPr>
      </a:lvl2pPr>
      <a:lvl3pPr marL="1143000" indent="-228600" algn="l" rtl="0" eaLnBrk="1" fontAlgn="base" hangingPunct="1">
        <a:spcBef>
          <a:spcPct val="20000"/>
        </a:spcBef>
        <a:spcAft>
          <a:spcPct val="0"/>
        </a:spcAft>
        <a:buClr>
          <a:schemeClr val="bg1"/>
        </a:buClr>
        <a:buChar char="•"/>
        <a:defRPr sz="3600">
          <a:solidFill>
            <a:schemeClr val="bg1"/>
          </a:solidFill>
          <a:latin typeface="+mn-lt"/>
        </a:defRPr>
      </a:lvl3pPr>
      <a:lvl4pPr marL="1600200" indent="-228600" algn="l" rtl="0" eaLnBrk="1" fontAlgn="base" hangingPunct="1">
        <a:spcBef>
          <a:spcPct val="20000"/>
        </a:spcBef>
        <a:spcAft>
          <a:spcPct val="0"/>
        </a:spcAft>
        <a:buClr>
          <a:schemeClr val="bg1"/>
        </a:buClr>
        <a:buChar char="–"/>
        <a:defRPr sz="3200">
          <a:solidFill>
            <a:schemeClr val="bg1"/>
          </a:solidFill>
          <a:latin typeface="+mn-lt"/>
        </a:defRPr>
      </a:lvl4pPr>
      <a:lvl5pPr marL="2057400" indent="-228600" algn="l" rtl="0" eaLnBrk="1" fontAlgn="base" hangingPunct="1">
        <a:spcBef>
          <a:spcPct val="20000"/>
        </a:spcBef>
        <a:spcAft>
          <a:spcPct val="0"/>
        </a:spcAft>
        <a:buClr>
          <a:schemeClr val="bg1"/>
        </a:buClr>
        <a:buChar char="»"/>
        <a:defRPr sz="3200">
          <a:solidFill>
            <a:schemeClr val="bg1"/>
          </a:solidFill>
          <a:latin typeface="+mn-lt"/>
        </a:defRPr>
      </a:lvl5pPr>
      <a:lvl6pPr marL="2514600" indent="-228600" algn="l" rtl="0" eaLnBrk="1" fontAlgn="base" hangingPunct="1">
        <a:spcBef>
          <a:spcPct val="20000"/>
        </a:spcBef>
        <a:spcAft>
          <a:spcPct val="0"/>
        </a:spcAft>
        <a:buClr>
          <a:schemeClr val="bg1"/>
        </a:buClr>
        <a:buChar char="»"/>
        <a:defRPr sz="3200">
          <a:solidFill>
            <a:schemeClr val="bg1"/>
          </a:solidFill>
          <a:latin typeface="+mn-lt"/>
        </a:defRPr>
      </a:lvl6pPr>
      <a:lvl7pPr marL="2971800" indent="-228600" algn="l" rtl="0" eaLnBrk="1" fontAlgn="base" hangingPunct="1">
        <a:spcBef>
          <a:spcPct val="20000"/>
        </a:spcBef>
        <a:spcAft>
          <a:spcPct val="0"/>
        </a:spcAft>
        <a:buClr>
          <a:schemeClr val="bg1"/>
        </a:buClr>
        <a:buChar char="»"/>
        <a:defRPr sz="3200">
          <a:solidFill>
            <a:schemeClr val="bg1"/>
          </a:solidFill>
          <a:latin typeface="+mn-lt"/>
        </a:defRPr>
      </a:lvl7pPr>
      <a:lvl8pPr marL="3429000" indent="-228600" algn="l" rtl="0" eaLnBrk="1" fontAlgn="base" hangingPunct="1">
        <a:spcBef>
          <a:spcPct val="20000"/>
        </a:spcBef>
        <a:spcAft>
          <a:spcPct val="0"/>
        </a:spcAft>
        <a:buClr>
          <a:schemeClr val="bg1"/>
        </a:buClr>
        <a:buChar char="»"/>
        <a:defRPr sz="3200">
          <a:solidFill>
            <a:schemeClr val="bg1"/>
          </a:solidFill>
          <a:latin typeface="+mn-lt"/>
        </a:defRPr>
      </a:lvl8pPr>
      <a:lvl9pPr marL="3886200" indent="-228600" algn="l" rtl="0" eaLnBrk="1" fontAlgn="base" hangingPunct="1">
        <a:spcBef>
          <a:spcPct val="20000"/>
        </a:spcBef>
        <a:spcAft>
          <a:spcPct val="0"/>
        </a:spcAft>
        <a:buClr>
          <a:schemeClr val="bg1"/>
        </a:buClr>
        <a:buChar char="»"/>
        <a:defRPr sz="3200">
          <a:solidFill>
            <a:schemeClr val="bg1"/>
          </a:solidFill>
          <a:latin typeface="+mn-lt"/>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2" name="Rectangle 4"/>
          <p:cNvSpPr>
            <a:spLocks noGrp="1" noChangeArrowheads="1"/>
          </p:cNvSpPr>
          <p:nvPr>
            <p:ph type="ctrTitle"/>
          </p:nvPr>
        </p:nvSpPr>
        <p:spPr>
          <a:xfrm>
            <a:off x="1403648" y="642918"/>
            <a:ext cx="6048672" cy="2210018"/>
          </a:xfrm>
          <a:prstGeom prst="cloud">
            <a:avLst/>
          </a:prstGeom>
          <a:solidFill>
            <a:srgbClr val="00B0F0"/>
          </a:solidFill>
          <a:effectLst>
            <a:glow rad="228600">
              <a:schemeClr val="accent4">
                <a:satMod val="175000"/>
                <a:alpha val="40000"/>
              </a:schemeClr>
            </a:glow>
          </a:effectLst>
        </p:spPr>
        <p:txBody>
          <a:bodyPr/>
          <a:lstStyle/>
          <a:p>
            <a:r>
              <a:rPr lang="en-US" sz="4800" b="1" dirty="0" smtClean="0">
                <a:solidFill>
                  <a:srgbClr val="FFFF00"/>
                </a:solidFill>
                <a:latin typeface="2005_iannnnnBMX" pitchFamily="2" charset="0"/>
                <a:cs typeface="2005_iannnnnBMX" pitchFamily="2" charset="0"/>
              </a:rPr>
              <a:t>Exponents.</a:t>
            </a:r>
            <a:endParaRPr lang="en-US" sz="4800" b="1" dirty="0">
              <a:solidFill>
                <a:srgbClr val="FFFF00"/>
              </a:solidFill>
              <a:latin typeface="2005_iannnnnBMX" pitchFamily="2" charset="0"/>
              <a:cs typeface="2005_iannnnnBMX" pitchFamily="2" charset="0"/>
            </a:endParaRPr>
          </a:p>
        </p:txBody>
      </p:sp>
      <p:sp>
        <p:nvSpPr>
          <p:cNvPr id="2053" name="Rectangle 5"/>
          <p:cNvSpPr>
            <a:spLocks noGrp="1" noChangeArrowheads="1"/>
          </p:cNvSpPr>
          <p:nvPr>
            <p:ph type="subTitle" idx="1"/>
          </p:nvPr>
        </p:nvSpPr>
        <p:spPr>
          <a:xfrm>
            <a:off x="1259632" y="4267200"/>
            <a:ext cx="6436568" cy="1600200"/>
          </a:xfrm>
        </p:spPr>
        <p:txBody>
          <a:bodyPr/>
          <a:lstStyle/>
          <a:p>
            <a:pPr>
              <a:lnSpc>
                <a:spcPct val="90000"/>
              </a:lnSpc>
            </a:pPr>
            <a:r>
              <a:rPr lang="en-US" dirty="0" err="1" smtClean="0">
                <a:latin typeface="2005_iannnnnBMX" pitchFamily="2" charset="0"/>
                <a:cs typeface="2005_iannnnnBMX" pitchFamily="2" charset="0"/>
              </a:rPr>
              <a:t>Panatda</a:t>
            </a:r>
            <a:r>
              <a:rPr lang="en-US" dirty="0" smtClean="0">
                <a:latin typeface="2005_iannnnnBMX" pitchFamily="2" charset="0"/>
                <a:cs typeface="2005_iannnnnBMX" pitchFamily="2" charset="0"/>
              </a:rPr>
              <a:t>  </a:t>
            </a:r>
            <a:r>
              <a:rPr lang="en-US" dirty="0" err="1" smtClean="0">
                <a:latin typeface="2005_iannnnnBMX" pitchFamily="2" charset="0"/>
                <a:cs typeface="2005_iannnnnBMX" pitchFamily="2" charset="0"/>
              </a:rPr>
              <a:t>noennil</a:t>
            </a:r>
            <a:endParaRPr lang="en-US" dirty="0" smtClean="0">
              <a:latin typeface="2005_iannnnnBMX" pitchFamily="2" charset="0"/>
              <a:cs typeface="2005_iannnnnBMX" pitchFamily="2" charset="0"/>
            </a:endParaRPr>
          </a:p>
          <a:p>
            <a:r>
              <a:rPr lang="en-US" dirty="0" err="1">
                <a:latin typeface="2005_iannnnnBMX" pitchFamily="2" charset="0"/>
                <a:cs typeface="2005_iannnnnBMX" pitchFamily="2" charset="0"/>
              </a:rPr>
              <a:t>Photakphittayakhom</a:t>
            </a:r>
            <a:r>
              <a:rPr lang="en-US" dirty="0">
                <a:latin typeface="2005_iannnnnBMX" pitchFamily="2" charset="0"/>
                <a:cs typeface="2005_iannnnnBMX" pitchFamily="2" charset="0"/>
              </a:rPr>
              <a:t> </a:t>
            </a:r>
            <a:r>
              <a:rPr lang="en-US" dirty="0" smtClean="0">
                <a:latin typeface="2005_iannnnnBMX" pitchFamily="2" charset="0"/>
                <a:cs typeface="2005_iannnnnBMX" pitchFamily="2" charset="0"/>
              </a:rPr>
              <a:t> School</a:t>
            </a:r>
            <a:endParaRPr lang="en-US" dirty="0">
              <a:latin typeface="2005_iannnnnBMX" pitchFamily="2" charset="0"/>
              <a:cs typeface="2005_iannnnnBMX"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5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53">
                                            <p:txEl>
                                              <p:pRg st="0" end="0"/>
                                            </p:txEl>
                                          </p:spTgt>
                                        </p:tgtEl>
                                        <p:attrNameLst>
                                          <p:attrName>style.visibility</p:attrName>
                                        </p:attrNameLst>
                                      </p:cBhvr>
                                      <p:to>
                                        <p:strVal val="visible"/>
                                      </p:to>
                                    </p:set>
                                    <p:animEffect transition="in" filter="fade">
                                      <p:cBhvr>
                                        <p:cTn id="12" dur="500"/>
                                        <p:tgtEl>
                                          <p:spTgt spid="205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53">
                                            <p:txEl>
                                              <p:pRg st="1" end="1"/>
                                            </p:txEl>
                                          </p:spTgt>
                                        </p:tgtEl>
                                        <p:attrNameLst>
                                          <p:attrName>style.visibility</p:attrName>
                                        </p:attrNameLst>
                                      </p:cBhvr>
                                      <p:to>
                                        <p:strVal val="visible"/>
                                      </p:to>
                                    </p:set>
                                    <p:animEffect transition="in" filter="fade">
                                      <p:cBhvr>
                                        <p:cTn id="17" dur="500"/>
                                        <p:tgtEl>
                                          <p:spTgt spid="205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P spid="205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เมฆ 5"/>
          <p:cNvSpPr/>
          <p:nvPr/>
        </p:nvSpPr>
        <p:spPr>
          <a:xfrm>
            <a:off x="323528" y="500042"/>
            <a:ext cx="8280920" cy="912734"/>
          </a:xfrm>
          <a:prstGeom prst="clou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 name="ตัวยึดหมายเลขภาพนิ่ง 5"/>
          <p:cNvSpPr>
            <a:spLocks noGrp="1"/>
          </p:cNvSpPr>
          <p:nvPr>
            <p:ph type="sldNum" sz="quarter" idx="12"/>
          </p:nvPr>
        </p:nvSpPr>
        <p:spPr/>
        <p:txBody>
          <a:bodyPr/>
          <a:lstStyle/>
          <a:p>
            <a:fld id="{8E3771CF-BC35-4C5D-AE13-C627F28D70EF}" type="slidenum">
              <a:rPr lang="en-US"/>
              <a:pPr/>
              <a:t>10</a:t>
            </a:fld>
            <a:endParaRPr lang="en-US"/>
          </a:p>
        </p:txBody>
      </p:sp>
      <p:sp>
        <p:nvSpPr>
          <p:cNvPr id="5122" name="Rectangle 2"/>
          <p:cNvSpPr>
            <a:spLocks noGrp="1" noChangeArrowheads="1"/>
          </p:cNvSpPr>
          <p:nvPr>
            <p:ph type="title"/>
          </p:nvPr>
        </p:nvSpPr>
        <p:spPr>
          <a:xfrm>
            <a:off x="428596" y="571480"/>
            <a:ext cx="8175852" cy="857256"/>
          </a:xfrm>
        </p:spPr>
        <p:txBody>
          <a:bodyPr/>
          <a:lstStyle/>
          <a:p>
            <a:pPr marL="514350" indent="-514350" algn="ctr"/>
            <a:r>
              <a:rPr lang="en-US" sz="3600" dirty="0" smtClean="0">
                <a:solidFill>
                  <a:srgbClr val="FFFF00"/>
                </a:solidFill>
                <a:latin typeface="2005_iannnnnBMX" pitchFamily="2" charset="0"/>
                <a:cs typeface="2005_iannnnnBMX" pitchFamily="2" charset="0"/>
              </a:rPr>
              <a:t>Scientific Notation</a:t>
            </a:r>
            <a:r>
              <a:rPr lang="en-US" sz="3600" dirty="0">
                <a:solidFill>
                  <a:srgbClr val="FFFF00"/>
                </a:solidFill>
                <a:latin typeface="2005_iannnnnBMX" pitchFamily="2" charset="0"/>
                <a:cs typeface="2005_iannnnnBMX" pitchFamily="2" charset="0"/>
              </a:rPr>
              <a:t> </a:t>
            </a:r>
            <a:r>
              <a:rPr lang="en-US" sz="3600" dirty="0" smtClean="0">
                <a:solidFill>
                  <a:srgbClr val="FFFF00"/>
                </a:solidFill>
                <a:latin typeface="2005_iannnnnBMX" pitchFamily="2" charset="0"/>
                <a:cs typeface="2005_iannnnnBMX" pitchFamily="2" charset="0"/>
              </a:rPr>
              <a:t>If the </a:t>
            </a:r>
            <a:r>
              <a:rPr lang="en-US" sz="3600" dirty="0">
                <a:solidFill>
                  <a:srgbClr val="FFFF00"/>
                </a:solidFill>
                <a:latin typeface="2005_iannnnnBMX" pitchFamily="2" charset="0"/>
                <a:cs typeface="2005_iannnnnBMX" pitchFamily="2" charset="0"/>
              </a:rPr>
              <a:t>original number is greater than 1</a:t>
            </a:r>
            <a:endParaRPr lang="en-US" sz="4000" dirty="0">
              <a:solidFill>
                <a:srgbClr val="FFFF00"/>
              </a:solidFill>
              <a:latin typeface="2005_iannnnnBMX" pitchFamily="2" charset="0"/>
              <a:cs typeface="2005_iannnnnBMX" pitchFamily="2" charset="0"/>
            </a:endParaRPr>
          </a:p>
        </p:txBody>
      </p:sp>
      <mc:AlternateContent xmlns:mc="http://schemas.openxmlformats.org/markup-compatibility/2006" xmlns:a14="http://schemas.microsoft.com/office/drawing/2010/main">
        <mc:Choice Requires="a14">
          <p:sp>
            <p:nvSpPr>
              <p:cNvPr id="5123" name="Rectangle 3"/>
              <p:cNvSpPr>
                <a:spLocks noGrp="1" noChangeArrowheads="1"/>
              </p:cNvSpPr>
              <p:nvPr>
                <p:ph type="body" idx="1"/>
              </p:nvPr>
            </p:nvSpPr>
            <p:spPr>
              <a:xfrm>
                <a:off x="323528" y="1700808"/>
                <a:ext cx="8280920" cy="4800026"/>
              </a:xfrm>
            </p:spPr>
            <p:txBody>
              <a:bodyPr/>
              <a:lstStyle/>
              <a:p>
                <a:pPr marL="514350" indent="-514350">
                  <a:buNone/>
                </a:pPr>
                <a:r>
                  <a:rPr lang="en-US" sz="2800" b="1" dirty="0" smtClean="0">
                    <a:solidFill>
                      <a:srgbClr val="FFFF00"/>
                    </a:solidFill>
                    <a:latin typeface="2005_iannnnnBMX" pitchFamily="2" charset="0"/>
                    <a:cs typeface="2005_iannnnnBMX" pitchFamily="2" charset="0"/>
                  </a:rPr>
                  <a:t>To write a number in scientific notation, follow these steps:</a:t>
                </a:r>
              </a:p>
              <a:p>
                <a:pPr marL="514350" indent="-514350">
                  <a:buNone/>
                </a:pPr>
                <a:r>
                  <a:rPr lang="en-US" sz="2800" b="1" dirty="0" smtClean="0">
                    <a:solidFill>
                      <a:schemeClr val="bg1"/>
                    </a:solidFill>
                    <a:latin typeface="2005_iannnnnBMX" pitchFamily="2" charset="0"/>
                    <a:cs typeface="2005_iannnnnBMX" pitchFamily="2" charset="0"/>
                  </a:rPr>
                  <a:t>      Move the decimal to the right of the first integer.</a:t>
                </a:r>
              </a:p>
              <a:p>
                <a:pPr marL="514350" indent="-514350">
                  <a:buNone/>
                </a:pPr>
                <a:r>
                  <a:rPr lang="en-US" sz="2800" b="1" dirty="0">
                    <a:solidFill>
                      <a:schemeClr val="bg1"/>
                    </a:solidFill>
                    <a:latin typeface="2005_iannnnnBMX" pitchFamily="2" charset="0"/>
                    <a:cs typeface="2005_iannnnnBMX" pitchFamily="2" charset="0"/>
                  </a:rPr>
                  <a:t> </a:t>
                </a:r>
                <a:r>
                  <a:rPr lang="en-US" sz="2800" b="1" dirty="0" smtClean="0">
                    <a:solidFill>
                      <a:schemeClr val="bg1"/>
                    </a:solidFill>
                    <a:latin typeface="2005_iannnnnBMX" pitchFamily="2" charset="0"/>
                    <a:cs typeface="2005_iannnnnBMX" pitchFamily="2" charset="0"/>
                  </a:rPr>
                  <a:t>     If the original number is greater than 1, multiply by </a:t>
                </a:r>
                <a14:m>
                  <m:oMath xmlns:m="http://schemas.openxmlformats.org/officeDocument/2006/math">
                    <m:sSup>
                      <m:sSupPr>
                        <m:ctrlPr>
                          <a:rPr lang="en-US" sz="1800" b="1" i="1" smtClean="0">
                            <a:solidFill>
                              <a:schemeClr val="bg1"/>
                            </a:solidFill>
                            <a:latin typeface="Cambria Math"/>
                            <a:cs typeface="2005_iannnnnBMX" pitchFamily="2" charset="0"/>
                          </a:rPr>
                        </m:ctrlPr>
                      </m:sSupPr>
                      <m:e>
                        <m:r>
                          <a:rPr lang="en-US" sz="1800" b="1" i="1" smtClean="0">
                            <a:solidFill>
                              <a:schemeClr val="bg1"/>
                            </a:solidFill>
                            <a:latin typeface="Cambria Math"/>
                            <a:cs typeface="2005_iannnnnBMX" pitchFamily="2" charset="0"/>
                          </a:rPr>
                          <m:t>𝟏𝟎</m:t>
                        </m:r>
                      </m:e>
                      <m:sup>
                        <m:r>
                          <a:rPr lang="en-US" sz="1800" b="1" i="1" smtClean="0">
                            <a:solidFill>
                              <a:schemeClr val="bg1"/>
                            </a:solidFill>
                            <a:latin typeface="Cambria Math"/>
                            <a:cs typeface="2005_iannnnnBMX" pitchFamily="2" charset="0"/>
                          </a:rPr>
                          <m:t>𝒏</m:t>
                        </m:r>
                      </m:sup>
                    </m:sSup>
                  </m:oMath>
                </a14:m>
                <a:r>
                  <a:rPr lang="en-US" sz="2800" b="1" dirty="0" smtClean="0">
                    <a:solidFill>
                      <a:schemeClr val="bg1"/>
                    </a:solidFill>
                    <a:latin typeface="2005_iannnnnBMX" pitchFamily="2" charset="0"/>
                    <a:cs typeface="2005_iannnnnBMX" pitchFamily="2" charset="0"/>
                  </a:rPr>
                  <a:t>, where n </a:t>
                </a:r>
              </a:p>
              <a:p>
                <a:pPr marL="514350" indent="-514350">
                  <a:buNone/>
                </a:pPr>
                <a:r>
                  <a:rPr lang="en-US" sz="2800" b="1" dirty="0" smtClean="0">
                    <a:solidFill>
                      <a:schemeClr val="bg1"/>
                    </a:solidFill>
                    <a:latin typeface="2005_iannnnnBMX" pitchFamily="2" charset="0"/>
                    <a:cs typeface="2005_iannnnnBMX" pitchFamily="2" charset="0"/>
                  </a:rPr>
                  <a:t>Represents the number of places the decimal was moved to the left.</a:t>
                </a:r>
              </a:p>
              <a:p>
                <a:pPr marL="514350" indent="-514350">
                  <a:buNone/>
                </a:pPr>
                <a:r>
                  <a:rPr lang="en-US" sz="2800" b="1" dirty="0">
                    <a:solidFill>
                      <a:schemeClr val="bg1"/>
                    </a:solidFill>
                    <a:latin typeface="2005_iannnnnBMX" pitchFamily="2" charset="0"/>
                    <a:cs typeface="2005_iannnnnBMX" pitchFamily="2" charset="0"/>
                  </a:rPr>
                  <a:t> </a:t>
                </a:r>
                <a:r>
                  <a:rPr lang="en-US" sz="2800" b="1" dirty="0" smtClean="0">
                    <a:solidFill>
                      <a:schemeClr val="bg1"/>
                    </a:solidFill>
                    <a:latin typeface="2005_iannnnnBMX" pitchFamily="2" charset="0"/>
                    <a:cs typeface="2005_iannnnnBMX" pitchFamily="2" charset="0"/>
                  </a:rPr>
                  <a:t>     </a:t>
                </a:r>
              </a:p>
              <a:p>
                <a:pPr marL="514350" indent="-514350">
                  <a:buNone/>
                </a:pPr>
                <a:r>
                  <a:rPr lang="en-US" sz="2800" b="1" dirty="0" smtClean="0">
                    <a:solidFill>
                      <a:srgbClr val="00B0F0"/>
                    </a:solidFill>
                    <a:latin typeface="2005_iannnnnBMX" pitchFamily="2" charset="0"/>
                    <a:cs typeface="2005_iannnnnBMX" pitchFamily="2" charset="0"/>
                  </a:rPr>
                  <a:t>Definition : Scientific Notation</a:t>
                </a:r>
              </a:p>
              <a:p>
                <a:pPr marL="514350" indent="-514350">
                  <a:buNone/>
                </a:pPr>
                <a:r>
                  <a:rPr lang="en-US" sz="2800" b="1" dirty="0" smtClean="0">
                    <a:solidFill>
                      <a:schemeClr val="accent6">
                        <a:lumMod val="40000"/>
                        <a:lumOff val="60000"/>
                      </a:schemeClr>
                    </a:solidFill>
                    <a:latin typeface="2005_iannnnnBMX" pitchFamily="2" charset="0"/>
                    <a:cs typeface="2005_iannnnnBMX" pitchFamily="2" charset="0"/>
                  </a:rPr>
                  <a:t>A number in scientific notation is written as the product of two factors in the form a </a:t>
                </a:r>
                <a:r>
                  <a:rPr lang="en-US" sz="2800" b="1" dirty="0" smtClean="0">
                    <a:solidFill>
                      <a:schemeClr val="accent6">
                        <a:lumMod val="40000"/>
                        <a:lumOff val="60000"/>
                      </a:schemeClr>
                    </a:solidFill>
                    <a:latin typeface="2005_iannnnnBMX" pitchFamily="2" charset="0"/>
                    <a:cs typeface="2005_iannnnnBMX" pitchFamily="2" charset="0"/>
                    <a:sym typeface="Symbol"/>
                  </a:rPr>
                  <a:t> </a:t>
                </a:r>
                <a14:m>
                  <m:oMath xmlns:m="http://schemas.openxmlformats.org/officeDocument/2006/math">
                    <m:sSup>
                      <m:sSupPr>
                        <m:ctrlPr>
                          <a:rPr lang="en-US" sz="1800" b="1" i="1" smtClean="0">
                            <a:solidFill>
                              <a:schemeClr val="accent6">
                                <a:lumMod val="40000"/>
                                <a:lumOff val="60000"/>
                              </a:schemeClr>
                            </a:solidFill>
                            <a:latin typeface="Cambria Math"/>
                            <a:cs typeface="2005_iannnnnBMX" pitchFamily="2" charset="0"/>
                            <a:sym typeface="Symbol"/>
                          </a:rPr>
                        </m:ctrlPr>
                      </m:sSupPr>
                      <m:e>
                        <m:r>
                          <a:rPr lang="en-US" sz="1800" b="1" i="1" smtClean="0">
                            <a:solidFill>
                              <a:schemeClr val="accent6">
                                <a:lumMod val="40000"/>
                                <a:lumOff val="60000"/>
                              </a:schemeClr>
                            </a:solidFill>
                            <a:latin typeface="Cambria Math"/>
                            <a:cs typeface="2005_iannnnnBMX" pitchFamily="2" charset="0"/>
                            <a:sym typeface="Symbol"/>
                          </a:rPr>
                          <m:t>𝟏𝟎</m:t>
                        </m:r>
                      </m:e>
                      <m:sup>
                        <m:r>
                          <a:rPr lang="en-US" sz="1800" b="1" i="1" smtClean="0">
                            <a:solidFill>
                              <a:schemeClr val="accent6">
                                <a:lumMod val="40000"/>
                                <a:lumOff val="60000"/>
                              </a:schemeClr>
                            </a:solidFill>
                            <a:latin typeface="Cambria Math"/>
                            <a:cs typeface="2005_iannnnnBMX" pitchFamily="2" charset="0"/>
                            <a:sym typeface="Symbol"/>
                          </a:rPr>
                          <m:t>𝒏</m:t>
                        </m:r>
                      </m:sup>
                    </m:sSup>
                  </m:oMath>
                </a14:m>
                <a:r>
                  <a:rPr lang="en-US" sz="2800" b="1" dirty="0" smtClean="0">
                    <a:solidFill>
                      <a:schemeClr val="accent6">
                        <a:lumMod val="40000"/>
                        <a:lumOff val="60000"/>
                      </a:schemeClr>
                    </a:solidFill>
                    <a:latin typeface="2005_iannnnnBMX" pitchFamily="2" charset="0"/>
                    <a:cs typeface="2005_iannnnnBMX" pitchFamily="2" charset="0"/>
                  </a:rPr>
                  <a:t>, where n is an integer and 1 </a:t>
                </a:r>
                <a:r>
                  <a:rPr lang="en-US" sz="2800" b="1" dirty="0" smtClean="0">
                    <a:solidFill>
                      <a:schemeClr val="accent6">
                        <a:lumMod val="40000"/>
                        <a:lumOff val="60000"/>
                      </a:schemeClr>
                    </a:solidFill>
                    <a:latin typeface="2005_iannnnnBMX" pitchFamily="2" charset="0"/>
                    <a:cs typeface="2005_iannnnnBMX" pitchFamily="2" charset="0"/>
                    <a:sym typeface="Symbol"/>
                  </a:rPr>
                  <a:t> a  10.</a:t>
                </a:r>
                <a:endParaRPr lang="en-US" sz="2800" b="1" dirty="0" smtClean="0">
                  <a:solidFill>
                    <a:schemeClr val="bg1"/>
                  </a:solidFill>
                  <a:latin typeface="2005_iannnnnBMX" pitchFamily="2" charset="0"/>
                  <a:cs typeface="2005_iannnnnBMX" pitchFamily="2" charset="0"/>
                  <a:sym typeface="Symbol"/>
                </a:endParaRPr>
              </a:p>
              <a:p>
                <a:pPr marL="514350" indent="-514350">
                  <a:buNone/>
                </a:pPr>
                <a:r>
                  <a:rPr lang="en-US" sz="2800" b="1" dirty="0" smtClean="0">
                    <a:solidFill>
                      <a:srgbClr val="FFFF00"/>
                    </a:solidFill>
                    <a:latin typeface="2005_iannnnnBMX" pitchFamily="2" charset="0"/>
                    <a:cs typeface="2005_iannnnnBMX" pitchFamily="2" charset="0"/>
                    <a:sym typeface="Symbol"/>
                  </a:rPr>
                  <a:t>Examples</a:t>
                </a:r>
                <a:r>
                  <a:rPr lang="en-US" sz="2800" b="1" dirty="0" smtClean="0">
                    <a:latin typeface="2005_iannnnnBMX" pitchFamily="2" charset="0"/>
                    <a:cs typeface="2005_iannnnnBMX" pitchFamily="2" charset="0"/>
                    <a:sym typeface="Symbol"/>
                  </a:rPr>
                  <a:t> 3.4 </a:t>
                </a:r>
                <a:r>
                  <a:rPr lang="en-US" sz="2400" b="1" dirty="0" smtClean="0">
                    <a:latin typeface="2005_iannnnnBMX" pitchFamily="2" charset="0"/>
                    <a:cs typeface="2005_iannnnnBMX" pitchFamily="2" charset="0"/>
                    <a:sym typeface="Symbol"/>
                  </a:rPr>
                  <a:t> </a:t>
                </a:r>
                <a14:m>
                  <m:oMath xmlns:m="http://schemas.openxmlformats.org/officeDocument/2006/math">
                    <m:sSup>
                      <m:sSupPr>
                        <m:ctrlPr>
                          <a:rPr lang="en-US" sz="1600" b="1" i="1">
                            <a:latin typeface="Cambria Math"/>
                            <a:cs typeface="2005_iannnnnBMX" pitchFamily="2" charset="0"/>
                            <a:sym typeface="Symbol"/>
                          </a:rPr>
                        </m:ctrlPr>
                      </m:sSupPr>
                      <m:e>
                        <m:r>
                          <a:rPr lang="en-US" sz="1600" b="1" i="1">
                            <a:latin typeface="Cambria Math"/>
                            <a:cs typeface="2005_iannnnnBMX" pitchFamily="2" charset="0"/>
                            <a:sym typeface="Symbol"/>
                          </a:rPr>
                          <m:t>𝟏𝟎</m:t>
                        </m:r>
                      </m:e>
                      <m:sup>
                        <m:r>
                          <a:rPr lang="en-US" sz="1600" b="1" i="1" smtClean="0">
                            <a:latin typeface="Cambria Math"/>
                            <a:cs typeface="2005_iannnnnBMX" pitchFamily="2" charset="0"/>
                            <a:sym typeface="Symbol"/>
                          </a:rPr>
                          <m:t>𝟔</m:t>
                        </m:r>
                      </m:sup>
                    </m:sSup>
                  </m:oMath>
                </a14:m>
                <a:r>
                  <a:rPr lang="en-US" sz="2800" b="1" dirty="0" smtClean="0">
                    <a:solidFill>
                      <a:schemeClr val="bg1"/>
                    </a:solidFill>
                    <a:latin typeface="2005_iannnnnBMX" pitchFamily="2" charset="0"/>
                    <a:cs typeface="2005_iannnnnBMX" pitchFamily="2" charset="0"/>
                  </a:rPr>
                  <a:t>	</a:t>
                </a:r>
                <a:r>
                  <a:rPr lang="en-US" sz="2800" b="1" dirty="0">
                    <a:latin typeface="2005_iannnnnBMX" pitchFamily="2" charset="0"/>
                    <a:cs typeface="2005_iannnnnBMX" pitchFamily="2" charset="0"/>
                    <a:sym typeface="Symbol"/>
                  </a:rPr>
                  <a:t> </a:t>
                </a:r>
                <a:r>
                  <a:rPr lang="en-US" sz="2800" b="1" dirty="0" smtClean="0">
                    <a:latin typeface="2005_iannnnnBMX" pitchFamily="2" charset="0"/>
                    <a:cs typeface="2005_iannnnnBMX" pitchFamily="2" charset="0"/>
                    <a:sym typeface="Symbol"/>
                  </a:rPr>
                  <a:t>5.43 </a:t>
                </a:r>
                <a:r>
                  <a:rPr lang="en-US" sz="2800" b="1" dirty="0">
                    <a:latin typeface="2005_iannnnnBMX" pitchFamily="2" charset="0"/>
                    <a:cs typeface="2005_iannnnnBMX" pitchFamily="2" charset="0"/>
                    <a:sym typeface="Symbol"/>
                  </a:rPr>
                  <a:t> </a:t>
                </a:r>
                <a14:m>
                  <m:oMath xmlns:m="http://schemas.openxmlformats.org/officeDocument/2006/math">
                    <m:sSup>
                      <m:sSupPr>
                        <m:ctrlPr>
                          <a:rPr lang="en-US" sz="1800" b="1" i="1">
                            <a:latin typeface="Cambria Math"/>
                            <a:cs typeface="2005_iannnnnBMX" pitchFamily="2" charset="0"/>
                            <a:sym typeface="Symbol"/>
                          </a:rPr>
                        </m:ctrlPr>
                      </m:sSupPr>
                      <m:e>
                        <m:r>
                          <a:rPr lang="en-US" sz="1800" b="1" i="1">
                            <a:latin typeface="Cambria Math"/>
                            <a:cs typeface="2005_iannnnnBMX" pitchFamily="2" charset="0"/>
                            <a:sym typeface="Symbol"/>
                          </a:rPr>
                          <m:t>𝟏𝟎</m:t>
                        </m:r>
                      </m:e>
                      <m:sup>
                        <m:r>
                          <a:rPr lang="en-US" sz="1800" b="1" i="1">
                            <a:latin typeface="Cambria Math"/>
                            <a:cs typeface="2005_iannnnnBMX" pitchFamily="2" charset="0"/>
                            <a:sym typeface="Symbol"/>
                          </a:rPr>
                          <m:t>𝟔</m:t>
                        </m:r>
                      </m:sup>
                    </m:sSup>
                  </m:oMath>
                </a14:m>
                <a:r>
                  <a:rPr lang="en-US" sz="2800" b="1" dirty="0" smtClean="0">
                    <a:solidFill>
                      <a:schemeClr val="bg1"/>
                    </a:solidFill>
                    <a:latin typeface="2005_iannnnnBMX" pitchFamily="2" charset="0"/>
                    <a:cs typeface="2005_iannnnnBMX" pitchFamily="2" charset="0"/>
                  </a:rPr>
                  <a:t>	</a:t>
                </a:r>
                <a:r>
                  <a:rPr lang="en-US" sz="2800" b="1" dirty="0">
                    <a:latin typeface="2005_iannnnnBMX" pitchFamily="2" charset="0"/>
                    <a:cs typeface="2005_iannnnnBMX" pitchFamily="2" charset="0"/>
                    <a:sym typeface="Symbol"/>
                  </a:rPr>
                  <a:t> </a:t>
                </a:r>
                <a:r>
                  <a:rPr lang="en-US" sz="2800" b="1" dirty="0" smtClean="0">
                    <a:latin typeface="2005_iannnnnBMX" pitchFamily="2" charset="0"/>
                    <a:cs typeface="2005_iannnnnBMX" pitchFamily="2" charset="0"/>
                    <a:sym typeface="Symbol"/>
                  </a:rPr>
                  <a:t>2.1 </a:t>
                </a:r>
                <a:r>
                  <a:rPr lang="en-US" sz="2800" b="1" dirty="0">
                    <a:latin typeface="2005_iannnnnBMX" pitchFamily="2" charset="0"/>
                    <a:cs typeface="2005_iannnnnBMX" pitchFamily="2" charset="0"/>
                    <a:sym typeface="Symbol"/>
                  </a:rPr>
                  <a:t> </a:t>
                </a:r>
                <a14:m>
                  <m:oMath xmlns:m="http://schemas.openxmlformats.org/officeDocument/2006/math">
                    <m:sSup>
                      <m:sSupPr>
                        <m:ctrlPr>
                          <a:rPr lang="en-US" sz="1800" b="1" i="1">
                            <a:latin typeface="Cambria Math"/>
                            <a:cs typeface="2005_iannnnnBMX" pitchFamily="2" charset="0"/>
                            <a:sym typeface="Symbol"/>
                          </a:rPr>
                        </m:ctrlPr>
                      </m:sSupPr>
                      <m:e>
                        <m:r>
                          <a:rPr lang="en-US" sz="1800" b="1" i="1">
                            <a:latin typeface="Cambria Math"/>
                            <a:cs typeface="2005_iannnnnBMX" pitchFamily="2" charset="0"/>
                            <a:sym typeface="Symbol"/>
                          </a:rPr>
                          <m:t>𝟏𝟎</m:t>
                        </m:r>
                      </m:e>
                      <m:sup>
                        <m:r>
                          <a:rPr lang="en-US" sz="1800" b="1" i="1">
                            <a:latin typeface="Cambria Math"/>
                            <a:cs typeface="2005_iannnnnBMX" pitchFamily="2" charset="0"/>
                            <a:sym typeface="Symbol"/>
                          </a:rPr>
                          <m:t>𝟔</m:t>
                        </m:r>
                      </m:sup>
                    </m:sSup>
                  </m:oMath>
                </a14:m>
                <a:endParaRPr lang="en-US" sz="2800" b="1" dirty="0" smtClean="0">
                  <a:solidFill>
                    <a:schemeClr val="bg1"/>
                  </a:solidFill>
                  <a:latin typeface="2005_iannnnnBMX" pitchFamily="2" charset="0"/>
                  <a:cs typeface="2005_iannnnnBMX" pitchFamily="2" charset="0"/>
                </a:endParaRPr>
              </a:p>
            </p:txBody>
          </p:sp>
        </mc:Choice>
        <mc:Fallback xmlns="">
          <p:sp>
            <p:nvSpPr>
              <p:cNvPr id="5123" name="Rectangle 3"/>
              <p:cNvSpPr>
                <a:spLocks noGrp="1" noRot="1" noChangeAspect="1" noMove="1" noResize="1" noEditPoints="1" noAdjustHandles="1" noChangeArrowheads="1" noChangeShapeType="1" noTextEdit="1"/>
              </p:cNvSpPr>
              <p:nvPr>
                <p:ph type="body" idx="1"/>
              </p:nvPr>
            </p:nvSpPr>
            <p:spPr>
              <a:xfrm>
                <a:off x="323528" y="1700808"/>
                <a:ext cx="8280920" cy="4800026"/>
              </a:xfrm>
              <a:blipFill rotWithShape="1">
                <a:blip r:embed="rId2"/>
                <a:stretch>
                  <a:fillRect l="-1473" t="-1271"/>
                </a:stretch>
              </a:blipFill>
            </p:spPr>
            <p:txBody>
              <a:bodyPr/>
              <a:lstStyle/>
              <a:p>
                <a:r>
                  <a:rPr lang="th-TH">
                    <a:noFill/>
                  </a:rPr>
                  <a:t> </a:t>
                </a:r>
              </a:p>
            </p:txBody>
          </p:sp>
        </mc:Fallback>
      </mc:AlternateContent>
      <p:sp>
        <p:nvSpPr>
          <p:cNvPr id="2" name="ลูกศรขวา 1"/>
          <p:cNvSpPr/>
          <p:nvPr/>
        </p:nvSpPr>
        <p:spPr>
          <a:xfrm>
            <a:off x="444523" y="2348880"/>
            <a:ext cx="432048" cy="288032"/>
          </a:xfrm>
          <a:prstGeom prst="rightArrow">
            <a:avLst/>
          </a:prstGeom>
          <a:solidFill>
            <a:schemeClr val="accent2">
              <a:lumMod val="60000"/>
              <a:lumOff val="40000"/>
            </a:schemeClr>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9" name="ลูกศรขวา 8"/>
          <p:cNvSpPr/>
          <p:nvPr/>
        </p:nvSpPr>
        <p:spPr>
          <a:xfrm>
            <a:off x="473478" y="2924944"/>
            <a:ext cx="432048" cy="288032"/>
          </a:xfrm>
          <a:prstGeom prst="rightArrow">
            <a:avLst/>
          </a:prstGeom>
          <a:solidFill>
            <a:schemeClr val="accent2">
              <a:lumMod val="60000"/>
              <a:lumOff val="40000"/>
            </a:schemeClr>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Tree>
    <p:extLst>
      <p:ext uri="{BB962C8B-B14F-4D97-AF65-F5344CB8AC3E}">
        <p14:creationId xmlns:p14="http://schemas.microsoft.com/office/powerpoint/2010/main" val="1893713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fade">
                                      <p:cBhvr>
                                        <p:cTn id="12" dur="500"/>
                                        <p:tgtEl>
                                          <p:spTgt spid="5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fade">
                                      <p:cBhvr>
                                        <p:cTn id="17" dur="500"/>
                                        <p:tgtEl>
                                          <p:spTgt spid="51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fade">
                                      <p:cBhvr>
                                        <p:cTn id="22" dur="500"/>
                                        <p:tgtEl>
                                          <p:spTgt spid="51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23">
                                            <p:txEl>
                                              <p:pRg st="4" end="4"/>
                                            </p:txEl>
                                          </p:spTgt>
                                        </p:tgtEl>
                                        <p:attrNameLst>
                                          <p:attrName>style.visibility</p:attrName>
                                        </p:attrNameLst>
                                      </p:cBhvr>
                                      <p:to>
                                        <p:strVal val="visible"/>
                                      </p:to>
                                    </p:set>
                                    <p:animEffect transition="in" filter="fade">
                                      <p:cBhvr>
                                        <p:cTn id="27" dur="500"/>
                                        <p:tgtEl>
                                          <p:spTgt spid="51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123">
                                            <p:txEl>
                                              <p:pRg st="5" end="5"/>
                                            </p:txEl>
                                          </p:spTgt>
                                        </p:tgtEl>
                                        <p:attrNameLst>
                                          <p:attrName>style.visibility</p:attrName>
                                        </p:attrNameLst>
                                      </p:cBhvr>
                                      <p:to>
                                        <p:strVal val="visible"/>
                                      </p:to>
                                    </p:set>
                                    <p:animEffect transition="in" filter="fade">
                                      <p:cBhvr>
                                        <p:cTn id="32" dur="500"/>
                                        <p:tgtEl>
                                          <p:spTgt spid="512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123">
                                            <p:txEl>
                                              <p:pRg st="6" end="6"/>
                                            </p:txEl>
                                          </p:spTgt>
                                        </p:tgtEl>
                                        <p:attrNameLst>
                                          <p:attrName>style.visibility</p:attrName>
                                        </p:attrNameLst>
                                      </p:cBhvr>
                                      <p:to>
                                        <p:strVal val="visible"/>
                                      </p:to>
                                    </p:set>
                                    <p:animEffect transition="in" filter="fade">
                                      <p:cBhvr>
                                        <p:cTn id="37" dur="500"/>
                                        <p:tgtEl>
                                          <p:spTgt spid="512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123">
                                            <p:txEl>
                                              <p:pRg st="7" end="7"/>
                                            </p:txEl>
                                          </p:spTgt>
                                        </p:tgtEl>
                                        <p:attrNameLst>
                                          <p:attrName>style.visibility</p:attrName>
                                        </p:attrNameLst>
                                      </p:cBhvr>
                                      <p:to>
                                        <p:strVal val="visible"/>
                                      </p:to>
                                    </p:set>
                                    <p:animEffect transition="in" filter="fade">
                                      <p:cBhvr>
                                        <p:cTn id="42" dur="500"/>
                                        <p:tgtEl>
                                          <p:spTgt spid="51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เมฆ 5"/>
          <p:cNvSpPr/>
          <p:nvPr/>
        </p:nvSpPr>
        <p:spPr>
          <a:xfrm>
            <a:off x="323528" y="500042"/>
            <a:ext cx="8280920" cy="912734"/>
          </a:xfrm>
          <a:prstGeom prst="clou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 name="ตัวยึดหมายเลขภาพนิ่ง 5"/>
          <p:cNvSpPr>
            <a:spLocks noGrp="1"/>
          </p:cNvSpPr>
          <p:nvPr>
            <p:ph type="sldNum" sz="quarter" idx="12"/>
          </p:nvPr>
        </p:nvSpPr>
        <p:spPr/>
        <p:txBody>
          <a:bodyPr/>
          <a:lstStyle/>
          <a:p>
            <a:fld id="{8E3771CF-BC35-4C5D-AE13-C627F28D70EF}" type="slidenum">
              <a:rPr lang="en-US"/>
              <a:pPr/>
              <a:t>11</a:t>
            </a:fld>
            <a:endParaRPr lang="en-US"/>
          </a:p>
        </p:txBody>
      </p:sp>
      <p:sp>
        <p:nvSpPr>
          <p:cNvPr id="5122" name="Rectangle 2"/>
          <p:cNvSpPr>
            <a:spLocks noGrp="1" noChangeArrowheads="1"/>
          </p:cNvSpPr>
          <p:nvPr>
            <p:ph type="title"/>
          </p:nvPr>
        </p:nvSpPr>
        <p:spPr>
          <a:xfrm>
            <a:off x="323528" y="571480"/>
            <a:ext cx="8280920" cy="857256"/>
          </a:xfrm>
        </p:spPr>
        <p:txBody>
          <a:bodyPr/>
          <a:lstStyle/>
          <a:p>
            <a:pPr marL="514350" indent="-514350" algn="ctr"/>
            <a:r>
              <a:rPr lang="en-US" sz="3600" dirty="0" smtClean="0">
                <a:solidFill>
                  <a:srgbClr val="FFFF00"/>
                </a:solidFill>
                <a:latin typeface="2005_iannnnnBMX" pitchFamily="2" charset="0"/>
                <a:cs typeface="2005_iannnnnBMX" pitchFamily="2" charset="0"/>
              </a:rPr>
              <a:t>Scientific Notation</a:t>
            </a:r>
            <a:r>
              <a:rPr lang="en-US" sz="3600" dirty="0">
                <a:solidFill>
                  <a:srgbClr val="FFFF00"/>
                </a:solidFill>
                <a:latin typeface="2005_iannnnnBMX" pitchFamily="2" charset="0"/>
                <a:cs typeface="2005_iannnnnBMX" pitchFamily="2" charset="0"/>
              </a:rPr>
              <a:t> </a:t>
            </a:r>
            <a:r>
              <a:rPr lang="en-US" sz="3600" dirty="0" smtClean="0">
                <a:solidFill>
                  <a:srgbClr val="FFFF00"/>
                </a:solidFill>
                <a:latin typeface="2005_iannnnnBMX" pitchFamily="2" charset="0"/>
                <a:cs typeface="2005_iannnnnBMX" pitchFamily="2" charset="0"/>
              </a:rPr>
              <a:t>If the </a:t>
            </a:r>
            <a:r>
              <a:rPr lang="en-US" sz="3600" dirty="0">
                <a:solidFill>
                  <a:srgbClr val="FFFF00"/>
                </a:solidFill>
                <a:latin typeface="2005_iannnnnBMX" pitchFamily="2" charset="0"/>
                <a:cs typeface="2005_iannnnnBMX" pitchFamily="2" charset="0"/>
              </a:rPr>
              <a:t>original number is greater than 1</a:t>
            </a:r>
          </a:p>
        </p:txBody>
      </p:sp>
      <mc:AlternateContent xmlns:mc="http://schemas.openxmlformats.org/markup-compatibility/2006" xmlns:a14="http://schemas.microsoft.com/office/drawing/2010/main">
        <mc:Choice Requires="a14">
          <p:sp>
            <p:nvSpPr>
              <p:cNvPr id="5123" name="Rectangle 3"/>
              <p:cNvSpPr>
                <a:spLocks noGrp="1" noChangeArrowheads="1"/>
              </p:cNvSpPr>
              <p:nvPr>
                <p:ph type="body" idx="1"/>
              </p:nvPr>
            </p:nvSpPr>
            <p:spPr>
              <a:xfrm>
                <a:off x="500034" y="1772816"/>
                <a:ext cx="8001056" cy="4728018"/>
              </a:xfrm>
            </p:spPr>
            <p:txBody>
              <a:bodyPr/>
              <a:lstStyle/>
              <a:p>
                <a:pPr marL="514350" indent="-514350">
                  <a:buNone/>
                </a:pPr>
                <a:r>
                  <a:rPr lang="en-US" sz="2800" b="1" dirty="0" smtClean="0">
                    <a:solidFill>
                      <a:srgbClr val="FFFF00"/>
                    </a:solidFill>
                    <a:latin typeface="2005_iannnnnBMX" pitchFamily="2" charset="0"/>
                    <a:cs typeface="2005_iannnnnBMX" pitchFamily="2" charset="0"/>
                  </a:rPr>
                  <a:t>Example</a:t>
                </a:r>
                <a:r>
                  <a:rPr lang="en-US" sz="2800" b="1" dirty="0" smtClean="0">
                    <a:solidFill>
                      <a:schemeClr val="bg1"/>
                    </a:solidFill>
                    <a:latin typeface="2005_iannnnnBMX" pitchFamily="2" charset="0"/>
                    <a:cs typeface="2005_iannnnnBMX" pitchFamily="2" charset="0"/>
                  </a:rPr>
                  <a:t>  </a:t>
                </a:r>
                <a:r>
                  <a:rPr lang="en-US" sz="2800" b="1" dirty="0" smtClean="0">
                    <a:solidFill>
                      <a:srgbClr val="00B0F0"/>
                    </a:solidFill>
                    <a:latin typeface="2005_iannnnnBMX" pitchFamily="2" charset="0"/>
                    <a:cs typeface="2005_iannnnnBMX" pitchFamily="2" charset="0"/>
                  </a:rPr>
                  <a:t>Recognizing Scientific Notation.</a:t>
                </a:r>
              </a:p>
              <a:p>
                <a:pPr marL="514350" indent="-514350">
                  <a:buNone/>
                </a:pPr>
                <a:r>
                  <a:rPr lang="en-US" sz="2800" b="1" dirty="0" smtClean="0">
                    <a:solidFill>
                      <a:srgbClr val="00B0F0"/>
                    </a:solidFill>
                    <a:latin typeface="2005_iannnnnBMX" pitchFamily="2" charset="0"/>
                    <a:cs typeface="2005_iannnnnBMX" pitchFamily="2" charset="0"/>
                  </a:rPr>
                  <a:t>Is each number written in scientific notation? If not, explain.</a:t>
                </a:r>
              </a:p>
              <a:p>
                <a:pPr marL="514350" indent="-514350">
                  <a:buNone/>
                </a:pPr>
                <a:r>
                  <a:rPr lang="en-US" sz="2800" b="1" dirty="0" smtClean="0">
                    <a:solidFill>
                      <a:schemeClr val="bg1"/>
                    </a:solidFill>
                    <a:latin typeface="2005_iannnnnBMX" pitchFamily="2" charset="0"/>
                    <a:cs typeface="2005_iannnnnBMX" pitchFamily="2" charset="0"/>
                  </a:rPr>
                  <a:t>a. 56.29 </a:t>
                </a:r>
                <a:r>
                  <a:rPr lang="en-US" sz="2400" b="1" dirty="0">
                    <a:latin typeface="2005_iannnnnBMX" pitchFamily="2" charset="0"/>
                    <a:cs typeface="2005_iannnnnBMX" pitchFamily="2" charset="0"/>
                    <a:sym typeface="Symbol"/>
                  </a:rPr>
                  <a:t> </a:t>
                </a:r>
                <a14:m>
                  <m:oMath xmlns:m="http://schemas.openxmlformats.org/officeDocument/2006/math">
                    <m:sSup>
                      <m:sSupPr>
                        <m:ctrlPr>
                          <a:rPr lang="en-US" sz="1600" b="1" i="1">
                            <a:latin typeface="Cambria Math"/>
                            <a:cs typeface="2005_iannnnnBMX" pitchFamily="2" charset="0"/>
                            <a:sym typeface="Symbol"/>
                          </a:rPr>
                        </m:ctrlPr>
                      </m:sSupPr>
                      <m:e>
                        <m:r>
                          <a:rPr lang="en-US" sz="1600" b="1" i="1">
                            <a:latin typeface="Cambria Math"/>
                            <a:cs typeface="2005_iannnnnBMX" pitchFamily="2" charset="0"/>
                            <a:sym typeface="Symbol"/>
                          </a:rPr>
                          <m:t>𝟏𝟎</m:t>
                        </m:r>
                      </m:e>
                      <m:sup>
                        <m:r>
                          <a:rPr lang="en-US" sz="1600" b="1" i="1" smtClean="0">
                            <a:latin typeface="Cambria Math"/>
                            <a:cs typeface="2005_iannnnnBMX" pitchFamily="2" charset="0"/>
                            <a:sym typeface="Symbol"/>
                          </a:rPr>
                          <m:t>𝟏𝟐</m:t>
                        </m:r>
                      </m:sup>
                    </m:sSup>
                  </m:oMath>
                </a14:m>
                <a:r>
                  <a:rPr lang="en-US" sz="2800" b="1" dirty="0" smtClean="0">
                    <a:solidFill>
                      <a:schemeClr val="bg1"/>
                    </a:solidFill>
                    <a:latin typeface="2005_iannnnnBMX" pitchFamily="2" charset="0"/>
                    <a:cs typeface="2005_iannnnnBMX" pitchFamily="2" charset="0"/>
                  </a:rPr>
                  <a:t> 	No; 56.29 is greater than 10.</a:t>
                </a:r>
              </a:p>
              <a:p>
                <a:pPr marL="514350" indent="-514350">
                  <a:buNone/>
                </a:pPr>
                <a:r>
                  <a:rPr lang="en-US" sz="2800" b="1" dirty="0" smtClean="0">
                    <a:solidFill>
                      <a:schemeClr val="bg1"/>
                    </a:solidFill>
                    <a:latin typeface="2005_iannnnnBMX" pitchFamily="2" charset="0"/>
                    <a:cs typeface="2005_iannnnnBMX" pitchFamily="2" charset="0"/>
                  </a:rPr>
                  <a:t>b. 0.84 </a:t>
                </a:r>
                <a:r>
                  <a:rPr lang="en-US" sz="2400" b="1" dirty="0">
                    <a:latin typeface="2005_iannnnnBMX" pitchFamily="2" charset="0"/>
                    <a:cs typeface="2005_iannnnnBMX" pitchFamily="2" charset="0"/>
                    <a:sym typeface="Symbol"/>
                  </a:rPr>
                  <a:t> </a:t>
                </a:r>
                <a14:m>
                  <m:oMath xmlns:m="http://schemas.openxmlformats.org/officeDocument/2006/math">
                    <m:sSup>
                      <m:sSupPr>
                        <m:ctrlPr>
                          <a:rPr lang="en-US" sz="1600" b="1" i="1">
                            <a:latin typeface="Cambria Math"/>
                            <a:cs typeface="2005_iannnnnBMX" pitchFamily="2" charset="0"/>
                            <a:sym typeface="Symbol"/>
                          </a:rPr>
                        </m:ctrlPr>
                      </m:sSupPr>
                      <m:e>
                        <m:r>
                          <a:rPr lang="en-US" sz="1600" b="1" i="1">
                            <a:latin typeface="Cambria Math"/>
                            <a:cs typeface="2005_iannnnnBMX" pitchFamily="2" charset="0"/>
                            <a:sym typeface="Symbol"/>
                          </a:rPr>
                          <m:t>𝟏𝟎</m:t>
                        </m:r>
                      </m:e>
                      <m:sup>
                        <m:r>
                          <a:rPr lang="en-US" sz="1600" b="1" i="1" smtClean="0">
                            <a:latin typeface="Cambria Math"/>
                            <a:cs typeface="2005_iannnnnBMX" pitchFamily="2" charset="0"/>
                            <a:sym typeface="Symbol"/>
                          </a:rPr>
                          <m:t>−</m:t>
                        </m:r>
                        <m:r>
                          <a:rPr lang="en-US" sz="1600" b="1" i="1" smtClean="0">
                            <a:latin typeface="Cambria Math"/>
                            <a:cs typeface="2005_iannnnnBMX" pitchFamily="2" charset="0"/>
                            <a:sym typeface="Symbol"/>
                          </a:rPr>
                          <m:t>𝟑</m:t>
                        </m:r>
                      </m:sup>
                    </m:sSup>
                  </m:oMath>
                </a14:m>
                <a:r>
                  <a:rPr lang="en-US" sz="2800" b="1" dirty="0" smtClean="0">
                    <a:solidFill>
                      <a:schemeClr val="bg1"/>
                    </a:solidFill>
                    <a:latin typeface="2005_iannnnnBMX" pitchFamily="2" charset="0"/>
                    <a:cs typeface="2005_iannnnnBMX" pitchFamily="2" charset="0"/>
                  </a:rPr>
                  <a:t>	No; 0.84 is less than 1.</a:t>
                </a:r>
              </a:p>
              <a:p>
                <a:pPr marL="514350" indent="-514350">
                  <a:buNone/>
                </a:pPr>
                <a:r>
                  <a:rPr lang="en-US" sz="2800" b="1" dirty="0" smtClean="0">
                    <a:latin typeface="2005_iannnnnBMX" pitchFamily="2" charset="0"/>
                    <a:cs typeface="2005_iannnnnBMX" pitchFamily="2" charset="0"/>
                  </a:rPr>
                  <a:t>c. 6.11 </a:t>
                </a:r>
                <a:r>
                  <a:rPr lang="en-US" sz="2400" b="1" dirty="0">
                    <a:latin typeface="2005_iannnnnBMX" pitchFamily="2" charset="0"/>
                    <a:cs typeface="2005_iannnnnBMX" pitchFamily="2" charset="0"/>
                    <a:sym typeface="Symbol"/>
                  </a:rPr>
                  <a:t> </a:t>
                </a:r>
                <a14:m>
                  <m:oMath xmlns:m="http://schemas.openxmlformats.org/officeDocument/2006/math">
                    <m:sSup>
                      <m:sSupPr>
                        <m:ctrlPr>
                          <a:rPr lang="en-US" sz="1600" b="1" i="1">
                            <a:latin typeface="Cambria Math"/>
                            <a:cs typeface="2005_iannnnnBMX" pitchFamily="2" charset="0"/>
                            <a:sym typeface="Symbol"/>
                          </a:rPr>
                        </m:ctrlPr>
                      </m:sSupPr>
                      <m:e>
                        <m:r>
                          <a:rPr lang="en-US" sz="1600" b="1" i="1">
                            <a:latin typeface="Cambria Math"/>
                            <a:cs typeface="2005_iannnnnBMX" pitchFamily="2" charset="0"/>
                            <a:sym typeface="Symbol"/>
                          </a:rPr>
                          <m:t>𝟏𝟎</m:t>
                        </m:r>
                      </m:e>
                      <m:sup>
                        <m:r>
                          <a:rPr lang="en-US" sz="1600" b="1" i="1" smtClean="0">
                            <a:latin typeface="Cambria Math"/>
                            <a:cs typeface="2005_iannnnnBMX" pitchFamily="2" charset="0"/>
                            <a:sym typeface="Symbol"/>
                          </a:rPr>
                          <m:t>𝟓</m:t>
                        </m:r>
                      </m:sup>
                    </m:sSup>
                  </m:oMath>
                </a14:m>
                <a:r>
                  <a:rPr lang="en-US" sz="2800" b="1" dirty="0" smtClean="0">
                    <a:solidFill>
                      <a:schemeClr val="bg1"/>
                    </a:solidFill>
                    <a:latin typeface="2005_iannnnnBMX" pitchFamily="2" charset="0"/>
                    <a:cs typeface="2005_iannnnnBMX" pitchFamily="2" charset="0"/>
                  </a:rPr>
                  <a:t>	yes</a:t>
                </a:r>
              </a:p>
              <a:p>
                <a:pPr marL="514350" indent="-514350">
                  <a:buNone/>
                </a:pPr>
                <a:r>
                  <a:rPr lang="en-US" sz="2800" b="1" dirty="0" smtClean="0">
                    <a:solidFill>
                      <a:schemeClr val="accent6">
                        <a:lumMod val="40000"/>
                        <a:lumOff val="60000"/>
                      </a:schemeClr>
                    </a:solidFill>
                    <a:latin typeface="2005_iannnnnBMX" pitchFamily="2" charset="0"/>
                    <a:cs typeface="2005_iannnnnBMX" pitchFamily="2" charset="0"/>
                  </a:rPr>
                  <a:t>In scientific notation, you use positive exponents to write a number greater than 1. You use negative exponents to write a number between 0 and 1.	</a:t>
                </a:r>
              </a:p>
            </p:txBody>
          </p:sp>
        </mc:Choice>
        <mc:Fallback xmlns="">
          <p:sp>
            <p:nvSpPr>
              <p:cNvPr id="5123" name="Rectangle 3"/>
              <p:cNvSpPr>
                <a:spLocks noGrp="1" noRot="1" noChangeAspect="1" noMove="1" noResize="1" noEditPoints="1" noAdjustHandles="1" noChangeArrowheads="1" noChangeShapeType="1" noTextEdit="1"/>
              </p:cNvSpPr>
              <p:nvPr>
                <p:ph type="body" idx="1"/>
              </p:nvPr>
            </p:nvSpPr>
            <p:spPr>
              <a:xfrm>
                <a:off x="500034" y="1772816"/>
                <a:ext cx="8001056" cy="4728018"/>
              </a:xfrm>
              <a:blipFill rotWithShape="1">
                <a:blip r:embed="rId2"/>
                <a:stretch>
                  <a:fillRect l="-1523" t="-1290"/>
                </a:stretch>
              </a:blipFill>
            </p:spPr>
            <p:txBody>
              <a:bodyPr/>
              <a:lstStyle/>
              <a:p>
                <a:r>
                  <a:rPr lang="th-TH">
                    <a:noFill/>
                  </a:rPr>
                  <a:t> </a:t>
                </a:r>
              </a:p>
            </p:txBody>
          </p:sp>
        </mc:Fallback>
      </mc:AlternateContent>
    </p:spTree>
    <p:extLst>
      <p:ext uri="{BB962C8B-B14F-4D97-AF65-F5344CB8AC3E}">
        <p14:creationId xmlns:p14="http://schemas.microsoft.com/office/powerpoint/2010/main" val="692317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fade">
                                      <p:cBhvr>
                                        <p:cTn id="12" dur="500"/>
                                        <p:tgtEl>
                                          <p:spTgt spid="5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fade">
                                      <p:cBhvr>
                                        <p:cTn id="17" dur="500"/>
                                        <p:tgtEl>
                                          <p:spTgt spid="51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fade">
                                      <p:cBhvr>
                                        <p:cTn id="22" dur="500"/>
                                        <p:tgtEl>
                                          <p:spTgt spid="51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23">
                                            <p:txEl>
                                              <p:pRg st="4" end="4"/>
                                            </p:txEl>
                                          </p:spTgt>
                                        </p:tgtEl>
                                        <p:attrNameLst>
                                          <p:attrName>style.visibility</p:attrName>
                                        </p:attrNameLst>
                                      </p:cBhvr>
                                      <p:to>
                                        <p:strVal val="visible"/>
                                      </p:to>
                                    </p:set>
                                    <p:animEffect transition="in" filter="fade">
                                      <p:cBhvr>
                                        <p:cTn id="27" dur="500"/>
                                        <p:tgtEl>
                                          <p:spTgt spid="51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123">
                                            <p:txEl>
                                              <p:pRg st="5" end="5"/>
                                            </p:txEl>
                                          </p:spTgt>
                                        </p:tgtEl>
                                        <p:attrNameLst>
                                          <p:attrName>style.visibility</p:attrName>
                                        </p:attrNameLst>
                                      </p:cBhvr>
                                      <p:to>
                                        <p:strVal val="visible"/>
                                      </p:to>
                                    </p:set>
                                    <p:animEffect transition="in" filter="fade">
                                      <p:cBhvr>
                                        <p:cTn id="32" dur="500"/>
                                        <p:tgtEl>
                                          <p:spTgt spid="51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เมฆ 5"/>
          <p:cNvSpPr/>
          <p:nvPr/>
        </p:nvSpPr>
        <p:spPr>
          <a:xfrm>
            <a:off x="395536" y="500042"/>
            <a:ext cx="8208912" cy="912734"/>
          </a:xfrm>
          <a:prstGeom prst="clou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 name="ตัวยึดหมายเลขภาพนิ่ง 5"/>
          <p:cNvSpPr>
            <a:spLocks noGrp="1"/>
          </p:cNvSpPr>
          <p:nvPr>
            <p:ph type="sldNum" sz="quarter" idx="12"/>
          </p:nvPr>
        </p:nvSpPr>
        <p:spPr/>
        <p:txBody>
          <a:bodyPr/>
          <a:lstStyle/>
          <a:p>
            <a:fld id="{8E3771CF-BC35-4C5D-AE13-C627F28D70EF}" type="slidenum">
              <a:rPr lang="en-US"/>
              <a:pPr/>
              <a:t>12</a:t>
            </a:fld>
            <a:endParaRPr lang="en-US"/>
          </a:p>
        </p:txBody>
      </p:sp>
      <p:sp>
        <p:nvSpPr>
          <p:cNvPr id="5122" name="Rectangle 2"/>
          <p:cNvSpPr>
            <a:spLocks noGrp="1" noChangeArrowheads="1"/>
          </p:cNvSpPr>
          <p:nvPr>
            <p:ph type="title"/>
          </p:nvPr>
        </p:nvSpPr>
        <p:spPr>
          <a:xfrm>
            <a:off x="323528" y="571480"/>
            <a:ext cx="8280920" cy="857256"/>
          </a:xfrm>
        </p:spPr>
        <p:txBody>
          <a:bodyPr/>
          <a:lstStyle/>
          <a:p>
            <a:pPr marL="514350" indent="-514350" algn="ctr"/>
            <a:r>
              <a:rPr lang="en-US" sz="3600" dirty="0" smtClean="0">
                <a:solidFill>
                  <a:srgbClr val="FFFF00"/>
                </a:solidFill>
                <a:latin typeface="2005_iannnnnBMX" pitchFamily="2" charset="0"/>
                <a:cs typeface="2005_iannnnnBMX" pitchFamily="2" charset="0"/>
              </a:rPr>
              <a:t>Scientific Notation</a:t>
            </a:r>
            <a:r>
              <a:rPr lang="en-US" sz="3600" dirty="0">
                <a:solidFill>
                  <a:srgbClr val="FFFF00"/>
                </a:solidFill>
                <a:latin typeface="2005_iannnnnBMX" pitchFamily="2" charset="0"/>
                <a:cs typeface="2005_iannnnnBMX" pitchFamily="2" charset="0"/>
              </a:rPr>
              <a:t> </a:t>
            </a:r>
            <a:r>
              <a:rPr lang="en-US" sz="3600" dirty="0" smtClean="0">
                <a:solidFill>
                  <a:srgbClr val="FFFF00"/>
                </a:solidFill>
                <a:latin typeface="2005_iannnnnBMX" pitchFamily="2" charset="0"/>
                <a:cs typeface="2005_iannnnnBMX" pitchFamily="2" charset="0"/>
              </a:rPr>
              <a:t>If the </a:t>
            </a:r>
            <a:r>
              <a:rPr lang="en-US" sz="3600" dirty="0">
                <a:solidFill>
                  <a:srgbClr val="FFFF00"/>
                </a:solidFill>
                <a:latin typeface="2005_iannnnnBMX" pitchFamily="2" charset="0"/>
                <a:cs typeface="2005_iannnnnBMX" pitchFamily="2" charset="0"/>
              </a:rPr>
              <a:t>original number is greater than 1</a:t>
            </a:r>
          </a:p>
        </p:txBody>
      </p:sp>
      <mc:AlternateContent xmlns:mc="http://schemas.openxmlformats.org/markup-compatibility/2006" xmlns:a14="http://schemas.microsoft.com/office/drawing/2010/main">
        <mc:Choice Requires="a14">
          <p:sp>
            <p:nvSpPr>
              <p:cNvPr id="5123" name="Rectangle 3"/>
              <p:cNvSpPr>
                <a:spLocks noGrp="1" noChangeArrowheads="1"/>
              </p:cNvSpPr>
              <p:nvPr>
                <p:ph type="body" idx="1"/>
              </p:nvPr>
            </p:nvSpPr>
            <p:spPr>
              <a:xfrm>
                <a:off x="395536" y="1357298"/>
                <a:ext cx="8208912" cy="5143536"/>
              </a:xfrm>
            </p:spPr>
            <p:txBody>
              <a:bodyPr/>
              <a:lstStyle/>
              <a:p>
                <a:pPr marL="514350" indent="-514350">
                  <a:buNone/>
                </a:pPr>
                <a:r>
                  <a:rPr lang="en-US" sz="2800" b="1" dirty="0" smtClean="0">
                    <a:solidFill>
                      <a:srgbClr val="FFFF00"/>
                    </a:solidFill>
                    <a:latin typeface="2005_iannnnnBMX" pitchFamily="2" charset="0"/>
                    <a:cs typeface="2005_iannnnnBMX" pitchFamily="2" charset="0"/>
                  </a:rPr>
                  <a:t>Example</a:t>
                </a:r>
                <a:r>
                  <a:rPr lang="en-US" sz="2800" b="1" dirty="0" smtClean="0">
                    <a:solidFill>
                      <a:schemeClr val="bg1"/>
                    </a:solidFill>
                    <a:latin typeface="2005_iannnnnBMX" pitchFamily="2" charset="0"/>
                    <a:cs typeface="2005_iannnnnBMX" pitchFamily="2" charset="0"/>
                  </a:rPr>
                  <a:t> </a:t>
                </a:r>
                <a:r>
                  <a:rPr lang="en-US" sz="2800" b="1" dirty="0" smtClean="0">
                    <a:solidFill>
                      <a:srgbClr val="00B0F0"/>
                    </a:solidFill>
                    <a:latin typeface="2005_iannnnnBMX" pitchFamily="2" charset="0"/>
                    <a:cs typeface="2005_iannnnnBMX" pitchFamily="2" charset="0"/>
                  </a:rPr>
                  <a:t>Writing a Number in Scientific Notation</a:t>
                </a:r>
              </a:p>
              <a:p>
                <a:pPr marL="514350" indent="-514350">
                  <a:buNone/>
                </a:pPr>
                <a:r>
                  <a:rPr lang="en-US" sz="2800" b="1" dirty="0" smtClean="0">
                    <a:solidFill>
                      <a:srgbClr val="00B0F0"/>
                    </a:solidFill>
                    <a:latin typeface="2005_iannnnnBMX" pitchFamily="2" charset="0"/>
                    <a:cs typeface="2005_iannnnnBMX" pitchFamily="2" charset="0"/>
                  </a:rPr>
                  <a:t>Write each number in scientific notation.</a:t>
                </a:r>
              </a:p>
              <a:p>
                <a:pPr marL="514350" indent="-514350">
                  <a:buNone/>
                </a:pPr>
                <a:r>
                  <a:rPr lang="en-US" sz="2800" b="1" dirty="0" smtClean="0">
                    <a:solidFill>
                      <a:schemeClr val="bg1"/>
                    </a:solidFill>
                    <a:latin typeface="2005_iannnnnBMX" pitchFamily="2" charset="0"/>
                    <a:cs typeface="2005_iannnnnBMX" pitchFamily="2" charset="0"/>
                  </a:rPr>
                  <a:t>a. 56,900,000</a:t>
                </a:r>
              </a:p>
              <a:p>
                <a:pPr marL="514350" indent="-514350">
                  <a:buNone/>
                </a:pPr>
                <a:r>
                  <a:rPr lang="en-US" sz="2800" b="1" dirty="0" smtClean="0">
                    <a:solidFill>
                      <a:schemeClr val="bg1"/>
                    </a:solidFill>
                    <a:latin typeface="2005_iannnnnBMX" pitchFamily="2" charset="0"/>
                    <a:cs typeface="2005_iannnnnBMX" pitchFamily="2" charset="0"/>
                  </a:rPr>
                  <a:t>56,900,000 = </a:t>
                </a:r>
                <a:r>
                  <a:rPr lang="en-US" sz="2800" b="1" dirty="0" smtClean="0">
                    <a:latin typeface="2005_iannnnnBMX" pitchFamily="2" charset="0"/>
                    <a:cs typeface="2005_iannnnnBMX" pitchFamily="2" charset="0"/>
                  </a:rPr>
                  <a:t>5.69 </a:t>
                </a:r>
                <a:r>
                  <a:rPr lang="en-US" sz="2400" b="1" dirty="0">
                    <a:latin typeface="2005_iannnnnBMX" pitchFamily="2" charset="0"/>
                    <a:cs typeface="2005_iannnnnBMX" pitchFamily="2" charset="0"/>
                    <a:sym typeface="Symbol"/>
                  </a:rPr>
                  <a:t> </a:t>
                </a:r>
                <a14:m>
                  <m:oMath xmlns:m="http://schemas.openxmlformats.org/officeDocument/2006/math">
                    <m:sSup>
                      <m:sSupPr>
                        <m:ctrlPr>
                          <a:rPr lang="en-US" sz="1600" b="1" i="1">
                            <a:latin typeface="Cambria Math"/>
                            <a:cs typeface="2005_iannnnnBMX" pitchFamily="2" charset="0"/>
                            <a:sym typeface="Symbol"/>
                          </a:rPr>
                        </m:ctrlPr>
                      </m:sSupPr>
                      <m:e>
                        <m:r>
                          <a:rPr lang="en-US" sz="1600" b="1" i="1">
                            <a:latin typeface="Cambria Math"/>
                            <a:cs typeface="2005_iannnnnBMX" pitchFamily="2" charset="0"/>
                            <a:sym typeface="Symbol"/>
                          </a:rPr>
                          <m:t>𝟏𝟎</m:t>
                        </m:r>
                      </m:e>
                      <m:sup>
                        <m:r>
                          <a:rPr lang="en-US" sz="1600" b="1" i="1" smtClean="0">
                            <a:latin typeface="Cambria Math"/>
                            <a:cs typeface="2005_iannnnnBMX" pitchFamily="2" charset="0"/>
                            <a:sym typeface="Symbol"/>
                          </a:rPr>
                          <m:t>𝟕</m:t>
                        </m:r>
                      </m:sup>
                    </m:sSup>
                    <m:r>
                      <a:rPr lang="en-US" sz="1600" b="1" i="1">
                        <a:latin typeface="Cambria Math"/>
                        <a:cs typeface="2005_iannnnnBMX" pitchFamily="2" charset="0"/>
                        <a:sym typeface="Symbol"/>
                      </a:rPr>
                      <m:t> </m:t>
                    </m:r>
                  </m:oMath>
                </a14:m>
                <a:r>
                  <a:rPr lang="en-US" sz="1600" b="1" dirty="0" smtClean="0">
                    <a:solidFill>
                      <a:schemeClr val="bg1"/>
                    </a:solidFill>
                    <a:latin typeface="2005_iannnnnBMX" pitchFamily="2" charset="0"/>
                    <a:cs typeface="2005_iannnnnBMX" pitchFamily="2" charset="0"/>
                  </a:rPr>
                  <a:t>	</a:t>
                </a:r>
                <a:r>
                  <a:rPr lang="en-US" sz="2800" b="1" dirty="0" smtClean="0">
                    <a:solidFill>
                      <a:schemeClr val="accent6">
                        <a:lumMod val="40000"/>
                        <a:lumOff val="60000"/>
                      </a:schemeClr>
                    </a:solidFill>
                    <a:latin typeface="2005_iannnnnBMX" pitchFamily="2" charset="0"/>
                    <a:cs typeface="2005_iannnnnBMX" pitchFamily="2" charset="0"/>
                  </a:rPr>
                  <a:t>Move the decimal point 7 places to the left and </a:t>
                </a:r>
              </a:p>
              <a:p>
                <a:pPr marL="514350" indent="-514350">
                  <a:buNone/>
                </a:pPr>
                <a:r>
                  <a:rPr lang="en-US" sz="2800" b="1" dirty="0">
                    <a:solidFill>
                      <a:schemeClr val="accent6">
                        <a:lumMod val="40000"/>
                        <a:lumOff val="60000"/>
                      </a:schemeClr>
                    </a:solidFill>
                    <a:latin typeface="2005_iannnnnBMX" pitchFamily="2" charset="0"/>
                    <a:cs typeface="2005_iannnnnBMX" pitchFamily="2" charset="0"/>
                  </a:rPr>
                  <a:t> </a:t>
                </a:r>
                <a:r>
                  <a:rPr lang="en-US" sz="2800" b="1" dirty="0" smtClean="0">
                    <a:solidFill>
                      <a:schemeClr val="accent6">
                        <a:lumMod val="40000"/>
                        <a:lumOff val="60000"/>
                      </a:schemeClr>
                    </a:solidFill>
                    <a:latin typeface="2005_iannnnnBMX" pitchFamily="2" charset="0"/>
                    <a:cs typeface="2005_iannnnnBMX" pitchFamily="2" charset="0"/>
                  </a:rPr>
                  <a:t>                               use 7 as an exponent. Drop the zeros after the 9.</a:t>
                </a:r>
              </a:p>
              <a:p>
                <a:pPr marL="514350" indent="-514350">
                  <a:buNone/>
                </a:pPr>
                <a:r>
                  <a:rPr lang="en-US" sz="2800" b="1" dirty="0" smtClean="0">
                    <a:latin typeface="2005_iannnnnBMX" pitchFamily="2" charset="0"/>
                    <a:cs typeface="2005_iannnnnBMX" pitchFamily="2" charset="0"/>
                  </a:rPr>
                  <a:t>b. 46,205,000</a:t>
                </a:r>
                <a:endParaRPr lang="en-US" sz="2800" b="1" dirty="0">
                  <a:latin typeface="2005_iannnnnBMX" pitchFamily="2" charset="0"/>
                  <a:cs typeface="2005_iannnnnBMX" pitchFamily="2" charset="0"/>
                </a:endParaRPr>
              </a:p>
              <a:p>
                <a:pPr marL="514350" indent="-514350">
                  <a:buNone/>
                </a:pPr>
                <a:r>
                  <a:rPr lang="en-US" sz="2800" b="1" dirty="0" smtClean="0">
                    <a:latin typeface="2005_iannnnnBMX" pitchFamily="2" charset="0"/>
                    <a:cs typeface="2005_iannnnnBMX" pitchFamily="2" charset="0"/>
                  </a:rPr>
                  <a:t>46,205,00 </a:t>
                </a:r>
                <a:r>
                  <a:rPr lang="en-US" sz="2800" b="1" dirty="0">
                    <a:latin typeface="2005_iannnnnBMX" pitchFamily="2" charset="0"/>
                    <a:cs typeface="2005_iannnnnBMX" pitchFamily="2" charset="0"/>
                  </a:rPr>
                  <a:t>= </a:t>
                </a:r>
                <a:r>
                  <a:rPr lang="en-US" sz="2800" b="1" dirty="0" smtClean="0">
                    <a:latin typeface="2005_iannnnnBMX" pitchFamily="2" charset="0"/>
                    <a:cs typeface="2005_iannnnnBMX" pitchFamily="2" charset="0"/>
                  </a:rPr>
                  <a:t>4.6205 </a:t>
                </a:r>
                <a:r>
                  <a:rPr lang="en-US" sz="2400" b="1" dirty="0">
                    <a:latin typeface="2005_iannnnnBMX" pitchFamily="2" charset="0"/>
                    <a:cs typeface="2005_iannnnnBMX" pitchFamily="2" charset="0"/>
                    <a:sym typeface="Symbol"/>
                  </a:rPr>
                  <a:t> </a:t>
                </a:r>
                <a14:m>
                  <m:oMath xmlns:m="http://schemas.openxmlformats.org/officeDocument/2006/math">
                    <m:sSup>
                      <m:sSupPr>
                        <m:ctrlPr>
                          <a:rPr lang="en-US" sz="1600" b="1" i="1">
                            <a:latin typeface="Cambria Math"/>
                            <a:cs typeface="2005_iannnnnBMX" pitchFamily="2" charset="0"/>
                            <a:sym typeface="Symbol"/>
                          </a:rPr>
                        </m:ctrlPr>
                      </m:sSupPr>
                      <m:e>
                        <m:r>
                          <a:rPr lang="en-US" sz="1600" b="1" i="1">
                            <a:latin typeface="Cambria Math"/>
                            <a:cs typeface="2005_iannnnnBMX" pitchFamily="2" charset="0"/>
                            <a:sym typeface="Symbol"/>
                          </a:rPr>
                          <m:t>𝟏𝟎</m:t>
                        </m:r>
                      </m:e>
                      <m:sup>
                        <m:r>
                          <a:rPr lang="en-US" sz="1600" b="1" i="1" smtClean="0">
                            <a:latin typeface="Cambria Math"/>
                            <a:cs typeface="2005_iannnnnBMX" pitchFamily="2" charset="0"/>
                            <a:sym typeface="Symbol"/>
                          </a:rPr>
                          <m:t>𝟕</m:t>
                        </m:r>
                      </m:sup>
                    </m:sSup>
                    <m:r>
                      <a:rPr lang="en-US" sz="1600" b="1" i="1">
                        <a:latin typeface="Cambria Math"/>
                        <a:cs typeface="2005_iannnnnBMX" pitchFamily="2" charset="0"/>
                        <a:sym typeface="Symbol"/>
                      </a:rPr>
                      <m:t> </m:t>
                    </m:r>
                  </m:oMath>
                </a14:m>
                <a:r>
                  <a:rPr lang="en-US" sz="1600" b="1" dirty="0">
                    <a:latin typeface="2005_iannnnnBMX" pitchFamily="2" charset="0"/>
                    <a:cs typeface="2005_iannnnnBMX" pitchFamily="2" charset="0"/>
                  </a:rPr>
                  <a:t>	</a:t>
                </a:r>
                <a:r>
                  <a:rPr lang="en-US" sz="2800" b="1" dirty="0">
                    <a:solidFill>
                      <a:schemeClr val="accent6">
                        <a:lumMod val="40000"/>
                        <a:lumOff val="60000"/>
                      </a:schemeClr>
                    </a:solidFill>
                    <a:latin typeface="2005_iannnnnBMX" pitchFamily="2" charset="0"/>
                    <a:cs typeface="2005_iannnnnBMX" pitchFamily="2" charset="0"/>
                  </a:rPr>
                  <a:t>Move the decimal point 7 places to the left and </a:t>
                </a:r>
              </a:p>
              <a:p>
                <a:pPr marL="514350" indent="-514350">
                  <a:buNone/>
                </a:pPr>
                <a:r>
                  <a:rPr lang="en-US" sz="2800" b="1" dirty="0">
                    <a:solidFill>
                      <a:schemeClr val="accent6">
                        <a:lumMod val="40000"/>
                        <a:lumOff val="60000"/>
                      </a:schemeClr>
                    </a:solidFill>
                    <a:latin typeface="2005_iannnnnBMX" pitchFamily="2" charset="0"/>
                    <a:cs typeface="2005_iannnnnBMX" pitchFamily="2" charset="0"/>
                  </a:rPr>
                  <a:t>                                use 7 as an exponent. Drop the zeros after the </a:t>
                </a:r>
                <a:r>
                  <a:rPr lang="en-US" sz="2800" b="1" dirty="0" smtClean="0">
                    <a:solidFill>
                      <a:schemeClr val="accent6">
                        <a:lumMod val="40000"/>
                        <a:lumOff val="60000"/>
                      </a:schemeClr>
                    </a:solidFill>
                    <a:latin typeface="2005_iannnnnBMX" pitchFamily="2" charset="0"/>
                    <a:cs typeface="2005_iannnnnBMX" pitchFamily="2" charset="0"/>
                  </a:rPr>
                  <a:t>5.</a:t>
                </a:r>
                <a:endParaRPr lang="en-US" sz="2800" b="1" dirty="0">
                  <a:solidFill>
                    <a:schemeClr val="accent6">
                      <a:lumMod val="40000"/>
                      <a:lumOff val="60000"/>
                    </a:schemeClr>
                  </a:solidFill>
                  <a:latin typeface="2005_iannnnnBMX" pitchFamily="2" charset="0"/>
                  <a:cs typeface="2005_iannnnnBMX" pitchFamily="2" charset="0"/>
                </a:endParaRPr>
              </a:p>
              <a:p>
                <a:pPr marL="514350" indent="-514350">
                  <a:buNone/>
                </a:pPr>
                <a:endParaRPr lang="en-US" sz="2800" b="1" dirty="0" smtClean="0">
                  <a:solidFill>
                    <a:schemeClr val="accent6">
                      <a:lumMod val="40000"/>
                      <a:lumOff val="60000"/>
                    </a:schemeClr>
                  </a:solidFill>
                  <a:latin typeface="2005_iannnnnBMX" pitchFamily="2" charset="0"/>
                  <a:cs typeface="2005_iannnnnBMX" pitchFamily="2" charset="0"/>
                </a:endParaRPr>
              </a:p>
            </p:txBody>
          </p:sp>
        </mc:Choice>
        <mc:Fallback xmlns="">
          <p:sp>
            <p:nvSpPr>
              <p:cNvPr id="5123" name="Rectangle 3"/>
              <p:cNvSpPr>
                <a:spLocks noGrp="1" noRot="1" noChangeAspect="1" noMove="1" noResize="1" noEditPoints="1" noAdjustHandles="1" noChangeArrowheads="1" noChangeShapeType="1" noTextEdit="1"/>
              </p:cNvSpPr>
              <p:nvPr>
                <p:ph type="body" idx="1"/>
              </p:nvPr>
            </p:nvSpPr>
            <p:spPr>
              <a:xfrm>
                <a:off x="395536" y="1357298"/>
                <a:ext cx="8208912" cy="5143536"/>
              </a:xfrm>
              <a:blipFill rotWithShape="1">
                <a:blip r:embed="rId2"/>
                <a:stretch>
                  <a:fillRect l="-1560" t="-1186" r="-1189"/>
                </a:stretch>
              </a:blipFill>
            </p:spPr>
            <p:txBody>
              <a:bodyPr/>
              <a:lstStyle/>
              <a:p>
                <a:r>
                  <a:rPr lang="th-TH">
                    <a:noFill/>
                  </a:rPr>
                  <a:t> </a:t>
                </a:r>
              </a:p>
            </p:txBody>
          </p:sp>
        </mc:Fallback>
      </mc:AlternateContent>
    </p:spTree>
    <p:extLst>
      <p:ext uri="{BB962C8B-B14F-4D97-AF65-F5344CB8AC3E}">
        <p14:creationId xmlns:p14="http://schemas.microsoft.com/office/powerpoint/2010/main" val="4211792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fade">
                                      <p:cBhvr>
                                        <p:cTn id="12" dur="500"/>
                                        <p:tgtEl>
                                          <p:spTgt spid="5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fade">
                                      <p:cBhvr>
                                        <p:cTn id="17" dur="500"/>
                                        <p:tgtEl>
                                          <p:spTgt spid="51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fade">
                                      <p:cBhvr>
                                        <p:cTn id="22" dur="500"/>
                                        <p:tgtEl>
                                          <p:spTgt spid="51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23">
                                            <p:txEl>
                                              <p:pRg st="4" end="4"/>
                                            </p:txEl>
                                          </p:spTgt>
                                        </p:tgtEl>
                                        <p:attrNameLst>
                                          <p:attrName>style.visibility</p:attrName>
                                        </p:attrNameLst>
                                      </p:cBhvr>
                                      <p:to>
                                        <p:strVal val="visible"/>
                                      </p:to>
                                    </p:set>
                                    <p:animEffect transition="in" filter="fade">
                                      <p:cBhvr>
                                        <p:cTn id="27" dur="500"/>
                                        <p:tgtEl>
                                          <p:spTgt spid="51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123">
                                            <p:txEl>
                                              <p:pRg st="5" end="5"/>
                                            </p:txEl>
                                          </p:spTgt>
                                        </p:tgtEl>
                                        <p:attrNameLst>
                                          <p:attrName>style.visibility</p:attrName>
                                        </p:attrNameLst>
                                      </p:cBhvr>
                                      <p:to>
                                        <p:strVal val="visible"/>
                                      </p:to>
                                    </p:set>
                                    <p:animEffect transition="in" filter="fade">
                                      <p:cBhvr>
                                        <p:cTn id="32" dur="500"/>
                                        <p:tgtEl>
                                          <p:spTgt spid="512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123">
                                            <p:txEl>
                                              <p:pRg st="6" end="6"/>
                                            </p:txEl>
                                          </p:spTgt>
                                        </p:tgtEl>
                                        <p:attrNameLst>
                                          <p:attrName>style.visibility</p:attrName>
                                        </p:attrNameLst>
                                      </p:cBhvr>
                                      <p:to>
                                        <p:strVal val="visible"/>
                                      </p:to>
                                    </p:set>
                                    <p:animEffect transition="in" filter="fade">
                                      <p:cBhvr>
                                        <p:cTn id="37" dur="500"/>
                                        <p:tgtEl>
                                          <p:spTgt spid="512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123">
                                            <p:txEl>
                                              <p:pRg st="7" end="7"/>
                                            </p:txEl>
                                          </p:spTgt>
                                        </p:tgtEl>
                                        <p:attrNameLst>
                                          <p:attrName>style.visibility</p:attrName>
                                        </p:attrNameLst>
                                      </p:cBhvr>
                                      <p:to>
                                        <p:strVal val="visible"/>
                                      </p:to>
                                    </p:set>
                                    <p:animEffect transition="in" filter="fade">
                                      <p:cBhvr>
                                        <p:cTn id="42" dur="500"/>
                                        <p:tgtEl>
                                          <p:spTgt spid="51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เมฆ 5"/>
          <p:cNvSpPr/>
          <p:nvPr/>
        </p:nvSpPr>
        <p:spPr>
          <a:xfrm>
            <a:off x="467544" y="500042"/>
            <a:ext cx="8064896" cy="912734"/>
          </a:xfrm>
          <a:prstGeom prst="clou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 name="ตัวยึดหมายเลขภาพนิ่ง 5"/>
          <p:cNvSpPr>
            <a:spLocks noGrp="1"/>
          </p:cNvSpPr>
          <p:nvPr>
            <p:ph type="sldNum" sz="quarter" idx="12"/>
          </p:nvPr>
        </p:nvSpPr>
        <p:spPr/>
        <p:txBody>
          <a:bodyPr/>
          <a:lstStyle/>
          <a:p>
            <a:fld id="{8E3771CF-BC35-4C5D-AE13-C627F28D70EF}" type="slidenum">
              <a:rPr lang="en-US"/>
              <a:pPr/>
              <a:t>13</a:t>
            </a:fld>
            <a:endParaRPr lang="en-US"/>
          </a:p>
        </p:txBody>
      </p:sp>
      <p:sp>
        <p:nvSpPr>
          <p:cNvPr id="5122" name="Rectangle 2"/>
          <p:cNvSpPr>
            <a:spLocks noGrp="1" noChangeArrowheads="1"/>
          </p:cNvSpPr>
          <p:nvPr>
            <p:ph type="title"/>
          </p:nvPr>
        </p:nvSpPr>
        <p:spPr>
          <a:xfrm>
            <a:off x="323528" y="571480"/>
            <a:ext cx="8280920" cy="857256"/>
          </a:xfrm>
        </p:spPr>
        <p:txBody>
          <a:bodyPr/>
          <a:lstStyle/>
          <a:p>
            <a:pPr marL="514350" indent="-514350" algn="ctr"/>
            <a:r>
              <a:rPr lang="en-US" sz="3600" dirty="0" smtClean="0">
                <a:solidFill>
                  <a:srgbClr val="FFFF00"/>
                </a:solidFill>
                <a:latin typeface="2005_iannnnnBMX" pitchFamily="2" charset="0"/>
                <a:cs typeface="2005_iannnnnBMX" pitchFamily="2" charset="0"/>
              </a:rPr>
              <a:t>Scientific Notation</a:t>
            </a:r>
            <a:r>
              <a:rPr lang="en-US" sz="3600" dirty="0">
                <a:solidFill>
                  <a:srgbClr val="FFFF00"/>
                </a:solidFill>
                <a:latin typeface="2005_iannnnnBMX" pitchFamily="2" charset="0"/>
                <a:cs typeface="2005_iannnnnBMX" pitchFamily="2" charset="0"/>
              </a:rPr>
              <a:t> </a:t>
            </a:r>
            <a:r>
              <a:rPr lang="en-US" sz="3600" dirty="0" smtClean="0">
                <a:solidFill>
                  <a:srgbClr val="FFFF00"/>
                </a:solidFill>
                <a:latin typeface="2005_iannnnnBMX" pitchFamily="2" charset="0"/>
                <a:cs typeface="2005_iannnnnBMX" pitchFamily="2" charset="0"/>
              </a:rPr>
              <a:t>If the </a:t>
            </a:r>
            <a:r>
              <a:rPr lang="en-US" sz="3600" dirty="0">
                <a:solidFill>
                  <a:srgbClr val="FFFF00"/>
                </a:solidFill>
                <a:latin typeface="2005_iannnnnBMX" pitchFamily="2" charset="0"/>
                <a:cs typeface="2005_iannnnnBMX" pitchFamily="2" charset="0"/>
              </a:rPr>
              <a:t>original number is greater than 1</a:t>
            </a:r>
          </a:p>
        </p:txBody>
      </p:sp>
      <mc:AlternateContent xmlns:mc="http://schemas.openxmlformats.org/markup-compatibility/2006" xmlns:a14="http://schemas.microsoft.com/office/drawing/2010/main">
        <mc:Choice Requires="a14">
          <p:sp>
            <p:nvSpPr>
              <p:cNvPr id="5123" name="Rectangle 3"/>
              <p:cNvSpPr>
                <a:spLocks noGrp="1" noChangeArrowheads="1"/>
              </p:cNvSpPr>
              <p:nvPr>
                <p:ph type="body" idx="1"/>
              </p:nvPr>
            </p:nvSpPr>
            <p:spPr>
              <a:xfrm>
                <a:off x="395536" y="1357298"/>
                <a:ext cx="8208912" cy="5143536"/>
              </a:xfrm>
            </p:spPr>
            <p:txBody>
              <a:bodyPr/>
              <a:lstStyle/>
              <a:p>
                <a:pPr marL="514350" indent="-514350">
                  <a:buNone/>
                </a:pPr>
                <a:r>
                  <a:rPr lang="en-US" sz="2800" b="1" dirty="0" smtClean="0">
                    <a:solidFill>
                      <a:srgbClr val="FFFF00"/>
                    </a:solidFill>
                    <a:latin typeface="2005_iannnnnBMX" pitchFamily="2" charset="0"/>
                    <a:cs typeface="2005_iannnnnBMX" pitchFamily="2" charset="0"/>
                  </a:rPr>
                  <a:t>Example</a:t>
                </a:r>
                <a:r>
                  <a:rPr lang="en-US" sz="2800" b="1" dirty="0" smtClean="0">
                    <a:solidFill>
                      <a:schemeClr val="bg1"/>
                    </a:solidFill>
                    <a:latin typeface="2005_iannnnnBMX" pitchFamily="2" charset="0"/>
                    <a:cs typeface="2005_iannnnnBMX" pitchFamily="2" charset="0"/>
                  </a:rPr>
                  <a:t> </a:t>
                </a:r>
                <a:r>
                  <a:rPr lang="en-US" sz="2800" b="1" dirty="0" smtClean="0">
                    <a:solidFill>
                      <a:srgbClr val="00B0F0"/>
                    </a:solidFill>
                    <a:latin typeface="2005_iannnnnBMX" pitchFamily="2" charset="0"/>
                    <a:cs typeface="2005_iannnnnBMX" pitchFamily="2" charset="0"/>
                  </a:rPr>
                  <a:t>Writing a Number in Standard Notation</a:t>
                </a:r>
              </a:p>
              <a:p>
                <a:pPr marL="514350" indent="-514350">
                  <a:buNone/>
                </a:pPr>
                <a:r>
                  <a:rPr lang="en-US" sz="2800" b="1" dirty="0" smtClean="0">
                    <a:solidFill>
                      <a:srgbClr val="00B0F0"/>
                    </a:solidFill>
                    <a:latin typeface="2005_iannnnnBMX" pitchFamily="2" charset="0"/>
                    <a:cs typeface="2005_iannnnnBMX" pitchFamily="2" charset="0"/>
                  </a:rPr>
                  <a:t>Physical Science Write each number in standard notation.</a:t>
                </a:r>
              </a:p>
              <a:p>
                <a:pPr marL="514350" indent="-514350">
                  <a:buNone/>
                </a:pPr>
                <a:r>
                  <a:rPr lang="en-US" sz="2800" b="1" dirty="0" smtClean="0">
                    <a:solidFill>
                      <a:schemeClr val="bg1"/>
                    </a:solidFill>
                    <a:latin typeface="2005_iannnnnBMX" pitchFamily="2" charset="0"/>
                    <a:cs typeface="2005_iannnnnBMX" pitchFamily="2" charset="0"/>
                  </a:rPr>
                  <a:t>a. </a:t>
                </a:r>
                <a:r>
                  <a:rPr lang="en-US" sz="2800" b="1" dirty="0" smtClean="0">
                    <a:latin typeface="2005_iannnnnBMX" pitchFamily="2" charset="0"/>
                    <a:cs typeface="2005_iannnnnBMX" pitchFamily="2" charset="0"/>
                  </a:rPr>
                  <a:t>Temperature at the sun’s core: 1.55 </a:t>
                </a:r>
                <a:r>
                  <a:rPr lang="en-US" sz="2400" b="1" dirty="0">
                    <a:latin typeface="2005_iannnnnBMX" pitchFamily="2" charset="0"/>
                    <a:cs typeface="2005_iannnnnBMX" pitchFamily="2" charset="0"/>
                    <a:sym typeface="Symbol"/>
                  </a:rPr>
                  <a:t> </a:t>
                </a:r>
                <a14:m>
                  <m:oMath xmlns:m="http://schemas.openxmlformats.org/officeDocument/2006/math">
                    <m:sSup>
                      <m:sSupPr>
                        <m:ctrlPr>
                          <a:rPr lang="en-US" sz="1600" b="1" i="1">
                            <a:latin typeface="Cambria Math"/>
                            <a:cs typeface="2005_iannnnnBMX" pitchFamily="2" charset="0"/>
                            <a:sym typeface="Symbol"/>
                          </a:rPr>
                        </m:ctrlPr>
                      </m:sSupPr>
                      <m:e>
                        <m:r>
                          <a:rPr lang="en-US" sz="1600" b="1" i="1">
                            <a:latin typeface="Cambria Math"/>
                            <a:cs typeface="2005_iannnnnBMX" pitchFamily="2" charset="0"/>
                            <a:sym typeface="Symbol"/>
                          </a:rPr>
                          <m:t>𝟏𝟎</m:t>
                        </m:r>
                      </m:e>
                      <m:sup>
                        <m:r>
                          <a:rPr lang="en-US" sz="1600" b="1" i="1" smtClean="0">
                            <a:latin typeface="Cambria Math"/>
                            <a:cs typeface="2005_iannnnnBMX" pitchFamily="2" charset="0"/>
                            <a:sym typeface="Symbol"/>
                          </a:rPr>
                          <m:t>𝟔</m:t>
                        </m:r>
                      </m:sup>
                    </m:sSup>
                  </m:oMath>
                </a14:m>
                <a:r>
                  <a:rPr lang="en-US" sz="2800" b="1" dirty="0" smtClean="0">
                    <a:solidFill>
                      <a:schemeClr val="bg1"/>
                    </a:solidFill>
                    <a:latin typeface="2005_iannnnnBMX" pitchFamily="2" charset="0"/>
                    <a:cs typeface="2005_iannnnnBMX" pitchFamily="2" charset="0"/>
                  </a:rPr>
                  <a:t> kelvins.</a:t>
                </a:r>
              </a:p>
              <a:p>
                <a:pPr marL="514350" indent="-514350">
                  <a:buNone/>
                </a:pPr>
                <a:r>
                  <a:rPr lang="en-US" sz="2800" b="1" dirty="0">
                    <a:latin typeface="2005_iannnnnBMX" pitchFamily="2" charset="0"/>
                    <a:cs typeface="2005_iannnnnBMX" pitchFamily="2" charset="0"/>
                  </a:rPr>
                  <a:t>1.55 </a:t>
                </a:r>
                <a:r>
                  <a:rPr lang="en-US" sz="2400" b="1" dirty="0">
                    <a:latin typeface="2005_iannnnnBMX" pitchFamily="2" charset="0"/>
                    <a:cs typeface="2005_iannnnnBMX" pitchFamily="2" charset="0"/>
                    <a:sym typeface="Symbol"/>
                  </a:rPr>
                  <a:t> </a:t>
                </a:r>
                <a14:m>
                  <m:oMath xmlns:m="http://schemas.openxmlformats.org/officeDocument/2006/math">
                    <m:sSup>
                      <m:sSupPr>
                        <m:ctrlPr>
                          <a:rPr lang="en-US" sz="1600" b="1" i="1">
                            <a:latin typeface="Cambria Math"/>
                            <a:cs typeface="2005_iannnnnBMX" pitchFamily="2" charset="0"/>
                            <a:sym typeface="Symbol"/>
                          </a:rPr>
                        </m:ctrlPr>
                      </m:sSupPr>
                      <m:e>
                        <m:r>
                          <a:rPr lang="en-US" sz="1600" b="1" i="1">
                            <a:latin typeface="Cambria Math"/>
                            <a:cs typeface="2005_iannnnnBMX" pitchFamily="2" charset="0"/>
                            <a:sym typeface="Symbol"/>
                          </a:rPr>
                          <m:t>𝟏𝟎</m:t>
                        </m:r>
                      </m:e>
                      <m:sup>
                        <m:r>
                          <a:rPr lang="en-US" sz="1600" b="1" i="1">
                            <a:latin typeface="Cambria Math"/>
                            <a:cs typeface="2005_iannnnnBMX" pitchFamily="2" charset="0"/>
                            <a:sym typeface="Symbol"/>
                          </a:rPr>
                          <m:t>𝟔</m:t>
                        </m:r>
                      </m:sup>
                    </m:sSup>
                    <m:r>
                      <a:rPr lang="en-US" sz="1600" b="1" i="1">
                        <a:latin typeface="Cambria Math"/>
                        <a:cs typeface="2005_iannnnnBMX" pitchFamily="2" charset="0"/>
                        <a:sym typeface="Symbol"/>
                      </a:rPr>
                      <m:t> </m:t>
                    </m:r>
                  </m:oMath>
                </a14:m>
                <a:r>
                  <a:rPr lang="en-US" sz="2800" b="1" dirty="0" smtClean="0">
                    <a:solidFill>
                      <a:schemeClr val="bg1"/>
                    </a:solidFill>
                    <a:latin typeface="2005_iannnnnBMX" pitchFamily="2" charset="0"/>
                    <a:cs typeface="2005_iannnnnBMX" pitchFamily="2" charset="0"/>
                  </a:rPr>
                  <a:t>= 1 550000. </a:t>
                </a:r>
                <a:r>
                  <a:rPr lang="en-US" sz="1600" b="1" dirty="0">
                    <a:latin typeface="2005_iannnnnBMX" pitchFamily="2" charset="0"/>
                    <a:cs typeface="2005_iannnnnBMX" pitchFamily="2" charset="0"/>
                  </a:rPr>
                  <a:t> </a:t>
                </a:r>
                <a:r>
                  <a:rPr lang="en-US" sz="1600" b="1" dirty="0" smtClean="0">
                    <a:latin typeface="2005_iannnnnBMX" pitchFamily="2" charset="0"/>
                    <a:cs typeface="2005_iannnnnBMX" pitchFamily="2" charset="0"/>
                  </a:rPr>
                  <a:t>   </a:t>
                </a:r>
                <a:r>
                  <a:rPr lang="en-US" sz="2800" b="1" dirty="0" smtClean="0">
                    <a:solidFill>
                      <a:schemeClr val="accent6">
                        <a:lumMod val="40000"/>
                        <a:lumOff val="60000"/>
                      </a:schemeClr>
                    </a:solidFill>
                    <a:latin typeface="2005_iannnnnBMX" pitchFamily="2" charset="0"/>
                    <a:cs typeface="2005_iannnnnBMX" pitchFamily="2" charset="0"/>
                  </a:rPr>
                  <a:t>A positive exponent indicates a number greater than</a:t>
                </a:r>
              </a:p>
              <a:p>
                <a:pPr marL="514350" indent="-514350">
                  <a:buNone/>
                </a:pPr>
                <a:r>
                  <a:rPr lang="en-US" sz="2800" b="1" dirty="0">
                    <a:solidFill>
                      <a:schemeClr val="accent6">
                        <a:lumMod val="40000"/>
                        <a:lumOff val="60000"/>
                      </a:schemeClr>
                    </a:solidFill>
                    <a:latin typeface="2005_iannnnnBMX" pitchFamily="2" charset="0"/>
                    <a:cs typeface="2005_iannnnnBMX" pitchFamily="2" charset="0"/>
                  </a:rPr>
                  <a:t> </a:t>
                </a:r>
                <a:r>
                  <a:rPr lang="en-US" sz="2800" b="1" dirty="0" smtClean="0">
                    <a:solidFill>
                      <a:schemeClr val="accent6">
                        <a:lumMod val="40000"/>
                        <a:lumOff val="60000"/>
                      </a:schemeClr>
                    </a:solidFill>
                    <a:latin typeface="2005_iannnnnBMX" pitchFamily="2" charset="0"/>
                    <a:cs typeface="2005_iannnnnBMX" pitchFamily="2" charset="0"/>
                  </a:rPr>
                  <a:t>                            10. Move the decimal point 6 places to the right.</a:t>
                </a:r>
              </a:p>
              <a:p>
                <a:pPr marL="514350" indent="-514350">
                  <a:buNone/>
                </a:pPr>
                <a:r>
                  <a:rPr lang="en-US" sz="2800" b="1" dirty="0">
                    <a:latin typeface="2005_iannnnnBMX" pitchFamily="2" charset="0"/>
                    <a:cs typeface="2005_iannnnnBMX" pitchFamily="2" charset="0"/>
                  </a:rPr>
                  <a:t>	</a:t>
                </a:r>
                <a:r>
                  <a:rPr lang="en-US" sz="2800" b="1" dirty="0" smtClean="0">
                    <a:latin typeface="2005_iannnnnBMX" pitchFamily="2" charset="0"/>
                    <a:cs typeface="2005_iannnnnBMX" pitchFamily="2" charset="0"/>
                  </a:rPr>
                  <a:t>	  = 1,550,000</a:t>
                </a:r>
                <a:endParaRPr lang="en-US" sz="2800" b="1" dirty="0" smtClean="0">
                  <a:solidFill>
                    <a:schemeClr val="bg1"/>
                  </a:solidFill>
                  <a:latin typeface="2005_iannnnnBMX" pitchFamily="2" charset="0"/>
                  <a:cs typeface="2005_iannnnnBMX" pitchFamily="2" charset="0"/>
                </a:endParaRPr>
              </a:p>
              <a:p>
                <a:pPr marL="514350" indent="-514350">
                  <a:buNone/>
                </a:pPr>
                <a:r>
                  <a:rPr lang="en-US" sz="2800" b="1" dirty="0" smtClean="0">
                    <a:latin typeface="2005_iannnnnBMX" pitchFamily="2" charset="0"/>
                    <a:cs typeface="2005_iannnnnBMX" pitchFamily="2" charset="0"/>
                  </a:rPr>
                  <a:t>b. </a:t>
                </a:r>
                <a:r>
                  <a:rPr lang="en-US" sz="2800" b="1" dirty="0">
                    <a:latin typeface="2005_iannnnnBMX" pitchFamily="2" charset="0"/>
                    <a:cs typeface="2005_iannnnnBMX" pitchFamily="2" charset="0"/>
                  </a:rPr>
                  <a:t>Temperature at the </a:t>
                </a:r>
                <a:r>
                  <a:rPr lang="en-US" sz="2800" b="1" dirty="0" smtClean="0">
                    <a:latin typeface="2005_iannnnnBMX" pitchFamily="2" charset="0"/>
                    <a:cs typeface="2005_iannnnnBMX" pitchFamily="2" charset="0"/>
                  </a:rPr>
                  <a:t>moon’s </a:t>
                </a:r>
                <a:r>
                  <a:rPr lang="en-US" sz="2800" b="1" dirty="0">
                    <a:latin typeface="2005_iannnnnBMX" pitchFamily="2" charset="0"/>
                    <a:cs typeface="2005_iannnnnBMX" pitchFamily="2" charset="0"/>
                  </a:rPr>
                  <a:t>core: </a:t>
                </a:r>
                <a:r>
                  <a:rPr lang="en-US" sz="2800" b="1" dirty="0" smtClean="0">
                    <a:latin typeface="2005_iannnnnBMX" pitchFamily="2" charset="0"/>
                    <a:cs typeface="2005_iannnnnBMX" pitchFamily="2" charset="0"/>
                  </a:rPr>
                  <a:t>5.07 </a:t>
                </a:r>
                <a:r>
                  <a:rPr lang="en-US" sz="2400" b="1" dirty="0">
                    <a:latin typeface="2005_iannnnnBMX" pitchFamily="2" charset="0"/>
                    <a:cs typeface="2005_iannnnnBMX" pitchFamily="2" charset="0"/>
                    <a:sym typeface="Symbol"/>
                  </a:rPr>
                  <a:t> </a:t>
                </a:r>
                <a14:m>
                  <m:oMath xmlns:m="http://schemas.openxmlformats.org/officeDocument/2006/math">
                    <m:sSup>
                      <m:sSupPr>
                        <m:ctrlPr>
                          <a:rPr lang="en-US" sz="1600" b="1" i="1" smtClean="0">
                            <a:latin typeface="Cambria Math"/>
                            <a:cs typeface="2005_iannnnnBMX" pitchFamily="2" charset="0"/>
                            <a:sym typeface="Symbol"/>
                          </a:rPr>
                        </m:ctrlPr>
                      </m:sSupPr>
                      <m:e>
                        <m:r>
                          <a:rPr lang="en-US" sz="1600" b="1" i="1">
                            <a:latin typeface="Cambria Math"/>
                            <a:cs typeface="2005_iannnnnBMX" pitchFamily="2" charset="0"/>
                            <a:sym typeface="Symbol"/>
                          </a:rPr>
                          <m:t>𝟏𝟎</m:t>
                        </m:r>
                      </m:e>
                      <m:sup>
                        <m:r>
                          <a:rPr lang="en-US" sz="1600" b="1" i="1" smtClean="0">
                            <a:latin typeface="Cambria Math"/>
                            <a:cs typeface="2005_iannnnnBMX" pitchFamily="2" charset="0"/>
                            <a:sym typeface="Symbol"/>
                          </a:rPr>
                          <m:t>𝟒</m:t>
                        </m:r>
                      </m:sup>
                    </m:sSup>
                  </m:oMath>
                </a14:m>
                <a:r>
                  <a:rPr lang="en-US" sz="2800" b="1" dirty="0">
                    <a:latin typeface="2005_iannnnnBMX" pitchFamily="2" charset="0"/>
                    <a:cs typeface="2005_iannnnnBMX" pitchFamily="2" charset="0"/>
                  </a:rPr>
                  <a:t> kelvins.</a:t>
                </a:r>
              </a:p>
              <a:p>
                <a:pPr marL="514350" indent="-514350">
                  <a:buNone/>
                </a:pPr>
                <a:r>
                  <a:rPr lang="en-US" sz="2800" b="1" dirty="0" smtClean="0">
                    <a:latin typeface="2005_iannnnnBMX" pitchFamily="2" charset="0"/>
                    <a:cs typeface="2005_iannnnnBMX" pitchFamily="2" charset="0"/>
                  </a:rPr>
                  <a:t>5.07 </a:t>
                </a:r>
                <a:r>
                  <a:rPr lang="en-US" sz="2400" b="1" dirty="0">
                    <a:latin typeface="2005_iannnnnBMX" pitchFamily="2" charset="0"/>
                    <a:cs typeface="2005_iannnnnBMX" pitchFamily="2" charset="0"/>
                    <a:sym typeface="Symbol"/>
                  </a:rPr>
                  <a:t> </a:t>
                </a:r>
                <a14:m>
                  <m:oMath xmlns:m="http://schemas.openxmlformats.org/officeDocument/2006/math">
                    <m:sSup>
                      <m:sSupPr>
                        <m:ctrlPr>
                          <a:rPr lang="en-US" sz="1600" b="1" i="1">
                            <a:latin typeface="Cambria Math"/>
                            <a:cs typeface="2005_iannnnnBMX" pitchFamily="2" charset="0"/>
                            <a:sym typeface="Symbol"/>
                          </a:rPr>
                        </m:ctrlPr>
                      </m:sSupPr>
                      <m:e>
                        <m:r>
                          <a:rPr lang="en-US" sz="1600" b="1" i="1">
                            <a:latin typeface="Cambria Math"/>
                            <a:cs typeface="2005_iannnnnBMX" pitchFamily="2" charset="0"/>
                            <a:sym typeface="Symbol"/>
                          </a:rPr>
                          <m:t>𝟏𝟎</m:t>
                        </m:r>
                      </m:e>
                      <m:sup>
                        <m:r>
                          <a:rPr lang="en-US" sz="1600" b="1" i="1" smtClean="0">
                            <a:latin typeface="Cambria Math"/>
                            <a:cs typeface="2005_iannnnnBMX" pitchFamily="2" charset="0"/>
                            <a:sym typeface="Symbol"/>
                          </a:rPr>
                          <m:t>𝟒</m:t>
                        </m:r>
                      </m:sup>
                    </m:sSup>
                    <m:r>
                      <a:rPr lang="en-US" sz="1600" b="1" i="1">
                        <a:latin typeface="Cambria Math"/>
                        <a:cs typeface="2005_iannnnnBMX" pitchFamily="2" charset="0"/>
                        <a:sym typeface="Symbol"/>
                      </a:rPr>
                      <m:t> </m:t>
                    </m:r>
                  </m:oMath>
                </a14:m>
                <a:r>
                  <a:rPr lang="en-US" sz="2800" b="1" dirty="0">
                    <a:latin typeface="2005_iannnnnBMX" pitchFamily="2" charset="0"/>
                    <a:cs typeface="2005_iannnnnBMX" pitchFamily="2" charset="0"/>
                  </a:rPr>
                  <a:t>= </a:t>
                </a:r>
                <a:r>
                  <a:rPr lang="en-US" sz="2800" b="1" dirty="0" smtClean="0">
                    <a:latin typeface="2005_iannnnnBMX" pitchFamily="2" charset="0"/>
                    <a:cs typeface="2005_iannnnnBMX" pitchFamily="2" charset="0"/>
                  </a:rPr>
                  <a:t>5 0700. </a:t>
                </a:r>
                <a:r>
                  <a:rPr lang="en-US" sz="1600" b="1" dirty="0" smtClean="0">
                    <a:latin typeface="2005_iannnnnBMX" pitchFamily="2" charset="0"/>
                    <a:cs typeface="2005_iannnnnBMX" pitchFamily="2" charset="0"/>
                  </a:rPr>
                  <a:t>       </a:t>
                </a:r>
                <a:r>
                  <a:rPr lang="en-US" sz="2800" b="1" dirty="0" smtClean="0">
                    <a:solidFill>
                      <a:schemeClr val="accent6">
                        <a:lumMod val="40000"/>
                        <a:lumOff val="60000"/>
                      </a:schemeClr>
                    </a:solidFill>
                    <a:latin typeface="2005_iannnnnBMX" pitchFamily="2" charset="0"/>
                    <a:cs typeface="2005_iannnnnBMX" pitchFamily="2" charset="0"/>
                  </a:rPr>
                  <a:t>A </a:t>
                </a:r>
                <a:r>
                  <a:rPr lang="en-US" sz="2800" b="1" dirty="0">
                    <a:solidFill>
                      <a:schemeClr val="accent6">
                        <a:lumMod val="40000"/>
                        <a:lumOff val="60000"/>
                      </a:schemeClr>
                    </a:solidFill>
                    <a:latin typeface="2005_iannnnnBMX" pitchFamily="2" charset="0"/>
                    <a:cs typeface="2005_iannnnnBMX" pitchFamily="2" charset="0"/>
                  </a:rPr>
                  <a:t>positive exponent indicates a number greater than</a:t>
                </a:r>
              </a:p>
              <a:p>
                <a:pPr marL="514350" indent="-514350">
                  <a:buNone/>
                </a:pPr>
                <a:r>
                  <a:rPr lang="en-US" sz="2800" b="1" dirty="0">
                    <a:solidFill>
                      <a:schemeClr val="accent6">
                        <a:lumMod val="40000"/>
                        <a:lumOff val="60000"/>
                      </a:schemeClr>
                    </a:solidFill>
                    <a:latin typeface="2005_iannnnnBMX" pitchFamily="2" charset="0"/>
                    <a:cs typeface="2005_iannnnnBMX" pitchFamily="2" charset="0"/>
                  </a:rPr>
                  <a:t>                             10. Move the decimal point </a:t>
                </a:r>
                <a:r>
                  <a:rPr lang="en-US" sz="2800" b="1" dirty="0" smtClean="0">
                    <a:solidFill>
                      <a:schemeClr val="accent6">
                        <a:lumMod val="40000"/>
                        <a:lumOff val="60000"/>
                      </a:schemeClr>
                    </a:solidFill>
                    <a:latin typeface="2005_iannnnnBMX" pitchFamily="2" charset="0"/>
                    <a:cs typeface="2005_iannnnnBMX" pitchFamily="2" charset="0"/>
                  </a:rPr>
                  <a:t>4 </a:t>
                </a:r>
                <a:r>
                  <a:rPr lang="en-US" sz="2800" b="1" dirty="0">
                    <a:solidFill>
                      <a:schemeClr val="accent6">
                        <a:lumMod val="40000"/>
                        <a:lumOff val="60000"/>
                      </a:schemeClr>
                    </a:solidFill>
                    <a:latin typeface="2005_iannnnnBMX" pitchFamily="2" charset="0"/>
                    <a:cs typeface="2005_iannnnnBMX" pitchFamily="2" charset="0"/>
                  </a:rPr>
                  <a:t>places to the right.</a:t>
                </a:r>
              </a:p>
              <a:p>
                <a:pPr marL="514350" indent="-514350">
                  <a:buNone/>
                </a:pPr>
                <a:r>
                  <a:rPr lang="en-US" sz="2800" b="1" dirty="0">
                    <a:latin typeface="2005_iannnnnBMX" pitchFamily="2" charset="0"/>
                    <a:cs typeface="2005_iannnnnBMX" pitchFamily="2" charset="0"/>
                  </a:rPr>
                  <a:t>		  = </a:t>
                </a:r>
                <a:r>
                  <a:rPr lang="en-US" sz="2800" b="1" dirty="0" smtClean="0">
                    <a:latin typeface="2005_iannnnnBMX" pitchFamily="2" charset="0"/>
                    <a:cs typeface="2005_iannnnnBMX" pitchFamily="2" charset="0"/>
                  </a:rPr>
                  <a:t>50,700</a:t>
                </a:r>
                <a:endParaRPr lang="en-US" sz="2800" b="1" dirty="0">
                  <a:latin typeface="2005_iannnnnBMX" pitchFamily="2" charset="0"/>
                  <a:cs typeface="2005_iannnnnBMX" pitchFamily="2" charset="0"/>
                </a:endParaRPr>
              </a:p>
            </p:txBody>
          </p:sp>
        </mc:Choice>
        <mc:Fallback xmlns="">
          <p:sp>
            <p:nvSpPr>
              <p:cNvPr id="5123" name="Rectangle 3"/>
              <p:cNvSpPr>
                <a:spLocks noGrp="1" noRot="1" noChangeAspect="1" noMove="1" noResize="1" noEditPoints="1" noAdjustHandles="1" noChangeArrowheads="1" noChangeShapeType="1" noTextEdit="1"/>
              </p:cNvSpPr>
              <p:nvPr>
                <p:ph type="body" idx="1"/>
              </p:nvPr>
            </p:nvSpPr>
            <p:spPr>
              <a:xfrm>
                <a:off x="395536" y="1357298"/>
                <a:ext cx="8208912" cy="5143536"/>
              </a:xfrm>
              <a:blipFill rotWithShape="1">
                <a:blip r:embed="rId2"/>
                <a:stretch>
                  <a:fillRect l="-1560" t="-1186" r="-1337" b="-3084"/>
                </a:stretch>
              </a:blipFill>
            </p:spPr>
            <p:txBody>
              <a:bodyPr/>
              <a:lstStyle/>
              <a:p>
                <a:r>
                  <a:rPr lang="th-TH">
                    <a:noFill/>
                  </a:rPr>
                  <a:t> </a:t>
                </a:r>
              </a:p>
            </p:txBody>
          </p:sp>
        </mc:Fallback>
      </mc:AlternateContent>
      <p:grpSp>
        <p:nvGrpSpPr>
          <p:cNvPr id="10" name="กลุ่ม 9"/>
          <p:cNvGrpSpPr/>
          <p:nvPr/>
        </p:nvGrpSpPr>
        <p:grpSpPr>
          <a:xfrm rot="21430434">
            <a:off x="1773909" y="3028762"/>
            <a:ext cx="943765" cy="488667"/>
            <a:chOff x="1773909" y="3028762"/>
            <a:chExt cx="943765" cy="488667"/>
          </a:xfrm>
        </p:grpSpPr>
        <p:sp>
          <p:nvSpPr>
            <p:cNvPr id="7" name="ส่วนโค้ง 6"/>
            <p:cNvSpPr/>
            <p:nvPr/>
          </p:nvSpPr>
          <p:spPr>
            <a:xfrm rot="5636134">
              <a:off x="2001458" y="2801213"/>
              <a:ext cx="488667" cy="943765"/>
            </a:xfrm>
            <a:prstGeom prst="arc">
              <a:avLst>
                <a:gd name="adj1" fmla="val 16492104"/>
                <a:gd name="adj2" fmla="val 4837390"/>
              </a:avLst>
            </a:prstGeom>
            <a:ln w="28575">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h-TH"/>
            </a:p>
          </p:txBody>
        </p:sp>
        <p:cxnSp>
          <p:nvCxnSpPr>
            <p:cNvPr id="9" name="ลูกศรเชื่อมต่อแบบตรง 8"/>
            <p:cNvCxnSpPr>
              <a:endCxn id="7" idx="0"/>
            </p:cNvCxnSpPr>
            <p:nvPr/>
          </p:nvCxnSpPr>
          <p:spPr>
            <a:xfrm flipV="1">
              <a:off x="2627784" y="3344619"/>
              <a:ext cx="79812" cy="84381"/>
            </a:xfrm>
            <a:prstGeom prst="straightConnector1">
              <a:avLst/>
            </a:prstGeom>
            <a:ln w="28575">
              <a:solidFill>
                <a:srgbClr val="FF0066"/>
              </a:solidFill>
              <a:tailEnd type="arrow"/>
            </a:ln>
          </p:spPr>
          <p:style>
            <a:lnRef idx="1">
              <a:schemeClr val="accent1"/>
            </a:lnRef>
            <a:fillRef idx="0">
              <a:schemeClr val="accent1"/>
            </a:fillRef>
            <a:effectRef idx="0">
              <a:schemeClr val="accent1"/>
            </a:effectRef>
            <a:fontRef idx="minor">
              <a:schemeClr val="tx1"/>
            </a:fontRef>
          </p:style>
        </p:cxnSp>
      </p:grpSp>
      <p:grpSp>
        <p:nvGrpSpPr>
          <p:cNvPr id="13" name="กลุ่ม 12"/>
          <p:cNvGrpSpPr/>
          <p:nvPr/>
        </p:nvGrpSpPr>
        <p:grpSpPr>
          <a:xfrm rot="21430434">
            <a:off x="1828096" y="5039742"/>
            <a:ext cx="797862" cy="488667"/>
            <a:chOff x="1773909" y="3028762"/>
            <a:chExt cx="943765" cy="488667"/>
          </a:xfrm>
        </p:grpSpPr>
        <p:sp>
          <p:nvSpPr>
            <p:cNvPr id="14" name="ส่วนโค้ง 13"/>
            <p:cNvSpPr/>
            <p:nvPr/>
          </p:nvSpPr>
          <p:spPr>
            <a:xfrm rot="5636134">
              <a:off x="2001458" y="2801213"/>
              <a:ext cx="488667" cy="943765"/>
            </a:xfrm>
            <a:prstGeom prst="arc">
              <a:avLst>
                <a:gd name="adj1" fmla="val 16492104"/>
                <a:gd name="adj2" fmla="val 4837390"/>
              </a:avLst>
            </a:prstGeom>
            <a:ln w="28575">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h-TH"/>
            </a:p>
          </p:txBody>
        </p:sp>
        <p:cxnSp>
          <p:nvCxnSpPr>
            <p:cNvPr id="15" name="ลูกศรเชื่อมต่อแบบตรง 14"/>
            <p:cNvCxnSpPr>
              <a:endCxn id="14" idx="0"/>
            </p:cNvCxnSpPr>
            <p:nvPr/>
          </p:nvCxnSpPr>
          <p:spPr>
            <a:xfrm flipV="1">
              <a:off x="2627784" y="3344619"/>
              <a:ext cx="79812" cy="84381"/>
            </a:xfrm>
            <a:prstGeom prst="straightConnector1">
              <a:avLst/>
            </a:prstGeom>
            <a:ln w="28575">
              <a:solidFill>
                <a:srgbClr val="FF0066"/>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47961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fade">
                                      <p:cBhvr>
                                        <p:cTn id="12" dur="500"/>
                                        <p:tgtEl>
                                          <p:spTgt spid="5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fade">
                                      <p:cBhvr>
                                        <p:cTn id="17" dur="500"/>
                                        <p:tgtEl>
                                          <p:spTgt spid="51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fade">
                                      <p:cBhvr>
                                        <p:cTn id="22" dur="500"/>
                                        <p:tgtEl>
                                          <p:spTgt spid="51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23">
                                            <p:txEl>
                                              <p:pRg st="4" end="4"/>
                                            </p:txEl>
                                          </p:spTgt>
                                        </p:tgtEl>
                                        <p:attrNameLst>
                                          <p:attrName>style.visibility</p:attrName>
                                        </p:attrNameLst>
                                      </p:cBhvr>
                                      <p:to>
                                        <p:strVal val="visible"/>
                                      </p:to>
                                    </p:set>
                                    <p:animEffect transition="in" filter="fade">
                                      <p:cBhvr>
                                        <p:cTn id="27" dur="500"/>
                                        <p:tgtEl>
                                          <p:spTgt spid="51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123">
                                            <p:txEl>
                                              <p:pRg st="5" end="5"/>
                                            </p:txEl>
                                          </p:spTgt>
                                        </p:tgtEl>
                                        <p:attrNameLst>
                                          <p:attrName>style.visibility</p:attrName>
                                        </p:attrNameLst>
                                      </p:cBhvr>
                                      <p:to>
                                        <p:strVal val="visible"/>
                                      </p:to>
                                    </p:set>
                                    <p:animEffect transition="in" filter="fade">
                                      <p:cBhvr>
                                        <p:cTn id="32" dur="500"/>
                                        <p:tgtEl>
                                          <p:spTgt spid="512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123">
                                            <p:txEl>
                                              <p:pRg st="6" end="6"/>
                                            </p:txEl>
                                          </p:spTgt>
                                        </p:tgtEl>
                                        <p:attrNameLst>
                                          <p:attrName>style.visibility</p:attrName>
                                        </p:attrNameLst>
                                      </p:cBhvr>
                                      <p:to>
                                        <p:strVal val="visible"/>
                                      </p:to>
                                    </p:set>
                                    <p:animEffect transition="in" filter="fade">
                                      <p:cBhvr>
                                        <p:cTn id="37" dur="500"/>
                                        <p:tgtEl>
                                          <p:spTgt spid="512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123">
                                            <p:txEl>
                                              <p:pRg st="7" end="7"/>
                                            </p:txEl>
                                          </p:spTgt>
                                        </p:tgtEl>
                                        <p:attrNameLst>
                                          <p:attrName>style.visibility</p:attrName>
                                        </p:attrNameLst>
                                      </p:cBhvr>
                                      <p:to>
                                        <p:strVal val="visible"/>
                                      </p:to>
                                    </p:set>
                                    <p:animEffect transition="in" filter="fade">
                                      <p:cBhvr>
                                        <p:cTn id="42" dur="500"/>
                                        <p:tgtEl>
                                          <p:spTgt spid="512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123">
                                            <p:txEl>
                                              <p:pRg st="8" end="8"/>
                                            </p:txEl>
                                          </p:spTgt>
                                        </p:tgtEl>
                                        <p:attrNameLst>
                                          <p:attrName>style.visibility</p:attrName>
                                        </p:attrNameLst>
                                      </p:cBhvr>
                                      <p:to>
                                        <p:strVal val="visible"/>
                                      </p:to>
                                    </p:set>
                                    <p:animEffect transition="in" filter="fade">
                                      <p:cBhvr>
                                        <p:cTn id="47" dur="500"/>
                                        <p:tgtEl>
                                          <p:spTgt spid="512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123">
                                            <p:txEl>
                                              <p:pRg st="9" end="9"/>
                                            </p:txEl>
                                          </p:spTgt>
                                        </p:tgtEl>
                                        <p:attrNameLst>
                                          <p:attrName>style.visibility</p:attrName>
                                        </p:attrNameLst>
                                      </p:cBhvr>
                                      <p:to>
                                        <p:strVal val="visible"/>
                                      </p:to>
                                    </p:set>
                                    <p:animEffect transition="in" filter="fade">
                                      <p:cBhvr>
                                        <p:cTn id="52" dur="500"/>
                                        <p:tgtEl>
                                          <p:spTgt spid="512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เมฆ 5"/>
          <p:cNvSpPr/>
          <p:nvPr/>
        </p:nvSpPr>
        <p:spPr>
          <a:xfrm>
            <a:off x="395536" y="500042"/>
            <a:ext cx="8136904" cy="912734"/>
          </a:xfrm>
          <a:prstGeom prst="clou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 name="ตัวยึดหมายเลขภาพนิ่ง 5"/>
          <p:cNvSpPr>
            <a:spLocks noGrp="1"/>
          </p:cNvSpPr>
          <p:nvPr>
            <p:ph type="sldNum" sz="quarter" idx="12"/>
          </p:nvPr>
        </p:nvSpPr>
        <p:spPr/>
        <p:txBody>
          <a:bodyPr/>
          <a:lstStyle/>
          <a:p>
            <a:fld id="{8E3771CF-BC35-4C5D-AE13-C627F28D70EF}" type="slidenum">
              <a:rPr lang="en-US"/>
              <a:pPr/>
              <a:t>14</a:t>
            </a:fld>
            <a:endParaRPr lang="en-US"/>
          </a:p>
        </p:txBody>
      </p:sp>
      <p:sp>
        <p:nvSpPr>
          <p:cNvPr id="5122" name="Rectangle 2"/>
          <p:cNvSpPr>
            <a:spLocks noGrp="1" noChangeArrowheads="1"/>
          </p:cNvSpPr>
          <p:nvPr>
            <p:ph type="title"/>
          </p:nvPr>
        </p:nvSpPr>
        <p:spPr>
          <a:xfrm>
            <a:off x="323528" y="571480"/>
            <a:ext cx="8280920" cy="857256"/>
          </a:xfrm>
        </p:spPr>
        <p:txBody>
          <a:bodyPr/>
          <a:lstStyle/>
          <a:p>
            <a:pPr marL="514350" indent="-514350" algn="ctr"/>
            <a:r>
              <a:rPr lang="en-US" sz="3600" dirty="0" smtClean="0">
                <a:solidFill>
                  <a:srgbClr val="FFFF00"/>
                </a:solidFill>
                <a:latin typeface="2005_iannnnnBMX" pitchFamily="2" charset="0"/>
                <a:cs typeface="2005_iannnnnBMX" pitchFamily="2" charset="0"/>
              </a:rPr>
              <a:t>Scientific Notation</a:t>
            </a:r>
            <a:r>
              <a:rPr lang="en-US" sz="3600" dirty="0">
                <a:solidFill>
                  <a:srgbClr val="FFFF00"/>
                </a:solidFill>
                <a:latin typeface="2005_iannnnnBMX" pitchFamily="2" charset="0"/>
                <a:cs typeface="2005_iannnnnBMX" pitchFamily="2" charset="0"/>
              </a:rPr>
              <a:t> </a:t>
            </a:r>
            <a:r>
              <a:rPr lang="en-US" sz="3600" dirty="0" smtClean="0">
                <a:solidFill>
                  <a:srgbClr val="FFFF00"/>
                </a:solidFill>
                <a:latin typeface="2005_iannnnnBMX" pitchFamily="2" charset="0"/>
                <a:cs typeface="2005_iannnnnBMX" pitchFamily="2" charset="0"/>
              </a:rPr>
              <a:t>If the </a:t>
            </a:r>
            <a:r>
              <a:rPr lang="en-US" sz="3600" dirty="0">
                <a:solidFill>
                  <a:srgbClr val="FFFF00"/>
                </a:solidFill>
                <a:latin typeface="2005_iannnnnBMX" pitchFamily="2" charset="0"/>
                <a:cs typeface="2005_iannnnnBMX" pitchFamily="2" charset="0"/>
              </a:rPr>
              <a:t>original number is greater than 1</a:t>
            </a:r>
          </a:p>
        </p:txBody>
      </p:sp>
      <mc:AlternateContent xmlns:mc="http://schemas.openxmlformats.org/markup-compatibility/2006" xmlns:a14="http://schemas.microsoft.com/office/drawing/2010/main">
        <mc:Choice Requires="a14">
          <p:sp>
            <p:nvSpPr>
              <p:cNvPr id="5123" name="Rectangle 3"/>
              <p:cNvSpPr>
                <a:spLocks noGrp="1" noChangeArrowheads="1"/>
              </p:cNvSpPr>
              <p:nvPr>
                <p:ph type="body" idx="1"/>
              </p:nvPr>
            </p:nvSpPr>
            <p:spPr>
              <a:xfrm>
                <a:off x="500034" y="1357298"/>
                <a:ext cx="8001056" cy="5143536"/>
              </a:xfrm>
            </p:spPr>
            <p:txBody>
              <a:bodyPr/>
              <a:lstStyle/>
              <a:p>
                <a:pPr marL="514350" indent="-514350">
                  <a:buNone/>
                </a:pPr>
                <a:r>
                  <a:rPr lang="en-US" sz="2800" b="1" dirty="0" smtClean="0">
                    <a:solidFill>
                      <a:srgbClr val="FFFF00"/>
                    </a:solidFill>
                    <a:latin typeface="2005_iannnnnBMX" pitchFamily="2" charset="0"/>
                    <a:cs typeface="2005_iannnnnBMX" pitchFamily="2" charset="0"/>
                  </a:rPr>
                  <a:t>Examples</a:t>
                </a:r>
              </a:p>
              <a:p>
                <a:pPr marL="514350" indent="-514350">
                  <a:buNone/>
                </a:pPr>
                <a:r>
                  <a:rPr lang="en-US" sz="2800" b="1" dirty="0" smtClean="0">
                    <a:solidFill>
                      <a:srgbClr val="00B0F0"/>
                    </a:solidFill>
                    <a:latin typeface="2005_iannnnnBMX" pitchFamily="2" charset="0"/>
                    <a:cs typeface="2005_iannnnnBMX" pitchFamily="2" charset="0"/>
                  </a:rPr>
                  <a:t>Write each number in scientific notation.</a:t>
                </a:r>
              </a:p>
              <a:p>
                <a:pPr marL="514350" indent="-514350">
                  <a:buNone/>
                </a:pPr>
                <a:r>
                  <a:rPr lang="en-US" sz="2800" b="1" dirty="0" smtClean="0">
                    <a:solidFill>
                      <a:schemeClr val="bg1"/>
                    </a:solidFill>
                    <a:latin typeface="2005_iannnnnBMX" pitchFamily="2" charset="0"/>
                    <a:cs typeface="2005_iannnnnBMX" pitchFamily="2" charset="0"/>
                  </a:rPr>
                  <a:t>1. 	9,040,000,000	</a:t>
                </a:r>
                <a:r>
                  <a:rPr lang="en-US" sz="2800" b="1" dirty="0" smtClean="0">
                    <a:solidFill>
                      <a:schemeClr val="accent6">
                        <a:lumMod val="40000"/>
                        <a:lumOff val="60000"/>
                      </a:schemeClr>
                    </a:solidFill>
                    <a:latin typeface="2005_iannnnnBMX" pitchFamily="2" charset="0"/>
                    <a:cs typeface="2005_iannnnnBMX" pitchFamily="2" charset="0"/>
                  </a:rPr>
                  <a:t>standard form</a:t>
                </a:r>
              </a:p>
              <a:p>
                <a:pPr marL="514350" indent="-514350">
                  <a:buNone/>
                </a:pPr>
                <a:r>
                  <a:rPr lang="en-US" sz="2800" b="1" dirty="0" smtClean="0">
                    <a:solidFill>
                      <a:schemeClr val="bg1"/>
                    </a:solidFill>
                    <a:latin typeface="2005_iannnnnBMX" pitchFamily="2" charset="0"/>
                    <a:cs typeface="2005_iannnnnBMX" pitchFamily="2" charset="0"/>
                  </a:rPr>
                  <a:t>	9.040 000 000.	</a:t>
                </a:r>
                <a:r>
                  <a:rPr lang="en-US" sz="2800" b="1" dirty="0" smtClean="0">
                    <a:solidFill>
                      <a:schemeClr val="accent6">
                        <a:lumMod val="40000"/>
                        <a:lumOff val="60000"/>
                      </a:schemeClr>
                    </a:solidFill>
                    <a:latin typeface="2005_iannnnnBMX" pitchFamily="2" charset="0"/>
                    <a:cs typeface="2005_iannnnnBMX" pitchFamily="2" charset="0"/>
                  </a:rPr>
                  <a:t>Move the decimal to the left nine place.</a:t>
                </a:r>
              </a:p>
              <a:p>
                <a:pPr marL="514350" indent="-514350">
                  <a:buNone/>
                </a:pPr>
                <a:r>
                  <a:rPr lang="en-US" sz="2800" b="1" dirty="0">
                    <a:latin typeface="2005_iannnnnBMX" pitchFamily="2" charset="0"/>
                    <a:cs typeface="2005_iannnnnBMX" pitchFamily="2" charset="0"/>
                  </a:rPr>
                  <a:t>	</a:t>
                </a:r>
                <a:r>
                  <a:rPr lang="en-US" sz="2800" b="1" dirty="0" smtClean="0">
                    <a:latin typeface="2005_iannnnnBMX" pitchFamily="2" charset="0"/>
                    <a:cs typeface="2005_iannnnnBMX" pitchFamily="2" charset="0"/>
                  </a:rPr>
                  <a:t>9.04 </a:t>
                </a:r>
                <a:r>
                  <a:rPr lang="en-US" sz="2800" b="1" dirty="0" smtClean="0">
                    <a:latin typeface="2005_iannnnnBMX" pitchFamily="2" charset="0"/>
                    <a:cs typeface="2005_iannnnnBMX" pitchFamily="2" charset="0"/>
                    <a:sym typeface="Symbol"/>
                  </a:rPr>
                  <a:t> </a:t>
                </a:r>
                <a14:m>
                  <m:oMath xmlns:m="http://schemas.openxmlformats.org/officeDocument/2006/math">
                    <m:sSup>
                      <m:sSupPr>
                        <m:ctrlPr>
                          <a:rPr lang="en-US" sz="1800" b="1" i="1" smtClean="0">
                            <a:latin typeface="Cambria Math"/>
                            <a:cs typeface="2005_iannnnnBMX" pitchFamily="2" charset="0"/>
                          </a:rPr>
                        </m:ctrlPr>
                      </m:sSupPr>
                      <m:e>
                        <m:r>
                          <a:rPr lang="en-US" sz="1800" b="1" i="1">
                            <a:latin typeface="Cambria Math"/>
                            <a:cs typeface="2005_iannnnnBMX" pitchFamily="2" charset="0"/>
                          </a:rPr>
                          <m:t>𝟏𝟎</m:t>
                        </m:r>
                      </m:e>
                      <m:sup>
                        <m:r>
                          <a:rPr lang="en-US" sz="1800" b="1" i="1" smtClean="0">
                            <a:latin typeface="Cambria Math"/>
                            <a:cs typeface="2005_iannnnnBMX" pitchFamily="2" charset="0"/>
                          </a:rPr>
                          <m:t>𝟗</m:t>
                        </m:r>
                      </m:sup>
                    </m:sSup>
                    <m:r>
                      <a:rPr lang="en-US" sz="1800" b="1" i="1" smtClean="0">
                        <a:latin typeface="Cambria Math"/>
                        <a:cs typeface="2005_iannnnnBMX" pitchFamily="2" charset="0"/>
                      </a:rPr>
                      <m:t>	</m:t>
                    </m:r>
                  </m:oMath>
                </a14:m>
                <a:r>
                  <a:rPr lang="en-US" sz="2800" b="1" dirty="0" smtClean="0">
                    <a:solidFill>
                      <a:schemeClr val="bg1"/>
                    </a:solidFill>
                    <a:latin typeface="2005_iannnnnBMX" pitchFamily="2" charset="0"/>
                    <a:cs typeface="2005_iannnnnBMX" pitchFamily="2" charset="0"/>
                  </a:rPr>
                  <a:t>		</a:t>
                </a:r>
                <a:r>
                  <a:rPr lang="en-US" sz="2800" b="1" dirty="0" smtClean="0">
                    <a:solidFill>
                      <a:schemeClr val="accent6">
                        <a:lumMod val="40000"/>
                        <a:lumOff val="60000"/>
                      </a:schemeClr>
                    </a:solidFill>
                    <a:latin typeface="2005_iannnnnBMX" pitchFamily="2" charset="0"/>
                    <a:cs typeface="2005_iannnnnBMX" pitchFamily="2" charset="0"/>
                  </a:rPr>
                  <a:t>Drop all insignificant 0’ s. Multiply by the 				appropriate power of 10.</a:t>
                </a:r>
              </a:p>
              <a:p>
                <a:pPr marL="514350" indent="-514350">
                  <a:buNone/>
                </a:pPr>
                <a:r>
                  <a:rPr lang="en-US" sz="2800" b="1" dirty="0" smtClean="0">
                    <a:latin typeface="2005_iannnnnBMX" pitchFamily="2" charset="0"/>
                    <a:cs typeface="2005_iannnnnBMX" pitchFamily="2" charset="0"/>
                  </a:rPr>
                  <a:t>2. </a:t>
                </a:r>
                <a:r>
                  <a:rPr lang="en-US" sz="2800" b="1" dirty="0">
                    <a:latin typeface="2005_iannnnnBMX" pitchFamily="2" charset="0"/>
                    <a:cs typeface="2005_iannnnnBMX" pitchFamily="2" charset="0"/>
                  </a:rPr>
                  <a:t>	</a:t>
                </a:r>
                <a:r>
                  <a:rPr lang="en-US" sz="2800" b="1" dirty="0" smtClean="0">
                    <a:latin typeface="2005_iannnnnBMX" pitchFamily="2" charset="0"/>
                    <a:cs typeface="2005_iannnnnBMX" pitchFamily="2" charset="0"/>
                  </a:rPr>
                  <a:t>14,070,000,000</a:t>
                </a:r>
                <a:r>
                  <a:rPr lang="en-US" sz="2800" b="1" dirty="0">
                    <a:latin typeface="2005_iannnnnBMX" pitchFamily="2" charset="0"/>
                    <a:cs typeface="2005_iannnnnBMX" pitchFamily="2" charset="0"/>
                  </a:rPr>
                  <a:t>	</a:t>
                </a:r>
                <a:r>
                  <a:rPr lang="en-US" sz="2800" b="1" dirty="0">
                    <a:solidFill>
                      <a:schemeClr val="accent6">
                        <a:lumMod val="40000"/>
                        <a:lumOff val="60000"/>
                      </a:schemeClr>
                    </a:solidFill>
                    <a:latin typeface="2005_iannnnnBMX" pitchFamily="2" charset="0"/>
                    <a:cs typeface="2005_iannnnnBMX" pitchFamily="2" charset="0"/>
                  </a:rPr>
                  <a:t>standard form</a:t>
                </a:r>
              </a:p>
              <a:p>
                <a:pPr marL="514350" indent="-514350">
                  <a:buNone/>
                </a:pPr>
                <a:r>
                  <a:rPr lang="en-US" sz="2800" b="1" dirty="0">
                    <a:latin typeface="2005_iannnnnBMX" pitchFamily="2" charset="0"/>
                    <a:cs typeface="2005_iannnnnBMX" pitchFamily="2" charset="0"/>
                  </a:rPr>
                  <a:t>	</a:t>
                </a:r>
                <a:r>
                  <a:rPr lang="en-US" sz="2800" b="1" dirty="0" smtClean="0">
                    <a:latin typeface="2005_iannnnnBMX" pitchFamily="2" charset="0"/>
                    <a:cs typeface="2005_iannnnnBMX" pitchFamily="2" charset="0"/>
                  </a:rPr>
                  <a:t>1.4070 </a:t>
                </a:r>
                <a:r>
                  <a:rPr lang="en-US" sz="2800" b="1" dirty="0">
                    <a:latin typeface="2005_iannnnnBMX" pitchFamily="2" charset="0"/>
                    <a:cs typeface="2005_iannnnnBMX" pitchFamily="2" charset="0"/>
                  </a:rPr>
                  <a:t>000 000.	</a:t>
                </a:r>
                <a:r>
                  <a:rPr lang="en-US" sz="2800" b="1" dirty="0">
                    <a:solidFill>
                      <a:schemeClr val="accent6">
                        <a:lumMod val="40000"/>
                        <a:lumOff val="60000"/>
                      </a:schemeClr>
                    </a:solidFill>
                    <a:latin typeface="2005_iannnnnBMX" pitchFamily="2" charset="0"/>
                    <a:cs typeface="2005_iannnnnBMX" pitchFamily="2" charset="0"/>
                  </a:rPr>
                  <a:t>Move the decimal to the left </a:t>
                </a:r>
                <a:r>
                  <a:rPr lang="en-US" sz="2800" b="1" dirty="0" smtClean="0">
                    <a:solidFill>
                      <a:schemeClr val="accent6">
                        <a:lumMod val="40000"/>
                        <a:lumOff val="60000"/>
                      </a:schemeClr>
                    </a:solidFill>
                    <a:latin typeface="2005_iannnnnBMX" pitchFamily="2" charset="0"/>
                    <a:cs typeface="2005_iannnnnBMX" pitchFamily="2" charset="0"/>
                  </a:rPr>
                  <a:t>ten </a:t>
                </a:r>
                <a:r>
                  <a:rPr lang="en-US" sz="2800" b="1" dirty="0">
                    <a:solidFill>
                      <a:schemeClr val="accent6">
                        <a:lumMod val="40000"/>
                        <a:lumOff val="60000"/>
                      </a:schemeClr>
                    </a:solidFill>
                    <a:latin typeface="2005_iannnnnBMX" pitchFamily="2" charset="0"/>
                    <a:cs typeface="2005_iannnnnBMX" pitchFamily="2" charset="0"/>
                  </a:rPr>
                  <a:t>place.</a:t>
                </a:r>
              </a:p>
              <a:p>
                <a:pPr marL="514350" indent="-514350">
                  <a:buNone/>
                </a:pPr>
                <a:r>
                  <a:rPr lang="en-US" sz="2800" b="1" dirty="0">
                    <a:latin typeface="2005_iannnnnBMX" pitchFamily="2" charset="0"/>
                    <a:cs typeface="2005_iannnnnBMX" pitchFamily="2" charset="0"/>
                  </a:rPr>
                  <a:t>	</a:t>
                </a:r>
                <a:r>
                  <a:rPr lang="en-US" sz="2800" b="1" dirty="0" smtClean="0">
                    <a:latin typeface="2005_iannnnnBMX" pitchFamily="2" charset="0"/>
                    <a:cs typeface="2005_iannnnnBMX" pitchFamily="2" charset="0"/>
                  </a:rPr>
                  <a:t>1.407 </a:t>
                </a:r>
                <a:r>
                  <a:rPr lang="en-US" sz="2800" b="1" dirty="0">
                    <a:latin typeface="2005_iannnnnBMX" pitchFamily="2" charset="0"/>
                    <a:cs typeface="2005_iannnnnBMX" pitchFamily="2" charset="0"/>
                    <a:sym typeface="Symbol"/>
                  </a:rPr>
                  <a:t> </a:t>
                </a:r>
                <a14:m>
                  <m:oMath xmlns:m="http://schemas.openxmlformats.org/officeDocument/2006/math">
                    <m:sSup>
                      <m:sSupPr>
                        <m:ctrlPr>
                          <a:rPr lang="en-US" sz="1800" b="1" i="1">
                            <a:latin typeface="Cambria Math"/>
                            <a:cs typeface="2005_iannnnnBMX" pitchFamily="2" charset="0"/>
                          </a:rPr>
                        </m:ctrlPr>
                      </m:sSupPr>
                      <m:e>
                        <m:r>
                          <a:rPr lang="en-US" sz="1800" b="1" i="1">
                            <a:latin typeface="Cambria Math"/>
                            <a:cs typeface="2005_iannnnnBMX" pitchFamily="2" charset="0"/>
                          </a:rPr>
                          <m:t>𝟏𝟎</m:t>
                        </m:r>
                      </m:e>
                      <m:sup>
                        <m:r>
                          <a:rPr lang="en-US" sz="1800" b="1" i="1" smtClean="0">
                            <a:latin typeface="Cambria Math"/>
                            <a:cs typeface="2005_iannnnnBMX" pitchFamily="2" charset="0"/>
                          </a:rPr>
                          <m:t>𝟏𝟎</m:t>
                        </m:r>
                      </m:sup>
                    </m:sSup>
                    <m:r>
                      <a:rPr lang="en-US" sz="1800" b="1" i="1">
                        <a:latin typeface="Cambria Math"/>
                        <a:cs typeface="2005_iannnnnBMX" pitchFamily="2" charset="0"/>
                      </a:rPr>
                      <m:t>	</m:t>
                    </m:r>
                  </m:oMath>
                </a14:m>
                <a:r>
                  <a:rPr lang="en-US" sz="2800" b="1" dirty="0">
                    <a:latin typeface="2005_iannnnnBMX" pitchFamily="2" charset="0"/>
                    <a:cs typeface="2005_iannnnnBMX" pitchFamily="2" charset="0"/>
                  </a:rPr>
                  <a:t>	</a:t>
                </a:r>
                <a:r>
                  <a:rPr lang="en-US" sz="2800" b="1" dirty="0" smtClean="0">
                    <a:solidFill>
                      <a:schemeClr val="accent6">
                        <a:lumMod val="40000"/>
                        <a:lumOff val="60000"/>
                      </a:schemeClr>
                    </a:solidFill>
                    <a:latin typeface="2005_iannnnnBMX" pitchFamily="2" charset="0"/>
                    <a:cs typeface="2005_iannnnnBMX" pitchFamily="2" charset="0"/>
                  </a:rPr>
                  <a:t>Drop </a:t>
                </a:r>
                <a:r>
                  <a:rPr lang="en-US" sz="2800" b="1" dirty="0">
                    <a:solidFill>
                      <a:schemeClr val="accent6">
                        <a:lumMod val="40000"/>
                        <a:lumOff val="60000"/>
                      </a:schemeClr>
                    </a:solidFill>
                    <a:latin typeface="2005_iannnnnBMX" pitchFamily="2" charset="0"/>
                    <a:cs typeface="2005_iannnnnBMX" pitchFamily="2" charset="0"/>
                  </a:rPr>
                  <a:t>all insignificant 0’ s. Multiply by the 				appropriate power of 10.</a:t>
                </a:r>
              </a:p>
            </p:txBody>
          </p:sp>
        </mc:Choice>
        <mc:Fallback xmlns="">
          <p:sp>
            <p:nvSpPr>
              <p:cNvPr id="5123" name="Rectangle 3"/>
              <p:cNvSpPr>
                <a:spLocks noGrp="1" noRot="1" noChangeAspect="1" noMove="1" noResize="1" noEditPoints="1" noAdjustHandles="1" noChangeArrowheads="1" noChangeShapeType="1" noTextEdit="1"/>
              </p:cNvSpPr>
              <p:nvPr>
                <p:ph type="body" idx="1"/>
              </p:nvPr>
            </p:nvSpPr>
            <p:spPr>
              <a:xfrm>
                <a:off x="500034" y="1357298"/>
                <a:ext cx="8001056" cy="5143536"/>
              </a:xfrm>
              <a:blipFill rotWithShape="1">
                <a:blip r:embed="rId2"/>
                <a:stretch>
                  <a:fillRect l="-1523" t="-1186"/>
                </a:stretch>
              </a:blipFill>
            </p:spPr>
            <p:txBody>
              <a:bodyPr/>
              <a:lstStyle/>
              <a:p>
                <a:r>
                  <a:rPr lang="th-TH">
                    <a:noFill/>
                  </a:rPr>
                  <a:t> </a:t>
                </a:r>
              </a:p>
            </p:txBody>
          </p:sp>
        </mc:Fallback>
      </mc:AlternateContent>
    </p:spTree>
    <p:extLst>
      <p:ext uri="{BB962C8B-B14F-4D97-AF65-F5344CB8AC3E}">
        <p14:creationId xmlns:p14="http://schemas.microsoft.com/office/powerpoint/2010/main" val="1293026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fade">
                                      <p:cBhvr>
                                        <p:cTn id="12" dur="500"/>
                                        <p:tgtEl>
                                          <p:spTgt spid="5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fade">
                                      <p:cBhvr>
                                        <p:cTn id="17" dur="500"/>
                                        <p:tgtEl>
                                          <p:spTgt spid="51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fade">
                                      <p:cBhvr>
                                        <p:cTn id="22" dur="500"/>
                                        <p:tgtEl>
                                          <p:spTgt spid="51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23">
                                            <p:txEl>
                                              <p:pRg st="4" end="4"/>
                                            </p:txEl>
                                          </p:spTgt>
                                        </p:tgtEl>
                                        <p:attrNameLst>
                                          <p:attrName>style.visibility</p:attrName>
                                        </p:attrNameLst>
                                      </p:cBhvr>
                                      <p:to>
                                        <p:strVal val="visible"/>
                                      </p:to>
                                    </p:set>
                                    <p:animEffect transition="in" filter="fade">
                                      <p:cBhvr>
                                        <p:cTn id="27" dur="500"/>
                                        <p:tgtEl>
                                          <p:spTgt spid="51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123">
                                            <p:txEl>
                                              <p:pRg st="5" end="5"/>
                                            </p:txEl>
                                          </p:spTgt>
                                        </p:tgtEl>
                                        <p:attrNameLst>
                                          <p:attrName>style.visibility</p:attrName>
                                        </p:attrNameLst>
                                      </p:cBhvr>
                                      <p:to>
                                        <p:strVal val="visible"/>
                                      </p:to>
                                    </p:set>
                                    <p:animEffect transition="in" filter="fade">
                                      <p:cBhvr>
                                        <p:cTn id="32" dur="500"/>
                                        <p:tgtEl>
                                          <p:spTgt spid="512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123">
                                            <p:txEl>
                                              <p:pRg st="6" end="6"/>
                                            </p:txEl>
                                          </p:spTgt>
                                        </p:tgtEl>
                                        <p:attrNameLst>
                                          <p:attrName>style.visibility</p:attrName>
                                        </p:attrNameLst>
                                      </p:cBhvr>
                                      <p:to>
                                        <p:strVal val="visible"/>
                                      </p:to>
                                    </p:set>
                                    <p:animEffect transition="in" filter="fade">
                                      <p:cBhvr>
                                        <p:cTn id="37" dur="500"/>
                                        <p:tgtEl>
                                          <p:spTgt spid="512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123">
                                            <p:txEl>
                                              <p:pRg st="7" end="7"/>
                                            </p:txEl>
                                          </p:spTgt>
                                        </p:tgtEl>
                                        <p:attrNameLst>
                                          <p:attrName>style.visibility</p:attrName>
                                        </p:attrNameLst>
                                      </p:cBhvr>
                                      <p:to>
                                        <p:strVal val="visible"/>
                                      </p:to>
                                    </p:set>
                                    <p:animEffect transition="in" filter="fade">
                                      <p:cBhvr>
                                        <p:cTn id="42" dur="500"/>
                                        <p:tgtEl>
                                          <p:spTgt spid="51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เมฆ 5"/>
          <p:cNvSpPr/>
          <p:nvPr/>
        </p:nvSpPr>
        <p:spPr>
          <a:xfrm>
            <a:off x="395536" y="500042"/>
            <a:ext cx="8136904" cy="912734"/>
          </a:xfrm>
          <a:prstGeom prst="clou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 name="ตัวยึดหมายเลขภาพนิ่ง 5"/>
          <p:cNvSpPr>
            <a:spLocks noGrp="1"/>
          </p:cNvSpPr>
          <p:nvPr>
            <p:ph type="sldNum" sz="quarter" idx="12"/>
          </p:nvPr>
        </p:nvSpPr>
        <p:spPr/>
        <p:txBody>
          <a:bodyPr/>
          <a:lstStyle/>
          <a:p>
            <a:fld id="{8E3771CF-BC35-4C5D-AE13-C627F28D70EF}" type="slidenum">
              <a:rPr lang="en-US"/>
              <a:pPr/>
              <a:t>15</a:t>
            </a:fld>
            <a:endParaRPr lang="en-US"/>
          </a:p>
        </p:txBody>
      </p:sp>
      <p:sp>
        <p:nvSpPr>
          <p:cNvPr id="5122" name="Rectangle 2"/>
          <p:cNvSpPr>
            <a:spLocks noGrp="1" noChangeArrowheads="1"/>
          </p:cNvSpPr>
          <p:nvPr>
            <p:ph type="title"/>
          </p:nvPr>
        </p:nvSpPr>
        <p:spPr>
          <a:xfrm>
            <a:off x="323528" y="571480"/>
            <a:ext cx="8280920" cy="857256"/>
          </a:xfrm>
        </p:spPr>
        <p:txBody>
          <a:bodyPr/>
          <a:lstStyle/>
          <a:p>
            <a:pPr marL="514350" indent="-514350" algn="ctr"/>
            <a:r>
              <a:rPr lang="en-US" sz="4000" dirty="0" smtClean="0">
                <a:solidFill>
                  <a:srgbClr val="FFFF00"/>
                </a:solidFill>
                <a:latin typeface="2005_iannnnnBMX" pitchFamily="2" charset="0"/>
                <a:cs typeface="2005_iannnnnBMX" pitchFamily="2" charset="0"/>
              </a:rPr>
              <a:t>Scientific Notation</a:t>
            </a:r>
            <a:r>
              <a:rPr lang="en-US" sz="4000" dirty="0">
                <a:solidFill>
                  <a:srgbClr val="FFFF00"/>
                </a:solidFill>
                <a:latin typeface="2005_iannnnnBMX" pitchFamily="2" charset="0"/>
                <a:cs typeface="2005_iannnnnBMX" pitchFamily="2" charset="0"/>
              </a:rPr>
              <a:t> </a:t>
            </a:r>
            <a:r>
              <a:rPr lang="en-US" sz="4000" dirty="0" smtClean="0">
                <a:solidFill>
                  <a:srgbClr val="FFFF00"/>
                </a:solidFill>
                <a:latin typeface="2005_iannnnnBMX" pitchFamily="2" charset="0"/>
                <a:cs typeface="2005_iannnnnBMX" pitchFamily="2" charset="0"/>
              </a:rPr>
              <a:t>If the </a:t>
            </a:r>
            <a:r>
              <a:rPr lang="en-US" sz="4000" dirty="0">
                <a:solidFill>
                  <a:srgbClr val="FFFF00"/>
                </a:solidFill>
                <a:latin typeface="2005_iannnnnBMX" pitchFamily="2" charset="0"/>
                <a:cs typeface="2005_iannnnnBMX" pitchFamily="2" charset="0"/>
              </a:rPr>
              <a:t>original number is </a:t>
            </a:r>
            <a:r>
              <a:rPr lang="en-US" sz="4000" dirty="0" smtClean="0">
                <a:solidFill>
                  <a:srgbClr val="FFFF00"/>
                </a:solidFill>
                <a:latin typeface="2005_iannnnnBMX" pitchFamily="2" charset="0"/>
                <a:cs typeface="2005_iannnnnBMX" pitchFamily="2" charset="0"/>
              </a:rPr>
              <a:t>less </a:t>
            </a:r>
            <a:r>
              <a:rPr lang="en-US" sz="4000" dirty="0">
                <a:solidFill>
                  <a:srgbClr val="FFFF00"/>
                </a:solidFill>
                <a:latin typeface="2005_iannnnnBMX" pitchFamily="2" charset="0"/>
                <a:cs typeface="2005_iannnnnBMX" pitchFamily="2" charset="0"/>
              </a:rPr>
              <a:t>than 1</a:t>
            </a:r>
          </a:p>
        </p:txBody>
      </p:sp>
      <mc:AlternateContent xmlns:mc="http://schemas.openxmlformats.org/markup-compatibility/2006" xmlns:a14="http://schemas.microsoft.com/office/drawing/2010/main">
        <mc:Choice Requires="a14">
          <p:sp>
            <p:nvSpPr>
              <p:cNvPr id="5123" name="Rectangle 3"/>
              <p:cNvSpPr>
                <a:spLocks noGrp="1" noChangeArrowheads="1"/>
              </p:cNvSpPr>
              <p:nvPr>
                <p:ph type="body" idx="1"/>
              </p:nvPr>
            </p:nvSpPr>
            <p:spPr>
              <a:xfrm>
                <a:off x="500034" y="1844824"/>
                <a:ext cx="8001056" cy="4656010"/>
              </a:xfrm>
            </p:spPr>
            <p:txBody>
              <a:bodyPr/>
              <a:lstStyle/>
              <a:p>
                <a:pPr marL="514350" indent="-514350">
                  <a:buNone/>
                </a:pPr>
                <a:r>
                  <a:rPr lang="en-US" sz="2800" b="1" dirty="0" smtClean="0">
                    <a:solidFill>
                      <a:srgbClr val="00B0F0"/>
                    </a:solidFill>
                    <a:latin typeface="2005_iannnnnBMX" pitchFamily="2" charset="0"/>
                    <a:cs typeface="2005_iannnnnBMX" pitchFamily="2" charset="0"/>
                  </a:rPr>
                  <a:t>To write a number in scientific notation, follow these steps:</a:t>
                </a:r>
              </a:p>
              <a:p>
                <a:pPr marL="514350" indent="-514350">
                  <a:buNone/>
                </a:pPr>
                <a:r>
                  <a:rPr lang="en-US" sz="2800" b="1" dirty="0" smtClean="0">
                    <a:latin typeface="2005_iannnnnBMX" pitchFamily="2" charset="0"/>
                    <a:cs typeface="2005_iannnnnBMX" pitchFamily="2" charset="0"/>
                  </a:rPr>
                  <a:t>     Move the decimal to the right of the first integer.</a:t>
                </a:r>
              </a:p>
              <a:p>
                <a:pPr marL="514350" indent="-514350">
                  <a:buNone/>
                </a:pPr>
                <a:r>
                  <a:rPr lang="en-US" sz="2800" b="1" dirty="0" smtClean="0">
                    <a:solidFill>
                      <a:schemeClr val="bg1"/>
                    </a:solidFill>
                    <a:latin typeface="2005_iannnnnBMX" pitchFamily="2" charset="0"/>
                    <a:cs typeface="2005_iannnnnBMX" pitchFamily="2" charset="0"/>
                  </a:rPr>
                  <a:t>     If the original number is less than 1, multip</a:t>
                </a:r>
                <a:r>
                  <a:rPr lang="en-US" sz="2800" b="1" dirty="0" smtClean="0">
                    <a:latin typeface="2005_iannnnnBMX" pitchFamily="2" charset="0"/>
                    <a:cs typeface="2005_iannnnnBMX" pitchFamily="2" charset="0"/>
                  </a:rPr>
                  <a:t>ly by </a:t>
                </a:r>
                <a14:m>
                  <m:oMath xmlns:m="http://schemas.openxmlformats.org/officeDocument/2006/math">
                    <m:sSup>
                      <m:sSupPr>
                        <m:ctrlPr>
                          <a:rPr lang="en-US" sz="1800" b="1" i="1">
                            <a:latin typeface="Cambria Math"/>
                            <a:cs typeface="2005_iannnnnBMX" pitchFamily="2" charset="0"/>
                          </a:rPr>
                        </m:ctrlPr>
                      </m:sSupPr>
                      <m:e>
                        <m:r>
                          <a:rPr lang="en-US" sz="1800" b="1" i="1">
                            <a:latin typeface="Cambria Math"/>
                            <a:cs typeface="2005_iannnnnBMX" pitchFamily="2" charset="0"/>
                          </a:rPr>
                          <m:t>𝟏𝟎</m:t>
                        </m:r>
                      </m:e>
                      <m:sup>
                        <m:r>
                          <a:rPr lang="en-US" sz="1800" b="1" i="1" smtClean="0">
                            <a:latin typeface="Cambria Math"/>
                            <a:cs typeface="2005_iannnnnBMX" pitchFamily="2" charset="0"/>
                          </a:rPr>
                          <m:t>−</m:t>
                        </m:r>
                        <m:r>
                          <a:rPr lang="en-US" sz="1800" b="1" i="1">
                            <a:latin typeface="Cambria Math"/>
                            <a:cs typeface="2005_iannnnnBMX" pitchFamily="2" charset="0"/>
                          </a:rPr>
                          <m:t>𝒏</m:t>
                        </m:r>
                      </m:sup>
                    </m:sSup>
                  </m:oMath>
                </a14:m>
                <a:r>
                  <a:rPr lang="en-US" sz="2800" b="1" dirty="0" smtClean="0">
                    <a:solidFill>
                      <a:schemeClr val="bg1"/>
                    </a:solidFill>
                    <a:latin typeface="2005_iannnnnBMX" pitchFamily="2" charset="0"/>
                    <a:cs typeface="2005_iannnnnBMX" pitchFamily="2" charset="0"/>
                  </a:rPr>
                  <a:t> , where n represents the number of places the decimal was moved to the right.</a:t>
                </a:r>
              </a:p>
              <a:p>
                <a:pPr marL="514350" indent="-514350">
                  <a:buNone/>
                </a:pPr>
                <a:endParaRPr lang="en-US" sz="2800" b="1" dirty="0" smtClean="0">
                  <a:solidFill>
                    <a:schemeClr val="bg1"/>
                  </a:solidFill>
                  <a:latin typeface="2005_iannnnnBMX" pitchFamily="2" charset="0"/>
                  <a:cs typeface="2005_iannnnnBMX" pitchFamily="2" charset="0"/>
                </a:endParaRPr>
              </a:p>
              <a:p>
                <a:pPr marL="514350" indent="-514350">
                  <a:buNone/>
                </a:pPr>
                <a:r>
                  <a:rPr lang="en-US" sz="2800" b="1" dirty="0" smtClean="0">
                    <a:solidFill>
                      <a:srgbClr val="FFFF00"/>
                    </a:solidFill>
                    <a:latin typeface="2005_iannnnnBMX" pitchFamily="2" charset="0"/>
                    <a:cs typeface="2005_iannnnnBMX" pitchFamily="2" charset="0"/>
                  </a:rPr>
                  <a:t>Definition : Scientific Notation</a:t>
                </a:r>
              </a:p>
              <a:p>
                <a:pPr marL="514350" indent="-514350">
                  <a:buNone/>
                </a:pPr>
                <a:r>
                  <a:rPr lang="en-US" sz="2800" b="1" dirty="0" smtClean="0">
                    <a:solidFill>
                      <a:schemeClr val="accent6">
                        <a:lumMod val="40000"/>
                        <a:lumOff val="60000"/>
                      </a:schemeClr>
                    </a:solidFill>
                    <a:latin typeface="2005_iannnnnBMX" pitchFamily="2" charset="0"/>
                    <a:cs typeface="2005_iannnnnBMX" pitchFamily="2" charset="0"/>
                  </a:rPr>
                  <a:t>A number in scientific notation is written as the product of two factors in the form a </a:t>
                </a:r>
                <a:r>
                  <a:rPr lang="en-US" sz="2800" b="1" dirty="0" smtClean="0">
                    <a:solidFill>
                      <a:schemeClr val="accent6">
                        <a:lumMod val="40000"/>
                        <a:lumOff val="60000"/>
                      </a:schemeClr>
                    </a:solidFill>
                    <a:latin typeface="2005_iannnnnBMX" pitchFamily="2" charset="0"/>
                    <a:cs typeface="2005_iannnnnBMX" pitchFamily="2" charset="0"/>
                    <a:sym typeface="Symbol"/>
                  </a:rPr>
                  <a:t> </a:t>
                </a:r>
                <a14:m>
                  <m:oMath xmlns:m="http://schemas.openxmlformats.org/officeDocument/2006/math">
                    <m:sSup>
                      <m:sSupPr>
                        <m:ctrlPr>
                          <a:rPr lang="en-US" sz="1800" b="1" i="1" smtClean="0">
                            <a:solidFill>
                              <a:schemeClr val="accent6">
                                <a:lumMod val="40000"/>
                                <a:lumOff val="60000"/>
                              </a:schemeClr>
                            </a:solidFill>
                            <a:latin typeface="Cambria Math"/>
                            <a:cs typeface="2005_iannnnnBMX" pitchFamily="2" charset="0"/>
                            <a:sym typeface="Symbol"/>
                          </a:rPr>
                        </m:ctrlPr>
                      </m:sSupPr>
                      <m:e>
                        <m:r>
                          <a:rPr lang="en-US" sz="1800" b="1" i="1" smtClean="0">
                            <a:solidFill>
                              <a:schemeClr val="accent6">
                                <a:lumMod val="40000"/>
                                <a:lumOff val="60000"/>
                              </a:schemeClr>
                            </a:solidFill>
                            <a:latin typeface="Cambria Math"/>
                            <a:cs typeface="2005_iannnnnBMX" pitchFamily="2" charset="0"/>
                            <a:sym typeface="Symbol"/>
                          </a:rPr>
                          <m:t>𝟏𝟎</m:t>
                        </m:r>
                      </m:e>
                      <m:sup>
                        <m:r>
                          <a:rPr lang="en-US" sz="1800" b="1" i="1" smtClean="0">
                            <a:solidFill>
                              <a:schemeClr val="accent6">
                                <a:lumMod val="40000"/>
                                <a:lumOff val="60000"/>
                              </a:schemeClr>
                            </a:solidFill>
                            <a:latin typeface="Cambria Math"/>
                            <a:cs typeface="2005_iannnnnBMX" pitchFamily="2" charset="0"/>
                            <a:sym typeface="Symbol"/>
                          </a:rPr>
                          <m:t>𝒏</m:t>
                        </m:r>
                      </m:sup>
                    </m:sSup>
                  </m:oMath>
                </a14:m>
                <a:r>
                  <a:rPr lang="en-US" sz="2800" b="1" dirty="0" smtClean="0">
                    <a:solidFill>
                      <a:schemeClr val="accent6">
                        <a:lumMod val="40000"/>
                        <a:lumOff val="60000"/>
                      </a:schemeClr>
                    </a:solidFill>
                    <a:latin typeface="2005_iannnnnBMX" pitchFamily="2" charset="0"/>
                    <a:cs typeface="2005_iannnnnBMX" pitchFamily="2" charset="0"/>
                  </a:rPr>
                  <a:t>, where n is an integer and 1 </a:t>
                </a:r>
                <a:r>
                  <a:rPr lang="en-US" sz="2800" b="1" dirty="0" smtClean="0">
                    <a:solidFill>
                      <a:schemeClr val="accent6">
                        <a:lumMod val="40000"/>
                        <a:lumOff val="60000"/>
                      </a:schemeClr>
                    </a:solidFill>
                    <a:latin typeface="2005_iannnnnBMX" pitchFamily="2" charset="0"/>
                    <a:cs typeface="2005_iannnnnBMX" pitchFamily="2" charset="0"/>
                    <a:sym typeface="Symbol"/>
                  </a:rPr>
                  <a:t> a  10.</a:t>
                </a:r>
              </a:p>
              <a:p>
                <a:pPr marL="514350" indent="-514350">
                  <a:buNone/>
                </a:pPr>
                <a:r>
                  <a:rPr lang="en-US" sz="2800" b="1" dirty="0" smtClean="0">
                    <a:solidFill>
                      <a:srgbClr val="FFFF00"/>
                    </a:solidFill>
                    <a:latin typeface="2005_iannnnnBMX" pitchFamily="2" charset="0"/>
                    <a:cs typeface="2005_iannnnnBMX" pitchFamily="2" charset="0"/>
                    <a:sym typeface="Symbol"/>
                  </a:rPr>
                  <a:t>Examples</a:t>
                </a:r>
                <a:r>
                  <a:rPr lang="en-US" sz="2800" b="1" dirty="0" smtClean="0">
                    <a:latin typeface="2005_iannnnnBMX" pitchFamily="2" charset="0"/>
                    <a:cs typeface="2005_iannnnnBMX" pitchFamily="2" charset="0"/>
                    <a:sym typeface="Symbol"/>
                  </a:rPr>
                  <a:t> 1.34 </a:t>
                </a:r>
                <a:r>
                  <a:rPr lang="en-US" sz="2400" b="1" dirty="0" smtClean="0">
                    <a:latin typeface="2005_iannnnnBMX" pitchFamily="2" charset="0"/>
                    <a:cs typeface="2005_iannnnnBMX" pitchFamily="2" charset="0"/>
                    <a:sym typeface="Symbol"/>
                  </a:rPr>
                  <a:t> </a:t>
                </a:r>
                <a14:m>
                  <m:oMath xmlns:m="http://schemas.openxmlformats.org/officeDocument/2006/math">
                    <m:sSup>
                      <m:sSupPr>
                        <m:ctrlPr>
                          <a:rPr lang="en-US" sz="1600" b="1" i="1">
                            <a:latin typeface="Cambria Math"/>
                            <a:cs typeface="2005_iannnnnBMX" pitchFamily="2" charset="0"/>
                            <a:sym typeface="Symbol"/>
                          </a:rPr>
                        </m:ctrlPr>
                      </m:sSupPr>
                      <m:e>
                        <m:r>
                          <a:rPr lang="en-US" sz="1600" b="1" i="1">
                            <a:latin typeface="Cambria Math"/>
                            <a:cs typeface="2005_iannnnnBMX" pitchFamily="2" charset="0"/>
                            <a:sym typeface="Symbol"/>
                          </a:rPr>
                          <m:t>𝟏𝟎</m:t>
                        </m:r>
                      </m:e>
                      <m:sup>
                        <m:r>
                          <a:rPr lang="en-US" sz="1600" b="1" i="1" smtClean="0">
                            <a:latin typeface="Cambria Math"/>
                            <a:cs typeface="2005_iannnnnBMX" pitchFamily="2" charset="0"/>
                            <a:sym typeface="Symbol"/>
                          </a:rPr>
                          <m:t>−</m:t>
                        </m:r>
                        <m:r>
                          <a:rPr lang="en-US" sz="1600" b="1" i="1" smtClean="0">
                            <a:latin typeface="Cambria Math"/>
                            <a:cs typeface="2005_iannnnnBMX" pitchFamily="2" charset="0"/>
                            <a:sym typeface="Symbol"/>
                          </a:rPr>
                          <m:t>𝟕</m:t>
                        </m:r>
                      </m:sup>
                    </m:sSup>
                  </m:oMath>
                </a14:m>
                <a:r>
                  <a:rPr lang="en-US" sz="2800" b="1" dirty="0" smtClean="0">
                    <a:solidFill>
                      <a:schemeClr val="bg1"/>
                    </a:solidFill>
                    <a:latin typeface="2005_iannnnnBMX" pitchFamily="2" charset="0"/>
                    <a:cs typeface="2005_iannnnnBMX" pitchFamily="2" charset="0"/>
                  </a:rPr>
                  <a:t>	</a:t>
                </a:r>
                <a:r>
                  <a:rPr lang="en-US" sz="2800" b="1" dirty="0">
                    <a:latin typeface="2005_iannnnnBMX" pitchFamily="2" charset="0"/>
                    <a:cs typeface="2005_iannnnnBMX" pitchFamily="2" charset="0"/>
                    <a:sym typeface="Symbol"/>
                  </a:rPr>
                  <a:t> </a:t>
                </a:r>
                <a:r>
                  <a:rPr lang="en-US" sz="2800" b="1" dirty="0" smtClean="0">
                    <a:latin typeface="2005_iannnnnBMX" pitchFamily="2" charset="0"/>
                    <a:cs typeface="2005_iannnnnBMX" pitchFamily="2" charset="0"/>
                    <a:sym typeface="Symbol"/>
                  </a:rPr>
                  <a:t>5.43 </a:t>
                </a:r>
                <a:r>
                  <a:rPr lang="en-US" sz="2800" b="1" dirty="0">
                    <a:latin typeface="2005_iannnnnBMX" pitchFamily="2" charset="0"/>
                    <a:cs typeface="2005_iannnnnBMX" pitchFamily="2" charset="0"/>
                    <a:sym typeface="Symbol"/>
                  </a:rPr>
                  <a:t> </a:t>
                </a:r>
                <a14:m>
                  <m:oMath xmlns:m="http://schemas.openxmlformats.org/officeDocument/2006/math">
                    <m:sSup>
                      <m:sSupPr>
                        <m:ctrlPr>
                          <a:rPr lang="en-US" sz="1800" b="1" i="1" smtClean="0">
                            <a:latin typeface="Cambria Math"/>
                            <a:cs typeface="2005_iannnnnBMX" pitchFamily="2" charset="0"/>
                            <a:sym typeface="Symbol"/>
                          </a:rPr>
                        </m:ctrlPr>
                      </m:sSupPr>
                      <m:e>
                        <m:r>
                          <a:rPr lang="en-US" sz="1800" b="1" i="1">
                            <a:latin typeface="Cambria Math"/>
                            <a:cs typeface="2005_iannnnnBMX" pitchFamily="2" charset="0"/>
                            <a:sym typeface="Symbol"/>
                          </a:rPr>
                          <m:t>𝟏𝟎</m:t>
                        </m:r>
                      </m:e>
                      <m:sup>
                        <m:r>
                          <a:rPr lang="en-US" sz="1800" b="1" i="1" smtClean="0">
                            <a:latin typeface="Cambria Math"/>
                            <a:cs typeface="2005_iannnnnBMX" pitchFamily="2" charset="0"/>
                            <a:sym typeface="Symbol"/>
                          </a:rPr>
                          <m:t>−</m:t>
                        </m:r>
                        <m:r>
                          <a:rPr lang="en-US" sz="1800" b="1" i="1" smtClean="0">
                            <a:latin typeface="Cambria Math"/>
                            <a:cs typeface="2005_iannnnnBMX" pitchFamily="2" charset="0"/>
                            <a:sym typeface="Symbol"/>
                          </a:rPr>
                          <m:t>𝟗</m:t>
                        </m:r>
                      </m:sup>
                    </m:sSup>
                  </m:oMath>
                </a14:m>
                <a:r>
                  <a:rPr lang="en-US" sz="2800" b="1" dirty="0" smtClean="0">
                    <a:solidFill>
                      <a:schemeClr val="bg1"/>
                    </a:solidFill>
                    <a:latin typeface="2005_iannnnnBMX" pitchFamily="2" charset="0"/>
                    <a:cs typeface="2005_iannnnnBMX" pitchFamily="2" charset="0"/>
                  </a:rPr>
                  <a:t>	</a:t>
                </a:r>
                <a:r>
                  <a:rPr lang="en-US" sz="2800" b="1" dirty="0" smtClean="0">
                    <a:latin typeface="2005_iannnnnBMX" pitchFamily="2" charset="0"/>
                    <a:cs typeface="2005_iannnnnBMX" pitchFamily="2" charset="0"/>
                    <a:sym typeface="Symbol"/>
                  </a:rPr>
                  <a:t> 2.231 </a:t>
                </a:r>
                <a:r>
                  <a:rPr lang="en-US" sz="2800" b="1" dirty="0">
                    <a:latin typeface="2005_iannnnnBMX" pitchFamily="2" charset="0"/>
                    <a:cs typeface="2005_iannnnnBMX" pitchFamily="2" charset="0"/>
                    <a:sym typeface="Symbol"/>
                  </a:rPr>
                  <a:t> </a:t>
                </a:r>
                <a14:m>
                  <m:oMath xmlns:m="http://schemas.openxmlformats.org/officeDocument/2006/math">
                    <m:sSup>
                      <m:sSupPr>
                        <m:ctrlPr>
                          <a:rPr lang="en-US" sz="1800" b="1" i="1">
                            <a:latin typeface="Cambria Math"/>
                            <a:cs typeface="2005_iannnnnBMX" pitchFamily="2" charset="0"/>
                            <a:sym typeface="Symbol"/>
                          </a:rPr>
                        </m:ctrlPr>
                      </m:sSupPr>
                      <m:e>
                        <m:r>
                          <a:rPr lang="en-US" sz="1800" b="1" i="1">
                            <a:latin typeface="Cambria Math"/>
                            <a:cs typeface="2005_iannnnnBMX" pitchFamily="2" charset="0"/>
                            <a:sym typeface="Symbol"/>
                          </a:rPr>
                          <m:t>𝟏𝟎</m:t>
                        </m:r>
                      </m:e>
                      <m:sup>
                        <m:r>
                          <a:rPr lang="en-US" sz="1800" b="1" i="1" smtClean="0">
                            <a:latin typeface="Cambria Math"/>
                            <a:cs typeface="2005_iannnnnBMX" pitchFamily="2" charset="0"/>
                            <a:sym typeface="Symbol"/>
                          </a:rPr>
                          <m:t>−</m:t>
                        </m:r>
                        <m:r>
                          <a:rPr lang="en-US" sz="1800" b="1" i="1" smtClean="0">
                            <a:latin typeface="Cambria Math"/>
                            <a:cs typeface="2005_iannnnnBMX" pitchFamily="2" charset="0"/>
                            <a:sym typeface="Symbol"/>
                          </a:rPr>
                          <m:t>𝟔</m:t>
                        </m:r>
                      </m:sup>
                    </m:sSup>
                  </m:oMath>
                </a14:m>
                <a:endParaRPr lang="en-US" sz="2800" b="1" dirty="0" smtClean="0">
                  <a:solidFill>
                    <a:schemeClr val="bg1"/>
                  </a:solidFill>
                  <a:latin typeface="2005_iannnnnBMX" pitchFamily="2" charset="0"/>
                  <a:cs typeface="2005_iannnnnBMX" pitchFamily="2" charset="0"/>
                </a:endParaRPr>
              </a:p>
            </p:txBody>
          </p:sp>
        </mc:Choice>
        <mc:Fallback xmlns="">
          <p:sp>
            <p:nvSpPr>
              <p:cNvPr id="5123" name="Rectangle 3"/>
              <p:cNvSpPr>
                <a:spLocks noGrp="1" noRot="1" noChangeAspect="1" noMove="1" noResize="1" noEditPoints="1" noAdjustHandles="1" noChangeArrowheads="1" noChangeShapeType="1" noTextEdit="1"/>
              </p:cNvSpPr>
              <p:nvPr>
                <p:ph type="body" idx="1"/>
              </p:nvPr>
            </p:nvSpPr>
            <p:spPr>
              <a:xfrm>
                <a:off x="500034" y="1844824"/>
                <a:ext cx="8001056" cy="4656010"/>
              </a:xfrm>
              <a:blipFill rotWithShape="1">
                <a:blip r:embed="rId2"/>
                <a:stretch>
                  <a:fillRect l="-1523" t="-1311" r="-1219"/>
                </a:stretch>
              </a:blipFill>
            </p:spPr>
            <p:txBody>
              <a:bodyPr/>
              <a:lstStyle/>
              <a:p>
                <a:r>
                  <a:rPr lang="th-TH">
                    <a:noFill/>
                  </a:rPr>
                  <a:t> </a:t>
                </a:r>
              </a:p>
            </p:txBody>
          </p:sp>
        </mc:Fallback>
      </mc:AlternateContent>
      <p:sp>
        <p:nvSpPr>
          <p:cNvPr id="7" name="ลูกศรขวา 6"/>
          <p:cNvSpPr/>
          <p:nvPr/>
        </p:nvSpPr>
        <p:spPr>
          <a:xfrm>
            <a:off x="444523" y="2492896"/>
            <a:ext cx="432048" cy="288032"/>
          </a:xfrm>
          <a:prstGeom prst="rightArrow">
            <a:avLst/>
          </a:prstGeom>
          <a:solidFill>
            <a:schemeClr val="accent2">
              <a:lumMod val="60000"/>
              <a:lumOff val="40000"/>
            </a:schemeClr>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8" name="ลูกศรขวา 7"/>
          <p:cNvSpPr/>
          <p:nvPr/>
        </p:nvSpPr>
        <p:spPr>
          <a:xfrm>
            <a:off x="444523" y="2996952"/>
            <a:ext cx="432048" cy="288032"/>
          </a:xfrm>
          <a:prstGeom prst="rightArrow">
            <a:avLst/>
          </a:prstGeom>
          <a:solidFill>
            <a:schemeClr val="accent2">
              <a:lumMod val="60000"/>
              <a:lumOff val="40000"/>
            </a:schemeClr>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Tree>
    <p:extLst>
      <p:ext uri="{BB962C8B-B14F-4D97-AF65-F5344CB8AC3E}">
        <p14:creationId xmlns:p14="http://schemas.microsoft.com/office/powerpoint/2010/main" val="331859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fade">
                                      <p:cBhvr>
                                        <p:cTn id="12" dur="500"/>
                                        <p:tgtEl>
                                          <p:spTgt spid="5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fade">
                                      <p:cBhvr>
                                        <p:cTn id="17" dur="500"/>
                                        <p:tgtEl>
                                          <p:spTgt spid="51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3">
                                            <p:txEl>
                                              <p:pRg st="4" end="4"/>
                                            </p:txEl>
                                          </p:spTgt>
                                        </p:tgtEl>
                                        <p:attrNameLst>
                                          <p:attrName>style.visibility</p:attrName>
                                        </p:attrNameLst>
                                      </p:cBhvr>
                                      <p:to>
                                        <p:strVal val="visible"/>
                                      </p:to>
                                    </p:set>
                                    <p:animEffect transition="in" filter="fade">
                                      <p:cBhvr>
                                        <p:cTn id="22" dur="500"/>
                                        <p:tgtEl>
                                          <p:spTgt spid="512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23">
                                            <p:txEl>
                                              <p:pRg st="5" end="5"/>
                                            </p:txEl>
                                          </p:spTgt>
                                        </p:tgtEl>
                                        <p:attrNameLst>
                                          <p:attrName>style.visibility</p:attrName>
                                        </p:attrNameLst>
                                      </p:cBhvr>
                                      <p:to>
                                        <p:strVal val="visible"/>
                                      </p:to>
                                    </p:set>
                                    <p:animEffect transition="in" filter="fade">
                                      <p:cBhvr>
                                        <p:cTn id="27" dur="500"/>
                                        <p:tgtEl>
                                          <p:spTgt spid="512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123">
                                            <p:txEl>
                                              <p:pRg st="6" end="6"/>
                                            </p:txEl>
                                          </p:spTgt>
                                        </p:tgtEl>
                                        <p:attrNameLst>
                                          <p:attrName>style.visibility</p:attrName>
                                        </p:attrNameLst>
                                      </p:cBhvr>
                                      <p:to>
                                        <p:strVal val="visible"/>
                                      </p:to>
                                    </p:set>
                                    <p:animEffect transition="in" filter="fade">
                                      <p:cBhvr>
                                        <p:cTn id="32" dur="500"/>
                                        <p:tgtEl>
                                          <p:spTgt spid="51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เมฆ 5"/>
          <p:cNvSpPr/>
          <p:nvPr/>
        </p:nvSpPr>
        <p:spPr>
          <a:xfrm>
            <a:off x="395536" y="500042"/>
            <a:ext cx="8208912" cy="912734"/>
          </a:xfrm>
          <a:prstGeom prst="clou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 name="ตัวยึดหมายเลขภาพนิ่ง 5"/>
          <p:cNvSpPr>
            <a:spLocks noGrp="1"/>
          </p:cNvSpPr>
          <p:nvPr>
            <p:ph type="sldNum" sz="quarter" idx="12"/>
          </p:nvPr>
        </p:nvSpPr>
        <p:spPr/>
        <p:txBody>
          <a:bodyPr/>
          <a:lstStyle/>
          <a:p>
            <a:fld id="{8E3771CF-BC35-4C5D-AE13-C627F28D70EF}" type="slidenum">
              <a:rPr lang="en-US"/>
              <a:pPr/>
              <a:t>16</a:t>
            </a:fld>
            <a:endParaRPr lang="en-US"/>
          </a:p>
        </p:txBody>
      </p:sp>
      <p:sp>
        <p:nvSpPr>
          <p:cNvPr id="5122" name="Rectangle 2"/>
          <p:cNvSpPr>
            <a:spLocks noGrp="1" noChangeArrowheads="1"/>
          </p:cNvSpPr>
          <p:nvPr>
            <p:ph type="title"/>
          </p:nvPr>
        </p:nvSpPr>
        <p:spPr>
          <a:xfrm>
            <a:off x="323528" y="571480"/>
            <a:ext cx="8280920" cy="857256"/>
          </a:xfrm>
        </p:spPr>
        <p:txBody>
          <a:bodyPr/>
          <a:lstStyle/>
          <a:p>
            <a:pPr marL="514350" indent="-514350" algn="ctr"/>
            <a:r>
              <a:rPr lang="en-US" sz="4000" dirty="0" smtClean="0">
                <a:solidFill>
                  <a:srgbClr val="FFFF00"/>
                </a:solidFill>
                <a:latin typeface="2005_iannnnnBMX" pitchFamily="2" charset="0"/>
                <a:cs typeface="2005_iannnnnBMX" pitchFamily="2" charset="0"/>
              </a:rPr>
              <a:t>Scientific Notation</a:t>
            </a:r>
            <a:r>
              <a:rPr lang="en-US" sz="4000" dirty="0">
                <a:solidFill>
                  <a:srgbClr val="FFFF00"/>
                </a:solidFill>
                <a:latin typeface="2005_iannnnnBMX" pitchFamily="2" charset="0"/>
                <a:cs typeface="2005_iannnnnBMX" pitchFamily="2" charset="0"/>
              </a:rPr>
              <a:t> </a:t>
            </a:r>
            <a:r>
              <a:rPr lang="en-US" sz="4000" dirty="0" smtClean="0">
                <a:solidFill>
                  <a:srgbClr val="FFFF00"/>
                </a:solidFill>
                <a:latin typeface="2005_iannnnnBMX" pitchFamily="2" charset="0"/>
                <a:cs typeface="2005_iannnnnBMX" pitchFamily="2" charset="0"/>
              </a:rPr>
              <a:t>If the </a:t>
            </a:r>
            <a:r>
              <a:rPr lang="en-US" sz="4000" dirty="0">
                <a:solidFill>
                  <a:srgbClr val="FFFF00"/>
                </a:solidFill>
                <a:latin typeface="2005_iannnnnBMX" pitchFamily="2" charset="0"/>
                <a:cs typeface="2005_iannnnnBMX" pitchFamily="2" charset="0"/>
              </a:rPr>
              <a:t>original number is </a:t>
            </a:r>
            <a:r>
              <a:rPr lang="en-US" sz="4000" dirty="0" smtClean="0">
                <a:solidFill>
                  <a:srgbClr val="FFFF00"/>
                </a:solidFill>
                <a:latin typeface="2005_iannnnnBMX" pitchFamily="2" charset="0"/>
                <a:cs typeface="2005_iannnnnBMX" pitchFamily="2" charset="0"/>
              </a:rPr>
              <a:t>less </a:t>
            </a:r>
            <a:r>
              <a:rPr lang="en-US" sz="4000" dirty="0">
                <a:solidFill>
                  <a:srgbClr val="FFFF00"/>
                </a:solidFill>
                <a:latin typeface="2005_iannnnnBMX" pitchFamily="2" charset="0"/>
                <a:cs typeface="2005_iannnnnBMX" pitchFamily="2" charset="0"/>
              </a:rPr>
              <a:t>than 1</a:t>
            </a:r>
          </a:p>
        </p:txBody>
      </p:sp>
      <mc:AlternateContent xmlns:mc="http://schemas.openxmlformats.org/markup-compatibility/2006" xmlns:a14="http://schemas.microsoft.com/office/drawing/2010/main">
        <mc:Choice Requires="a14">
          <p:sp>
            <p:nvSpPr>
              <p:cNvPr id="5123" name="Rectangle 3"/>
              <p:cNvSpPr>
                <a:spLocks noGrp="1" noChangeArrowheads="1"/>
              </p:cNvSpPr>
              <p:nvPr>
                <p:ph type="body" idx="1"/>
              </p:nvPr>
            </p:nvSpPr>
            <p:spPr>
              <a:xfrm>
                <a:off x="500034" y="1772816"/>
                <a:ext cx="8001056" cy="4728018"/>
              </a:xfrm>
            </p:spPr>
            <p:txBody>
              <a:bodyPr/>
              <a:lstStyle/>
              <a:p>
                <a:pPr marL="514350" indent="-514350">
                  <a:buNone/>
                </a:pPr>
                <a:r>
                  <a:rPr lang="en-US" sz="2800" b="1" dirty="0" smtClean="0">
                    <a:solidFill>
                      <a:srgbClr val="FFFF00"/>
                    </a:solidFill>
                    <a:latin typeface="2005_iannnnnBMX" pitchFamily="2" charset="0"/>
                    <a:cs typeface="2005_iannnnnBMX" pitchFamily="2" charset="0"/>
                  </a:rPr>
                  <a:t>Example</a:t>
                </a:r>
                <a:r>
                  <a:rPr lang="en-US" sz="2800" b="1" dirty="0" smtClean="0">
                    <a:solidFill>
                      <a:schemeClr val="bg1"/>
                    </a:solidFill>
                    <a:latin typeface="2005_iannnnnBMX" pitchFamily="2" charset="0"/>
                    <a:cs typeface="2005_iannnnnBMX" pitchFamily="2" charset="0"/>
                  </a:rPr>
                  <a:t> </a:t>
                </a:r>
                <a:r>
                  <a:rPr lang="en-US" sz="2800" b="1" dirty="0" smtClean="0">
                    <a:solidFill>
                      <a:srgbClr val="00B0F0"/>
                    </a:solidFill>
                    <a:latin typeface="2005_iannnnnBMX" pitchFamily="2" charset="0"/>
                    <a:cs typeface="2005_iannnnnBMX" pitchFamily="2" charset="0"/>
                  </a:rPr>
                  <a:t>Recognizing Scientific Notation.</a:t>
                </a:r>
              </a:p>
              <a:p>
                <a:pPr marL="514350" indent="-514350">
                  <a:buNone/>
                </a:pPr>
                <a:r>
                  <a:rPr lang="en-US" sz="2800" b="1" dirty="0" smtClean="0">
                    <a:solidFill>
                      <a:schemeClr val="bg1"/>
                    </a:solidFill>
                    <a:latin typeface="2005_iannnnnBMX" pitchFamily="2" charset="0"/>
                    <a:cs typeface="2005_iannnnnBMX" pitchFamily="2" charset="0"/>
                  </a:rPr>
                  <a:t>Is each number written in scientific notation? </a:t>
                </a:r>
                <a:r>
                  <a:rPr lang="en-US" sz="2800" b="1" dirty="0" smtClean="0">
                    <a:latin typeface="2005_iannnnnBMX" pitchFamily="2" charset="0"/>
                    <a:cs typeface="2005_iannnnnBMX" pitchFamily="2" charset="0"/>
                  </a:rPr>
                  <a:t>If not, explain.</a:t>
                </a:r>
              </a:p>
              <a:p>
                <a:pPr marL="514350" indent="-514350">
                  <a:buNone/>
                </a:pPr>
                <a:r>
                  <a:rPr lang="en-US" sz="2800" b="1" dirty="0" smtClean="0">
                    <a:solidFill>
                      <a:schemeClr val="bg1"/>
                    </a:solidFill>
                    <a:latin typeface="2005_iannnnnBMX" pitchFamily="2" charset="0"/>
                    <a:cs typeface="2005_iannnnnBMX" pitchFamily="2" charset="0"/>
                  </a:rPr>
                  <a:t>a. 27.29 </a:t>
                </a:r>
                <a:r>
                  <a:rPr lang="en-US" sz="2400" b="1" dirty="0">
                    <a:latin typeface="2005_iannnnnBMX" pitchFamily="2" charset="0"/>
                    <a:cs typeface="2005_iannnnnBMX" pitchFamily="2" charset="0"/>
                    <a:sym typeface="Symbol"/>
                  </a:rPr>
                  <a:t> </a:t>
                </a:r>
                <a14:m>
                  <m:oMath xmlns:m="http://schemas.openxmlformats.org/officeDocument/2006/math">
                    <m:sSup>
                      <m:sSupPr>
                        <m:ctrlPr>
                          <a:rPr lang="en-US" sz="1600" b="1" i="1">
                            <a:latin typeface="Cambria Math"/>
                            <a:cs typeface="2005_iannnnnBMX" pitchFamily="2" charset="0"/>
                            <a:sym typeface="Symbol"/>
                          </a:rPr>
                        </m:ctrlPr>
                      </m:sSupPr>
                      <m:e>
                        <m:r>
                          <a:rPr lang="en-US" sz="1600" b="1" i="1">
                            <a:latin typeface="Cambria Math"/>
                            <a:cs typeface="2005_iannnnnBMX" pitchFamily="2" charset="0"/>
                            <a:sym typeface="Symbol"/>
                          </a:rPr>
                          <m:t>𝟏𝟎</m:t>
                        </m:r>
                      </m:e>
                      <m:sup>
                        <m:r>
                          <a:rPr lang="en-US" sz="1600" b="1" i="1" smtClean="0">
                            <a:latin typeface="Cambria Math"/>
                            <a:cs typeface="2005_iannnnnBMX" pitchFamily="2" charset="0"/>
                            <a:sym typeface="Symbol"/>
                          </a:rPr>
                          <m:t>−</m:t>
                        </m:r>
                        <m:r>
                          <a:rPr lang="en-US" sz="1600" b="1" i="1" smtClean="0">
                            <a:latin typeface="Cambria Math"/>
                            <a:cs typeface="2005_iannnnnBMX" pitchFamily="2" charset="0"/>
                            <a:sym typeface="Symbol"/>
                          </a:rPr>
                          <m:t>𝟏𝟐</m:t>
                        </m:r>
                      </m:sup>
                    </m:sSup>
                  </m:oMath>
                </a14:m>
                <a:r>
                  <a:rPr lang="en-US" sz="2800" b="1" dirty="0" smtClean="0">
                    <a:solidFill>
                      <a:schemeClr val="bg1"/>
                    </a:solidFill>
                    <a:latin typeface="2005_iannnnnBMX" pitchFamily="2" charset="0"/>
                    <a:cs typeface="2005_iannnnnBMX" pitchFamily="2" charset="0"/>
                  </a:rPr>
                  <a:t> 	No;56.29 is greater than 10.</a:t>
                </a:r>
              </a:p>
              <a:p>
                <a:pPr marL="514350" indent="-514350">
                  <a:buNone/>
                </a:pPr>
                <a:r>
                  <a:rPr lang="en-US" sz="2800" b="1" dirty="0" smtClean="0">
                    <a:solidFill>
                      <a:schemeClr val="bg1"/>
                    </a:solidFill>
                    <a:latin typeface="2005_iannnnnBMX" pitchFamily="2" charset="0"/>
                    <a:cs typeface="2005_iannnnnBMX" pitchFamily="2" charset="0"/>
                  </a:rPr>
                  <a:t>b. 0.842 </a:t>
                </a:r>
                <a:r>
                  <a:rPr lang="en-US" sz="2400" b="1" dirty="0">
                    <a:latin typeface="2005_iannnnnBMX" pitchFamily="2" charset="0"/>
                    <a:cs typeface="2005_iannnnnBMX" pitchFamily="2" charset="0"/>
                    <a:sym typeface="Symbol"/>
                  </a:rPr>
                  <a:t> </a:t>
                </a:r>
                <a14:m>
                  <m:oMath xmlns:m="http://schemas.openxmlformats.org/officeDocument/2006/math">
                    <m:sSup>
                      <m:sSupPr>
                        <m:ctrlPr>
                          <a:rPr lang="en-US" sz="1600" b="1" i="1">
                            <a:latin typeface="Cambria Math"/>
                            <a:cs typeface="2005_iannnnnBMX" pitchFamily="2" charset="0"/>
                            <a:sym typeface="Symbol"/>
                          </a:rPr>
                        </m:ctrlPr>
                      </m:sSupPr>
                      <m:e>
                        <m:r>
                          <a:rPr lang="en-US" sz="1600" b="1" i="1">
                            <a:latin typeface="Cambria Math"/>
                            <a:cs typeface="2005_iannnnnBMX" pitchFamily="2" charset="0"/>
                            <a:sym typeface="Symbol"/>
                          </a:rPr>
                          <m:t>𝟏𝟎</m:t>
                        </m:r>
                      </m:e>
                      <m:sup>
                        <m:r>
                          <a:rPr lang="en-US" sz="1600" b="1" i="1" smtClean="0">
                            <a:latin typeface="Cambria Math"/>
                            <a:cs typeface="2005_iannnnnBMX" pitchFamily="2" charset="0"/>
                            <a:sym typeface="Symbol"/>
                          </a:rPr>
                          <m:t>−</m:t>
                        </m:r>
                        <m:r>
                          <a:rPr lang="en-US" sz="1600" b="1" i="1" smtClean="0">
                            <a:latin typeface="Cambria Math"/>
                            <a:cs typeface="2005_iannnnnBMX" pitchFamily="2" charset="0"/>
                            <a:sym typeface="Symbol"/>
                          </a:rPr>
                          <m:t>𝟑</m:t>
                        </m:r>
                      </m:sup>
                    </m:sSup>
                  </m:oMath>
                </a14:m>
                <a:r>
                  <a:rPr lang="en-US" sz="2800" b="1" dirty="0" smtClean="0">
                    <a:solidFill>
                      <a:schemeClr val="bg1"/>
                    </a:solidFill>
                    <a:latin typeface="2005_iannnnnBMX" pitchFamily="2" charset="0"/>
                    <a:cs typeface="2005_iannnnnBMX" pitchFamily="2" charset="0"/>
                  </a:rPr>
                  <a:t>	No; 0.84 is less than 1.</a:t>
                </a:r>
              </a:p>
              <a:p>
                <a:pPr marL="514350" indent="-514350">
                  <a:buNone/>
                </a:pPr>
                <a:r>
                  <a:rPr lang="en-US" sz="2800" b="1" dirty="0" smtClean="0">
                    <a:latin typeface="2005_iannnnnBMX" pitchFamily="2" charset="0"/>
                    <a:cs typeface="2005_iannnnnBMX" pitchFamily="2" charset="0"/>
                  </a:rPr>
                  <a:t>c. 6.25 </a:t>
                </a:r>
                <a:r>
                  <a:rPr lang="en-US" sz="2400" b="1" dirty="0">
                    <a:latin typeface="2005_iannnnnBMX" pitchFamily="2" charset="0"/>
                    <a:cs typeface="2005_iannnnnBMX" pitchFamily="2" charset="0"/>
                    <a:sym typeface="Symbol"/>
                  </a:rPr>
                  <a:t> </a:t>
                </a:r>
                <a14:m>
                  <m:oMath xmlns:m="http://schemas.openxmlformats.org/officeDocument/2006/math">
                    <m:sSup>
                      <m:sSupPr>
                        <m:ctrlPr>
                          <a:rPr lang="en-US" sz="1600" b="1" i="1">
                            <a:latin typeface="Cambria Math"/>
                            <a:cs typeface="2005_iannnnnBMX" pitchFamily="2" charset="0"/>
                            <a:sym typeface="Symbol"/>
                          </a:rPr>
                        </m:ctrlPr>
                      </m:sSupPr>
                      <m:e>
                        <m:r>
                          <a:rPr lang="en-US" sz="1600" b="1" i="1">
                            <a:latin typeface="Cambria Math"/>
                            <a:cs typeface="2005_iannnnnBMX" pitchFamily="2" charset="0"/>
                            <a:sym typeface="Symbol"/>
                          </a:rPr>
                          <m:t>𝟏𝟎</m:t>
                        </m:r>
                      </m:e>
                      <m:sup>
                        <m:r>
                          <a:rPr lang="en-US" sz="1600" b="1" i="1" smtClean="0">
                            <a:latin typeface="Cambria Math"/>
                            <a:cs typeface="2005_iannnnnBMX" pitchFamily="2" charset="0"/>
                            <a:sym typeface="Symbol"/>
                          </a:rPr>
                          <m:t>−</m:t>
                        </m:r>
                        <m:r>
                          <a:rPr lang="en-US" sz="1600" b="1" i="1" smtClean="0">
                            <a:latin typeface="Cambria Math"/>
                            <a:cs typeface="2005_iannnnnBMX" pitchFamily="2" charset="0"/>
                            <a:sym typeface="Symbol"/>
                          </a:rPr>
                          <m:t>𝟓</m:t>
                        </m:r>
                      </m:sup>
                    </m:sSup>
                  </m:oMath>
                </a14:m>
                <a:r>
                  <a:rPr lang="en-US" sz="2800" b="1" dirty="0" smtClean="0">
                    <a:solidFill>
                      <a:schemeClr val="bg1"/>
                    </a:solidFill>
                    <a:latin typeface="2005_iannnnnBMX" pitchFamily="2" charset="0"/>
                    <a:cs typeface="2005_iannnnnBMX" pitchFamily="2" charset="0"/>
                  </a:rPr>
                  <a:t>	yes</a:t>
                </a:r>
              </a:p>
              <a:p>
                <a:pPr marL="514350" indent="-514350">
                  <a:buNone/>
                </a:pPr>
                <a:r>
                  <a:rPr lang="en-US" sz="2800" b="1" dirty="0" smtClean="0">
                    <a:solidFill>
                      <a:schemeClr val="accent6">
                        <a:lumMod val="60000"/>
                        <a:lumOff val="40000"/>
                      </a:schemeClr>
                    </a:solidFill>
                    <a:latin typeface="2005_iannnnnBMX" pitchFamily="2" charset="0"/>
                    <a:cs typeface="2005_iannnnnBMX" pitchFamily="2" charset="0"/>
                  </a:rPr>
                  <a:t>In scientific notation, you use positive exponents to write a number greater than 1. You use negative exponents to write a number between 0 and 1.	</a:t>
                </a:r>
              </a:p>
            </p:txBody>
          </p:sp>
        </mc:Choice>
        <mc:Fallback xmlns="">
          <p:sp>
            <p:nvSpPr>
              <p:cNvPr id="5123" name="Rectangle 3"/>
              <p:cNvSpPr>
                <a:spLocks noGrp="1" noRot="1" noChangeAspect="1" noMove="1" noResize="1" noEditPoints="1" noAdjustHandles="1" noChangeArrowheads="1" noChangeShapeType="1" noTextEdit="1"/>
              </p:cNvSpPr>
              <p:nvPr>
                <p:ph type="body" idx="1"/>
              </p:nvPr>
            </p:nvSpPr>
            <p:spPr>
              <a:xfrm>
                <a:off x="500034" y="1772816"/>
                <a:ext cx="8001056" cy="4728018"/>
              </a:xfrm>
              <a:blipFill rotWithShape="1">
                <a:blip r:embed="rId2"/>
                <a:stretch>
                  <a:fillRect l="-1523" t="-1290"/>
                </a:stretch>
              </a:blipFill>
            </p:spPr>
            <p:txBody>
              <a:bodyPr/>
              <a:lstStyle/>
              <a:p>
                <a:r>
                  <a:rPr lang="th-TH">
                    <a:noFill/>
                  </a:rPr>
                  <a:t> </a:t>
                </a:r>
              </a:p>
            </p:txBody>
          </p:sp>
        </mc:Fallback>
      </mc:AlternateContent>
    </p:spTree>
    <p:extLst>
      <p:ext uri="{BB962C8B-B14F-4D97-AF65-F5344CB8AC3E}">
        <p14:creationId xmlns:p14="http://schemas.microsoft.com/office/powerpoint/2010/main" val="384503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fade">
                                      <p:cBhvr>
                                        <p:cTn id="12" dur="500"/>
                                        <p:tgtEl>
                                          <p:spTgt spid="5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fade">
                                      <p:cBhvr>
                                        <p:cTn id="17" dur="500"/>
                                        <p:tgtEl>
                                          <p:spTgt spid="51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fade">
                                      <p:cBhvr>
                                        <p:cTn id="22" dur="500"/>
                                        <p:tgtEl>
                                          <p:spTgt spid="51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23">
                                            <p:txEl>
                                              <p:pRg st="4" end="4"/>
                                            </p:txEl>
                                          </p:spTgt>
                                        </p:tgtEl>
                                        <p:attrNameLst>
                                          <p:attrName>style.visibility</p:attrName>
                                        </p:attrNameLst>
                                      </p:cBhvr>
                                      <p:to>
                                        <p:strVal val="visible"/>
                                      </p:to>
                                    </p:set>
                                    <p:animEffect transition="in" filter="fade">
                                      <p:cBhvr>
                                        <p:cTn id="27" dur="500"/>
                                        <p:tgtEl>
                                          <p:spTgt spid="51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123">
                                            <p:txEl>
                                              <p:pRg st="5" end="5"/>
                                            </p:txEl>
                                          </p:spTgt>
                                        </p:tgtEl>
                                        <p:attrNameLst>
                                          <p:attrName>style.visibility</p:attrName>
                                        </p:attrNameLst>
                                      </p:cBhvr>
                                      <p:to>
                                        <p:strVal val="visible"/>
                                      </p:to>
                                    </p:set>
                                    <p:animEffect transition="in" filter="fade">
                                      <p:cBhvr>
                                        <p:cTn id="32" dur="500"/>
                                        <p:tgtEl>
                                          <p:spTgt spid="51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เมฆ 5"/>
          <p:cNvSpPr/>
          <p:nvPr/>
        </p:nvSpPr>
        <p:spPr>
          <a:xfrm>
            <a:off x="395536" y="500042"/>
            <a:ext cx="8136904" cy="912734"/>
          </a:xfrm>
          <a:prstGeom prst="clou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 name="ตัวยึดหมายเลขภาพนิ่ง 5"/>
          <p:cNvSpPr>
            <a:spLocks noGrp="1"/>
          </p:cNvSpPr>
          <p:nvPr>
            <p:ph type="sldNum" sz="quarter" idx="12"/>
          </p:nvPr>
        </p:nvSpPr>
        <p:spPr/>
        <p:txBody>
          <a:bodyPr/>
          <a:lstStyle/>
          <a:p>
            <a:fld id="{8E3771CF-BC35-4C5D-AE13-C627F28D70EF}" type="slidenum">
              <a:rPr lang="en-US"/>
              <a:pPr/>
              <a:t>17</a:t>
            </a:fld>
            <a:endParaRPr lang="en-US"/>
          </a:p>
        </p:txBody>
      </p:sp>
      <p:sp>
        <p:nvSpPr>
          <p:cNvPr id="5122" name="Rectangle 2"/>
          <p:cNvSpPr>
            <a:spLocks noGrp="1" noChangeArrowheads="1"/>
          </p:cNvSpPr>
          <p:nvPr>
            <p:ph type="title"/>
          </p:nvPr>
        </p:nvSpPr>
        <p:spPr>
          <a:xfrm>
            <a:off x="323528" y="571480"/>
            <a:ext cx="8280920" cy="857256"/>
          </a:xfrm>
        </p:spPr>
        <p:txBody>
          <a:bodyPr/>
          <a:lstStyle/>
          <a:p>
            <a:pPr marL="514350" indent="-514350" algn="ctr"/>
            <a:r>
              <a:rPr lang="en-US" sz="4000" dirty="0" smtClean="0">
                <a:solidFill>
                  <a:srgbClr val="FFFF00"/>
                </a:solidFill>
                <a:latin typeface="2005_iannnnnBMX" pitchFamily="2" charset="0"/>
                <a:cs typeface="2005_iannnnnBMX" pitchFamily="2" charset="0"/>
              </a:rPr>
              <a:t>Scientific Notation</a:t>
            </a:r>
            <a:r>
              <a:rPr lang="en-US" sz="4000" dirty="0">
                <a:solidFill>
                  <a:srgbClr val="FFFF00"/>
                </a:solidFill>
                <a:latin typeface="2005_iannnnnBMX" pitchFamily="2" charset="0"/>
                <a:cs typeface="2005_iannnnnBMX" pitchFamily="2" charset="0"/>
              </a:rPr>
              <a:t> </a:t>
            </a:r>
            <a:r>
              <a:rPr lang="en-US" sz="4000" dirty="0" smtClean="0">
                <a:solidFill>
                  <a:srgbClr val="FFFF00"/>
                </a:solidFill>
                <a:latin typeface="2005_iannnnnBMX" pitchFamily="2" charset="0"/>
                <a:cs typeface="2005_iannnnnBMX" pitchFamily="2" charset="0"/>
              </a:rPr>
              <a:t>If the </a:t>
            </a:r>
            <a:r>
              <a:rPr lang="en-US" sz="4000" dirty="0">
                <a:solidFill>
                  <a:srgbClr val="FFFF00"/>
                </a:solidFill>
                <a:latin typeface="2005_iannnnnBMX" pitchFamily="2" charset="0"/>
                <a:cs typeface="2005_iannnnnBMX" pitchFamily="2" charset="0"/>
              </a:rPr>
              <a:t>original number is </a:t>
            </a:r>
            <a:r>
              <a:rPr lang="en-US" sz="4000" dirty="0" smtClean="0">
                <a:solidFill>
                  <a:srgbClr val="FFFF00"/>
                </a:solidFill>
                <a:latin typeface="2005_iannnnnBMX" pitchFamily="2" charset="0"/>
                <a:cs typeface="2005_iannnnnBMX" pitchFamily="2" charset="0"/>
              </a:rPr>
              <a:t>less </a:t>
            </a:r>
            <a:r>
              <a:rPr lang="en-US" sz="4000" dirty="0">
                <a:solidFill>
                  <a:srgbClr val="FFFF00"/>
                </a:solidFill>
                <a:latin typeface="2005_iannnnnBMX" pitchFamily="2" charset="0"/>
                <a:cs typeface="2005_iannnnnBMX" pitchFamily="2" charset="0"/>
              </a:rPr>
              <a:t>than 1</a:t>
            </a:r>
          </a:p>
        </p:txBody>
      </p:sp>
      <mc:AlternateContent xmlns:mc="http://schemas.openxmlformats.org/markup-compatibility/2006" xmlns:a14="http://schemas.microsoft.com/office/drawing/2010/main">
        <mc:Choice Requires="a14">
          <p:sp>
            <p:nvSpPr>
              <p:cNvPr id="5123" name="Rectangle 3"/>
              <p:cNvSpPr>
                <a:spLocks noGrp="1" noChangeArrowheads="1"/>
              </p:cNvSpPr>
              <p:nvPr>
                <p:ph type="body" idx="1"/>
              </p:nvPr>
            </p:nvSpPr>
            <p:spPr>
              <a:xfrm>
                <a:off x="395536" y="1700808"/>
                <a:ext cx="8208912" cy="4800026"/>
              </a:xfrm>
            </p:spPr>
            <p:txBody>
              <a:bodyPr/>
              <a:lstStyle/>
              <a:p>
                <a:pPr marL="514350" indent="-514350">
                  <a:buNone/>
                </a:pPr>
                <a:r>
                  <a:rPr lang="en-US" sz="2800" b="1" dirty="0" smtClean="0">
                    <a:solidFill>
                      <a:srgbClr val="FFFF00"/>
                    </a:solidFill>
                    <a:latin typeface="2005_iannnnnBMX" pitchFamily="2" charset="0"/>
                    <a:cs typeface="2005_iannnnnBMX" pitchFamily="2" charset="0"/>
                  </a:rPr>
                  <a:t>Example</a:t>
                </a:r>
                <a:r>
                  <a:rPr lang="en-US" sz="2800" b="1" dirty="0" smtClean="0">
                    <a:solidFill>
                      <a:schemeClr val="bg1"/>
                    </a:solidFill>
                    <a:latin typeface="2005_iannnnnBMX" pitchFamily="2" charset="0"/>
                    <a:cs typeface="2005_iannnnnBMX" pitchFamily="2" charset="0"/>
                  </a:rPr>
                  <a:t> </a:t>
                </a:r>
                <a:r>
                  <a:rPr lang="en-US" sz="2800" b="1" dirty="0" smtClean="0">
                    <a:solidFill>
                      <a:srgbClr val="00B0F0"/>
                    </a:solidFill>
                    <a:latin typeface="2005_iannnnnBMX" pitchFamily="2" charset="0"/>
                    <a:cs typeface="2005_iannnnnBMX" pitchFamily="2" charset="0"/>
                  </a:rPr>
                  <a:t>Writing a Number in Scientific Notation</a:t>
                </a:r>
              </a:p>
              <a:p>
                <a:pPr marL="514350" indent="-514350">
                  <a:buNone/>
                </a:pPr>
                <a:r>
                  <a:rPr lang="en-US" sz="2800" b="1" dirty="0" smtClean="0">
                    <a:solidFill>
                      <a:srgbClr val="00B0F0"/>
                    </a:solidFill>
                    <a:latin typeface="2005_iannnnnBMX" pitchFamily="2" charset="0"/>
                    <a:cs typeface="2005_iannnnnBMX" pitchFamily="2" charset="0"/>
                  </a:rPr>
                  <a:t>Write each number in scientific notation.</a:t>
                </a:r>
              </a:p>
              <a:p>
                <a:pPr marL="514350" indent="-514350">
                  <a:buNone/>
                </a:pPr>
                <a:r>
                  <a:rPr lang="en-US" sz="2800" b="1" dirty="0" smtClean="0">
                    <a:solidFill>
                      <a:schemeClr val="bg1"/>
                    </a:solidFill>
                    <a:latin typeface="2005_iannnnnBMX" pitchFamily="2" charset="0"/>
                    <a:cs typeface="2005_iannnnnBMX" pitchFamily="2" charset="0"/>
                  </a:rPr>
                  <a:t>a. 0.00985</a:t>
                </a:r>
              </a:p>
              <a:p>
                <a:pPr marL="514350" indent="-514350">
                  <a:buNone/>
                </a:pPr>
                <a:r>
                  <a:rPr lang="en-US" sz="2800" b="1" dirty="0" smtClean="0">
                    <a:latin typeface="2005_iannnnnBMX" pitchFamily="2" charset="0"/>
                    <a:cs typeface="2005_iannnnnBMX" pitchFamily="2" charset="0"/>
                  </a:rPr>
                  <a:t>0.00985</a:t>
                </a:r>
                <a:r>
                  <a:rPr lang="en-US" sz="2800" b="1" dirty="0" smtClean="0">
                    <a:solidFill>
                      <a:schemeClr val="bg1"/>
                    </a:solidFill>
                    <a:latin typeface="2005_iannnnnBMX" pitchFamily="2" charset="0"/>
                    <a:cs typeface="2005_iannnnnBMX" pitchFamily="2" charset="0"/>
                  </a:rPr>
                  <a:t> = </a:t>
                </a:r>
                <a:r>
                  <a:rPr lang="en-US" sz="2800" b="1" dirty="0" smtClean="0">
                    <a:latin typeface="2005_iannnnnBMX" pitchFamily="2" charset="0"/>
                    <a:cs typeface="2005_iannnnnBMX" pitchFamily="2" charset="0"/>
                  </a:rPr>
                  <a:t>9.85 </a:t>
                </a:r>
                <a:r>
                  <a:rPr lang="en-US" sz="2400" b="1" dirty="0">
                    <a:latin typeface="2005_iannnnnBMX" pitchFamily="2" charset="0"/>
                    <a:cs typeface="2005_iannnnnBMX" pitchFamily="2" charset="0"/>
                    <a:sym typeface="Symbol"/>
                  </a:rPr>
                  <a:t> </a:t>
                </a:r>
                <a14:m>
                  <m:oMath xmlns:m="http://schemas.openxmlformats.org/officeDocument/2006/math">
                    <m:sSup>
                      <m:sSupPr>
                        <m:ctrlPr>
                          <a:rPr lang="en-US" sz="1600" b="1" i="1">
                            <a:latin typeface="Cambria Math"/>
                            <a:cs typeface="2005_iannnnnBMX" pitchFamily="2" charset="0"/>
                            <a:sym typeface="Symbol"/>
                          </a:rPr>
                        </m:ctrlPr>
                      </m:sSupPr>
                      <m:e>
                        <m:r>
                          <a:rPr lang="en-US" sz="1600" b="1" i="1">
                            <a:latin typeface="Cambria Math"/>
                            <a:cs typeface="2005_iannnnnBMX" pitchFamily="2" charset="0"/>
                            <a:sym typeface="Symbol"/>
                          </a:rPr>
                          <m:t>𝟏𝟎</m:t>
                        </m:r>
                      </m:e>
                      <m:sup>
                        <m:r>
                          <a:rPr lang="en-US" sz="1600" b="1" i="1" smtClean="0">
                            <a:latin typeface="Cambria Math"/>
                            <a:cs typeface="2005_iannnnnBMX" pitchFamily="2" charset="0"/>
                            <a:sym typeface="Symbol"/>
                          </a:rPr>
                          <m:t>−</m:t>
                        </m:r>
                        <m:r>
                          <a:rPr lang="en-US" sz="1600" b="1" i="1" smtClean="0">
                            <a:latin typeface="Cambria Math"/>
                            <a:cs typeface="2005_iannnnnBMX" pitchFamily="2" charset="0"/>
                            <a:sym typeface="Symbol"/>
                          </a:rPr>
                          <m:t>𝟑</m:t>
                        </m:r>
                      </m:sup>
                    </m:sSup>
                    <m:r>
                      <a:rPr lang="en-US" sz="1600" b="1" i="1">
                        <a:latin typeface="Cambria Math"/>
                        <a:cs typeface="2005_iannnnnBMX" pitchFamily="2" charset="0"/>
                        <a:sym typeface="Symbol"/>
                      </a:rPr>
                      <m:t> </m:t>
                    </m:r>
                  </m:oMath>
                </a14:m>
                <a:r>
                  <a:rPr lang="en-US" sz="2800" b="1" dirty="0" smtClean="0">
                    <a:solidFill>
                      <a:schemeClr val="bg1"/>
                    </a:solidFill>
                    <a:latin typeface="2005_iannnnnBMX" pitchFamily="2" charset="0"/>
                    <a:cs typeface="2005_iannnnnBMX" pitchFamily="2" charset="0"/>
                  </a:rPr>
                  <a:t>   </a:t>
                </a:r>
                <a:r>
                  <a:rPr lang="en-US" sz="2800" b="1" dirty="0" smtClean="0">
                    <a:solidFill>
                      <a:schemeClr val="accent6">
                        <a:lumMod val="40000"/>
                        <a:lumOff val="60000"/>
                      </a:schemeClr>
                    </a:solidFill>
                    <a:latin typeface="2005_iannnnnBMX" pitchFamily="2" charset="0"/>
                    <a:cs typeface="2005_iannnnnBMX" pitchFamily="2" charset="0"/>
                  </a:rPr>
                  <a:t>Move the decimal point 3 places to the right and </a:t>
                </a:r>
              </a:p>
              <a:p>
                <a:pPr marL="514350" indent="-514350">
                  <a:buNone/>
                </a:pPr>
                <a:r>
                  <a:rPr lang="en-US" sz="2800" b="1" dirty="0">
                    <a:solidFill>
                      <a:schemeClr val="accent6">
                        <a:lumMod val="40000"/>
                        <a:lumOff val="60000"/>
                      </a:schemeClr>
                    </a:solidFill>
                    <a:latin typeface="2005_iannnnnBMX" pitchFamily="2" charset="0"/>
                    <a:cs typeface="2005_iannnnnBMX" pitchFamily="2" charset="0"/>
                  </a:rPr>
                  <a:t> </a:t>
                </a:r>
                <a:r>
                  <a:rPr lang="en-US" sz="2800" b="1" dirty="0" smtClean="0">
                    <a:solidFill>
                      <a:schemeClr val="accent6">
                        <a:lumMod val="40000"/>
                        <a:lumOff val="60000"/>
                      </a:schemeClr>
                    </a:solidFill>
                    <a:latin typeface="2005_iannnnnBMX" pitchFamily="2" charset="0"/>
                    <a:cs typeface="2005_iannnnnBMX" pitchFamily="2" charset="0"/>
                  </a:rPr>
                  <a:t>                            use -3 as an exponent. Drop the zeros before the 9.</a:t>
                </a:r>
              </a:p>
              <a:p>
                <a:pPr marL="514350" indent="-514350">
                  <a:buNone/>
                </a:pPr>
                <a:r>
                  <a:rPr lang="en-US" sz="2800" b="1" dirty="0" smtClean="0">
                    <a:latin typeface="2005_iannnnnBMX" pitchFamily="2" charset="0"/>
                    <a:cs typeface="2005_iannnnnBMX" pitchFamily="2" charset="0"/>
                  </a:rPr>
                  <a:t>b. 0.0000325</a:t>
                </a:r>
                <a:endParaRPr lang="en-US" sz="2800" b="1" dirty="0">
                  <a:latin typeface="2005_iannnnnBMX" pitchFamily="2" charset="0"/>
                  <a:cs typeface="2005_iannnnnBMX" pitchFamily="2" charset="0"/>
                </a:endParaRPr>
              </a:p>
              <a:p>
                <a:pPr marL="514350" indent="-514350">
                  <a:buNone/>
                </a:pPr>
                <a:r>
                  <a:rPr lang="en-US" sz="2800" b="1" dirty="0" smtClean="0">
                    <a:latin typeface="2005_iannnnnBMX" pitchFamily="2" charset="0"/>
                    <a:cs typeface="2005_iannnnnBMX" pitchFamily="2" charset="0"/>
                  </a:rPr>
                  <a:t>0.0000325 </a:t>
                </a:r>
                <a:r>
                  <a:rPr lang="en-US" sz="2800" b="1" dirty="0">
                    <a:latin typeface="2005_iannnnnBMX" pitchFamily="2" charset="0"/>
                    <a:cs typeface="2005_iannnnnBMX" pitchFamily="2" charset="0"/>
                  </a:rPr>
                  <a:t>= </a:t>
                </a:r>
                <a:r>
                  <a:rPr lang="en-US" sz="2800" b="1" dirty="0" smtClean="0">
                    <a:latin typeface="2005_iannnnnBMX" pitchFamily="2" charset="0"/>
                    <a:cs typeface="2005_iannnnnBMX" pitchFamily="2" charset="0"/>
                  </a:rPr>
                  <a:t>3.25 </a:t>
                </a:r>
                <a:r>
                  <a:rPr lang="en-US" sz="2400" b="1" dirty="0">
                    <a:latin typeface="2005_iannnnnBMX" pitchFamily="2" charset="0"/>
                    <a:cs typeface="2005_iannnnnBMX" pitchFamily="2" charset="0"/>
                    <a:sym typeface="Symbol"/>
                  </a:rPr>
                  <a:t> </a:t>
                </a:r>
                <a14:m>
                  <m:oMath xmlns:m="http://schemas.openxmlformats.org/officeDocument/2006/math">
                    <m:sSup>
                      <m:sSupPr>
                        <m:ctrlPr>
                          <a:rPr lang="en-US" sz="1600" b="1" i="1">
                            <a:latin typeface="Cambria Math"/>
                            <a:cs typeface="2005_iannnnnBMX" pitchFamily="2" charset="0"/>
                            <a:sym typeface="Symbol"/>
                          </a:rPr>
                        </m:ctrlPr>
                      </m:sSupPr>
                      <m:e>
                        <m:r>
                          <a:rPr lang="en-US" sz="1600" b="1" i="1">
                            <a:latin typeface="Cambria Math"/>
                            <a:cs typeface="2005_iannnnnBMX" pitchFamily="2" charset="0"/>
                            <a:sym typeface="Symbol"/>
                          </a:rPr>
                          <m:t>𝟏𝟎</m:t>
                        </m:r>
                      </m:e>
                      <m:sup>
                        <m:r>
                          <a:rPr lang="en-US" sz="1600" b="1" i="1">
                            <a:latin typeface="Cambria Math"/>
                            <a:cs typeface="2005_iannnnnBMX" pitchFamily="2" charset="0"/>
                            <a:sym typeface="Symbol"/>
                          </a:rPr>
                          <m:t>−</m:t>
                        </m:r>
                        <m:r>
                          <a:rPr lang="en-US" sz="1600" b="1" i="1" smtClean="0">
                            <a:latin typeface="Cambria Math"/>
                            <a:cs typeface="2005_iannnnnBMX" pitchFamily="2" charset="0"/>
                            <a:sym typeface="Symbol"/>
                          </a:rPr>
                          <m:t>𝟓</m:t>
                        </m:r>
                      </m:sup>
                    </m:sSup>
                    <m:r>
                      <a:rPr lang="en-US" sz="1600" b="1" i="1">
                        <a:latin typeface="Cambria Math"/>
                        <a:cs typeface="2005_iannnnnBMX" pitchFamily="2" charset="0"/>
                        <a:sym typeface="Symbol"/>
                      </a:rPr>
                      <m:t> </m:t>
                    </m:r>
                  </m:oMath>
                </a14:m>
                <a:r>
                  <a:rPr lang="en-US" sz="2800" b="1" dirty="0" smtClean="0">
                    <a:latin typeface="2005_iannnnnBMX" pitchFamily="2" charset="0"/>
                    <a:cs typeface="2005_iannnnnBMX" pitchFamily="2" charset="0"/>
                  </a:rPr>
                  <a:t> </a:t>
                </a:r>
                <a:r>
                  <a:rPr lang="en-US" sz="2800" b="1" dirty="0" smtClean="0">
                    <a:solidFill>
                      <a:schemeClr val="accent6">
                        <a:lumMod val="40000"/>
                        <a:lumOff val="60000"/>
                      </a:schemeClr>
                    </a:solidFill>
                    <a:latin typeface="2005_iannnnnBMX" pitchFamily="2" charset="0"/>
                    <a:cs typeface="2005_iannnnnBMX" pitchFamily="2" charset="0"/>
                  </a:rPr>
                  <a:t>Move </a:t>
                </a:r>
                <a:r>
                  <a:rPr lang="en-US" sz="2800" b="1" dirty="0">
                    <a:solidFill>
                      <a:schemeClr val="accent6">
                        <a:lumMod val="40000"/>
                        <a:lumOff val="60000"/>
                      </a:schemeClr>
                    </a:solidFill>
                    <a:latin typeface="2005_iannnnnBMX" pitchFamily="2" charset="0"/>
                    <a:cs typeface="2005_iannnnnBMX" pitchFamily="2" charset="0"/>
                  </a:rPr>
                  <a:t>the decimal point </a:t>
                </a:r>
                <a:r>
                  <a:rPr lang="en-US" sz="2800" b="1" dirty="0" smtClean="0">
                    <a:solidFill>
                      <a:schemeClr val="accent6">
                        <a:lumMod val="40000"/>
                        <a:lumOff val="60000"/>
                      </a:schemeClr>
                    </a:solidFill>
                    <a:latin typeface="2005_iannnnnBMX" pitchFamily="2" charset="0"/>
                    <a:cs typeface="2005_iannnnnBMX" pitchFamily="2" charset="0"/>
                  </a:rPr>
                  <a:t>5 </a:t>
                </a:r>
                <a:r>
                  <a:rPr lang="en-US" sz="2800" b="1" dirty="0">
                    <a:solidFill>
                      <a:schemeClr val="accent6">
                        <a:lumMod val="40000"/>
                        <a:lumOff val="60000"/>
                      </a:schemeClr>
                    </a:solidFill>
                    <a:latin typeface="2005_iannnnnBMX" pitchFamily="2" charset="0"/>
                    <a:cs typeface="2005_iannnnnBMX" pitchFamily="2" charset="0"/>
                  </a:rPr>
                  <a:t>places to the right and </a:t>
                </a:r>
              </a:p>
              <a:p>
                <a:pPr marL="514350" indent="-514350">
                  <a:buNone/>
                </a:pPr>
                <a:r>
                  <a:rPr lang="en-US" sz="2800" b="1" dirty="0">
                    <a:solidFill>
                      <a:schemeClr val="accent6">
                        <a:lumMod val="40000"/>
                        <a:lumOff val="60000"/>
                      </a:schemeClr>
                    </a:solidFill>
                    <a:latin typeface="2005_iannnnnBMX" pitchFamily="2" charset="0"/>
                    <a:cs typeface="2005_iannnnnBMX" pitchFamily="2" charset="0"/>
                  </a:rPr>
                  <a:t>                             use </a:t>
                </a:r>
                <a:r>
                  <a:rPr lang="en-US" sz="2800" b="1" dirty="0" smtClean="0">
                    <a:solidFill>
                      <a:schemeClr val="accent6">
                        <a:lumMod val="40000"/>
                        <a:lumOff val="60000"/>
                      </a:schemeClr>
                    </a:solidFill>
                    <a:latin typeface="2005_iannnnnBMX" pitchFamily="2" charset="0"/>
                    <a:cs typeface="2005_iannnnnBMX" pitchFamily="2" charset="0"/>
                  </a:rPr>
                  <a:t>-5 </a:t>
                </a:r>
                <a:r>
                  <a:rPr lang="en-US" sz="2800" b="1" dirty="0">
                    <a:solidFill>
                      <a:schemeClr val="accent6">
                        <a:lumMod val="40000"/>
                        <a:lumOff val="60000"/>
                      </a:schemeClr>
                    </a:solidFill>
                    <a:latin typeface="2005_iannnnnBMX" pitchFamily="2" charset="0"/>
                    <a:cs typeface="2005_iannnnnBMX" pitchFamily="2" charset="0"/>
                  </a:rPr>
                  <a:t>as an exponent. Drop the zeros before the </a:t>
                </a:r>
                <a:r>
                  <a:rPr lang="en-US" sz="2800" b="1" dirty="0" smtClean="0">
                    <a:solidFill>
                      <a:schemeClr val="accent6">
                        <a:lumMod val="40000"/>
                        <a:lumOff val="60000"/>
                      </a:schemeClr>
                    </a:solidFill>
                    <a:latin typeface="2005_iannnnnBMX" pitchFamily="2" charset="0"/>
                    <a:cs typeface="2005_iannnnnBMX" pitchFamily="2" charset="0"/>
                  </a:rPr>
                  <a:t>3.</a:t>
                </a:r>
                <a:endParaRPr lang="en-US" sz="2800" b="1" dirty="0">
                  <a:solidFill>
                    <a:schemeClr val="accent6">
                      <a:lumMod val="40000"/>
                      <a:lumOff val="60000"/>
                    </a:schemeClr>
                  </a:solidFill>
                  <a:latin typeface="2005_iannnnnBMX" pitchFamily="2" charset="0"/>
                  <a:cs typeface="2005_iannnnnBMX" pitchFamily="2" charset="0"/>
                </a:endParaRPr>
              </a:p>
              <a:p>
                <a:pPr marL="514350" indent="-514350">
                  <a:buNone/>
                </a:pPr>
                <a:r>
                  <a:rPr lang="en-US" sz="2800" b="1" dirty="0" smtClean="0">
                    <a:latin typeface="2005_iannnnnBMX" pitchFamily="2" charset="0"/>
                    <a:cs typeface="2005_iannnnnBMX" pitchFamily="2" charset="0"/>
                  </a:rPr>
                  <a:t>.</a:t>
                </a:r>
                <a:endParaRPr lang="en-US" sz="2800" b="1" dirty="0">
                  <a:latin typeface="2005_iannnnnBMX" pitchFamily="2" charset="0"/>
                  <a:cs typeface="2005_iannnnnBMX" pitchFamily="2" charset="0"/>
                </a:endParaRPr>
              </a:p>
              <a:p>
                <a:pPr marL="514350" indent="-514350">
                  <a:buNone/>
                </a:pPr>
                <a:endParaRPr lang="en-US" sz="2800" b="1" dirty="0" smtClean="0">
                  <a:solidFill>
                    <a:schemeClr val="bg1"/>
                  </a:solidFill>
                  <a:latin typeface="2005_iannnnnBMX" pitchFamily="2" charset="0"/>
                  <a:cs typeface="2005_iannnnnBMX" pitchFamily="2" charset="0"/>
                </a:endParaRPr>
              </a:p>
            </p:txBody>
          </p:sp>
        </mc:Choice>
        <mc:Fallback xmlns="">
          <p:sp>
            <p:nvSpPr>
              <p:cNvPr id="5123" name="Rectangle 3"/>
              <p:cNvSpPr>
                <a:spLocks noGrp="1" noRot="1" noChangeAspect="1" noMove="1" noResize="1" noEditPoints="1" noAdjustHandles="1" noChangeArrowheads="1" noChangeShapeType="1" noTextEdit="1"/>
              </p:cNvSpPr>
              <p:nvPr>
                <p:ph type="body" idx="1"/>
              </p:nvPr>
            </p:nvSpPr>
            <p:spPr>
              <a:xfrm>
                <a:off x="395536" y="1700808"/>
                <a:ext cx="8208912" cy="4800026"/>
              </a:xfrm>
              <a:blipFill rotWithShape="1">
                <a:blip r:embed="rId2"/>
                <a:stretch>
                  <a:fillRect l="-1560" t="-1271" r="-1040"/>
                </a:stretch>
              </a:blipFill>
            </p:spPr>
            <p:txBody>
              <a:bodyPr/>
              <a:lstStyle/>
              <a:p>
                <a:r>
                  <a:rPr lang="th-TH">
                    <a:noFill/>
                  </a:rPr>
                  <a:t> </a:t>
                </a:r>
              </a:p>
            </p:txBody>
          </p:sp>
        </mc:Fallback>
      </mc:AlternateContent>
    </p:spTree>
    <p:extLst>
      <p:ext uri="{BB962C8B-B14F-4D97-AF65-F5344CB8AC3E}">
        <p14:creationId xmlns:p14="http://schemas.microsoft.com/office/powerpoint/2010/main" val="1471384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fade">
                                      <p:cBhvr>
                                        <p:cTn id="12" dur="500"/>
                                        <p:tgtEl>
                                          <p:spTgt spid="5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fade">
                                      <p:cBhvr>
                                        <p:cTn id="17" dur="500"/>
                                        <p:tgtEl>
                                          <p:spTgt spid="51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fade">
                                      <p:cBhvr>
                                        <p:cTn id="22" dur="500"/>
                                        <p:tgtEl>
                                          <p:spTgt spid="51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23">
                                            <p:txEl>
                                              <p:pRg st="4" end="4"/>
                                            </p:txEl>
                                          </p:spTgt>
                                        </p:tgtEl>
                                        <p:attrNameLst>
                                          <p:attrName>style.visibility</p:attrName>
                                        </p:attrNameLst>
                                      </p:cBhvr>
                                      <p:to>
                                        <p:strVal val="visible"/>
                                      </p:to>
                                    </p:set>
                                    <p:animEffect transition="in" filter="fade">
                                      <p:cBhvr>
                                        <p:cTn id="27" dur="500"/>
                                        <p:tgtEl>
                                          <p:spTgt spid="51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123">
                                            <p:txEl>
                                              <p:pRg st="5" end="5"/>
                                            </p:txEl>
                                          </p:spTgt>
                                        </p:tgtEl>
                                        <p:attrNameLst>
                                          <p:attrName>style.visibility</p:attrName>
                                        </p:attrNameLst>
                                      </p:cBhvr>
                                      <p:to>
                                        <p:strVal val="visible"/>
                                      </p:to>
                                    </p:set>
                                    <p:animEffect transition="in" filter="fade">
                                      <p:cBhvr>
                                        <p:cTn id="32" dur="500"/>
                                        <p:tgtEl>
                                          <p:spTgt spid="512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123">
                                            <p:txEl>
                                              <p:pRg st="6" end="6"/>
                                            </p:txEl>
                                          </p:spTgt>
                                        </p:tgtEl>
                                        <p:attrNameLst>
                                          <p:attrName>style.visibility</p:attrName>
                                        </p:attrNameLst>
                                      </p:cBhvr>
                                      <p:to>
                                        <p:strVal val="visible"/>
                                      </p:to>
                                    </p:set>
                                    <p:animEffect transition="in" filter="fade">
                                      <p:cBhvr>
                                        <p:cTn id="37" dur="500"/>
                                        <p:tgtEl>
                                          <p:spTgt spid="512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123">
                                            <p:txEl>
                                              <p:pRg st="7" end="7"/>
                                            </p:txEl>
                                          </p:spTgt>
                                        </p:tgtEl>
                                        <p:attrNameLst>
                                          <p:attrName>style.visibility</p:attrName>
                                        </p:attrNameLst>
                                      </p:cBhvr>
                                      <p:to>
                                        <p:strVal val="visible"/>
                                      </p:to>
                                    </p:set>
                                    <p:animEffect transition="in" filter="fade">
                                      <p:cBhvr>
                                        <p:cTn id="42" dur="500"/>
                                        <p:tgtEl>
                                          <p:spTgt spid="512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123">
                                            <p:txEl>
                                              <p:pRg st="8" end="8"/>
                                            </p:txEl>
                                          </p:spTgt>
                                        </p:tgtEl>
                                        <p:attrNameLst>
                                          <p:attrName>style.visibility</p:attrName>
                                        </p:attrNameLst>
                                      </p:cBhvr>
                                      <p:to>
                                        <p:strVal val="visible"/>
                                      </p:to>
                                    </p:set>
                                    <p:animEffect transition="in" filter="fade">
                                      <p:cBhvr>
                                        <p:cTn id="47" dur="500"/>
                                        <p:tgtEl>
                                          <p:spTgt spid="512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เมฆ 5"/>
          <p:cNvSpPr/>
          <p:nvPr/>
        </p:nvSpPr>
        <p:spPr>
          <a:xfrm>
            <a:off x="395536" y="500042"/>
            <a:ext cx="8208912" cy="912734"/>
          </a:xfrm>
          <a:prstGeom prst="clou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 name="ตัวยึดหมายเลขภาพนิ่ง 5"/>
          <p:cNvSpPr>
            <a:spLocks noGrp="1"/>
          </p:cNvSpPr>
          <p:nvPr>
            <p:ph type="sldNum" sz="quarter" idx="12"/>
          </p:nvPr>
        </p:nvSpPr>
        <p:spPr/>
        <p:txBody>
          <a:bodyPr/>
          <a:lstStyle/>
          <a:p>
            <a:fld id="{8E3771CF-BC35-4C5D-AE13-C627F28D70EF}" type="slidenum">
              <a:rPr lang="en-US"/>
              <a:pPr/>
              <a:t>18</a:t>
            </a:fld>
            <a:endParaRPr lang="en-US"/>
          </a:p>
        </p:txBody>
      </p:sp>
      <p:sp>
        <p:nvSpPr>
          <p:cNvPr id="5122" name="Rectangle 2"/>
          <p:cNvSpPr>
            <a:spLocks noGrp="1" noChangeArrowheads="1"/>
          </p:cNvSpPr>
          <p:nvPr>
            <p:ph type="title"/>
          </p:nvPr>
        </p:nvSpPr>
        <p:spPr>
          <a:xfrm>
            <a:off x="323528" y="571480"/>
            <a:ext cx="8280920" cy="857256"/>
          </a:xfrm>
        </p:spPr>
        <p:txBody>
          <a:bodyPr/>
          <a:lstStyle/>
          <a:p>
            <a:pPr marL="514350" indent="-514350" algn="ctr"/>
            <a:r>
              <a:rPr lang="en-US" sz="4000" dirty="0" smtClean="0">
                <a:solidFill>
                  <a:srgbClr val="FFFF00"/>
                </a:solidFill>
                <a:latin typeface="2005_iannnnnBMX" pitchFamily="2" charset="0"/>
                <a:cs typeface="2005_iannnnnBMX" pitchFamily="2" charset="0"/>
              </a:rPr>
              <a:t>Scientific Notation</a:t>
            </a:r>
            <a:r>
              <a:rPr lang="en-US" sz="4000" dirty="0">
                <a:solidFill>
                  <a:srgbClr val="FFFF00"/>
                </a:solidFill>
                <a:latin typeface="2005_iannnnnBMX" pitchFamily="2" charset="0"/>
                <a:cs typeface="2005_iannnnnBMX" pitchFamily="2" charset="0"/>
              </a:rPr>
              <a:t> </a:t>
            </a:r>
            <a:r>
              <a:rPr lang="en-US" sz="4000" dirty="0" smtClean="0">
                <a:solidFill>
                  <a:srgbClr val="FFFF00"/>
                </a:solidFill>
                <a:latin typeface="2005_iannnnnBMX" pitchFamily="2" charset="0"/>
                <a:cs typeface="2005_iannnnnBMX" pitchFamily="2" charset="0"/>
              </a:rPr>
              <a:t>If the </a:t>
            </a:r>
            <a:r>
              <a:rPr lang="en-US" sz="4000" dirty="0">
                <a:solidFill>
                  <a:srgbClr val="FFFF00"/>
                </a:solidFill>
                <a:latin typeface="2005_iannnnnBMX" pitchFamily="2" charset="0"/>
                <a:cs typeface="2005_iannnnnBMX" pitchFamily="2" charset="0"/>
              </a:rPr>
              <a:t>original number is </a:t>
            </a:r>
            <a:r>
              <a:rPr lang="en-US" sz="4000" dirty="0" smtClean="0">
                <a:solidFill>
                  <a:srgbClr val="FFFF00"/>
                </a:solidFill>
                <a:latin typeface="2005_iannnnnBMX" pitchFamily="2" charset="0"/>
                <a:cs typeface="2005_iannnnnBMX" pitchFamily="2" charset="0"/>
              </a:rPr>
              <a:t>less </a:t>
            </a:r>
            <a:r>
              <a:rPr lang="en-US" sz="4000" dirty="0">
                <a:solidFill>
                  <a:srgbClr val="FFFF00"/>
                </a:solidFill>
                <a:latin typeface="2005_iannnnnBMX" pitchFamily="2" charset="0"/>
                <a:cs typeface="2005_iannnnnBMX" pitchFamily="2" charset="0"/>
              </a:rPr>
              <a:t>than 1</a:t>
            </a:r>
          </a:p>
        </p:txBody>
      </p:sp>
      <mc:AlternateContent xmlns:mc="http://schemas.openxmlformats.org/markup-compatibility/2006" xmlns:a14="http://schemas.microsoft.com/office/drawing/2010/main">
        <mc:Choice Requires="a14">
          <p:sp>
            <p:nvSpPr>
              <p:cNvPr id="5123" name="Rectangle 3"/>
              <p:cNvSpPr>
                <a:spLocks noGrp="1" noChangeArrowheads="1"/>
              </p:cNvSpPr>
              <p:nvPr>
                <p:ph type="body" idx="1"/>
              </p:nvPr>
            </p:nvSpPr>
            <p:spPr>
              <a:xfrm>
                <a:off x="395536" y="1357298"/>
                <a:ext cx="8208912" cy="5143536"/>
              </a:xfrm>
            </p:spPr>
            <p:txBody>
              <a:bodyPr/>
              <a:lstStyle/>
              <a:p>
                <a:pPr marL="514350" indent="-514350">
                  <a:buNone/>
                </a:pPr>
                <a:r>
                  <a:rPr lang="en-US" sz="2800" b="1" dirty="0" smtClean="0">
                    <a:solidFill>
                      <a:srgbClr val="FFFF00"/>
                    </a:solidFill>
                    <a:latin typeface="2005_iannnnnBMX" pitchFamily="2" charset="0"/>
                    <a:cs typeface="2005_iannnnnBMX" pitchFamily="2" charset="0"/>
                  </a:rPr>
                  <a:t>Example</a:t>
                </a:r>
                <a:r>
                  <a:rPr lang="en-US" sz="2800" b="1" dirty="0" smtClean="0">
                    <a:solidFill>
                      <a:schemeClr val="bg1"/>
                    </a:solidFill>
                    <a:latin typeface="2005_iannnnnBMX" pitchFamily="2" charset="0"/>
                    <a:cs typeface="2005_iannnnnBMX" pitchFamily="2" charset="0"/>
                  </a:rPr>
                  <a:t> </a:t>
                </a:r>
                <a:r>
                  <a:rPr lang="en-US" sz="2800" b="1" dirty="0" smtClean="0">
                    <a:solidFill>
                      <a:srgbClr val="00B0F0"/>
                    </a:solidFill>
                    <a:latin typeface="2005_iannnnnBMX" pitchFamily="2" charset="0"/>
                    <a:cs typeface="2005_iannnnnBMX" pitchFamily="2" charset="0"/>
                  </a:rPr>
                  <a:t>Writing a Number in Standard Notation</a:t>
                </a:r>
              </a:p>
              <a:p>
                <a:pPr marL="514350" indent="-514350">
                  <a:buNone/>
                </a:pPr>
                <a:r>
                  <a:rPr lang="en-US" sz="2800" b="1" dirty="0" smtClean="0">
                    <a:solidFill>
                      <a:srgbClr val="00B0F0"/>
                    </a:solidFill>
                    <a:latin typeface="2005_iannnnnBMX" pitchFamily="2" charset="0"/>
                    <a:cs typeface="2005_iannnnnBMX" pitchFamily="2" charset="0"/>
                  </a:rPr>
                  <a:t>Physical Science Write each number in standard notation</a:t>
                </a:r>
                <a:r>
                  <a:rPr lang="en-US" sz="2800" b="1" dirty="0" smtClean="0">
                    <a:latin typeface="2005_iannnnnBMX" pitchFamily="2" charset="0"/>
                    <a:cs typeface="2005_iannnnnBMX" pitchFamily="2" charset="0"/>
                  </a:rPr>
                  <a:t>.</a:t>
                </a:r>
              </a:p>
              <a:p>
                <a:pPr marL="514350" indent="-514350">
                  <a:buNone/>
                </a:pPr>
                <a:r>
                  <a:rPr lang="en-US" sz="2800" b="1" dirty="0" smtClean="0">
                    <a:solidFill>
                      <a:schemeClr val="bg1"/>
                    </a:solidFill>
                    <a:latin typeface="2005_iannnnnBMX" pitchFamily="2" charset="0"/>
                    <a:cs typeface="2005_iannnnnBMX" pitchFamily="2" charset="0"/>
                  </a:rPr>
                  <a:t>a. </a:t>
                </a:r>
                <a:r>
                  <a:rPr lang="en-US" sz="2800" b="1" dirty="0" smtClean="0">
                    <a:latin typeface="2005_iannnnnBMX" pitchFamily="2" charset="0"/>
                    <a:cs typeface="2005_iannnnnBMX" pitchFamily="2" charset="0"/>
                  </a:rPr>
                  <a:t>Lowest temperature recorded in a lab: 2 </a:t>
                </a:r>
                <a:r>
                  <a:rPr lang="en-US" sz="2400" b="1" dirty="0">
                    <a:latin typeface="2005_iannnnnBMX" pitchFamily="2" charset="0"/>
                    <a:cs typeface="2005_iannnnnBMX" pitchFamily="2" charset="0"/>
                    <a:sym typeface="Symbol"/>
                  </a:rPr>
                  <a:t> </a:t>
                </a:r>
                <a14:m>
                  <m:oMath xmlns:m="http://schemas.openxmlformats.org/officeDocument/2006/math">
                    <m:sSup>
                      <m:sSupPr>
                        <m:ctrlPr>
                          <a:rPr lang="en-US" sz="1600" b="1" i="1">
                            <a:latin typeface="Cambria Math"/>
                            <a:cs typeface="2005_iannnnnBMX" pitchFamily="2" charset="0"/>
                            <a:sym typeface="Symbol"/>
                          </a:rPr>
                        </m:ctrlPr>
                      </m:sSupPr>
                      <m:e>
                        <m:r>
                          <a:rPr lang="en-US" sz="1600" b="1" i="1">
                            <a:latin typeface="Cambria Math"/>
                            <a:cs typeface="2005_iannnnnBMX" pitchFamily="2" charset="0"/>
                            <a:sym typeface="Symbol"/>
                          </a:rPr>
                          <m:t>𝟏𝟎</m:t>
                        </m:r>
                      </m:e>
                      <m:sup>
                        <m:r>
                          <a:rPr lang="en-US" sz="1600" b="1" i="1" smtClean="0">
                            <a:latin typeface="Cambria Math"/>
                            <a:cs typeface="2005_iannnnnBMX" pitchFamily="2" charset="0"/>
                            <a:sym typeface="Symbol"/>
                          </a:rPr>
                          <m:t>−</m:t>
                        </m:r>
                        <m:r>
                          <a:rPr lang="en-US" sz="1600" b="1" i="1" smtClean="0">
                            <a:latin typeface="Cambria Math"/>
                            <a:cs typeface="2005_iannnnnBMX" pitchFamily="2" charset="0"/>
                            <a:sym typeface="Symbol"/>
                          </a:rPr>
                          <m:t>𝟏𝟏</m:t>
                        </m:r>
                      </m:sup>
                    </m:sSup>
                  </m:oMath>
                </a14:m>
                <a:r>
                  <a:rPr lang="en-US" sz="2800" b="1" dirty="0" smtClean="0">
                    <a:solidFill>
                      <a:schemeClr val="bg1"/>
                    </a:solidFill>
                    <a:latin typeface="2005_iannnnnBMX" pitchFamily="2" charset="0"/>
                    <a:cs typeface="2005_iannnnnBMX" pitchFamily="2" charset="0"/>
                  </a:rPr>
                  <a:t> kelvins.</a:t>
                </a:r>
              </a:p>
              <a:p>
                <a:pPr marL="514350" indent="-514350">
                  <a:buNone/>
                </a:pPr>
                <a:r>
                  <a:rPr lang="en-US" sz="2800" b="1" dirty="0" smtClean="0">
                    <a:latin typeface="2005_iannnnnBMX" pitchFamily="2" charset="0"/>
                    <a:cs typeface="2005_iannnnnBMX" pitchFamily="2" charset="0"/>
                  </a:rPr>
                  <a:t>2 </a:t>
                </a:r>
                <a:r>
                  <a:rPr lang="en-US" sz="2400" b="1" dirty="0">
                    <a:latin typeface="2005_iannnnnBMX" pitchFamily="2" charset="0"/>
                    <a:cs typeface="2005_iannnnnBMX" pitchFamily="2" charset="0"/>
                    <a:sym typeface="Symbol"/>
                  </a:rPr>
                  <a:t> </a:t>
                </a:r>
                <a14:m>
                  <m:oMath xmlns:m="http://schemas.openxmlformats.org/officeDocument/2006/math">
                    <m:sSup>
                      <m:sSupPr>
                        <m:ctrlPr>
                          <a:rPr lang="en-US" sz="1600" b="1" i="1">
                            <a:latin typeface="Cambria Math"/>
                            <a:cs typeface="2005_iannnnnBMX" pitchFamily="2" charset="0"/>
                            <a:sym typeface="Symbol"/>
                          </a:rPr>
                        </m:ctrlPr>
                      </m:sSupPr>
                      <m:e>
                        <m:r>
                          <a:rPr lang="en-US" sz="1600" b="1" i="1">
                            <a:latin typeface="Cambria Math"/>
                            <a:cs typeface="2005_iannnnnBMX" pitchFamily="2" charset="0"/>
                            <a:sym typeface="Symbol"/>
                          </a:rPr>
                          <m:t>𝟏𝟎</m:t>
                        </m:r>
                      </m:e>
                      <m:sup>
                        <m:r>
                          <a:rPr lang="en-US" sz="1600" b="1" i="1" smtClean="0">
                            <a:latin typeface="Cambria Math"/>
                            <a:cs typeface="2005_iannnnnBMX" pitchFamily="2" charset="0"/>
                            <a:sym typeface="Symbol"/>
                          </a:rPr>
                          <m:t>−</m:t>
                        </m:r>
                        <m:r>
                          <a:rPr lang="en-US" sz="1600" b="1" i="1" smtClean="0">
                            <a:latin typeface="Cambria Math"/>
                            <a:cs typeface="2005_iannnnnBMX" pitchFamily="2" charset="0"/>
                            <a:sym typeface="Symbol"/>
                          </a:rPr>
                          <m:t>𝟏𝟏</m:t>
                        </m:r>
                      </m:sup>
                    </m:sSup>
                    <m:r>
                      <a:rPr lang="en-US" sz="1600" b="1" i="1">
                        <a:latin typeface="Cambria Math"/>
                        <a:cs typeface="2005_iannnnnBMX" pitchFamily="2" charset="0"/>
                        <a:sym typeface="Symbol"/>
                      </a:rPr>
                      <m:t> </m:t>
                    </m:r>
                  </m:oMath>
                </a14:m>
                <a:r>
                  <a:rPr lang="en-US" sz="2800" b="1" dirty="0" smtClean="0">
                    <a:solidFill>
                      <a:schemeClr val="bg1"/>
                    </a:solidFill>
                    <a:latin typeface="2005_iannnnnBMX" pitchFamily="2" charset="0"/>
                    <a:cs typeface="2005_iannnnnBMX" pitchFamily="2" charset="0"/>
                  </a:rPr>
                  <a:t>= 0.00000000002  </a:t>
                </a:r>
                <a:r>
                  <a:rPr lang="en-US" sz="1600" b="1" dirty="0" smtClean="0">
                    <a:latin typeface="2005_iannnnnBMX" pitchFamily="2" charset="0"/>
                    <a:cs typeface="2005_iannnnnBMX" pitchFamily="2" charset="0"/>
                  </a:rPr>
                  <a:t>    </a:t>
                </a:r>
                <a:r>
                  <a:rPr lang="en-US" sz="2400" b="1" dirty="0" smtClean="0">
                    <a:solidFill>
                      <a:schemeClr val="accent6">
                        <a:lumMod val="40000"/>
                        <a:lumOff val="60000"/>
                      </a:schemeClr>
                    </a:solidFill>
                    <a:latin typeface="2005_iannnnnBMX" pitchFamily="2" charset="0"/>
                    <a:cs typeface="2005_iannnnnBMX" pitchFamily="2" charset="0"/>
                  </a:rPr>
                  <a:t>A negative exponent indicates a number between</a:t>
                </a:r>
                <a:r>
                  <a:rPr lang="en-US" sz="2800" b="1" dirty="0" smtClean="0">
                    <a:solidFill>
                      <a:schemeClr val="accent6">
                        <a:lumMod val="40000"/>
                        <a:lumOff val="60000"/>
                      </a:schemeClr>
                    </a:solidFill>
                    <a:latin typeface="2005_iannnnnBMX" pitchFamily="2" charset="0"/>
                    <a:cs typeface="2005_iannnnnBMX" pitchFamily="2" charset="0"/>
                  </a:rPr>
                  <a:t> 0 </a:t>
                </a:r>
              </a:p>
              <a:p>
                <a:pPr marL="514350" indent="-514350">
                  <a:buNone/>
                </a:pPr>
                <a:r>
                  <a:rPr lang="en-US" sz="2800" b="1" dirty="0">
                    <a:solidFill>
                      <a:schemeClr val="accent6">
                        <a:lumMod val="40000"/>
                        <a:lumOff val="60000"/>
                      </a:schemeClr>
                    </a:solidFill>
                    <a:latin typeface="2005_iannnnnBMX" pitchFamily="2" charset="0"/>
                    <a:cs typeface="2005_iannnnnBMX" pitchFamily="2" charset="0"/>
                  </a:rPr>
                  <a:t> </a:t>
                </a:r>
                <a:r>
                  <a:rPr lang="en-US" sz="2800" b="1" dirty="0" smtClean="0">
                    <a:solidFill>
                      <a:schemeClr val="accent6">
                        <a:lumMod val="40000"/>
                        <a:lumOff val="60000"/>
                      </a:schemeClr>
                    </a:solidFill>
                    <a:latin typeface="2005_iannnnnBMX" pitchFamily="2" charset="0"/>
                    <a:cs typeface="2005_iannnnnBMX" pitchFamily="2" charset="0"/>
                  </a:rPr>
                  <a:t>                                   </a:t>
                </a:r>
                <a:r>
                  <a:rPr lang="en-US" sz="2400" b="1" dirty="0" smtClean="0">
                    <a:solidFill>
                      <a:schemeClr val="accent6">
                        <a:lumMod val="40000"/>
                        <a:lumOff val="60000"/>
                      </a:schemeClr>
                    </a:solidFill>
                    <a:latin typeface="2005_iannnnnBMX" pitchFamily="2" charset="0"/>
                    <a:cs typeface="2005_iannnnnBMX" pitchFamily="2" charset="0"/>
                  </a:rPr>
                  <a:t>and 1. Move the decimal point 11 places to the left.</a:t>
                </a:r>
              </a:p>
              <a:p>
                <a:pPr marL="514350" indent="-514350">
                  <a:buNone/>
                </a:pPr>
                <a:r>
                  <a:rPr lang="en-US" sz="2800" b="1" dirty="0">
                    <a:latin typeface="2005_iannnnnBMX" pitchFamily="2" charset="0"/>
                    <a:cs typeface="2005_iannnnnBMX" pitchFamily="2" charset="0"/>
                  </a:rPr>
                  <a:t>	</a:t>
                </a:r>
                <a:r>
                  <a:rPr lang="en-US" sz="2800" b="1" dirty="0" smtClean="0">
                    <a:latin typeface="2005_iannnnnBMX" pitchFamily="2" charset="0"/>
                    <a:cs typeface="2005_iannnnnBMX" pitchFamily="2" charset="0"/>
                  </a:rPr>
                  <a:t>	  = 0.00000000002</a:t>
                </a:r>
              </a:p>
              <a:p>
                <a:pPr marL="514350" indent="-514350">
                  <a:buNone/>
                </a:pPr>
                <a:r>
                  <a:rPr lang="en-US" sz="2800" b="1" dirty="0">
                    <a:latin typeface="2005_iannnnnBMX" pitchFamily="2" charset="0"/>
                    <a:cs typeface="2005_iannnnnBMX" pitchFamily="2" charset="0"/>
                  </a:rPr>
                  <a:t>a. Lowest temperature recorded in a lab: </a:t>
                </a:r>
                <a:r>
                  <a:rPr lang="en-US" sz="2800" b="1" dirty="0" smtClean="0">
                    <a:latin typeface="2005_iannnnnBMX" pitchFamily="2" charset="0"/>
                    <a:cs typeface="2005_iannnnnBMX" pitchFamily="2" charset="0"/>
                  </a:rPr>
                  <a:t>5.6 </a:t>
                </a:r>
                <a:r>
                  <a:rPr lang="en-US" sz="2400" b="1" dirty="0">
                    <a:latin typeface="2005_iannnnnBMX" pitchFamily="2" charset="0"/>
                    <a:cs typeface="2005_iannnnnBMX" pitchFamily="2" charset="0"/>
                    <a:sym typeface="Symbol"/>
                  </a:rPr>
                  <a:t> </a:t>
                </a:r>
                <a14:m>
                  <m:oMath xmlns:m="http://schemas.openxmlformats.org/officeDocument/2006/math">
                    <m:sSup>
                      <m:sSupPr>
                        <m:ctrlPr>
                          <a:rPr lang="en-US" sz="1600" b="1" i="1">
                            <a:latin typeface="Cambria Math"/>
                            <a:cs typeface="2005_iannnnnBMX" pitchFamily="2" charset="0"/>
                            <a:sym typeface="Symbol"/>
                          </a:rPr>
                        </m:ctrlPr>
                      </m:sSupPr>
                      <m:e>
                        <m:r>
                          <a:rPr lang="en-US" sz="1600" b="1" i="1">
                            <a:latin typeface="Cambria Math"/>
                            <a:cs typeface="2005_iannnnnBMX" pitchFamily="2" charset="0"/>
                            <a:sym typeface="Symbol"/>
                          </a:rPr>
                          <m:t>𝟏𝟎</m:t>
                        </m:r>
                      </m:e>
                      <m:sup>
                        <m:r>
                          <a:rPr lang="en-US" sz="1600" b="1" i="1">
                            <a:latin typeface="Cambria Math"/>
                            <a:cs typeface="2005_iannnnnBMX" pitchFamily="2" charset="0"/>
                            <a:sym typeface="Symbol"/>
                          </a:rPr>
                          <m:t>−</m:t>
                        </m:r>
                        <m:r>
                          <a:rPr lang="en-US" sz="1600" b="1" i="1" smtClean="0">
                            <a:latin typeface="Cambria Math"/>
                            <a:cs typeface="2005_iannnnnBMX" pitchFamily="2" charset="0"/>
                            <a:sym typeface="Symbol"/>
                          </a:rPr>
                          <m:t>𝟒</m:t>
                        </m:r>
                      </m:sup>
                    </m:sSup>
                  </m:oMath>
                </a14:m>
                <a:r>
                  <a:rPr lang="en-US" sz="2800" b="1" dirty="0">
                    <a:latin typeface="2005_iannnnnBMX" pitchFamily="2" charset="0"/>
                    <a:cs typeface="2005_iannnnnBMX" pitchFamily="2" charset="0"/>
                  </a:rPr>
                  <a:t> kelvins.</a:t>
                </a:r>
              </a:p>
              <a:p>
                <a:pPr marL="514350" indent="-514350">
                  <a:buNone/>
                </a:pPr>
                <a:r>
                  <a:rPr lang="en-US" sz="2800" b="1" dirty="0" smtClean="0">
                    <a:latin typeface="2005_iannnnnBMX" pitchFamily="2" charset="0"/>
                    <a:cs typeface="2005_iannnnnBMX" pitchFamily="2" charset="0"/>
                  </a:rPr>
                  <a:t>5.6 </a:t>
                </a:r>
                <a:r>
                  <a:rPr lang="en-US" sz="2400" b="1" dirty="0">
                    <a:latin typeface="2005_iannnnnBMX" pitchFamily="2" charset="0"/>
                    <a:cs typeface="2005_iannnnnBMX" pitchFamily="2" charset="0"/>
                    <a:sym typeface="Symbol"/>
                  </a:rPr>
                  <a:t> </a:t>
                </a:r>
                <a14:m>
                  <m:oMath xmlns:m="http://schemas.openxmlformats.org/officeDocument/2006/math">
                    <m:sSup>
                      <m:sSupPr>
                        <m:ctrlPr>
                          <a:rPr lang="en-US" sz="1600" b="1" i="1">
                            <a:latin typeface="Cambria Math"/>
                            <a:cs typeface="2005_iannnnnBMX" pitchFamily="2" charset="0"/>
                            <a:sym typeface="Symbol"/>
                          </a:rPr>
                        </m:ctrlPr>
                      </m:sSupPr>
                      <m:e>
                        <m:r>
                          <a:rPr lang="en-US" sz="1600" b="1" i="1">
                            <a:latin typeface="Cambria Math"/>
                            <a:cs typeface="2005_iannnnnBMX" pitchFamily="2" charset="0"/>
                            <a:sym typeface="Symbol"/>
                          </a:rPr>
                          <m:t>𝟏𝟎</m:t>
                        </m:r>
                      </m:e>
                      <m:sup>
                        <m:r>
                          <a:rPr lang="en-US" sz="1600" b="1" i="1">
                            <a:latin typeface="Cambria Math"/>
                            <a:cs typeface="2005_iannnnnBMX" pitchFamily="2" charset="0"/>
                            <a:sym typeface="Symbol"/>
                          </a:rPr>
                          <m:t>−</m:t>
                        </m:r>
                        <m:r>
                          <a:rPr lang="en-US" sz="1600" b="1" i="1" smtClean="0">
                            <a:latin typeface="Cambria Math"/>
                            <a:cs typeface="2005_iannnnnBMX" pitchFamily="2" charset="0"/>
                            <a:sym typeface="Symbol"/>
                          </a:rPr>
                          <m:t>𝟒</m:t>
                        </m:r>
                      </m:sup>
                    </m:sSup>
                    <m:r>
                      <a:rPr lang="en-US" sz="1600" b="1" i="1">
                        <a:latin typeface="Cambria Math"/>
                        <a:cs typeface="2005_iannnnnBMX" pitchFamily="2" charset="0"/>
                        <a:sym typeface="Symbol"/>
                      </a:rPr>
                      <m:t> </m:t>
                    </m:r>
                  </m:oMath>
                </a14:m>
                <a:r>
                  <a:rPr lang="en-US" sz="2800" b="1" dirty="0">
                    <a:latin typeface="2005_iannnnnBMX" pitchFamily="2" charset="0"/>
                    <a:cs typeface="2005_iannnnnBMX" pitchFamily="2" charset="0"/>
                  </a:rPr>
                  <a:t>= </a:t>
                </a:r>
                <a:r>
                  <a:rPr lang="en-US" sz="2800" b="1" dirty="0" smtClean="0">
                    <a:latin typeface="2005_iannnnnBMX" pitchFamily="2" charset="0"/>
                    <a:cs typeface="2005_iannnnnBMX" pitchFamily="2" charset="0"/>
                  </a:rPr>
                  <a:t>0.0056  </a:t>
                </a:r>
                <a:r>
                  <a:rPr lang="en-US" sz="1600" b="1" dirty="0" smtClean="0">
                    <a:latin typeface="2005_iannnnnBMX" pitchFamily="2" charset="0"/>
                    <a:cs typeface="2005_iannnnnBMX" pitchFamily="2" charset="0"/>
                  </a:rPr>
                  <a:t>    	       </a:t>
                </a:r>
                <a:r>
                  <a:rPr lang="en-US" sz="2400" b="1" dirty="0" smtClean="0">
                    <a:solidFill>
                      <a:schemeClr val="accent6">
                        <a:lumMod val="40000"/>
                        <a:lumOff val="60000"/>
                      </a:schemeClr>
                    </a:solidFill>
                    <a:latin typeface="2005_iannnnnBMX" pitchFamily="2" charset="0"/>
                    <a:cs typeface="2005_iannnnnBMX" pitchFamily="2" charset="0"/>
                  </a:rPr>
                  <a:t>A </a:t>
                </a:r>
                <a:r>
                  <a:rPr lang="en-US" sz="2400" b="1" dirty="0">
                    <a:solidFill>
                      <a:schemeClr val="accent6">
                        <a:lumMod val="40000"/>
                        <a:lumOff val="60000"/>
                      </a:schemeClr>
                    </a:solidFill>
                    <a:latin typeface="2005_iannnnnBMX" pitchFamily="2" charset="0"/>
                    <a:cs typeface="2005_iannnnnBMX" pitchFamily="2" charset="0"/>
                  </a:rPr>
                  <a:t>negative exponent indicates a number between</a:t>
                </a:r>
                <a:r>
                  <a:rPr lang="en-US" sz="2800" b="1" dirty="0">
                    <a:solidFill>
                      <a:schemeClr val="accent6">
                        <a:lumMod val="40000"/>
                        <a:lumOff val="60000"/>
                      </a:schemeClr>
                    </a:solidFill>
                    <a:latin typeface="2005_iannnnnBMX" pitchFamily="2" charset="0"/>
                    <a:cs typeface="2005_iannnnnBMX" pitchFamily="2" charset="0"/>
                  </a:rPr>
                  <a:t> 0 </a:t>
                </a:r>
              </a:p>
              <a:p>
                <a:pPr marL="514350" indent="-514350">
                  <a:buNone/>
                </a:pPr>
                <a:r>
                  <a:rPr lang="en-US" sz="2800" b="1" dirty="0">
                    <a:solidFill>
                      <a:schemeClr val="accent6">
                        <a:lumMod val="40000"/>
                        <a:lumOff val="60000"/>
                      </a:schemeClr>
                    </a:solidFill>
                    <a:latin typeface="2005_iannnnnBMX" pitchFamily="2" charset="0"/>
                    <a:cs typeface="2005_iannnnnBMX" pitchFamily="2" charset="0"/>
                  </a:rPr>
                  <a:t>                                    </a:t>
                </a:r>
                <a:r>
                  <a:rPr lang="en-US" sz="2400" b="1" dirty="0">
                    <a:solidFill>
                      <a:schemeClr val="accent6">
                        <a:lumMod val="40000"/>
                        <a:lumOff val="60000"/>
                      </a:schemeClr>
                    </a:solidFill>
                    <a:latin typeface="2005_iannnnnBMX" pitchFamily="2" charset="0"/>
                    <a:cs typeface="2005_iannnnnBMX" pitchFamily="2" charset="0"/>
                  </a:rPr>
                  <a:t>and 1. Move the decimal point </a:t>
                </a:r>
                <a:r>
                  <a:rPr lang="en-US" sz="2400" b="1" dirty="0" smtClean="0">
                    <a:solidFill>
                      <a:schemeClr val="accent6">
                        <a:lumMod val="40000"/>
                        <a:lumOff val="60000"/>
                      </a:schemeClr>
                    </a:solidFill>
                    <a:latin typeface="2005_iannnnnBMX" pitchFamily="2" charset="0"/>
                    <a:cs typeface="2005_iannnnnBMX" pitchFamily="2" charset="0"/>
                  </a:rPr>
                  <a:t>4 </a:t>
                </a:r>
                <a:r>
                  <a:rPr lang="en-US" sz="2400" b="1" dirty="0">
                    <a:solidFill>
                      <a:schemeClr val="accent6">
                        <a:lumMod val="40000"/>
                        <a:lumOff val="60000"/>
                      </a:schemeClr>
                    </a:solidFill>
                    <a:latin typeface="2005_iannnnnBMX" pitchFamily="2" charset="0"/>
                    <a:cs typeface="2005_iannnnnBMX" pitchFamily="2" charset="0"/>
                  </a:rPr>
                  <a:t>places to the left.</a:t>
                </a:r>
              </a:p>
              <a:p>
                <a:pPr marL="514350" indent="-514350">
                  <a:buNone/>
                </a:pPr>
                <a:r>
                  <a:rPr lang="en-US" sz="2800" b="1" dirty="0">
                    <a:latin typeface="2005_iannnnnBMX" pitchFamily="2" charset="0"/>
                    <a:cs typeface="2005_iannnnnBMX" pitchFamily="2" charset="0"/>
                  </a:rPr>
                  <a:t>		  = </a:t>
                </a:r>
                <a:r>
                  <a:rPr lang="en-US" sz="2800" b="1" dirty="0" smtClean="0">
                    <a:latin typeface="2005_iannnnnBMX" pitchFamily="2" charset="0"/>
                    <a:cs typeface="2005_iannnnnBMX" pitchFamily="2" charset="0"/>
                  </a:rPr>
                  <a:t>0.0056</a:t>
                </a:r>
                <a:endParaRPr lang="en-US" sz="2800" b="1" dirty="0">
                  <a:latin typeface="2005_iannnnnBMX" pitchFamily="2" charset="0"/>
                  <a:cs typeface="2005_iannnnnBMX" pitchFamily="2" charset="0"/>
                </a:endParaRPr>
              </a:p>
            </p:txBody>
          </p:sp>
        </mc:Choice>
        <mc:Fallback xmlns="">
          <p:sp>
            <p:nvSpPr>
              <p:cNvPr id="5123" name="Rectangle 3"/>
              <p:cNvSpPr>
                <a:spLocks noGrp="1" noRot="1" noChangeAspect="1" noMove="1" noResize="1" noEditPoints="1" noAdjustHandles="1" noChangeArrowheads="1" noChangeShapeType="1" noTextEdit="1"/>
              </p:cNvSpPr>
              <p:nvPr>
                <p:ph type="body" idx="1"/>
              </p:nvPr>
            </p:nvSpPr>
            <p:spPr>
              <a:xfrm>
                <a:off x="395536" y="1357298"/>
                <a:ext cx="8208912" cy="5143536"/>
              </a:xfrm>
              <a:blipFill rotWithShape="1">
                <a:blip r:embed="rId2"/>
                <a:stretch>
                  <a:fillRect l="-1560" t="-1186" b="-3084"/>
                </a:stretch>
              </a:blipFill>
            </p:spPr>
            <p:txBody>
              <a:bodyPr/>
              <a:lstStyle/>
              <a:p>
                <a:r>
                  <a:rPr lang="th-TH">
                    <a:noFill/>
                  </a:rPr>
                  <a:t> </a:t>
                </a:r>
              </a:p>
            </p:txBody>
          </p:sp>
        </mc:Fallback>
      </mc:AlternateContent>
      <p:sp>
        <p:nvSpPr>
          <p:cNvPr id="3" name="ส่วนโค้ง 2"/>
          <p:cNvSpPr/>
          <p:nvPr/>
        </p:nvSpPr>
        <p:spPr>
          <a:xfrm rot="5400000">
            <a:off x="2283857" y="2682649"/>
            <a:ext cx="526871" cy="1367358"/>
          </a:xfrm>
          <a:prstGeom prst="arc">
            <a:avLst>
              <a:gd name="adj1" fmla="val 16200000"/>
              <a:gd name="adj2" fmla="val 5255028"/>
            </a:avLst>
          </a:prstGeom>
          <a:ln w="28575">
            <a:solidFill>
              <a:srgbClr val="FF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h-TH"/>
          </a:p>
        </p:txBody>
      </p:sp>
      <p:cxnSp>
        <p:nvCxnSpPr>
          <p:cNvPr id="8" name="ลูกศรเชื่อมต่อแบบตรง 7"/>
          <p:cNvCxnSpPr/>
          <p:nvPr/>
        </p:nvCxnSpPr>
        <p:spPr>
          <a:xfrm flipH="1" flipV="1">
            <a:off x="1811361" y="3298047"/>
            <a:ext cx="57154" cy="134680"/>
          </a:xfrm>
          <a:prstGeom prst="straightConnector1">
            <a:avLst/>
          </a:prstGeom>
          <a:ln w="28575">
            <a:solidFill>
              <a:srgbClr val="FF3300"/>
            </a:solidFill>
            <a:tailEnd type="arrow"/>
          </a:ln>
        </p:spPr>
        <p:style>
          <a:lnRef idx="1">
            <a:schemeClr val="accent1"/>
          </a:lnRef>
          <a:fillRef idx="0">
            <a:schemeClr val="accent1"/>
          </a:fillRef>
          <a:effectRef idx="0">
            <a:schemeClr val="accent1"/>
          </a:effectRef>
          <a:fontRef idx="minor">
            <a:schemeClr val="tx1"/>
          </a:fontRef>
        </p:style>
      </p:cxnSp>
      <p:sp>
        <p:nvSpPr>
          <p:cNvPr id="9" name="ส่วนโค้ง 8"/>
          <p:cNvSpPr/>
          <p:nvPr/>
        </p:nvSpPr>
        <p:spPr>
          <a:xfrm rot="5400000">
            <a:off x="1889763" y="5006782"/>
            <a:ext cx="526873" cy="683680"/>
          </a:xfrm>
          <a:prstGeom prst="arc">
            <a:avLst>
              <a:gd name="adj1" fmla="val 16200000"/>
              <a:gd name="adj2" fmla="val 5255028"/>
            </a:avLst>
          </a:prstGeom>
          <a:ln w="28575">
            <a:solidFill>
              <a:srgbClr val="FF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h-TH"/>
          </a:p>
        </p:txBody>
      </p:sp>
      <p:cxnSp>
        <p:nvCxnSpPr>
          <p:cNvPr id="10" name="ลูกศรเชื่อมต่อแบบตรง 9"/>
          <p:cNvCxnSpPr/>
          <p:nvPr/>
        </p:nvCxnSpPr>
        <p:spPr>
          <a:xfrm flipH="1" flipV="1">
            <a:off x="1782782" y="5281282"/>
            <a:ext cx="57154" cy="134680"/>
          </a:xfrm>
          <a:prstGeom prst="straightConnector1">
            <a:avLst/>
          </a:prstGeom>
          <a:ln w="28575">
            <a:solidFill>
              <a:srgbClr val="FF33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0452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fade">
                                      <p:cBhvr>
                                        <p:cTn id="12" dur="500"/>
                                        <p:tgtEl>
                                          <p:spTgt spid="5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fade">
                                      <p:cBhvr>
                                        <p:cTn id="17" dur="500"/>
                                        <p:tgtEl>
                                          <p:spTgt spid="51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fade">
                                      <p:cBhvr>
                                        <p:cTn id="22" dur="500"/>
                                        <p:tgtEl>
                                          <p:spTgt spid="51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23">
                                            <p:txEl>
                                              <p:pRg st="4" end="4"/>
                                            </p:txEl>
                                          </p:spTgt>
                                        </p:tgtEl>
                                        <p:attrNameLst>
                                          <p:attrName>style.visibility</p:attrName>
                                        </p:attrNameLst>
                                      </p:cBhvr>
                                      <p:to>
                                        <p:strVal val="visible"/>
                                      </p:to>
                                    </p:set>
                                    <p:animEffect transition="in" filter="fade">
                                      <p:cBhvr>
                                        <p:cTn id="27" dur="500"/>
                                        <p:tgtEl>
                                          <p:spTgt spid="51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123">
                                            <p:txEl>
                                              <p:pRg st="5" end="5"/>
                                            </p:txEl>
                                          </p:spTgt>
                                        </p:tgtEl>
                                        <p:attrNameLst>
                                          <p:attrName>style.visibility</p:attrName>
                                        </p:attrNameLst>
                                      </p:cBhvr>
                                      <p:to>
                                        <p:strVal val="visible"/>
                                      </p:to>
                                    </p:set>
                                    <p:animEffect transition="in" filter="fade">
                                      <p:cBhvr>
                                        <p:cTn id="32" dur="500"/>
                                        <p:tgtEl>
                                          <p:spTgt spid="512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123">
                                            <p:txEl>
                                              <p:pRg st="6" end="6"/>
                                            </p:txEl>
                                          </p:spTgt>
                                        </p:tgtEl>
                                        <p:attrNameLst>
                                          <p:attrName>style.visibility</p:attrName>
                                        </p:attrNameLst>
                                      </p:cBhvr>
                                      <p:to>
                                        <p:strVal val="visible"/>
                                      </p:to>
                                    </p:set>
                                    <p:animEffect transition="in" filter="fade">
                                      <p:cBhvr>
                                        <p:cTn id="37" dur="500"/>
                                        <p:tgtEl>
                                          <p:spTgt spid="512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123">
                                            <p:txEl>
                                              <p:pRg st="7" end="7"/>
                                            </p:txEl>
                                          </p:spTgt>
                                        </p:tgtEl>
                                        <p:attrNameLst>
                                          <p:attrName>style.visibility</p:attrName>
                                        </p:attrNameLst>
                                      </p:cBhvr>
                                      <p:to>
                                        <p:strVal val="visible"/>
                                      </p:to>
                                    </p:set>
                                    <p:animEffect transition="in" filter="fade">
                                      <p:cBhvr>
                                        <p:cTn id="42" dur="500"/>
                                        <p:tgtEl>
                                          <p:spTgt spid="512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123">
                                            <p:txEl>
                                              <p:pRg st="8" end="8"/>
                                            </p:txEl>
                                          </p:spTgt>
                                        </p:tgtEl>
                                        <p:attrNameLst>
                                          <p:attrName>style.visibility</p:attrName>
                                        </p:attrNameLst>
                                      </p:cBhvr>
                                      <p:to>
                                        <p:strVal val="visible"/>
                                      </p:to>
                                    </p:set>
                                    <p:animEffect transition="in" filter="fade">
                                      <p:cBhvr>
                                        <p:cTn id="47" dur="500"/>
                                        <p:tgtEl>
                                          <p:spTgt spid="512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123">
                                            <p:txEl>
                                              <p:pRg st="9" end="9"/>
                                            </p:txEl>
                                          </p:spTgt>
                                        </p:tgtEl>
                                        <p:attrNameLst>
                                          <p:attrName>style.visibility</p:attrName>
                                        </p:attrNameLst>
                                      </p:cBhvr>
                                      <p:to>
                                        <p:strVal val="visible"/>
                                      </p:to>
                                    </p:set>
                                    <p:animEffect transition="in" filter="fade">
                                      <p:cBhvr>
                                        <p:cTn id="52" dur="500"/>
                                        <p:tgtEl>
                                          <p:spTgt spid="512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เมฆ 5"/>
          <p:cNvSpPr/>
          <p:nvPr/>
        </p:nvSpPr>
        <p:spPr>
          <a:xfrm>
            <a:off x="395536" y="500042"/>
            <a:ext cx="8136904" cy="912734"/>
          </a:xfrm>
          <a:prstGeom prst="clou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 name="ตัวยึดหมายเลขภาพนิ่ง 5"/>
          <p:cNvSpPr>
            <a:spLocks noGrp="1"/>
          </p:cNvSpPr>
          <p:nvPr>
            <p:ph type="sldNum" sz="quarter" idx="12"/>
          </p:nvPr>
        </p:nvSpPr>
        <p:spPr/>
        <p:txBody>
          <a:bodyPr/>
          <a:lstStyle/>
          <a:p>
            <a:fld id="{8E3771CF-BC35-4C5D-AE13-C627F28D70EF}" type="slidenum">
              <a:rPr lang="en-US"/>
              <a:pPr/>
              <a:t>19</a:t>
            </a:fld>
            <a:endParaRPr lang="en-US"/>
          </a:p>
        </p:txBody>
      </p:sp>
      <p:sp>
        <p:nvSpPr>
          <p:cNvPr id="5122" name="Rectangle 2"/>
          <p:cNvSpPr>
            <a:spLocks noGrp="1" noChangeArrowheads="1"/>
          </p:cNvSpPr>
          <p:nvPr>
            <p:ph type="title"/>
          </p:nvPr>
        </p:nvSpPr>
        <p:spPr>
          <a:xfrm>
            <a:off x="323528" y="571480"/>
            <a:ext cx="8280920" cy="857256"/>
          </a:xfrm>
        </p:spPr>
        <p:txBody>
          <a:bodyPr/>
          <a:lstStyle/>
          <a:p>
            <a:pPr marL="514350" indent="-514350" algn="ctr"/>
            <a:r>
              <a:rPr lang="en-US" sz="3600" dirty="0" smtClean="0">
                <a:solidFill>
                  <a:srgbClr val="FFFF00"/>
                </a:solidFill>
                <a:latin typeface="2005_iannnnnBMX" pitchFamily="2" charset="0"/>
                <a:cs typeface="2005_iannnnnBMX" pitchFamily="2" charset="0"/>
              </a:rPr>
              <a:t>Scientific Notation</a:t>
            </a:r>
            <a:r>
              <a:rPr lang="en-US" sz="3600" dirty="0">
                <a:solidFill>
                  <a:srgbClr val="FFFF00"/>
                </a:solidFill>
                <a:latin typeface="2005_iannnnnBMX" pitchFamily="2" charset="0"/>
                <a:cs typeface="2005_iannnnnBMX" pitchFamily="2" charset="0"/>
              </a:rPr>
              <a:t> </a:t>
            </a:r>
            <a:r>
              <a:rPr lang="en-US" sz="3600" dirty="0" smtClean="0">
                <a:solidFill>
                  <a:srgbClr val="FFFF00"/>
                </a:solidFill>
                <a:latin typeface="2005_iannnnnBMX" pitchFamily="2" charset="0"/>
                <a:cs typeface="2005_iannnnnBMX" pitchFamily="2" charset="0"/>
              </a:rPr>
              <a:t>(If the </a:t>
            </a:r>
            <a:r>
              <a:rPr lang="en-US" sz="3600" dirty="0">
                <a:solidFill>
                  <a:srgbClr val="FFFF00"/>
                </a:solidFill>
                <a:latin typeface="2005_iannnnnBMX" pitchFamily="2" charset="0"/>
                <a:cs typeface="2005_iannnnnBMX" pitchFamily="2" charset="0"/>
              </a:rPr>
              <a:t>original number is </a:t>
            </a:r>
            <a:r>
              <a:rPr lang="en-US" sz="3600" dirty="0" smtClean="0">
                <a:solidFill>
                  <a:srgbClr val="FFFF00"/>
                </a:solidFill>
                <a:latin typeface="2005_iannnnnBMX" pitchFamily="2" charset="0"/>
                <a:cs typeface="2005_iannnnnBMX" pitchFamily="2" charset="0"/>
              </a:rPr>
              <a:t>less </a:t>
            </a:r>
            <a:r>
              <a:rPr lang="en-US" sz="3600" dirty="0">
                <a:solidFill>
                  <a:srgbClr val="FFFF00"/>
                </a:solidFill>
                <a:latin typeface="2005_iannnnnBMX" pitchFamily="2" charset="0"/>
                <a:cs typeface="2005_iannnnnBMX" pitchFamily="2" charset="0"/>
              </a:rPr>
              <a:t>than </a:t>
            </a:r>
            <a:r>
              <a:rPr lang="en-US" sz="3600" dirty="0" smtClean="0">
                <a:solidFill>
                  <a:srgbClr val="FFFF00"/>
                </a:solidFill>
                <a:latin typeface="2005_iannnnnBMX" pitchFamily="2" charset="0"/>
                <a:cs typeface="2005_iannnnnBMX" pitchFamily="2" charset="0"/>
              </a:rPr>
              <a:t>1)</a:t>
            </a:r>
            <a:endParaRPr lang="en-US" sz="3600" dirty="0">
              <a:solidFill>
                <a:srgbClr val="FFFF00"/>
              </a:solidFill>
              <a:latin typeface="2005_iannnnnBMX" pitchFamily="2" charset="0"/>
              <a:cs typeface="2005_iannnnnBMX" pitchFamily="2" charset="0"/>
            </a:endParaRPr>
          </a:p>
        </p:txBody>
      </p:sp>
      <mc:AlternateContent xmlns:mc="http://schemas.openxmlformats.org/markup-compatibility/2006" xmlns:a14="http://schemas.microsoft.com/office/drawing/2010/main">
        <mc:Choice Requires="a14">
          <p:sp>
            <p:nvSpPr>
              <p:cNvPr id="5123" name="Rectangle 3"/>
              <p:cNvSpPr>
                <a:spLocks noGrp="1" noChangeArrowheads="1"/>
              </p:cNvSpPr>
              <p:nvPr>
                <p:ph type="body" idx="1"/>
              </p:nvPr>
            </p:nvSpPr>
            <p:spPr>
              <a:xfrm>
                <a:off x="500034" y="1556792"/>
                <a:ext cx="8001056" cy="4944042"/>
              </a:xfrm>
            </p:spPr>
            <p:txBody>
              <a:bodyPr/>
              <a:lstStyle/>
              <a:p>
                <a:pPr marL="514350" indent="-514350">
                  <a:buNone/>
                </a:pPr>
                <a:r>
                  <a:rPr lang="en-US" sz="2800" b="1" dirty="0" smtClean="0">
                    <a:solidFill>
                      <a:srgbClr val="FFFF00"/>
                    </a:solidFill>
                    <a:latin typeface="2005_iannnnnBMX" pitchFamily="2" charset="0"/>
                    <a:cs typeface="2005_iannnnnBMX" pitchFamily="2" charset="0"/>
                  </a:rPr>
                  <a:t>Examples</a:t>
                </a:r>
              </a:p>
              <a:p>
                <a:pPr marL="514350" indent="-514350">
                  <a:buNone/>
                </a:pPr>
                <a:r>
                  <a:rPr lang="en-US" sz="2800" b="1" dirty="0" smtClean="0">
                    <a:solidFill>
                      <a:srgbClr val="00B0F0"/>
                    </a:solidFill>
                    <a:latin typeface="2005_iannnnnBMX" pitchFamily="2" charset="0"/>
                    <a:cs typeface="2005_iannnnnBMX" pitchFamily="2" charset="0"/>
                  </a:rPr>
                  <a:t>Write each number in scientific notation</a:t>
                </a:r>
                <a:r>
                  <a:rPr lang="en-US" sz="2800" b="1" dirty="0" smtClean="0">
                    <a:latin typeface="2005_iannnnnBMX" pitchFamily="2" charset="0"/>
                    <a:cs typeface="2005_iannnnnBMX" pitchFamily="2" charset="0"/>
                  </a:rPr>
                  <a:t>.</a:t>
                </a:r>
              </a:p>
              <a:p>
                <a:pPr marL="514350" indent="-514350">
                  <a:buNone/>
                </a:pPr>
                <a:r>
                  <a:rPr lang="en-US" sz="2800" b="1" dirty="0" smtClean="0">
                    <a:latin typeface="2005_iannnnnBMX" pitchFamily="2" charset="0"/>
                    <a:cs typeface="2005_iannnnnBMX" pitchFamily="2" charset="0"/>
                  </a:rPr>
                  <a:t>1. </a:t>
                </a:r>
                <a:r>
                  <a:rPr lang="en-US" sz="2800" b="1" dirty="0">
                    <a:latin typeface="2005_iannnnnBMX" pitchFamily="2" charset="0"/>
                    <a:cs typeface="2005_iannnnnBMX" pitchFamily="2" charset="0"/>
                  </a:rPr>
                  <a:t>	</a:t>
                </a:r>
                <a:r>
                  <a:rPr lang="en-US" sz="2800" b="1" dirty="0" smtClean="0">
                    <a:latin typeface="2005_iannnnnBMX" pitchFamily="2" charset="0"/>
                    <a:cs typeface="2005_iannnnnBMX" pitchFamily="2" charset="0"/>
                  </a:rPr>
                  <a:t>0.00000713</a:t>
                </a:r>
                <a:r>
                  <a:rPr lang="en-US" sz="2800" b="1" dirty="0">
                    <a:latin typeface="2005_iannnnnBMX" pitchFamily="2" charset="0"/>
                    <a:cs typeface="2005_iannnnnBMX" pitchFamily="2" charset="0"/>
                  </a:rPr>
                  <a:t>	</a:t>
                </a:r>
                <a:r>
                  <a:rPr lang="en-US" sz="2800" b="1" dirty="0" smtClean="0">
                    <a:latin typeface="2005_iannnnnBMX" pitchFamily="2" charset="0"/>
                    <a:cs typeface="2005_iannnnnBMX" pitchFamily="2" charset="0"/>
                  </a:rPr>
                  <a:t>	</a:t>
                </a:r>
                <a:r>
                  <a:rPr lang="en-US" sz="2800" b="1" dirty="0" smtClean="0">
                    <a:solidFill>
                      <a:schemeClr val="accent6">
                        <a:lumMod val="40000"/>
                        <a:lumOff val="60000"/>
                      </a:schemeClr>
                    </a:solidFill>
                    <a:latin typeface="2005_iannnnnBMX" pitchFamily="2" charset="0"/>
                    <a:cs typeface="2005_iannnnnBMX" pitchFamily="2" charset="0"/>
                  </a:rPr>
                  <a:t>Standard form.</a:t>
                </a:r>
                <a:endParaRPr lang="en-US" sz="2800" b="1" dirty="0">
                  <a:solidFill>
                    <a:schemeClr val="accent6">
                      <a:lumMod val="40000"/>
                      <a:lumOff val="60000"/>
                    </a:schemeClr>
                  </a:solidFill>
                  <a:latin typeface="2005_iannnnnBMX" pitchFamily="2" charset="0"/>
                  <a:cs typeface="2005_iannnnnBMX" pitchFamily="2" charset="0"/>
                </a:endParaRPr>
              </a:p>
              <a:p>
                <a:pPr marL="514350" indent="-514350">
                  <a:buNone/>
                </a:pPr>
                <a:r>
                  <a:rPr lang="en-US" sz="2800" b="1" dirty="0">
                    <a:latin typeface="2005_iannnnnBMX" pitchFamily="2" charset="0"/>
                    <a:cs typeface="2005_iannnnnBMX" pitchFamily="2" charset="0"/>
                  </a:rPr>
                  <a:t>	0.000 </a:t>
                </a:r>
                <a:r>
                  <a:rPr lang="en-US" sz="2800" b="1" dirty="0" smtClean="0">
                    <a:latin typeface="2005_iannnnnBMX" pitchFamily="2" charset="0"/>
                    <a:cs typeface="2005_iannnnnBMX" pitchFamily="2" charset="0"/>
                  </a:rPr>
                  <a:t>007 13</a:t>
                </a:r>
                <a:r>
                  <a:rPr lang="en-US" sz="2800" b="1" dirty="0">
                    <a:latin typeface="2005_iannnnnBMX" pitchFamily="2" charset="0"/>
                    <a:cs typeface="2005_iannnnnBMX" pitchFamily="2" charset="0"/>
                  </a:rPr>
                  <a:t>	</a:t>
                </a:r>
                <a:r>
                  <a:rPr lang="en-US" sz="2800" b="1" dirty="0" smtClean="0">
                    <a:latin typeface="2005_iannnnnBMX" pitchFamily="2" charset="0"/>
                    <a:cs typeface="2005_iannnnnBMX" pitchFamily="2" charset="0"/>
                  </a:rPr>
                  <a:t>	</a:t>
                </a:r>
                <a:r>
                  <a:rPr lang="en-US" sz="2800" b="1" dirty="0" smtClean="0">
                    <a:solidFill>
                      <a:schemeClr val="accent6">
                        <a:lumMod val="40000"/>
                        <a:lumOff val="60000"/>
                      </a:schemeClr>
                    </a:solidFill>
                    <a:latin typeface="2005_iannnnnBMX" pitchFamily="2" charset="0"/>
                    <a:cs typeface="2005_iannnnnBMX" pitchFamily="2" charset="0"/>
                  </a:rPr>
                  <a:t>Move </a:t>
                </a:r>
                <a:r>
                  <a:rPr lang="en-US" sz="2800" b="1" dirty="0">
                    <a:solidFill>
                      <a:schemeClr val="accent6">
                        <a:lumMod val="40000"/>
                        <a:lumOff val="60000"/>
                      </a:schemeClr>
                    </a:solidFill>
                    <a:latin typeface="2005_iannnnnBMX" pitchFamily="2" charset="0"/>
                    <a:cs typeface="2005_iannnnnBMX" pitchFamily="2" charset="0"/>
                  </a:rPr>
                  <a:t>the decimal to the right </a:t>
                </a:r>
                <a:r>
                  <a:rPr lang="en-US" sz="2800" b="1" dirty="0" smtClean="0">
                    <a:solidFill>
                      <a:schemeClr val="accent6">
                        <a:lumMod val="40000"/>
                        <a:lumOff val="60000"/>
                      </a:schemeClr>
                    </a:solidFill>
                    <a:latin typeface="2005_iannnnnBMX" pitchFamily="2" charset="0"/>
                    <a:cs typeface="2005_iannnnnBMX" pitchFamily="2" charset="0"/>
                  </a:rPr>
                  <a:t>six </a:t>
                </a:r>
                <a:r>
                  <a:rPr lang="en-US" sz="2800" b="1" dirty="0">
                    <a:solidFill>
                      <a:schemeClr val="accent6">
                        <a:lumMod val="40000"/>
                        <a:lumOff val="60000"/>
                      </a:schemeClr>
                    </a:solidFill>
                    <a:latin typeface="2005_iannnnnBMX" pitchFamily="2" charset="0"/>
                    <a:cs typeface="2005_iannnnnBMX" pitchFamily="2" charset="0"/>
                  </a:rPr>
                  <a:t>place.</a:t>
                </a:r>
              </a:p>
              <a:p>
                <a:pPr marL="514350" indent="-514350">
                  <a:buNone/>
                </a:pPr>
                <a:r>
                  <a:rPr lang="en-US" sz="2800" b="1" dirty="0">
                    <a:latin typeface="2005_iannnnnBMX" pitchFamily="2" charset="0"/>
                    <a:cs typeface="2005_iannnnnBMX" pitchFamily="2" charset="0"/>
                  </a:rPr>
                  <a:t>	</a:t>
                </a:r>
                <a:r>
                  <a:rPr lang="en-US" sz="2800" b="1" dirty="0" smtClean="0">
                    <a:latin typeface="2005_iannnnnBMX" pitchFamily="2" charset="0"/>
                    <a:cs typeface="2005_iannnnnBMX" pitchFamily="2" charset="0"/>
                  </a:rPr>
                  <a:t>7.13 </a:t>
                </a:r>
                <a:r>
                  <a:rPr lang="en-US" sz="2800" b="1" dirty="0">
                    <a:latin typeface="2005_iannnnnBMX" pitchFamily="2" charset="0"/>
                    <a:cs typeface="2005_iannnnnBMX" pitchFamily="2" charset="0"/>
                    <a:sym typeface="Symbol"/>
                  </a:rPr>
                  <a:t> </a:t>
                </a:r>
                <a14:m>
                  <m:oMath xmlns:m="http://schemas.openxmlformats.org/officeDocument/2006/math">
                    <m:sSup>
                      <m:sSupPr>
                        <m:ctrlPr>
                          <a:rPr lang="en-US" sz="2000" b="1" i="1">
                            <a:latin typeface="Cambria Math"/>
                            <a:cs typeface="2005_iannnnnBMX" pitchFamily="2" charset="0"/>
                          </a:rPr>
                        </m:ctrlPr>
                      </m:sSupPr>
                      <m:e>
                        <m:r>
                          <a:rPr lang="en-US" sz="2000" b="1" i="1">
                            <a:latin typeface="Cambria Math"/>
                            <a:cs typeface="2005_iannnnnBMX" pitchFamily="2" charset="0"/>
                          </a:rPr>
                          <m:t>𝟏𝟎</m:t>
                        </m:r>
                      </m:e>
                      <m:sup>
                        <m:r>
                          <a:rPr lang="en-US" sz="2000" b="1" i="1">
                            <a:latin typeface="Cambria Math"/>
                            <a:cs typeface="2005_iannnnnBMX" pitchFamily="2" charset="0"/>
                          </a:rPr>
                          <m:t>−</m:t>
                        </m:r>
                        <m:r>
                          <a:rPr lang="en-US" sz="2000" b="1" i="1" smtClean="0">
                            <a:latin typeface="Cambria Math"/>
                            <a:cs typeface="2005_iannnnnBMX" pitchFamily="2" charset="0"/>
                          </a:rPr>
                          <m:t>𝟔</m:t>
                        </m:r>
                      </m:sup>
                    </m:sSup>
                    <m:r>
                      <a:rPr lang="en-US" sz="2000" b="1" i="1">
                        <a:latin typeface="Cambria Math"/>
                        <a:cs typeface="2005_iannnnnBMX" pitchFamily="2" charset="0"/>
                      </a:rPr>
                      <m:t>	</m:t>
                    </m:r>
                  </m:oMath>
                </a14:m>
                <a:r>
                  <a:rPr lang="en-US" sz="2800" b="1" dirty="0">
                    <a:latin typeface="2005_iannnnnBMX" pitchFamily="2" charset="0"/>
                    <a:cs typeface="2005_iannnnnBMX" pitchFamily="2" charset="0"/>
                  </a:rPr>
                  <a:t>	</a:t>
                </a:r>
                <a:r>
                  <a:rPr lang="en-US" sz="2800" b="1" dirty="0" smtClean="0">
                    <a:solidFill>
                      <a:schemeClr val="accent6">
                        <a:lumMod val="40000"/>
                        <a:lumOff val="60000"/>
                      </a:schemeClr>
                    </a:solidFill>
                    <a:latin typeface="2005_iannnnnBMX" pitchFamily="2" charset="0"/>
                    <a:cs typeface="2005_iannnnnBMX" pitchFamily="2" charset="0"/>
                  </a:rPr>
                  <a:t>Multiply </a:t>
                </a:r>
                <a:r>
                  <a:rPr lang="en-US" sz="2800" b="1" dirty="0">
                    <a:solidFill>
                      <a:schemeClr val="accent6">
                        <a:lumMod val="40000"/>
                        <a:lumOff val="60000"/>
                      </a:schemeClr>
                    </a:solidFill>
                    <a:latin typeface="2005_iannnnnBMX" pitchFamily="2" charset="0"/>
                    <a:cs typeface="2005_iannnnnBMX" pitchFamily="2" charset="0"/>
                  </a:rPr>
                  <a:t>by the appropriate power of 10.</a:t>
                </a:r>
              </a:p>
              <a:p>
                <a:pPr marL="514350" indent="-514350">
                  <a:buNone/>
                </a:pPr>
                <a:r>
                  <a:rPr lang="en-US" sz="2800" b="1" dirty="0" smtClean="0">
                    <a:latin typeface="2005_iannnnnBMX" pitchFamily="2" charset="0"/>
                    <a:cs typeface="2005_iannnnnBMX" pitchFamily="2" charset="0"/>
                  </a:rPr>
                  <a:t>2. 	0.0000008	</a:t>
                </a:r>
                <a:r>
                  <a:rPr lang="en-US" sz="2800" b="1" dirty="0">
                    <a:latin typeface="2005_iannnnnBMX" pitchFamily="2" charset="0"/>
                    <a:cs typeface="2005_iannnnnBMX" pitchFamily="2" charset="0"/>
                  </a:rPr>
                  <a:t>	</a:t>
                </a:r>
                <a:r>
                  <a:rPr lang="en-US" sz="2800" b="1" dirty="0" smtClean="0">
                    <a:solidFill>
                      <a:schemeClr val="accent6">
                        <a:lumMod val="40000"/>
                        <a:lumOff val="60000"/>
                      </a:schemeClr>
                    </a:solidFill>
                    <a:latin typeface="2005_iannnnnBMX" pitchFamily="2" charset="0"/>
                    <a:cs typeface="2005_iannnnnBMX" pitchFamily="2" charset="0"/>
                  </a:rPr>
                  <a:t>Standard form.</a:t>
                </a:r>
                <a:endParaRPr lang="en-US" sz="2800" b="1" dirty="0">
                  <a:solidFill>
                    <a:schemeClr val="accent6">
                      <a:lumMod val="40000"/>
                      <a:lumOff val="60000"/>
                    </a:schemeClr>
                  </a:solidFill>
                  <a:latin typeface="2005_iannnnnBMX" pitchFamily="2" charset="0"/>
                  <a:cs typeface="2005_iannnnnBMX" pitchFamily="2" charset="0"/>
                </a:endParaRPr>
              </a:p>
              <a:p>
                <a:pPr marL="514350" indent="-514350">
                  <a:buNone/>
                </a:pPr>
                <a:r>
                  <a:rPr lang="en-US" sz="2800" b="1" dirty="0">
                    <a:latin typeface="2005_iannnnnBMX" pitchFamily="2" charset="0"/>
                    <a:cs typeface="2005_iannnnnBMX" pitchFamily="2" charset="0"/>
                  </a:rPr>
                  <a:t>	</a:t>
                </a:r>
                <a:r>
                  <a:rPr lang="en-US" sz="2800" b="1" dirty="0" smtClean="0">
                    <a:latin typeface="2005_iannnnnBMX" pitchFamily="2" charset="0"/>
                    <a:cs typeface="2005_iannnnnBMX" pitchFamily="2" charset="0"/>
                  </a:rPr>
                  <a:t>0.000 000 8	</a:t>
                </a:r>
                <a:r>
                  <a:rPr lang="en-US" sz="2800" b="1" dirty="0">
                    <a:latin typeface="2005_iannnnnBMX" pitchFamily="2" charset="0"/>
                    <a:cs typeface="2005_iannnnnBMX" pitchFamily="2" charset="0"/>
                  </a:rPr>
                  <a:t>	</a:t>
                </a:r>
                <a:r>
                  <a:rPr lang="en-US" sz="2800" b="1" dirty="0">
                    <a:solidFill>
                      <a:schemeClr val="accent6">
                        <a:lumMod val="40000"/>
                        <a:lumOff val="60000"/>
                      </a:schemeClr>
                    </a:solidFill>
                    <a:latin typeface="2005_iannnnnBMX" pitchFamily="2" charset="0"/>
                    <a:cs typeface="2005_iannnnnBMX" pitchFamily="2" charset="0"/>
                  </a:rPr>
                  <a:t>Move the decimal to the </a:t>
                </a:r>
                <a:r>
                  <a:rPr lang="en-US" sz="2800" b="1" dirty="0" smtClean="0">
                    <a:solidFill>
                      <a:schemeClr val="accent6">
                        <a:lumMod val="40000"/>
                        <a:lumOff val="60000"/>
                      </a:schemeClr>
                    </a:solidFill>
                    <a:latin typeface="2005_iannnnnBMX" pitchFamily="2" charset="0"/>
                    <a:cs typeface="2005_iannnnnBMX" pitchFamily="2" charset="0"/>
                  </a:rPr>
                  <a:t>right seven </a:t>
                </a:r>
                <a:r>
                  <a:rPr lang="en-US" sz="2800" b="1" dirty="0">
                    <a:solidFill>
                      <a:schemeClr val="accent6">
                        <a:lumMod val="40000"/>
                        <a:lumOff val="60000"/>
                      </a:schemeClr>
                    </a:solidFill>
                    <a:latin typeface="2005_iannnnnBMX" pitchFamily="2" charset="0"/>
                    <a:cs typeface="2005_iannnnnBMX" pitchFamily="2" charset="0"/>
                  </a:rPr>
                  <a:t>place</a:t>
                </a:r>
                <a:r>
                  <a:rPr lang="en-US" sz="2800" b="1" dirty="0">
                    <a:latin typeface="2005_iannnnnBMX" pitchFamily="2" charset="0"/>
                    <a:cs typeface="2005_iannnnnBMX" pitchFamily="2" charset="0"/>
                  </a:rPr>
                  <a:t>.</a:t>
                </a:r>
              </a:p>
              <a:p>
                <a:pPr marL="514350" indent="-514350">
                  <a:buNone/>
                </a:pPr>
                <a:r>
                  <a:rPr lang="en-US" sz="2800" b="1" dirty="0">
                    <a:latin typeface="2005_iannnnnBMX" pitchFamily="2" charset="0"/>
                    <a:cs typeface="2005_iannnnnBMX" pitchFamily="2" charset="0"/>
                  </a:rPr>
                  <a:t>	</a:t>
                </a:r>
                <a:r>
                  <a:rPr lang="en-US" sz="2800" b="1" dirty="0" smtClean="0">
                    <a:latin typeface="2005_iannnnnBMX" pitchFamily="2" charset="0"/>
                    <a:cs typeface="2005_iannnnnBMX" pitchFamily="2" charset="0"/>
                  </a:rPr>
                  <a:t>8.0 </a:t>
                </a:r>
                <a:r>
                  <a:rPr lang="en-US" sz="2800" b="1" dirty="0">
                    <a:latin typeface="2005_iannnnnBMX" pitchFamily="2" charset="0"/>
                    <a:cs typeface="2005_iannnnnBMX" pitchFamily="2" charset="0"/>
                    <a:sym typeface="Symbol"/>
                  </a:rPr>
                  <a:t> </a:t>
                </a:r>
                <a14:m>
                  <m:oMath xmlns:m="http://schemas.openxmlformats.org/officeDocument/2006/math">
                    <m:sSup>
                      <m:sSupPr>
                        <m:ctrlPr>
                          <a:rPr lang="en-US" sz="2000" b="1" i="1">
                            <a:latin typeface="Cambria Math"/>
                            <a:cs typeface="2005_iannnnnBMX" pitchFamily="2" charset="0"/>
                          </a:rPr>
                        </m:ctrlPr>
                      </m:sSupPr>
                      <m:e>
                        <m:r>
                          <a:rPr lang="en-US" sz="2000" b="1" i="1">
                            <a:latin typeface="Cambria Math"/>
                            <a:cs typeface="2005_iannnnnBMX" pitchFamily="2" charset="0"/>
                          </a:rPr>
                          <m:t>𝟏𝟎</m:t>
                        </m:r>
                      </m:e>
                      <m:sup>
                        <m:r>
                          <a:rPr lang="en-US" sz="2000" b="1" i="1" smtClean="0">
                            <a:latin typeface="Cambria Math"/>
                            <a:cs typeface="2005_iannnnnBMX" pitchFamily="2" charset="0"/>
                          </a:rPr>
                          <m:t>−</m:t>
                        </m:r>
                        <m:r>
                          <a:rPr lang="en-US" sz="2000" b="1" i="1" smtClean="0">
                            <a:latin typeface="Cambria Math"/>
                            <a:cs typeface="2005_iannnnnBMX" pitchFamily="2" charset="0"/>
                          </a:rPr>
                          <m:t>𝟕</m:t>
                        </m:r>
                      </m:sup>
                    </m:sSup>
                    <m:r>
                      <a:rPr lang="en-US" sz="2000" b="1" i="1">
                        <a:latin typeface="Cambria Math"/>
                        <a:cs typeface="2005_iannnnnBMX" pitchFamily="2" charset="0"/>
                      </a:rPr>
                      <m:t>	</m:t>
                    </m:r>
                  </m:oMath>
                </a14:m>
                <a:r>
                  <a:rPr lang="en-US" sz="2800" b="1" dirty="0">
                    <a:latin typeface="2005_iannnnnBMX" pitchFamily="2" charset="0"/>
                    <a:cs typeface="2005_iannnnnBMX" pitchFamily="2" charset="0"/>
                  </a:rPr>
                  <a:t>		</a:t>
                </a:r>
                <a:r>
                  <a:rPr lang="en-US" sz="2800" b="1" dirty="0" smtClean="0">
                    <a:solidFill>
                      <a:schemeClr val="accent6">
                        <a:lumMod val="40000"/>
                        <a:lumOff val="60000"/>
                      </a:schemeClr>
                    </a:solidFill>
                    <a:latin typeface="2005_iannnnnBMX" pitchFamily="2" charset="0"/>
                    <a:cs typeface="2005_iannnnnBMX" pitchFamily="2" charset="0"/>
                  </a:rPr>
                  <a:t>Multiply </a:t>
                </a:r>
                <a:r>
                  <a:rPr lang="en-US" sz="2800" b="1" dirty="0">
                    <a:solidFill>
                      <a:schemeClr val="accent6">
                        <a:lumMod val="40000"/>
                        <a:lumOff val="60000"/>
                      </a:schemeClr>
                    </a:solidFill>
                    <a:latin typeface="2005_iannnnnBMX" pitchFamily="2" charset="0"/>
                    <a:cs typeface="2005_iannnnnBMX" pitchFamily="2" charset="0"/>
                  </a:rPr>
                  <a:t>by the </a:t>
                </a:r>
                <a:r>
                  <a:rPr lang="en-US" sz="2800" b="1" dirty="0" smtClean="0">
                    <a:solidFill>
                      <a:schemeClr val="accent6">
                        <a:lumMod val="40000"/>
                        <a:lumOff val="60000"/>
                      </a:schemeClr>
                    </a:solidFill>
                    <a:latin typeface="2005_iannnnnBMX" pitchFamily="2" charset="0"/>
                    <a:cs typeface="2005_iannnnnBMX" pitchFamily="2" charset="0"/>
                  </a:rPr>
                  <a:t>appropriate </a:t>
                </a:r>
                <a:r>
                  <a:rPr lang="en-US" sz="2800" b="1" dirty="0">
                    <a:solidFill>
                      <a:schemeClr val="accent6">
                        <a:lumMod val="40000"/>
                        <a:lumOff val="60000"/>
                      </a:schemeClr>
                    </a:solidFill>
                    <a:latin typeface="2005_iannnnnBMX" pitchFamily="2" charset="0"/>
                    <a:cs typeface="2005_iannnnnBMX" pitchFamily="2" charset="0"/>
                  </a:rPr>
                  <a:t>power of 10.</a:t>
                </a:r>
              </a:p>
              <a:p>
                <a:pPr marL="514350" indent="-514350">
                  <a:buNone/>
                </a:pPr>
                <a:endParaRPr lang="en-US" sz="2800" b="1" dirty="0" smtClean="0">
                  <a:solidFill>
                    <a:schemeClr val="bg1"/>
                  </a:solidFill>
                  <a:latin typeface="2005_iannnnnBMX" pitchFamily="2" charset="0"/>
                  <a:cs typeface="2005_iannnnnBMX" pitchFamily="2" charset="0"/>
                </a:endParaRPr>
              </a:p>
            </p:txBody>
          </p:sp>
        </mc:Choice>
        <mc:Fallback xmlns="">
          <p:sp>
            <p:nvSpPr>
              <p:cNvPr id="5123" name="Rectangle 3"/>
              <p:cNvSpPr>
                <a:spLocks noGrp="1" noRot="1" noChangeAspect="1" noMove="1" noResize="1" noEditPoints="1" noAdjustHandles="1" noChangeArrowheads="1" noChangeShapeType="1" noTextEdit="1"/>
              </p:cNvSpPr>
              <p:nvPr>
                <p:ph type="body" idx="1"/>
              </p:nvPr>
            </p:nvSpPr>
            <p:spPr>
              <a:xfrm>
                <a:off x="500034" y="1556792"/>
                <a:ext cx="8001056" cy="4944042"/>
              </a:xfrm>
              <a:blipFill rotWithShape="1">
                <a:blip r:embed="rId2"/>
                <a:stretch>
                  <a:fillRect l="-1523" t="-1233"/>
                </a:stretch>
              </a:blipFill>
            </p:spPr>
            <p:txBody>
              <a:bodyPr/>
              <a:lstStyle/>
              <a:p>
                <a:r>
                  <a:rPr lang="th-TH">
                    <a:noFill/>
                  </a:rPr>
                  <a:t> </a:t>
                </a:r>
              </a:p>
            </p:txBody>
          </p:sp>
        </mc:Fallback>
      </mc:AlternateContent>
    </p:spTree>
    <p:extLst>
      <p:ext uri="{BB962C8B-B14F-4D97-AF65-F5344CB8AC3E}">
        <p14:creationId xmlns:p14="http://schemas.microsoft.com/office/powerpoint/2010/main" val="11767443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fade">
                                      <p:cBhvr>
                                        <p:cTn id="12" dur="500"/>
                                        <p:tgtEl>
                                          <p:spTgt spid="5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fade">
                                      <p:cBhvr>
                                        <p:cTn id="17" dur="500"/>
                                        <p:tgtEl>
                                          <p:spTgt spid="51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fade">
                                      <p:cBhvr>
                                        <p:cTn id="22" dur="500"/>
                                        <p:tgtEl>
                                          <p:spTgt spid="51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23">
                                            <p:txEl>
                                              <p:pRg st="4" end="4"/>
                                            </p:txEl>
                                          </p:spTgt>
                                        </p:tgtEl>
                                        <p:attrNameLst>
                                          <p:attrName>style.visibility</p:attrName>
                                        </p:attrNameLst>
                                      </p:cBhvr>
                                      <p:to>
                                        <p:strVal val="visible"/>
                                      </p:to>
                                    </p:set>
                                    <p:animEffect transition="in" filter="fade">
                                      <p:cBhvr>
                                        <p:cTn id="27" dur="500"/>
                                        <p:tgtEl>
                                          <p:spTgt spid="51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123">
                                            <p:txEl>
                                              <p:pRg st="5" end="5"/>
                                            </p:txEl>
                                          </p:spTgt>
                                        </p:tgtEl>
                                        <p:attrNameLst>
                                          <p:attrName>style.visibility</p:attrName>
                                        </p:attrNameLst>
                                      </p:cBhvr>
                                      <p:to>
                                        <p:strVal val="visible"/>
                                      </p:to>
                                    </p:set>
                                    <p:animEffect transition="in" filter="fade">
                                      <p:cBhvr>
                                        <p:cTn id="32" dur="500"/>
                                        <p:tgtEl>
                                          <p:spTgt spid="512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123">
                                            <p:txEl>
                                              <p:pRg st="6" end="6"/>
                                            </p:txEl>
                                          </p:spTgt>
                                        </p:tgtEl>
                                        <p:attrNameLst>
                                          <p:attrName>style.visibility</p:attrName>
                                        </p:attrNameLst>
                                      </p:cBhvr>
                                      <p:to>
                                        <p:strVal val="visible"/>
                                      </p:to>
                                    </p:set>
                                    <p:animEffect transition="in" filter="fade">
                                      <p:cBhvr>
                                        <p:cTn id="37" dur="500"/>
                                        <p:tgtEl>
                                          <p:spTgt spid="512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123">
                                            <p:txEl>
                                              <p:pRg st="7" end="7"/>
                                            </p:txEl>
                                          </p:spTgt>
                                        </p:tgtEl>
                                        <p:attrNameLst>
                                          <p:attrName>style.visibility</p:attrName>
                                        </p:attrNameLst>
                                      </p:cBhvr>
                                      <p:to>
                                        <p:strVal val="visible"/>
                                      </p:to>
                                    </p:set>
                                    <p:animEffect transition="in" filter="fade">
                                      <p:cBhvr>
                                        <p:cTn id="42" dur="500"/>
                                        <p:tgtEl>
                                          <p:spTgt spid="51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เมฆ 5"/>
          <p:cNvSpPr/>
          <p:nvPr/>
        </p:nvSpPr>
        <p:spPr>
          <a:xfrm>
            <a:off x="2500298" y="642918"/>
            <a:ext cx="3786214" cy="1071570"/>
          </a:xfrm>
          <a:prstGeom prst="clou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sp>
        <p:nvSpPr>
          <p:cNvPr id="5" name="ตัวยึดหมายเลขภาพนิ่ง 5"/>
          <p:cNvSpPr>
            <a:spLocks noGrp="1"/>
          </p:cNvSpPr>
          <p:nvPr>
            <p:ph type="sldNum" sz="quarter" idx="12"/>
          </p:nvPr>
        </p:nvSpPr>
        <p:spPr/>
        <p:txBody>
          <a:bodyPr/>
          <a:lstStyle/>
          <a:p>
            <a:fld id="{8E3771CF-BC35-4C5D-AE13-C627F28D70EF}" type="slidenum">
              <a:rPr lang="en-US"/>
              <a:pPr/>
              <a:t>2</a:t>
            </a:fld>
            <a:endParaRPr lang="en-US"/>
          </a:p>
        </p:txBody>
      </p:sp>
      <p:sp>
        <p:nvSpPr>
          <p:cNvPr id="5122" name="Rectangle 2"/>
          <p:cNvSpPr>
            <a:spLocks noGrp="1" noChangeArrowheads="1"/>
          </p:cNvSpPr>
          <p:nvPr>
            <p:ph type="title"/>
          </p:nvPr>
        </p:nvSpPr>
        <p:spPr>
          <a:xfrm>
            <a:off x="457200" y="500042"/>
            <a:ext cx="7924800" cy="1143000"/>
          </a:xfrm>
        </p:spPr>
        <p:txBody>
          <a:bodyPr/>
          <a:lstStyle/>
          <a:p>
            <a:pPr algn="ctr"/>
            <a:r>
              <a:rPr lang="en-US" b="0" dirty="0" smtClean="0">
                <a:solidFill>
                  <a:srgbClr val="FFFF00"/>
                </a:solidFill>
                <a:latin typeface="2005_iannnnnBMX" pitchFamily="2" charset="0"/>
                <a:cs typeface="2005_iannnnnBMX" pitchFamily="2" charset="0"/>
              </a:rPr>
              <a:t>Topic</a:t>
            </a:r>
            <a:endParaRPr lang="en-US" b="0" dirty="0">
              <a:solidFill>
                <a:srgbClr val="FFFF00"/>
              </a:solidFill>
              <a:latin typeface="2005_iannnnnBMX" pitchFamily="2" charset="0"/>
              <a:cs typeface="2005_iannnnnBMX" pitchFamily="2" charset="0"/>
            </a:endParaRPr>
          </a:p>
        </p:txBody>
      </p:sp>
      <p:sp>
        <p:nvSpPr>
          <p:cNvPr id="5123" name="Rectangle 3"/>
          <p:cNvSpPr>
            <a:spLocks noGrp="1" noChangeArrowheads="1"/>
          </p:cNvSpPr>
          <p:nvPr>
            <p:ph type="body" idx="1"/>
          </p:nvPr>
        </p:nvSpPr>
        <p:spPr>
          <a:xfrm>
            <a:off x="500034" y="1714488"/>
            <a:ext cx="7848600" cy="4738848"/>
          </a:xfrm>
        </p:spPr>
        <p:txBody>
          <a:bodyPr/>
          <a:lstStyle/>
          <a:p>
            <a:pPr marL="514350" indent="-514350">
              <a:buNone/>
            </a:pPr>
            <a:r>
              <a:rPr lang="en-US" sz="2400" b="1" dirty="0" smtClean="0">
                <a:latin typeface="2005_iannnnnBMX" pitchFamily="2" charset="0"/>
                <a:cs typeface="2005_iannnnnBMX" pitchFamily="2" charset="0"/>
              </a:rPr>
              <a:t>1. Exponents</a:t>
            </a:r>
          </a:p>
          <a:p>
            <a:pPr marL="514350" indent="-514350">
              <a:buNone/>
            </a:pPr>
            <a:r>
              <a:rPr lang="en-US" sz="2400" b="1" dirty="0" smtClean="0">
                <a:latin typeface="2005_iannnnnBMX" pitchFamily="2" charset="0"/>
                <a:cs typeface="2005_iannnnnBMX" pitchFamily="2" charset="0"/>
              </a:rPr>
              <a:t>2. </a:t>
            </a:r>
            <a:r>
              <a:rPr lang="en-US" sz="2400" b="1" dirty="0">
                <a:latin typeface="2005_iannnnnBMX" pitchFamily="2" charset="0"/>
                <a:cs typeface="2005_iannnnnBMX" pitchFamily="2" charset="0"/>
              </a:rPr>
              <a:t>Scientific Notation(If the original number is greater than 1)</a:t>
            </a:r>
          </a:p>
          <a:p>
            <a:pPr marL="514350" indent="-514350">
              <a:buNone/>
            </a:pPr>
            <a:r>
              <a:rPr lang="en-US" sz="2400" b="1" dirty="0" smtClean="0">
                <a:latin typeface="2005_iannnnnBMX" pitchFamily="2" charset="0"/>
                <a:cs typeface="2005_iannnnnBMX" pitchFamily="2" charset="0"/>
              </a:rPr>
              <a:t>3. </a:t>
            </a:r>
            <a:r>
              <a:rPr lang="en-US" sz="2400" b="1" dirty="0">
                <a:latin typeface="2005_iannnnnBMX" pitchFamily="2" charset="0"/>
                <a:cs typeface="2005_iannnnnBMX" pitchFamily="2" charset="0"/>
              </a:rPr>
              <a:t>Scientific Notation(If the original number is less than 1</a:t>
            </a:r>
            <a:r>
              <a:rPr lang="en-US" sz="2400" b="1" dirty="0" smtClean="0">
                <a:latin typeface="2005_iannnnnBMX" pitchFamily="2" charset="0"/>
                <a:cs typeface="2005_iannnnnBMX" pitchFamily="2" charset="0"/>
              </a:rPr>
              <a:t>)</a:t>
            </a:r>
          </a:p>
          <a:p>
            <a:pPr marL="514350" indent="-514350">
              <a:buNone/>
            </a:pPr>
            <a:r>
              <a:rPr lang="en-US" sz="2400" b="1" dirty="0" smtClean="0">
                <a:latin typeface="2005_iannnnnBMX" pitchFamily="2" charset="0"/>
                <a:cs typeface="2005_iannnnnBMX" pitchFamily="2" charset="0"/>
              </a:rPr>
              <a:t>4. Exponent and Addition</a:t>
            </a:r>
          </a:p>
          <a:p>
            <a:pPr marL="514350" indent="-514350">
              <a:buNone/>
            </a:pPr>
            <a:r>
              <a:rPr lang="en-US" sz="2400" b="1" dirty="0" smtClean="0">
                <a:latin typeface="2005_iannnnnBMX" pitchFamily="2" charset="0"/>
                <a:cs typeface="2005_iannnnnBMX" pitchFamily="2" charset="0"/>
              </a:rPr>
              <a:t>5. </a:t>
            </a:r>
            <a:r>
              <a:rPr lang="en-US" sz="2400" b="1" dirty="0">
                <a:latin typeface="2005_iannnnnBMX" pitchFamily="2" charset="0"/>
                <a:cs typeface="2005_iannnnnBMX" pitchFamily="2" charset="0"/>
              </a:rPr>
              <a:t>Exponent and </a:t>
            </a:r>
            <a:r>
              <a:rPr lang="en-US" sz="2400" b="1" dirty="0" smtClean="0">
                <a:latin typeface="2005_iannnnnBMX" pitchFamily="2" charset="0"/>
                <a:cs typeface="2005_iannnnnBMX" pitchFamily="2" charset="0"/>
              </a:rPr>
              <a:t>Subtraction </a:t>
            </a:r>
          </a:p>
          <a:p>
            <a:pPr marL="514350" indent="-514350">
              <a:buNone/>
            </a:pPr>
            <a:r>
              <a:rPr lang="en-US" sz="2400" b="1" dirty="0" smtClean="0">
                <a:latin typeface="2005_iannnnnBMX" pitchFamily="2" charset="0"/>
                <a:cs typeface="2005_iannnnnBMX" pitchFamily="2" charset="0"/>
              </a:rPr>
              <a:t>6. </a:t>
            </a:r>
            <a:r>
              <a:rPr lang="en-US" sz="2400" b="1" dirty="0">
                <a:latin typeface="2005_iannnnnBMX" pitchFamily="2" charset="0"/>
                <a:cs typeface="2005_iannnnnBMX" pitchFamily="2" charset="0"/>
              </a:rPr>
              <a:t>Exponent </a:t>
            </a:r>
            <a:r>
              <a:rPr lang="en-US" sz="2400" b="1" dirty="0" smtClean="0">
                <a:latin typeface="2005_iannnnnBMX" pitchFamily="2" charset="0"/>
                <a:cs typeface="2005_iannnnnBMX" pitchFamily="2" charset="0"/>
              </a:rPr>
              <a:t>and </a:t>
            </a:r>
            <a:r>
              <a:rPr lang="en-US" sz="2400" b="1" dirty="0" err="1" smtClean="0">
                <a:latin typeface="2005_iannnnnBMX" pitchFamily="2" charset="0"/>
                <a:cs typeface="2005_iannnnnBMX" pitchFamily="2" charset="0"/>
              </a:rPr>
              <a:t>Multipication</a:t>
            </a:r>
            <a:endParaRPr lang="en-US" sz="2400" b="1" dirty="0" smtClean="0">
              <a:latin typeface="2005_iannnnnBMX" pitchFamily="2" charset="0"/>
              <a:cs typeface="2005_iannnnnBMX" pitchFamily="2" charset="0"/>
            </a:endParaRPr>
          </a:p>
          <a:p>
            <a:pPr marL="514350" indent="-514350">
              <a:buNone/>
            </a:pPr>
            <a:r>
              <a:rPr lang="en-US" sz="2400" b="1" dirty="0" smtClean="0">
                <a:latin typeface="2005_iannnnnBMX" pitchFamily="2" charset="0"/>
                <a:cs typeface="2005_iannnnnBMX" pitchFamily="2" charset="0"/>
              </a:rPr>
              <a:t>7. </a:t>
            </a:r>
            <a:r>
              <a:rPr lang="en-US" sz="2400" b="1" dirty="0">
                <a:latin typeface="2005_iannnnnBMX" pitchFamily="2" charset="0"/>
                <a:cs typeface="2005_iannnnnBMX" pitchFamily="2" charset="0"/>
              </a:rPr>
              <a:t>Exponent and </a:t>
            </a:r>
            <a:r>
              <a:rPr lang="en-US" sz="2400" b="1" dirty="0" smtClean="0">
                <a:latin typeface="2005_iannnnnBMX" pitchFamily="2" charset="0"/>
                <a:cs typeface="2005_iannnnnBMX" pitchFamily="2" charset="0"/>
              </a:rPr>
              <a:t>Division </a:t>
            </a:r>
          </a:p>
          <a:p>
            <a:pPr marL="514350" indent="-514350">
              <a:buNone/>
            </a:pPr>
            <a:r>
              <a:rPr lang="en-US" sz="2400" b="1" dirty="0" smtClean="0">
                <a:latin typeface="2005_iannnnnBMX" pitchFamily="2" charset="0"/>
                <a:cs typeface="2005_iannnnnBMX" pitchFamily="2" charset="0"/>
              </a:rPr>
              <a:t>8. </a:t>
            </a:r>
            <a:r>
              <a:rPr lang="en-US" sz="2400" b="1" dirty="0">
                <a:latin typeface="2005_iannnnnBMX" pitchFamily="2" charset="0"/>
                <a:cs typeface="2005_iannnnnBMX" pitchFamily="2" charset="0"/>
              </a:rPr>
              <a:t>Zero and Negative Exponents</a:t>
            </a:r>
            <a:r>
              <a:rPr lang="en-US" sz="2400" b="1" dirty="0" smtClean="0">
                <a:latin typeface="2005_iannnnnBMX" pitchFamily="2" charset="0"/>
                <a:cs typeface="2005_iannnnnBMX" pitchFamily="2" charset="0"/>
              </a:rPr>
              <a:t>.</a:t>
            </a:r>
          </a:p>
          <a:p>
            <a:pPr marL="514350" indent="-514350">
              <a:buNone/>
            </a:pPr>
            <a:r>
              <a:rPr lang="en-US" sz="2400" b="1" dirty="0" smtClean="0">
                <a:latin typeface="2005_iannnnnBMX" pitchFamily="2" charset="0"/>
                <a:cs typeface="2005_iannnnnBMX" pitchFamily="2" charset="0"/>
              </a:rPr>
              <a:t>9. Properties of exponents.</a:t>
            </a:r>
            <a:endParaRPr lang="en-US" sz="2400" b="1" dirty="0">
              <a:latin typeface="2005_iannnnnBMX" pitchFamily="2" charset="0"/>
              <a:cs typeface="2005_iannnnnBMX" pitchFamily="2" charset="0"/>
            </a:endParaRPr>
          </a:p>
          <a:p>
            <a:pPr marL="514350" indent="-514350">
              <a:buNone/>
            </a:pPr>
            <a:r>
              <a:rPr lang="en-US" sz="2400" b="1" dirty="0" smtClean="0">
                <a:latin typeface="2005_iannnnnBMX" pitchFamily="2" charset="0"/>
                <a:cs typeface="2005_iannnnnBMX" pitchFamily="2" charset="0"/>
              </a:rPr>
              <a:t>10. </a:t>
            </a:r>
            <a:r>
              <a:rPr lang="en-US" sz="2400" b="1" dirty="0">
                <a:latin typeface="2005_iannnnnBMX" pitchFamily="2" charset="0"/>
                <a:cs typeface="2005_iannnnnBMX" pitchFamily="2" charset="0"/>
              </a:rPr>
              <a:t>Order of Operations With </a:t>
            </a:r>
            <a:r>
              <a:rPr lang="en-US" sz="2400" b="1" dirty="0" smtClean="0">
                <a:latin typeface="2005_iannnnnBMX" pitchFamily="2" charset="0"/>
                <a:cs typeface="2005_iannnnnBMX" pitchFamily="2" charset="0"/>
              </a:rPr>
              <a:t>Exponents.</a:t>
            </a:r>
            <a:endParaRPr lang="en-US" sz="2400" b="1" dirty="0">
              <a:latin typeface="2005_iannnnnBMX" pitchFamily="2" charset="0"/>
              <a:cs typeface="2005_iannnnnBMX" pitchFamily="2" charset="0"/>
            </a:endParaRPr>
          </a:p>
          <a:p>
            <a:pPr marL="514350" indent="-514350">
              <a:buNone/>
            </a:pPr>
            <a:r>
              <a:rPr lang="en-US" sz="2400" b="1" dirty="0" smtClean="0">
                <a:latin typeface="2005_iannnnnBMX" pitchFamily="2" charset="0"/>
                <a:cs typeface="2005_iannnnnBMX" pitchFamily="2" charset="0"/>
              </a:rPr>
              <a:t>11. Word Problem.</a:t>
            </a:r>
          </a:p>
          <a:p>
            <a:endParaRPr lang="en-US" dirty="0">
              <a:latin typeface="2005_iannnnnBMX" pitchFamily="2" charset="0"/>
              <a:cs typeface="2005_iannnnnBMX"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fade">
                                      <p:cBhvr>
                                        <p:cTn id="12" dur="500"/>
                                        <p:tgtEl>
                                          <p:spTgt spid="5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fade">
                                      <p:cBhvr>
                                        <p:cTn id="17" dur="500"/>
                                        <p:tgtEl>
                                          <p:spTgt spid="51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fade">
                                      <p:cBhvr>
                                        <p:cTn id="22" dur="500"/>
                                        <p:tgtEl>
                                          <p:spTgt spid="51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23">
                                            <p:txEl>
                                              <p:pRg st="4" end="4"/>
                                            </p:txEl>
                                          </p:spTgt>
                                        </p:tgtEl>
                                        <p:attrNameLst>
                                          <p:attrName>style.visibility</p:attrName>
                                        </p:attrNameLst>
                                      </p:cBhvr>
                                      <p:to>
                                        <p:strVal val="visible"/>
                                      </p:to>
                                    </p:set>
                                    <p:animEffect transition="in" filter="fade">
                                      <p:cBhvr>
                                        <p:cTn id="27" dur="500"/>
                                        <p:tgtEl>
                                          <p:spTgt spid="51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123">
                                            <p:txEl>
                                              <p:pRg st="5" end="5"/>
                                            </p:txEl>
                                          </p:spTgt>
                                        </p:tgtEl>
                                        <p:attrNameLst>
                                          <p:attrName>style.visibility</p:attrName>
                                        </p:attrNameLst>
                                      </p:cBhvr>
                                      <p:to>
                                        <p:strVal val="visible"/>
                                      </p:to>
                                    </p:set>
                                    <p:animEffect transition="in" filter="fade">
                                      <p:cBhvr>
                                        <p:cTn id="32" dur="500"/>
                                        <p:tgtEl>
                                          <p:spTgt spid="512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123">
                                            <p:txEl>
                                              <p:pRg st="6" end="6"/>
                                            </p:txEl>
                                          </p:spTgt>
                                        </p:tgtEl>
                                        <p:attrNameLst>
                                          <p:attrName>style.visibility</p:attrName>
                                        </p:attrNameLst>
                                      </p:cBhvr>
                                      <p:to>
                                        <p:strVal val="visible"/>
                                      </p:to>
                                    </p:set>
                                    <p:animEffect transition="in" filter="fade">
                                      <p:cBhvr>
                                        <p:cTn id="37" dur="500"/>
                                        <p:tgtEl>
                                          <p:spTgt spid="512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123">
                                            <p:txEl>
                                              <p:pRg st="7" end="7"/>
                                            </p:txEl>
                                          </p:spTgt>
                                        </p:tgtEl>
                                        <p:attrNameLst>
                                          <p:attrName>style.visibility</p:attrName>
                                        </p:attrNameLst>
                                      </p:cBhvr>
                                      <p:to>
                                        <p:strVal val="visible"/>
                                      </p:to>
                                    </p:set>
                                    <p:animEffect transition="in" filter="fade">
                                      <p:cBhvr>
                                        <p:cTn id="42" dur="500"/>
                                        <p:tgtEl>
                                          <p:spTgt spid="512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123">
                                            <p:txEl>
                                              <p:pRg st="8" end="8"/>
                                            </p:txEl>
                                          </p:spTgt>
                                        </p:tgtEl>
                                        <p:attrNameLst>
                                          <p:attrName>style.visibility</p:attrName>
                                        </p:attrNameLst>
                                      </p:cBhvr>
                                      <p:to>
                                        <p:strVal val="visible"/>
                                      </p:to>
                                    </p:set>
                                    <p:animEffect transition="in" filter="fade">
                                      <p:cBhvr>
                                        <p:cTn id="47" dur="500"/>
                                        <p:tgtEl>
                                          <p:spTgt spid="512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123">
                                            <p:txEl>
                                              <p:pRg st="9" end="9"/>
                                            </p:txEl>
                                          </p:spTgt>
                                        </p:tgtEl>
                                        <p:attrNameLst>
                                          <p:attrName>style.visibility</p:attrName>
                                        </p:attrNameLst>
                                      </p:cBhvr>
                                      <p:to>
                                        <p:strVal val="visible"/>
                                      </p:to>
                                    </p:set>
                                    <p:animEffect transition="in" filter="fade">
                                      <p:cBhvr>
                                        <p:cTn id="52" dur="500"/>
                                        <p:tgtEl>
                                          <p:spTgt spid="512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123">
                                            <p:txEl>
                                              <p:pRg st="10" end="10"/>
                                            </p:txEl>
                                          </p:spTgt>
                                        </p:tgtEl>
                                        <p:attrNameLst>
                                          <p:attrName>style.visibility</p:attrName>
                                        </p:attrNameLst>
                                      </p:cBhvr>
                                      <p:to>
                                        <p:strVal val="visible"/>
                                      </p:to>
                                    </p:set>
                                    <p:animEffect transition="in" filter="fade">
                                      <p:cBhvr>
                                        <p:cTn id="57" dur="500"/>
                                        <p:tgtEl>
                                          <p:spTgt spid="512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เมฆ 5"/>
          <p:cNvSpPr/>
          <p:nvPr/>
        </p:nvSpPr>
        <p:spPr>
          <a:xfrm>
            <a:off x="1907704" y="500042"/>
            <a:ext cx="4824536" cy="912734"/>
          </a:xfrm>
          <a:prstGeom prst="clou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 name="ตัวยึดหมายเลขภาพนิ่ง 5"/>
          <p:cNvSpPr>
            <a:spLocks noGrp="1"/>
          </p:cNvSpPr>
          <p:nvPr>
            <p:ph type="sldNum" sz="quarter" idx="12"/>
          </p:nvPr>
        </p:nvSpPr>
        <p:spPr/>
        <p:txBody>
          <a:bodyPr/>
          <a:lstStyle/>
          <a:p>
            <a:fld id="{8E3771CF-BC35-4C5D-AE13-C627F28D70EF}" type="slidenum">
              <a:rPr lang="en-US"/>
              <a:pPr/>
              <a:t>20</a:t>
            </a:fld>
            <a:endParaRPr lang="en-US"/>
          </a:p>
        </p:txBody>
      </p:sp>
      <p:sp>
        <p:nvSpPr>
          <p:cNvPr id="5122" name="Rectangle 2"/>
          <p:cNvSpPr>
            <a:spLocks noGrp="1" noChangeArrowheads="1"/>
          </p:cNvSpPr>
          <p:nvPr>
            <p:ph type="title"/>
          </p:nvPr>
        </p:nvSpPr>
        <p:spPr>
          <a:xfrm>
            <a:off x="428596" y="571480"/>
            <a:ext cx="7924800" cy="857256"/>
          </a:xfrm>
        </p:spPr>
        <p:txBody>
          <a:bodyPr/>
          <a:lstStyle/>
          <a:p>
            <a:pPr marL="514350" indent="-514350" algn="ctr"/>
            <a:r>
              <a:rPr lang="en-US" sz="4000" dirty="0" smtClean="0">
                <a:solidFill>
                  <a:srgbClr val="FFFF00"/>
                </a:solidFill>
                <a:latin typeface="2005_iannnnnBMX" pitchFamily="2" charset="0"/>
                <a:cs typeface="2005_iannnnnBMX" pitchFamily="2" charset="0"/>
              </a:rPr>
              <a:t>Scientific Notation</a:t>
            </a:r>
            <a:endParaRPr lang="en-US" sz="4000" dirty="0">
              <a:solidFill>
                <a:srgbClr val="00B0F0"/>
              </a:solidFill>
              <a:latin typeface="2005_iannnnnBMX" pitchFamily="2" charset="0"/>
              <a:cs typeface="2005_iannnnnBMX" pitchFamily="2" charset="0"/>
            </a:endParaRPr>
          </a:p>
        </p:txBody>
      </p:sp>
      <mc:AlternateContent xmlns:mc="http://schemas.openxmlformats.org/markup-compatibility/2006" xmlns:a14="http://schemas.microsoft.com/office/drawing/2010/main">
        <mc:Choice Requires="a14">
          <p:sp>
            <p:nvSpPr>
              <p:cNvPr id="5123" name="Rectangle 3"/>
              <p:cNvSpPr>
                <a:spLocks noGrp="1" noChangeArrowheads="1"/>
              </p:cNvSpPr>
              <p:nvPr>
                <p:ph type="body" idx="1"/>
              </p:nvPr>
            </p:nvSpPr>
            <p:spPr>
              <a:xfrm>
                <a:off x="323528" y="1357298"/>
                <a:ext cx="8280920" cy="5143536"/>
              </a:xfrm>
            </p:spPr>
            <p:txBody>
              <a:bodyPr/>
              <a:lstStyle/>
              <a:p>
                <a:pPr marL="514350" indent="-514350">
                  <a:buNone/>
                </a:pPr>
                <a:r>
                  <a:rPr lang="en-US" sz="2800" b="1" dirty="0" smtClean="0">
                    <a:solidFill>
                      <a:srgbClr val="FFFF00"/>
                    </a:solidFill>
                    <a:latin typeface="2005_iannnnnBMX" pitchFamily="2" charset="0"/>
                    <a:cs typeface="2005_iannnnnBMX" pitchFamily="2" charset="0"/>
                  </a:rPr>
                  <a:t>Example</a:t>
                </a:r>
                <a:r>
                  <a:rPr lang="en-US" sz="2800" b="1" dirty="0" smtClean="0">
                    <a:latin typeface="2005_iannnnnBMX" pitchFamily="2" charset="0"/>
                    <a:cs typeface="2005_iannnnnBMX" pitchFamily="2" charset="0"/>
                  </a:rPr>
                  <a:t> </a:t>
                </a:r>
                <a:r>
                  <a:rPr lang="en-US" sz="2800" b="1" dirty="0" smtClean="0">
                    <a:solidFill>
                      <a:srgbClr val="00B0F0"/>
                    </a:solidFill>
                    <a:latin typeface="2005_iannnnnBMX" pitchFamily="2" charset="0"/>
                    <a:cs typeface="2005_iannnnnBMX" pitchFamily="2" charset="0"/>
                  </a:rPr>
                  <a:t>Using scientific notation to order Numbers</a:t>
                </a:r>
              </a:p>
              <a:p>
                <a:pPr marL="514350" indent="-514350">
                  <a:buNone/>
                </a:pPr>
                <a:r>
                  <a:rPr lang="en-US" sz="2800" b="1" dirty="0" smtClean="0">
                    <a:solidFill>
                      <a:srgbClr val="00B0F0"/>
                    </a:solidFill>
                    <a:latin typeface="2005_iannnnnBMX" pitchFamily="2" charset="0"/>
                    <a:cs typeface="2005_iannnnnBMX" pitchFamily="2" charset="0"/>
                  </a:rPr>
                  <a:t>Order </a:t>
                </a:r>
                <a:r>
                  <a:rPr lang="en-US" sz="2400" b="1" dirty="0" smtClean="0">
                    <a:solidFill>
                      <a:srgbClr val="00B0F0"/>
                    </a:solidFill>
                    <a:latin typeface="2005_iannnnnBMX" pitchFamily="2" charset="0"/>
                    <a:cs typeface="2005_iannnnnBMX" pitchFamily="2" charset="0"/>
                  </a:rPr>
                  <a:t>0.052 </a:t>
                </a:r>
                <a:r>
                  <a:rPr lang="en-US" sz="2400" b="1" dirty="0">
                    <a:solidFill>
                      <a:srgbClr val="00B0F0"/>
                    </a:solidFill>
                    <a:latin typeface="2005_iannnnnBMX" pitchFamily="2" charset="0"/>
                    <a:cs typeface="2005_iannnnnBMX" pitchFamily="2" charset="0"/>
                    <a:sym typeface="Symbol"/>
                  </a:rPr>
                  <a:t> </a:t>
                </a:r>
                <a14:m>
                  <m:oMath xmlns:m="http://schemas.openxmlformats.org/officeDocument/2006/math">
                    <m:sSup>
                      <m:sSupPr>
                        <m:ctrlPr>
                          <a:rPr lang="en-US" sz="1800" b="1" i="1">
                            <a:solidFill>
                              <a:srgbClr val="00B0F0"/>
                            </a:solidFill>
                            <a:latin typeface="Cambria Math"/>
                            <a:cs typeface="2005_iannnnnBMX" pitchFamily="2" charset="0"/>
                          </a:rPr>
                        </m:ctrlPr>
                      </m:sSupPr>
                      <m:e>
                        <m:r>
                          <a:rPr lang="en-US" sz="1800" b="1" i="1">
                            <a:solidFill>
                              <a:srgbClr val="00B0F0"/>
                            </a:solidFill>
                            <a:latin typeface="Cambria Math"/>
                            <a:cs typeface="2005_iannnnnBMX" pitchFamily="2" charset="0"/>
                          </a:rPr>
                          <m:t>𝟏𝟎</m:t>
                        </m:r>
                      </m:e>
                      <m:sup>
                        <m:r>
                          <a:rPr lang="en-US" sz="1800" b="1" i="1" smtClean="0">
                            <a:solidFill>
                              <a:srgbClr val="00B0F0"/>
                            </a:solidFill>
                            <a:latin typeface="Cambria Math"/>
                            <a:cs typeface="2005_iannnnnBMX" pitchFamily="2" charset="0"/>
                          </a:rPr>
                          <m:t>𝟕</m:t>
                        </m:r>
                      </m:sup>
                    </m:sSup>
                    <m:r>
                      <a:rPr lang="en-US" sz="1800" b="1" i="1">
                        <a:solidFill>
                          <a:srgbClr val="00B0F0"/>
                        </a:solidFill>
                        <a:latin typeface="Cambria Math"/>
                        <a:cs typeface="2005_iannnnnBMX" pitchFamily="2" charset="0"/>
                      </a:rPr>
                      <m:t>	</m:t>
                    </m:r>
                  </m:oMath>
                </a14:m>
                <a:r>
                  <a:rPr lang="en-US" sz="2800" b="1" dirty="0" smtClean="0">
                    <a:solidFill>
                      <a:srgbClr val="00B0F0"/>
                    </a:solidFill>
                    <a:latin typeface="2005_iannnnnBMX" pitchFamily="2" charset="0"/>
                    <a:cs typeface="2005_iannnnnBMX" pitchFamily="2" charset="0"/>
                  </a:rPr>
                  <a:t>, </a:t>
                </a:r>
                <a:r>
                  <a:rPr lang="en-US" sz="2400" b="1" dirty="0" smtClean="0">
                    <a:solidFill>
                      <a:srgbClr val="00B0F0"/>
                    </a:solidFill>
                    <a:latin typeface="2005_iannnnnBMX" pitchFamily="2" charset="0"/>
                    <a:cs typeface="2005_iannnnnBMX" pitchFamily="2" charset="0"/>
                  </a:rPr>
                  <a:t>5.12 </a:t>
                </a:r>
                <a:r>
                  <a:rPr lang="en-US" sz="2400" b="1" dirty="0">
                    <a:solidFill>
                      <a:srgbClr val="00B0F0"/>
                    </a:solidFill>
                    <a:latin typeface="2005_iannnnnBMX" pitchFamily="2" charset="0"/>
                    <a:cs typeface="2005_iannnnnBMX" pitchFamily="2" charset="0"/>
                    <a:sym typeface="Symbol"/>
                  </a:rPr>
                  <a:t> </a:t>
                </a:r>
                <a14:m>
                  <m:oMath xmlns:m="http://schemas.openxmlformats.org/officeDocument/2006/math">
                    <m:sSup>
                      <m:sSupPr>
                        <m:ctrlPr>
                          <a:rPr lang="en-US" sz="1800" b="1" i="1">
                            <a:solidFill>
                              <a:srgbClr val="00B0F0"/>
                            </a:solidFill>
                            <a:latin typeface="Cambria Math"/>
                            <a:cs typeface="2005_iannnnnBMX" pitchFamily="2" charset="0"/>
                          </a:rPr>
                        </m:ctrlPr>
                      </m:sSupPr>
                      <m:e>
                        <m:r>
                          <a:rPr lang="en-US" sz="1800" b="1" i="1">
                            <a:solidFill>
                              <a:srgbClr val="00B0F0"/>
                            </a:solidFill>
                            <a:latin typeface="Cambria Math"/>
                            <a:cs typeface="2005_iannnnnBMX" pitchFamily="2" charset="0"/>
                          </a:rPr>
                          <m:t>𝟏𝟎</m:t>
                        </m:r>
                      </m:e>
                      <m:sup>
                        <m:r>
                          <a:rPr lang="en-US" sz="1800" b="1" i="1" smtClean="0">
                            <a:solidFill>
                              <a:srgbClr val="00B0F0"/>
                            </a:solidFill>
                            <a:latin typeface="Cambria Math"/>
                            <a:cs typeface="2005_iannnnnBMX" pitchFamily="2" charset="0"/>
                          </a:rPr>
                          <m:t>𝟓</m:t>
                        </m:r>
                      </m:sup>
                    </m:sSup>
                  </m:oMath>
                </a14:m>
                <a:r>
                  <a:rPr lang="en-US" sz="2800" b="1" dirty="0">
                    <a:solidFill>
                      <a:srgbClr val="00B0F0"/>
                    </a:solidFill>
                    <a:latin typeface="2005_iannnnnBMX" pitchFamily="2" charset="0"/>
                    <a:cs typeface="2005_iannnnnBMX" pitchFamily="2" charset="0"/>
                  </a:rPr>
                  <a:t>, </a:t>
                </a:r>
                <a:r>
                  <a:rPr lang="en-US" sz="2800" b="1" dirty="0" smtClean="0">
                    <a:solidFill>
                      <a:srgbClr val="00B0F0"/>
                    </a:solidFill>
                    <a:latin typeface="2005_iannnnnBMX" pitchFamily="2" charset="0"/>
                    <a:cs typeface="2005_iannnnnBMX" pitchFamily="2" charset="0"/>
                  </a:rPr>
                  <a:t>53.2 </a:t>
                </a:r>
                <a:r>
                  <a:rPr lang="en-US" sz="2800" b="1" dirty="0" smtClean="0">
                    <a:solidFill>
                      <a:srgbClr val="00B0F0"/>
                    </a:solidFill>
                    <a:latin typeface="2005_iannnnnBMX" pitchFamily="2" charset="0"/>
                    <a:cs typeface="2005_iannnnnBMX" pitchFamily="2" charset="0"/>
                    <a:sym typeface="Symbol"/>
                  </a:rPr>
                  <a:t> 10 and 534 from least to greatest.</a:t>
                </a:r>
              </a:p>
              <a:p>
                <a:pPr marL="514350" indent="-514350">
                  <a:buNone/>
                </a:pPr>
                <a:r>
                  <a:rPr lang="en-US" sz="2800" b="1" dirty="0" smtClean="0">
                    <a:solidFill>
                      <a:srgbClr val="00B0F0"/>
                    </a:solidFill>
                    <a:latin typeface="2005_iannnnnBMX" pitchFamily="2" charset="0"/>
                    <a:cs typeface="2005_iannnnnBMX" pitchFamily="2" charset="0"/>
                    <a:sym typeface="Symbol"/>
                  </a:rPr>
                  <a:t>Write each number in scientific notation.</a:t>
                </a:r>
              </a:p>
              <a:p>
                <a:pPr marL="514350" indent="-514350">
                  <a:buNone/>
                </a:pPr>
                <a:r>
                  <a:rPr lang="en-US" sz="2400" b="1" dirty="0" smtClean="0">
                    <a:latin typeface="2005_iannnnnBMX" pitchFamily="2" charset="0"/>
                    <a:cs typeface="2005_iannnnnBMX" pitchFamily="2" charset="0"/>
                  </a:rPr>
                  <a:t>	0.052 </a:t>
                </a:r>
                <a:r>
                  <a:rPr lang="en-US" sz="2400" b="1" dirty="0">
                    <a:latin typeface="2005_iannnnnBMX" pitchFamily="2" charset="0"/>
                    <a:cs typeface="2005_iannnnnBMX" pitchFamily="2" charset="0"/>
                    <a:sym typeface="Symbol"/>
                  </a:rPr>
                  <a:t> </a:t>
                </a:r>
                <a14:m>
                  <m:oMath xmlns:m="http://schemas.openxmlformats.org/officeDocument/2006/math">
                    <m:sSup>
                      <m:sSupPr>
                        <m:ctrlPr>
                          <a:rPr lang="en-US" sz="1800" b="1" i="1">
                            <a:latin typeface="Cambria Math"/>
                            <a:cs typeface="2005_iannnnnBMX" pitchFamily="2" charset="0"/>
                          </a:rPr>
                        </m:ctrlPr>
                      </m:sSupPr>
                      <m:e>
                        <m:r>
                          <a:rPr lang="en-US" sz="1800" b="1" i="1">
                            <a:latin typeface="Cambria Math"/>
                            <a:cs typeface="2005_iannnnnBMX" pitchFamily="2" charset="0"/>
                          </a:rPr>
                          <m:t>𝟏𝟎</m:t>
                        </m:r>
                      </m:e>
                      <m:sup>
                        <m:r>
                          <a:rPr lang="en-US" sz="1800" b="1" i="1">
                            <a:latin typeface="Cambria Math"/>
                            <a:cs typeface="2005_iannnnnBMX" pitchFamily="2" charset="0"/>
                          </a:rPr>
                          <m:t>𝟕</m:t>
                        </m:r>
                      </m:sup>
                    </m:sSup>
                    <m:r>
                      <a:rPr lang="en-US" sz="1800" b="1" i="1">
                        <a:latin typeface="Cambria Math"/>
                        <a:cs typeface="2005_iannnnnBMX" pitchFamily="2" charset="0"/>
                      </a:rPr>
                      <m:t>	</m:t>
                    </m:r>
                  </m:oMath>
                </a14:m>
                <a:r>
                  <a:rPr lang="en-US" sz="2800" b="1" dirty="0" smtClean="0">
                    <a:latin typeface="2005_iannnnnBMX" pitchFamily="2" charset="0"/>
                    <a:cs typeface="2005_iannnnnBMX" pitchFamily="2" charset="0"/>
                  </a:rPr>
                  <a:t> 		</a:t>
                </a:r>
                <a:r>
                  <a:rPr lang="en-US" sz="2400" b="1" dirty="0" smtClean="0">
                    <a:latin typeface="2005_iannnnnBMX" pitchFamily="2" charset="0"/>
                    <a:cs typeface="2005_iannnnnBMX" pitchFamily="2" charset="0"/>
                  </a:rPr>
                  <a:t>5.12 </a:t>
                </a:r>
                <a:r>
                  <a:rPr lang="en-US" sz="2400" b="1" dirty="0">
                    <a:latin typeface="2005_iannnnnBMX" pitchFamily="2" charset="0"/>
                    <a:cs typeface="2005_iannnnnBMX" pitchFamily="2" charset="0"/>
                    <a:sym typeface="Symbol"/>
                  </a:rPr>
                  <a:t> </a:t>
                </a:r>
                <a14:m>
                  <m:oMath xmlns:m="http://schemas.openxmlformats.org/officeDocument/2006/math">
                    <m:sSup>
                      <m:sSupPr>
                        <m:ctrlPr>
                          <a:rPr lang="en-US" sz="1800" b="1" i="1">
                            <a:latin typeface="Cambria Math"/>
                            <a:cs typeface="2005_iannnnnBMX" pitchFamily="2" charset="0"/>
                          </a:rPr>
                        </m:ctrlPr>
                      </m:sSupPr>
                      <m:e>
                        <m:r>
                          <a:rPr lang="en-US" sz="1800" b="1" i="1">
                            <a:latin typeface="Cambria Math"/>
                            <a:cs typeface="2005_iannnnnBMX" pitchFamily="2" charset="0"/>
                          </a:rPr>
                          <m:t>𝟏𝟎</m:t>
                        </m:r>
                      </m:e>
                      <m:sup>
                        <m:r>
                          <a:rPr lang="en-US" sz="1800" b="1" i="1">
                            <a:latin typeface="Cambria Math"/>
                            <a:cs typeface="2005_iannnnnBMX" pitchFamily="2" charset="0"/>
                          </a:rPr>
                          <m:t>𝟓</m:t>
                        </m:r>
                      </m:sup>
                    </m:sSup>
                  </m:oMath>
                </a14:m>
                <a:r>
                  <a:rPr lang="en-US" sz="2800" b="1" dirty="0">
                    <a:latin typeface="2005_iannnnnBMX" pitchFamily="2" charset="0"/>
                    <a:cs typeface="2005_iannnnnBMX" pitchFamily="2" charset="0"/>
                  </a:rPr>
                  <a:t> </a:t>
                </a:r>
                <a:r>
                  <a:rPr lang="en-US" sz="2800" b="1" dirty="0" smtClean="0">
                    <a:latin typeface="2005_iannnnnBMX" pitchFamily="2" charset="0"/>
                    <a:cs typeface="2005_iannnnnBMX" pitchFamily="2" charset="0"/>
                  </a:rPr>
                  <a:t>	53.2 </a:t>
                </a:r>
                <a:r>
                  <a:rPr lang="en-US" sz="2800" b="1" dirty="0">
                    <a:latin typeface="2005_iannnnnBMX" pitchFamily="2" charset="0"/>
                    <a:cs typeface="2005_iannnnnBMX" pitchFamily="2" charset="0"/>
                    <a:sym typeface="Symbol"/>
                  </a:rPr>
                  <a:t> 10 </a:t>
                </a:r>
                <a:r>
                  <a:rPr lang="en-US" sz="2800" b="1" dirty="0" smtClean="0">
                    <a:latin typeface="2005_iannnnnBMX" pitchFamily="2" charset="0"/>
                    <a:cs typeface="2005_iannnnnBMX" pitchFamily="2" charset="0"/>
                    <a:sym typeface="Symbol"/>
                  </a:rPr>
                  <a:t> 	534</a:t>
                </a:r>
              </a:p>
              <a:p>
                <a:pPr marL="514350" indent="-514350">
                  <a:buNone/>
                </a:pPr>
                <a:endParaRPr lang="en-US" sz="2800" b="1" dirty="0">
                  <a:latin typeface="2005_iannnnnBMX" pitchFamily="2" charset="0"/>
                  <a:cs typeface="2005_iannnnnBMX" pitchFamily="2" charset="0"/>
                  <a:sym typeface="Symbol"/>
                </a:endParaRPr>
              </a:p>
              <a:p>
                <a:pPr marL="514350" indent="-514350">
                  <a:buNone/>
                </a:pPr>
                <a:r>
                  <a:rPr lang="en-US" sz="2400" b="1" dirty="0" smtClean="0">
                    <a:latin typeface="2005_iannnnnBMX" pitchFamily="2" charset="0"/>
                    <a:cs typeface="2005_iannnnnBMX" pitchFamily="2" charset="0"/>
                  </a:rPr>
                  <a:t>	5.2 </a:t>
                </a:r>
                <a:r>
                  <a:rPr lang="en-US" sz="2400" b="1" dirty="0">
                    <a:latin typeface="2005_iannnnnBMX" pitchFamily="2" charset="0"/>
                    <a:cs typeface="2005_iannnnnBMX" pitchFamily="2" charset="0"/>
                    <a:sym typeface="Symbol"/>
                  </a:rPr>
                  <a:t> </a:t>
                </a:r>
                <a14:m>
                  <m:oMath xmlns:m="http://schemas.openxmlformats.org/officeDocument/2006/math">
                    <m:sSup>
                      <m:sSupPr>
                        <m:ctrlPr>
                          <a:rPr lang="en-US" sz="1800" b="1" i="1">
                            <a:latin typeface="Cambria Math"/>
                            <a:cs typeface="2005_iannnnnBMX" pitchFamily="2" charset="0"/>
                          </a:rPr>
                        </m:ctrlPr>
                      </m:sSupPr>
                      <m:e>
                        <m:r>
                          <a:rPr lang="en-US" sz="1800" b="1" i="1">
                            <a:latin typeface="Cambria Math"/>
                            <a:cs typeface="2005_iannnnnBMX" pitchFamily="2" charset="0"/>
                          </a:rPr>
                          <m:t>𝟏𝟎</m:t>
                        </m:r>
                      </m:e>
                      <m:sup>
                        <m:r>
                          <a:rPr lang="en-US" sz="1800" b="1" i="1" smtClean="0">
                            <a:latin typeface="Cambria Math"/>
                            <a:cs typeface="2005_iannnnnBMX" pitchFamily="2" charset="0"/>
                          </a:rPr>
                          <m:t>𝟓</m:t>
                        </m:r>
                      </m:sup>
                    </m:sSup>
                  </m:oMath>
                </a14:m>
                <a:r>
                  <a:rPr lang="en-US" sz="2800" b="1" dirty="0" smtClean="0">
                    <a:latin typeface="2005_iannnnnBMX" pitchFamily="2" charset="0"/>
                    <a:cs typeface="2005_iannnnnBMX" pitchFamily="2" charset="0"/>
                  </a:rPr>
                  <a:t>		</a:t>
                </a:r>
                <a:r>
                  <a:rPr lang="en-US" sz="2400" b="1" dirty="0">
                    <a:latin typeface="2005_iannnnnBMX" pitchFamily="2" charset="0"/>
                    <a:cs typeface="2005_iannnnnBMX" pitchFamily="2" charset="0"/>
                  </a:rPr>
                  <a:t> </a:t>
                </a:r>
                <a:r>
                  <a:rPr lang="en-US" sz="2400" b="1" dirty="0" smtClean="0">
                    <a:latin typeface="2005_iannnnnBMX" pitchFamily="2" charset="0"/>
                    <a:cs typeface="2005_iannnnnBMX" pitchFamily="2" charset="0"/>
                  </a:rPr>
                  <a:t>5.12 </a:t>
                </a:r>
                <a:r>
                  <a:rPr lang="en-US" sz="2400" b="1" dirty="0">
                    <a:latin typeface="2005_iannnnnBMX" pitchFamily="2" charset="0"/>
                    <a:cs typeface="2005_iannnnnBMX" pitchFamily="2" charset="0"/>
                    <a:sym typeface="Symbol"/>
                  </a:rPr>
                  <a:t> </a:t>
                </a:r>
                <a14:m>
                  <m:oMath xmlns:m="http://schemas.openxmlformats.org/officeDocument/2006/math">
                    <m:sSup>
                      <m:sSupPr>
                        <m:ctrlPr>
                          <a:rPr lang="en-US" sz="1800" b="1" i="1">
                            <a:latin typeface="Cambria Math"/>
                            <a:cs typeface="2005_iannnnnBMX" pitchFamily="2" charset="0"/>
                          </a:rPr>
                        </m:ctrlPr>
                      </m:sSupPr>
                      <m:e>
                        <m:r>
                          <a:rPr lang="en-US" sz="1800" b="1" i="1">
                            <a:latin typeface="Cambria Math"/>
                            <a:cs typeface="2005_iannnnnBMX" pitchFamily="2" charset="0"/>
                          </a:rPr>
                          <m:t>𝟏𝟎</m:t>
                        </m:r>
                      </m:e>
                      <m:sup>
                        <m:r>
                          <a:rPr lang="en-US" sz="1800" b="1" i="1">
                            <a:latin typeface="Cambria Math"/>
                            <a:cs typeface="2005_iannnnnBMX" pitchFamily="2" charset="0"/>
                          </a:rPr>
                          <m:t>𝟓</m:t>
                        </m:r>
                      </m:sup>
                    </m:sSup>
                  </m:oMath>
                </a14:m>
                <a:r>
                  <a:rPr lang="en-US" sz="2800" b="1" dirty="0" smtClean="0">
                    <a:latin typeface="2005_iannnnnBMX" pitchFamily="2" charset="0"/>
                    <a:cs typeface="2005_iannnnnBMX" pitchFamily="2" charset="0"/>
                  </a:rPr>
                  <a:t>	</a:t>
                </a:r>
                <a:r>
                  <a:rPr lang="en-US" sz="2400" b="1" dirty="0" smtClean="0">
                    <a:latin typeface="2005_iannnnnBMX" pitchFamily="2" charset="0"/>
                    <a:cs typeface="2005_iannnnnBMX" pitchFamily="2" charset="0"/>
                  </a:rPr>
                  <a:t>5.32 </a:t>
                </a:r>
                <a:r>
                  <a:rPr lang="en-US" sz="2400" b="1" dirty="0">
                    <a:latin typeface="2005_iannnnnBMX" pitchFamily="2" charset="0"/>
                    <a:cs typeface="2005_iannnnnBMX" pitchFamily="2" charset="0"/>
                    <a:sym typeface="Symbol"/>
                  </a:rPr>
                  <a:t> </a:t>
                </a:r>
                <a14:m>
                  <m:oMath xmlns:m="http://schemas.openxmlformats.org/officeDocument/2006/math">
                    <m:sSup>
                      <m:sSupPr>
                        <m:ctrlPr>
                          <a:rPr lang="en-US" sz="1800" b="1" i="1">
                            <a:latin typeface="Cambria Math"/>
                            <a:cs typeface="2005_iannnnnBMX" pitchFamily="2" charset="0"/>
                          </a:rPr>
                        </m:ctrlPr>
                      </m:sSupPr>
                      <m:e>
                        <m:r>
                          <a:rPr lang="en-US" sz="1800" b="1" i="1">
                            <a:latin typeface="Cambria Math"/>
                            <a:cs typeface="2005_iannnnnBMX" pitchFamily="2" charset="0"/>
                          </a:rPr>
                          <m:t>𝟏𝟎</m:t>
                        </m:r>
                      </m:e>
                      <m:sup>
                        <m:r>
                          <a:rPr lang="en-US" sz="1800" b="1" i="1" smtClean="0">
                            <a:latin typeface="Cambria Math"/>
                            <a:cs typeface="2005_iannnnnBMX" pitchFamily="2" charset="0"/>
                          </a:rPr>
                          <m:t>𝟐</m:t>
                        </m:r>
                      </m:sup>
                    </m:sSup>
                  </m:oMath>
                </a14:m>
                <a:r>
                  <a:rPr lang="en-US" sz="2800" b="1" dirty="0" smtClean="0">
                    <a:latin typeface="2005_iannnnnBMX" pitchFamily="2" charset="0"/>
                    <a:cs typeface="2005_iannnnnBMX" pitchFamily="2" charset="0"/>
                  </a:rPr>
                  <a:t>	</a:t>
                </a:r>
                <a:r>
                  <a:rPr lang="en-US" sz="3600" b="1" dirty="0">
                    <a:latin typeface="2005_iannnnnBMX" pitchFamily="2" charset="0"/>
                    <a:cs typeface="2005_iannnnnBMX" pitchFamily="2" charset="0"/>
                  </a:rPr>
                  <a:t> </a:t>
                </a:r>
                <a:r>
                  <a:rPr lang="en-US" sz="2400" b="1" dirty="0" smtClean="0">
                    <a:latin typeface="2005_iannnnnBMX" pitchFamily="2" charset="0"/>
                    <a:cs typeface="2005_iannnnnBMX" pitchFamily="2" charset="0"/>
                  </a:rPr>
                  <a:t>5.34 </a:t>
                </a:r>
                <a:r>
                  <a:rPr lang="en-US" sz="2400" b="1" dirty="0">
                    <a:latin typeface="2005_iannnnnBMX" pitchFamily="2" charset="0"/>
                    <a:cs typeface="2005_iannnnnBMX" pitchFamily="2" charset="0"/>
                    <a:sym typeface="Symbol"/>
                  </a:rPr>
                  <a:t> </a:t>
                </a:r>
                <a14:m>
                  <m:oMath xmlns:m="http://schemas.openxmlformats.org/officeDocument/2006/math">
                    <m:sSup>
                      <m:sSupPr>
                        <m:ctrlPr>
                          <a:rPr lang="en-US" sz="1800" b="1" i="1">
                            <a:latin typeface="Cambria Math"/>
                            <a:cs typeface="2005_iannnnnBMX" pitchFamily="2" charset="0"/>
                          </a:rPr>
                        </m:ctrlPr>
                      </m:sSupPr>
                      <m:e>
                        <m:r>
                          <a:rPr lang="en-US" sz="1800" b="1" i="1">
                            <a:latin typeface="Cambria Math"/>
                            <a:cs typeface="2005_iannnnnBMX" pitchFamily="2" charset="0"/>
                          </a:rPr>
                          <m:t>𝟏𝟎</m:t>
                        </m:r>
                      </m:e>
                      <m:sup>
                        <m:r>
                          <a:rPr lang="en-US" sz="1800" b="1" i="1" smtClean="0">
                            <a:latin typeface="Cambria Math"/>
                            <a:cs typeface="2005_iannnnnBMX" pitchFamily="2" charset="0"/>
                          </a:rPr>
                          <m:t>𝟐</m:t>
                        </m:r>
                      </m:sup>
                    </m:sSup>
                  </m:oMath>
                </a14:m>
                <a:endParaRPr lang="en-US" sz="2800" b="1" dirty="0" smtClean="0">
                  <a:latin typeface="2005_iannnnnBMX" pitchFamily="2" charset="0"/>
                  <a:cs typeface="2005_iannnnnBMX" pitchFamily="2" charset="0"/>
                </a:endParaRPr>
              </a:p>
              <a:p>
                <a:pPr marL="514350" indent="-514350">
                  <a:buNone/>
                </a:pPr>
                <a:r>
                  <a:rPr lang="en-US" sz="2400" b="1" dirty="0" smtClean="0">
                    <a:solidFill>
                      <a:schemeClr val="accent6">
                        <a:lumMod val="40000"/>
                        <a:lumOff val="60000"/>
                      </a:schemeClr>
                    </a:solidFill>
                    <a:latin typeface="2005_iannnnnBMX" pitchFamily="2" charset="0"/>
                    <a:cs typeface="2005_iannnnnBMX" pitchFamily="2" charset="0"/>
                  </a:rPr>
                  <a:t>Order the power of 10. Arrange the decimals with the same power of 10 in order.</a:t>
                </a:r>
              </a:p>
              <a:p>
                <a:pPr marL="514350" indent="-514350">
                  <a:buNone/>
                </a:pPr>
                <a:r>
                  <a:rPr lang="en-US" sz="2800" b="1" dirty="0" smtClean="0">
                    <a:solidFill>
                      <a:schemeClr val="accent6">
                        <a:lumMod val="40000"/>
                        <a:lumOff val="60000"/>
                      </a:schemeClr>
                    </a:solidFill>
                    <a:latin typeface="2005_iannnnnBMX" pitchFamily="2" charset="0"/>
                    <a:cs typeface="2005_iannnnnBMX" pitchFamily="2" charset="0"/>
                  </a:rPr>
                  <a:t>	5.32 </a:t>
                </a:r>
                <a:r>
                  <a:rPr lang="en-US" sz="2000" b="1" dirty="0">
                    <a:solidFill>
                      <a:schemeClr val="accent6">
                        <a:lumMod val="40000"/>
                        <a:lumOff val="60000"/>
                      </a:schemeClr>
                    </a:solidFill>
                    <a:latin typeface="2005_iannnnnBMX" pitchFamily="2" charset="0"/>
                    <a:cs typeface="2005_iannnnnBMX" pitchFamily="2" charset="0"/>
                    <a:sym typeface="Symbol"/>
                  </a:rPr>
                  <a:t> </a:t>
                </a:r>
                <a14:m>
                  <m:oMath xmlns:m="http://schemas.openxmlformats.org/officeDocument/2006/math">
                    <m:sSup>
                      <m:sSupPr>
                        <m:ctrlPr>
                          <a:rPr lang="en-US" sz="2000" b="1" i="1">
                            <a:solidFill>
                              <a:schemeClr val="accent6">
                                <a:lumMod val="40000"/>
                                <a:lumOff val="60000"/>
                              </a:schemeClr>
                            </a:solidFill>
                            <a:latin typeface="Cambria Math"/>
                            <a:cs typeface="2005_iannnnnBMX" pitchFamily="2" charset="0"/>
                          </a:rPr>
                        </m:ctrlPr>
                      </m:sSupPr>
                      <m:e>
                        <m:r>
                          <a:rPr lang="en-US" sz="2000" b="1" i="1">
                            <a:solidFill>
                              <a:schemeClr val="accent6">
                                <a:lumMod val="40000"/>
                                <a:lumOff val="60000"/>
                              </a:schemeClr>
                            </a:solidFill>
                            <a:latin typeface="Cambria Math"/>
                            <a:cs typeface="2005_iannnnnBMX" pitchFamily="2" charset="0"/>
                          </a:rPr>
                          <m:t>𝟏𝟎</m:t>
                        </m:r>
                      </m:e>
                      <m:sup>
                        <m:r>
                          <a:rPr lang="en-US" sz="2000" b="1" i="1">
                            <a:solidFill>
                              <a:schemeClr val="accent6">
                                <a:lumMod val="40000"/>
                                <a:lumOff val="60000"/>
                              </a:schemeClr>
                            </a:solidFill>
                            <a:latin typeface="Cambria Math"/>
                            <a:cs typeface="2005_iannnnnBMX" pitchFamily="2" charset="0"/>
                          </a:rPr>
                          <m:t>𝟐</m:t>
                        </m:r>
                      </m:sup>
                    </m:sSup>
                  </m:oMath>
                </a14:m>
                <a:r>
                  <a:rPr lang="en-US" sz="2800" b="1" dirty="0">
                    <a:solidFill>
                      <a:schemeClr val="accent6">
                        <a:lumMod val="40000"/>
                        <a:lumOff val="60000"/>
                      </a:schemeClr>
                    </a:solidFill>
                    <a:latin typeface="2005_iannnnnBMX" pitchFamily="2" charset="0"/>
                    <a:cs typeface="2005_iannnnnBMX" pitchFamily="2" charset="0"/>
                  </a:rPr>
                  <a:t> </a:t>
                </a:r>
                <a:r>
                  <a:rPr lang="en-US" sz="2800" b="1" dirty="0" smtClean="0">
                    <a:solidFill>
                      <a:schemeClr val="accent6">
                        <a:lumMod val="40000"/>
                        <a:lumOff val="60000"/>
                      </a:schemeClr>
                    </a:solidFill>
                    <a:latin typeface="2005_iannnnnBMX" pitchFamily="2" charset="0"/>
                    <a:cs typeface="2005_iannnnnBMX" pitchFamily="2" charset="0"/>
                  </a:rPr>
                  <a:t>		5.34 </a:t>
                </a:r>
                <a:r>
                  <a:rPr lang="en-US" sz="2000" b="1" dirty="0">
                    <a:solidFill>
                      <a:schemeClr val="accent6">
                        <a:lumMod val="40000"/>
                        <a:lumOff val="60000"/>
                      </a:schemeClr>
                    </a:solidFill>
                    <a:latin typeface="2005_iannnnnBMX" pitchFamily="2" charset="0"/>
                    <a:cs typeface="2005_iannnnnBMX" pitchFamily="2" charset="0"/>
                    <a:sym typeface="Symbol"/>
                  </a:rPr>
                  <a:t> </a:t>
                </a:r>
                <a14:m>
                  <m:oMath xmlns:m="http://schemas.openxmlformats.org/officeDocument/2006/math">
                    <m:sSup>
                      <m:sSupPr>
                        <m:ctrlPr>
                          <a:rPr lang="en-US" sz="2000" b="1" i="1">
                            <a:solidFill>
                              <a:schemeClr val="accent6">
                                <a:lumMod val="40000"/>
                                <a:lumOff val="60000"/>
                              </a:schemeClr>
                            </a:solidFill>
                            <a:latin typeface="Cambria Math"/>
                            <a:cs typeface="2005_iannnnnBMX" pitchFamily="2" charset="0"/>
                          </a:rPr>
                        </m:ctrlPr>
                      </m:sSupPr>
                      <m:e>
                        <m:r>
                          <a:rPr lang="en-US" sz="2000" b="1" i="1">
                            <a:solidFill>
                              <a:schemeClr val="accent6">
                                <a:lumMod val="40000"/>
                                <a:lumOff val="60000"/>
                              </a:schemeClr>
                            </a:solidFill>
                            <a:latin typeface="Cambria Math"/>
                            <a:cs typeface="2005_iannnnnBMX" pitchFamily="2" charset="0"/>
                          </a:rPr>
                          <m:t>𝟏𝟎</m:t>
                        </m:r>
                      </m:e>
                      <m:sup>
                        <m:r>
                          <a:rPr lang="en-US" sz="2000" b="1" i="1">
                            <a:solidFill>
                              <a:schemeClr val="accent6">
                                <a:lumMod val="40000"/>
                                <a:lumOff val="60000"/>
                              </a:schemeClr>
                            </a:solidFill>
                            <a:latin typeface="Cambria Math"/>
                            <a:cs typeface="2005_iannnnnBMX" pitchFamily="2" charset="0"/>
                          </a:rPr>
                          <m:t>𝟐</m:t>
                        </m:r>
                      </m:sup>
                    </m:sSup>
                  </m:oMath>
                </a14:m>
                <a:r>
                  <a:rPr lang="en-US" sz="2800" b="1" dirty="0" smtClean="0">
                    <a:solidFill>
                      <a:schemeClr val="accent6">
                        <a:lumMod val="40000"/>
                        <a:lumOff val="60000"/>
                      </a:schemeClr>
                    </a:solidFill>
                    <a:latin typeface="2005_iannnnnBMX" pitchFamily="2" charset="0"/>
                    <a:cs typeface="2005_iannnnnBMX" pitchFamily="2" charset="0"/>
                  </a:rPr>
                  <a:t>	</a:t>
                </a:r>
                <a:r>
                  <a:rPr lang="en-US" sz="2800" b="1" dirty="0">
                    <a:solidFill>
                      <a:schemeClr val="accent6">
                        <a:lumMod val="40000"/>
                        <a:lumOff val="60000"/>
                      </a:schemeClr>
                    </a:solidFill>
                    <a:latin typeface="2005_iannnnnBMX" pitchFamily="2" charset="0"/>
                    <a:cs typeface="2005_iannnnnBMX" pitchFamily="2" charset="0"/>
                  </a:rPr>
                  <a:t>5.12 </a:t>
                </a:r>
                <a:r>
                  <a:rPr lang="en-US" sz="2000" b="1" dirty="0">
                    <a:solidFill>
                      <a:schemeClr val="accent6">
                        <a:lumMod val="40000"/>
                        <a:lumOff val="60000"/>
                      </a:schemeClr>
                    </a:solidFill>
                    <a:latin typeface="2005_iannnnnBMX" pitchFamily="2" charset="0"/>
                    <a:cs typeface="2005_iannnnnBMX" pitchFamily="2" charset="0"/>
                    <a:sym typeface="Symbol"/>
                  </a:rPr>
                  <a:t> </a:t>
                </a:r>
                <a14:m>
                  <m:oMath xmlns:m="http://schemas.openxmlformats.org/officeDocument/2006/math">
                    <m:sSup>
                      <m:sSupPr>
                        <m:ctrlPr>
                          <a:rPr lang="en-US" sz="2000" b="1" i="1">
                            <a:solidFill>
                              <a:schemeClr val="accent6">
                                <a:lumMod val="40000"/>
                                <a:lumOff val="60000"/>
                              </a:schemeClr>
                            </a:solidFill>
                            <a:latin typeface="Cambria Math"/>
                            <a:cs typeface="2005_iannnnnBMX" pitchFamily="2" charset="0"/>
                          </a:rPr>
                        </m:ctrlPr>
                      </m:sSupPr>
                      <m:e>
                        <m:r>
                          <a:rPr lang="en-US" sz="2000" b="1" i="1">
                            <a:solidFill>
                              <a:schemeClr val="accent6">
                                <a:lumMod val="40000"/>
                                <a:lumOff val="60000"/>
                              </a:schemeClr>
                            </a:solidFill>
                            <a:latin typeface="Cambria Math"/>
                            <a:cs typeface="2005_iannnnnBMX" pitchFamily="2" charset="0"/>
                          </a:rPr>
                          <m:t>𝟏𝟎</m:t>
                        </m:r>
                      </m:e>
                      <m:sup>
                        <m:r>
                          <a:rPr lang="en-US" sz="2000" b="1" i="1">
                            <a:solidFill>
                              <a:schemeClr val="accent6">
                                <a:lumMod val="40000"/>
                                <a:lumOff val="60000"/>
                              </a:schemeClr>
                            </a:solidFill>
                            <a:latin typeface="Cambria Math"/>
                            <a:cs typeface="2005_iannnnnBMX" pitchFamily="2" charset="0"/>
                          </a:rPr>
                          <m:t>𝟓</m:t>
                        </m:r>
                      </m:sup>
                    </m:sSup>
                  </m:oMath>
                </a14:m>
                <a:r>
                  <a:rPr lang="en-US" sz="2800" b="1" dirty="0">
                    <a:solidFill>
                      <a:schemeClr val="accent6">
                        <a:lumMod val="40000"/>
                        <a:lumOff val="60000"/>
                      </a:schemeClr>
                    </a:solidFill>
                    <a:latin typeface="2005_iannnnnBMX" pitchFamily="2" charset="0"/>
                    <a:cs typeface="2005_iannnnnBMX" pitchFamily="2" charset="0"/>
                  </a:rPr>
                  <a:t>	 5.2 </a:t>
                </a:r>
                <a:r>
                  <a:rPr lang="en-US" sz="2000" b="1" dirty="0">
                    <a:solidFill>
                      <a:schemeClr val="accent6">
                        <a:lumMod val="40000"/>
                        <a:lumOff val="60000"/>
                      </a:schemeClr>
                    </a:solidFill>
                    <a:latin typeface="2005_iannnnnBMX" pitchFamily="2" charset="0"/>
                    <a:cs typeface="2005_iannnnnBMX" pitchFamily="2" charset="0"/>
                    <a:sym typeface="Symbol"/>
                  </a:rPr>
                  <a:t> </a:t>
                </a:r>
                <a14:m>
                  <m:oMath xmlns:m="http://schemas.openxmlformats.org/officeDocument/2006/math">
                    <m:sSup>
                      <m:sSupPr>
                        <m:ctrlPr>
                          <a:rPr lang="en-US" sz="2000" b="1" i="1">
                            <a:solidFill>
                              <a:schemeClr val="accent6">
                                <a:lumMod val="40000"/>
                                <a:lumOff val="60000"/>
                              </a:schemeClr>
                            </a:solidFill>
                            <a:latin typeface="Cambria Math"/>
                            <a:cs typeface="2005_iannnnnBMX" pitchFamily="2" charset="0"/>
                          </a:rPr>
                        </m:ctrlPr>
                      </m:sSupPr>
                      <m:e>
                        <m:r>
                          <a:rPr lang="en-US" sz="2000" b="1" i="1">
                            <a:solidFill>
                              <a:schemeClr val="accent6">
                                <a:lumMod val="40000"/>
                                <a:lumOff val="60000"/>
                              </a:schemeClr>
                            </a:solidFill>
                            <a:latin typeface="Cambria Math"/>
                            <a:cs typeface="2005_iannnnnBMX" pitchFamily="2" charset="0"/>
                          </a:rPr>
                          <m:t>𝟏𝟎</m:t>
                        </m:r>
                      </m:e>
                      <m:sup>
                        <m:r>
                          <a:rPr lang="en-US" sz="2000" b="1" i="1">
                            <a:solidFill>
                              <a:schemeClr val="accent6">
                                <a:lumMod val="40000"/>
                                <a:lumOff val="60000"/>
                              </a:schemeClr>
                            </a:solidFill>
                            <a:latin typeface="Cambria Math"/>
                            <a:cs typeface="2005_iannnnnBMX" pitchFamily="2" charset="0"/>
                          </a:rPr>
                          <m:t>𝟓</m:t>
                        </m:r>
                      </m:sup>
                    </m:sSup>
                  </m:oMath>
                </a14:m>
                <a:endParaRPr lang="en-US" sz="2800" b="1" dirty="0" smtClean="0">
                  <a:solidFill>
                    <a:schemeClr val="accent6">
                      <a:lumMod val="40000"/>
                      <a:lumOff val="60000"/>
                    </a:schemeClr>
                  </a:solidFill>
                  <a:latin typeface="2005_iannnnnBMX" pitchFamily="2" charset="0"/>
                  <a:cs typeface="2005_iannnnnBMX" pitchFamily="2" charset="0"/>
                </a:endParaRPr>
              </a:p>
              <a:p>
                <a:pPr marL="514350" indent="-514350">
                  <a:buNone/>
                </a:pPr>
                <a:r>
                  <a:rPr lang="en-US" sz="2800" b="1" dirty="0" smtClean="0">
                    <a:solidFill>
                      <a:schemeClr val="accent6">
                        <a:lumMod val="40000"/>
                        <a:lumOff val="60000"/>
                      </a:schemeClr>
                    </a:solidFill>
                    <a:latin typeface="2005_iannnnnBMX" pitchFamily="2" charset="0"/>
                    <a:cs typeface="2005_iannnnnBMX" pitchFamily="2" charset="0"/>
                  </a:rPr>
                  <a:t>Write the original numbers in order.</a:t>
                </a:r>
              </a:p>
              <a:p>
                <a:pPr marL="514350" indent="-514350">
                  <a:buNone/>
                </a:pPr>
                <a:r>
                  <a:rPr lang="en-US" sz="2800" b="1" dirty="0" smtClean="0">
                    <a:solidFill>
                      <a:schemeClr val="accent6">
                        <a:lumMod val="40000"/>
                        <a:lumOff val="60000"/>
                      </a:schemeClr>
                    </a:solidFill>
                    <a:latin typeface="2005_iannnnnBMX" pitchFamily="2" charset="0"/>
                    <a:cs typeface="2005_iannnnnBMX" pitchFamily="2" charset="0"/>
                  </a:rPr>
                  <a:t>	53.2 </a:t>
                </a:r>
                <a:r>
                  <a:rPr lang="en-US" sz="2800" b="1" dirty="0">
                    <a:solidFill>
                      <a:schemeClr val="accent6">
                        <a:lumMod val="40000"/>
                        <a:lumOff val="60000"/>
                      </a:schemeClr>
                    </a:solidFill>
                    <a:latin typeface="2005_iannnnnBMX" pitchFamily="2" charset="0"/>
                    <a:cs typeface="2005_iannnnnBMX" pitchFamily="2" charset="0"/>
                    <a:sym typeface="Symbol"/>
                  </a:rPr>
                  <a:t> </a:t>
                </a:r>
                <a:r>
                  <a:rPr lang="en-US" sz="2800" b="1" dirty="0" smtClean="0">
                    <a:solidFill>
                      <a:schemeClr val="accent6">
                        <a:lumMod val="40000"/>
                        <a:lumOff val="60000"/>
                      </a:schemeClr>
                    </a:solidFill>
                    <a:latin typeface="2005_iannnnnBMX" pitchFamily="2" charset="0"/>
                    <a:cs typeface="2005_iannnnnBMX" pitchFamily="2" charset="0"/>
                    <a:sym typeface="Symbol"/>
                  </a:rPr>
                  <a:t>10		534		</a:t>
                </a:r>
                <a:r>
                  <a:rPr lang="en-US" sz="2800" b="1" dirty="0" smtClean="0">
                    <a:solidFill>
                      <a:schemeClr val="accent6">
                        <a:lumMod val="40000"/>
                        <a:lumOff val="60000"/>
                      </a:schemeClr>
                    </a:solidFill>
                    <a:latin typeface="2005_iannnnnBMX" pitchFamily="2" charset="0"/>
                    <a:cs typeface="2005_iannnnnBMX" pitchFamily="2" charset="0"/>
                  </a:rPr>
                  <a:t>5.12 </a:t>
                </a:r>
                <a:r>
                  <a:rPr lang="en-US" sz="2000" b="1" dirty="0">
                    <a:solidFill>
                      <a:schemeClr val="accent6">
                        <a:lumMod val="40000"/>
                        <a:lumOff val="60000"/>
                      </a:schemeClr>
                    </a:solidFill>
                    <a:latin typeface="2005_iannnnnBMX" pitchFamily="2" charset="0"/>
                    <a:cs typeface="2005_iannnnnBMX" pitchFamily="2" charset="0"/>
                    <a:sym typeface="Symbol"/>
                  </a:rPr>
                  <a:t> </a:t>
                </a:r>
                <a14:m>
                  <m:oMath xmlns:m="http://schemas.openxmlformats.org/officeDocument/2006/math">
                    <m:sSup>
                      <m:sSupPr>
                        <m:ctrlPr>
                          <a:rPr lang="en-US" sz="2000" b="1" i="1">
                            <a:solidFill>
                              <a:schemeClr val="accent6">
                                <a:lumMod val="40000"/>
                                <a:lumOff val="60000"/>
                              </a:schemeClr>
                            </a:solidFill>
                            <a:latin typeface="Cambria Math"/>
                            <a:cs typeface="2005_iannnnnBMX" pitchFamily="2" charset="0"/>
                          </a:rPr>
                        </m:ctrlPr>
                      </m:sSupPr>
                      <m:e>
                        <m:r>
                          <a:rPr lang="en-US" sz="2000" b="1" i="1">
                            <a:solidFill>
                              <a:schemeClr val="accent6">
                                <a:lumMod val="40000"/>
                                <a:lumOff val="60000"/>
                              </a:schemeClr>
                            </a:solidFill>
                            <a:latin typeface="Cambria Math"/>
                            <a:cs typeface="2005_iannnnnBMX" pitchFamily="2" charset="0"/>
                          </a:rPr>
                          <m:t>𝟏𝟎</m:t>
                        </m:r>
                      </m:e>
                      <m:sup>
                        <m:r>
                          <a:rPr lang="en-US" sz="2000" b="1" i="1">
                            <a:solidFill>
                              <a:schemeClr val="accent6">
                                <a:lumMod val="40000"/>
                                <a:lumOff val="60000"/>
                              </a:schemeClr>
                            </a:solidFill>
                            <a:latin typeface="Cambria Math"/>
                            <a:cs typeface="2005_iannnnnBMX" pitchFamily="2" charset="0"/>
                          </a:rPr>
                          <m:t>𝟓</m:t>
                        </m:r>
                      </m:sup>
                    </m:sSup>
                  </m:oMath>
                </a14:m>
                <a:r>
                  <a:rPr lang="en-US" sz="2800" b="1" dirty="0" smtClean="0">
                    <a:solidFill>
                      <a:schemeClr val="accent6">
                        <a:lumMod val="40000"/>
                        <a:lumOff val="60000"/>
                      </a:schemeClr>
                    </a:solidFill>
                    <a:latin typeface="2005_iannnnnBMX" pitchFamily="2" charset="0"/>
                    <a:cs typeface="2005_iannnnnBMX" pitchFamily="2" charset="0"/>
                    <a:sym typeface="Symbol"/>
                  </a:rPr>
                  <a:t>	</a:t>
                </a:r>
                <a:r>
                  <a:rPr lang="en-US" sz="2800" b="1" dirty="0">
                    <a:solidFill>
                      <a:schemeClr val="accent6">
                        <a:lumMod val="40000"/>
                        <a:lumOff val="60000"/>
                      </a:schemeClr>
                    </a:solidFill>
                    <a:latin typeface="2005_iannnnnBMX" pitchFamily="2" charset="0"/>
                    <a:cs typeface="2005_iannnnnBMX" pitchFamily="2" charset="0"/>
                  </a:rPr>
                  <a:t> </a:t>
                </a:r>
                <a:r>
                  <a:rPr lang="en-US" sz="2800" b="1" dirty="0" smtClean="0">
                    <a:solidFill>
                      <a:schemeClr val="accent6">
                        <a:lumMod val="40000"/>
                        <a:lumOff val="60000"/>
                      </a:schemeClr>
                    </a:solidFill>
                    <a:latin typeface="2005_iannnnnBMX" pitchFamily="2" charset="0"/>
                    <a:cs typeface="2005_iannnnnBMX" pitchFamily="2" charset="0"/>
                  </a:rPr>
                  <a:t>0.052 </a:t>
                </a:r>
                <a:r>
                  <a:rPr lang="en-US" sz="2000" b="1" dirty="0">
                    <a:solidFill>
                      <a:schemeClr val="accent6">
                        <a:lumMod val="40000"/>
                        <a:lumOff val="60000"/>
                      </a:schemeClr>
                    </a:solidFill>
                    <a:latin typeface="2005_iannnnnBMX" pitchFamily="2" charset="0"/>
                    <a:cs typeface="2005_iannnnnBMX" pitchFamily="2" charset="0"/>
                    <a:sym typeface="Symbol"/>
                  </a:rPr>
                  <a:t> </a:t>
                </a:r>
                <a14:m>
                  <m:oMath xmlns:m="http://schemas.openxmlformats.org/officeDocument/2006/math">
                    <m:sSup>
                      <m:sSupPr>
                        <m:ctrlPr>
                          <a:rPr lang="en-US" sz="2000" b="1" i="1">
                            <a:solidFill>
                              <a:schemeClr val="accent6">
                                <a:lumMod val="40000"/>
                                <a:lumOff val="60000"/>
                              </a:schemeClr>
                            </a:solidFill>
                            <a:latin typeface="Cambria Math"/>
                            <a:cs typeface="2005_iannnnnBMX" pitchFamily="2" charset="0"/>
                          </a:rPr>
                        </m:ctrlPr>
                      </m:sSupPr>
                      <m:e>
                        <m:r>
                          <a:rPr lang="en-US" sz="2000" b="1" i="1">
                            <a:solidFill>
                              <a:schemeClr val="accent6">
                                <a:lumMod val="40000"/>
                                <a:lumOff val="60000"/>
                              </a:schemeClr>
                            </a:solidFill>
                            <a:latin typeface="Cambria Math"/>
                            <a:cs typeface="2005_iannnnnBMX" pitchFamily="2" charset="0"/>
                          </a:rPr>
                          <m:t>𝟏𝟎</m:t>
                        </m:r>
                      </m:e>
                      <m:sup>
                        <m:r>
                          <a:rPr lang="en-US" sz="2000" b="1" i="1">
                            <a:solidFill>
                              <a:schemeClr val="accent6">
                                <a:lumMod val="40000"/>
                                <a:lumOff val="60000"/>
                              </a:schemeClr>
                            </a:solidFill>
                            <a:latin typeface="Cambria Math"/>
                            <a:cs typeface="2005_iannnnnBMX" pitchFamily="2" charset="0"/>
                          </a:rPr>
                          <m:t>𝟕</m:t>
                        </m:r>
                      </m:sup>
                    </m:sSup>
                  </m:oMath>
                </a14:m>
                <a:endParaRPr lang="en-US" sz="2000" b="1" dirty="0">
                  <a:solidFill>
                    <a:schemeClr val="accent6">
                      <a:lumMod val="40000"/>
                      <a:lumOff val="60000"/>
                    </a:schemeClr>
                  </a:solidFill>
                  <a:latin typeface="2005_iannnnnBMX" pitchFamily="2" charset="0"/>
                  <a:cs typeface="2005_iannnnnBMX" pitchFamily="2" charset="0"/>
                </a:endParaRPr>
              </a:p>
            </p:txBody>
          </p:sp>
        </mc:Choice>
        <mc:Fallback xmlns="">
          <p:sp>
            <p:nvSpPr>
              <p:cNvPr id="5123" name="Rectangle 3"/>
              <p:cNvSpPr>
                <a:spLocks noGrp="1" noRot="1" noChangeAspect="1" noMove="1" noResize="1" noEditPoints="1" noAdjustHandles="1" noChangeArrowheads="1" noChangeShapeType="1" noTextEdit="1"/>
              </p:cNvSpPr>
              <p:nvPr>
                <p:ph type="body" idx="1"/>
              </p:nvPr>
            </p:nvSpPr>
            <p:spPr>
              <a:xfrm>
                <a:off x="323528" y="1357298"/>
                <a:ext cx="8280920" cy="5143536"/>
              </a:xfrm>
              <a:blipFill rotWithShape="1">
                <a:blip r:embed="rId2"/>
                <a:stretch>
                  <a:fillRect l="-1473" t="-1186" b="-4626"/>
                </a:stretch>
              </a:blipFill>
            </p:spPr>
            <p:txBody>
              <a:bodyPr/>
              <a:lstStyle/>
              <a:p>
                <a:r>
                  <a:rPr lang="th-TH">
                    <a:noFill/>
                  </a:rPr>
                  <a:t> </a:t>
                </a:r>
              </a:p>
            </p:txBody>
          </p:sp>
        </mc:Fallback>
      </mc:AlternateContent>
      <p:cxnSp>
        <p:nvCxnSpPr>
          <p:cNvPr id="3" name="ลูกศรเชื่อมต่อแบบตรง 2"/>
          <p:cNvCxnSpPr/>
          <p:nvPr/>
        </p:nvCxnSpPr>
        <p:spPr>
          <a:xfrm>
            <a:off x="1475656" y="3429000"/>
            <a:ext cx="0" cy="576064"/>
          </a:xfrm>
          <a:prstGeom prst="straightConnector1">
            <a:avLst/>
          </a:prstGeom>
          <a:ln w="28575">
            <a:solidFill>
              <a:srgbClr val="FF3300"/>
            </a:solidFill>
            <a:tailEnd type="arrow"/>
          </a:ln>
        </p:spPr>
        <p:style>
          <a:lnRef idx="1">
            <a:schemeClr val="accent1"/>
          </a:lnRef>
          <a:fillRef idx="0">
            <a:schemeClr val="accent1"/>
          </a:fillRef>
          <a:effectRef idx="0">
            <a:schemeClr val="accent1"/>
          </a:effectRef>
          <a:fontRef idx="minor">
            <a:schemeClr val="tx1"/>
          </a:fontRef>
        </p:style>
      </p:cxnSp>
      <p:cxnSp>
        <p:nvCxnSpPr>
          <p:cNvPr id="8" name="ลูกศรเชื่อมต่อแบบตรง 7"/>
          <p:cNvCxnSpPr/>
          <p:nvPr/>
        </p:nvCxnSpPr>
        <p:spPr>
          <a:xfrm>
            <a:off x="7020272" y="3383280"/>
            <a:ext cx="0" cy="576064"/>
          </a:xfrm>
          <a:prstGeom prst="straightConnector1">
            <a:avLst/>
          </a:prstGeom>
          <a:ln w="28575">
            <a:solidFill>
              <a:srgbClr val="FF3300"/>
            </a:solidFill>
            <a:tailEnd type="arrow"/>
          </a:ln>
        </p:spPr>
        <p:style>
          <a:lnRef idx="1">
            <a:schemeClr val="accent1"/>
          </a:lnRef>
          <a:fillRef idx="0">
            <a:schemeClr val="accent1"/>
          </a:fillRef>
          <a:effectRef idx="0">
            <a:schemeClr val="accent1"/>
          </a:effectRef>
          <a:fontRef idx="minor">
            <a:schemeClr val="tx1"/>
          </a:fontRef>
        </p:style>
      </p:cxnSp>
      <p:cxnSp>
        <p:nvCxnSpPr>
          <p:cNvPr id="9" name="ลูกศรเชื่อมต่อแบบตรง 8"/>
          <p:cNvCxnSpPr/>
          <p:nvPr/>
        </p:nvCxnSpPr>
        <p:spPr>
          <a:xfrm>
            <a:off x="5508104" y="3445768"/>
            <a:ext cx="0" cy="576064"/>
          </a:xfrm>
          <a:prstGeom prst="straightConnector1">
            <a:avLst/>
          </a:prstGeom>
          <a:ln w="28575">
            <a:solidFill>
              <a:srgbClr val="FF3300"/>
            </a:solidFill>
            <a:tailEnd type="arrow"/>
          </a:ln>
        </p:spPr>
        <p:style>
          <a:lnRef idx="1">
            <a:schemeClr val="accent1"/>
          </a:lnRef>
          <a:fillRef idx="0">
            <a:schemeClr val="accent1"/>
          </a:fillRef>
          <a:effectRef idx="0">
            <a:schemeClr val="accent1"/>
          </a:effectRef>
          <a:fontRef idx="minor">
            <a:schemeClr val="tx1"/>
          </a:fontRef>
        </p:style>
      </p:cxnSp>
      <p:cxnSp>
        <p:nvCxnSpPr>
          <p:cNvPr id="10" name="ลูกศรเชื่อมต่อแบบตรง 9"/>
          <p:cNvCxnSpPr/>
          <p:nvPr/>
        </p:nvCxnSpPr>
        <p:spPr>
          <a:xfrm>
            <a:off x="3635896" y="3429000"/>
            <a:ext cx="0" cy="576064"/>
          </a:xfrm>
          <a:prstGeom prst="straightConnector1">
            <a:avLst/>
          </a:prstGeom>
          <a:ln w="28575">
            <a:solidFill>
              <a:srgbClr val="FF33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00254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fade">
                                      <p:cBhvr>
                                        <p:cTn id="12" dur="500"/>
                                        <p:tgtEl>
                                          <p:spTgt spid="5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fade">
                                      <p:cBhvr>
                                        <p:cTn id="17" dur="500"/>
                                        <p:tgtEl>
                                          <p:spTgt spid="51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fade">
                                      <p:cBhvr>
                                        <p:cTn id="22" dur="500"/>
                                        <p:tgtEl>
                                          <p:spTgt spid="51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23">
                                            <p:txEl>
                                              <p:pRg st="5" end="5"/>
                                            </p:txEl>
                                          </p:spTgt>
                                        </p:tgtEl>
                                        <p:attrNameLst>
                                          <p:attrName>style.visibility</p:attrName>
                                        </p:attrNameLst>
                                      </p:cBhvr>
                                      <p:to>
                                        <p:strVal val="visible"/>
                                      </p:to>
                                    </p:set>
                                    <p:animEffect transition="in" filter="fade">
                                      <p:cBhvr>
                                        <p:cTn id="27" dur="500"/>
                                        <p:tgtEl>
                                          <p:spTgt spid="51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เมฆ 5"/>
          <p:cNvSpPr/>
          <p:nvPr/>
        </p:nvSpPr>
        <p:spPr>
          <a:xfrm>
            <a:off x="2065447" y="500042"/>
            <a:ext cx="4738801" cy="768718"/>
          </a:xfrm>
          <a:prstGeom prst="clou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 name="ตัวยึดหมายเลขภาพนิ่ง 5"/>
          <p:cNvSpPr>
            <a:spLocks noGrp="1"/>
          </p:cNvSpPr>
          <p:nvPr>
            <p:ph type="sldNum" sz="quarter" idx="12"/>
          </p:nvPr>
        </p:nvSpPr>
        <p:spPr/>
        <p:txBody>
          <a:bodyPr/>
          <a:lstStyle/>
          <a:p>
            <a:fld id="{8E3771CF-BC35-4C5D-AE13-C627F28D70EF}" type="slidenum">
              <a:rPr lang="en-US"/>
              <a:pPr/>
              <a:t>21</a:t>
            </a:fld>
            <a:endParaRPr lang="en-US"/>
          </a:p>
        </p:txBody>
      </p:sp>
      <p:sp>
        <p:nvSpPr>
          <p:cNvPr id="5122" name="Rectangle 2"/>
          <p:cNvSpPr>
            <a:spLocks noGrp="1" noChangeArrowheads="1"/>
          </p:cNvSpPr>
          <p:nvPr>
            <p:ph type="title"/>
          </p:nvPr>
        </p:nvSpPr>
        <p:spPr>
          <a:xfrm>
            <a:off x="428596" y="404664"/>
            <a:ext cx="7924800" cy="857256"/>
          </a:xfrm>
        </p:spPr>
        <p:txBody>
          <a:bodyPr/>
          <a:lstStyle/>
          <a:p>
            <a:pPr algn="ctr"/>
            <a:r>
              <a:rPr lang="en-US" sz="4000" dirty="0">
                <a:solidFill>
                  <a:srgbClr val="FFFF00"/>
                </a:solidFill>
                <a:latin typeface="2005_iannnnnBMX" pitchFamily="2" charset="0"/>
                <a:cs typeface="2005_iannnnnBMX" pitchFamily="2" charset="0"/>
              </a:rPr>
              <a:t>Exponent and Addition</a:t>
            </a:r>
          </a:p>
        </p:txBody>
      </p:sp>
      <mc:AlternateContent xmlns:mc="http://schemas.openxmlformats.org/markup-compatibility/2006" xmlns:a14="http://schemas.microsoft.com/office/drawing/2010/main">
        <mc:Choice Requires="a14">
          <p:sp>
            <p:nvSpPr>
              <p:cNvPr id="5123" name="Rectangle 3"/>
              <p:cNvSpPr>
                <a:spLocks noGrp="1" noChangeArrowheads="1"/>
              </p:cNvSpPr>
              <p:nvPr>
                <p:ph type="body" idx="1"/>
              </p:nvPr>
            </p:nvSpPr>
            <p:spPr>
              <a:xfrm>
                <a:off x="323528" y="1132345"/>
                <a:ext cx="8177562" cy="5465007"/>
              </a:xfrm>
            </p:spPr>
            <p:txBody>
              <a:bodyPr/>
              <a:lstStyle/>
              <a:p>
                <a:pPr marL="514350" indent="-514350">
                  <a:buNone/>
                </a:pPr>
                <a:r>
                  <a:rPr lang="en-US" sz="2800" b="1" dirty="0" smtClean="0">
                    <a:solidFill>
                      <a:srgbClr val="FFFF00"/>
                    </a:solidFill>
                    <a:latin typeface="2005_iannnnnBMX" pitchFamily="2" charset="0"/>
                    <a:cs typeface="2005_iannnnnBMX" pitchFamily="2" charset="0"/>
                  </a:rPr>
                  <a:t>Example</a:t>
                </a:r>
                <a:r>
                  <a:rPr lang="en-US" sz="2800" b="1" dirty="0" smtClean="0">
                    <a:latin typeface="2005_iannnnnBMX" pitchFamily="2" charset="0"/>
                    <a:cs typeface="2005_iannnnnBMX" pitchFamily="2" charset="0"/>
                  </a:rPr>
                  <a:t> Add the following  </a:t>
                </a:r>
                <a14:m>
                  <m:oMath xmlns:m="http://schemas.openxmlformats.org/officeDocument/2006/math">
                    <m:sSup>
                      <m:sSupPr>
                        <m:ctrlPr>
                          <a:rPr lang="en-US" sz="2000" b="1" i="1">
                            <a:latin typeface="Cambria Math"/>
                            <a:ea typeface="Cambria Math"/>
                            <a:cs typeface="2005_iannnnnBMX" pitchFamily="2" charset="0"/>
                          </a:rPr>
                        </m:ctrlPr>
                      </m:sSupPr>
                      <m:e>
                        <m:r>
                          <a:rPr lang="en-US" sz="2000" b="1" i="1" smtClean="0">
                            <a:latin typeface="Cambria Math"/>
                            <a:ea typeface="Cambria Math"/>
                            <a:cs typeface="2005_iannnnnBMX" pitchFamily="2" charset="0"/>
                          </a:rPr>
                          <m:t>𝟐</m:t>
                        </m:r>
                      </m:e>
                      <m:sup>
                        <m:r>
                          <a:rPr lang="en-US" sz="2000" b="1" i="1">
                            <a:latin typeface="Cambria Math"/>
                            <a:ea typeface="Cambria Math"/>
                            <a:cs typeface="2005_iannnnnBMX" pitchFamily="2" charset="0"/>
                          </a:rPr>
                          <m:t>𝟒</m:t>
                        </m:r>
                      </m:sup>
                    </m:sSup>
                  </m:oMath>
                </a14:m>
                <a:r>
                  <a:rPr lang="en-US" sz="2800" b="1" dirty="0" smtClean="0">
                    <a:latin typeface="2005_iannnnnBMX" pitchFamily="2" charset="0"/>
                    <a:cs typeface="2005_iannnnnBMX" pitchFamily="2" charset="0"/>
                  </a:rPr>
                  <a:t>+ </a:t>
                </a:r>
                <a14:m>
                  <m:oMath xmlns:m="http://schemas.openxmlformats.org/officeDocument/2006/math">
                    <m:sSup>
                      <m:sSupPr>
                        <m:ctrlPr>
                          <a:rPr lang="en-US" sz="2000" b="1" i="1">
                            <a:latin typeface="Cambria Math"/>
                            <a:ea typeface="Cambria Math"/>
                            <a:cs typeface="2005_iannnnnBMX" pitchFamily="2" charset="0"/>
                          </a:rPr>
                        </m:ctrlPr>
                      </m:sSupPr>
                      <m:e>
                        <m:r>
                          <a:rPr lang="en-US" sz="2000" b="1" i="1" smtClean="0">
                            <a:latin typeface="Cambria Math"/>
                            <a:ea typeface="Cambria Math"/>
                            <a:cs typeface="2005_iannnnnBMX" pitchFamily="2" charset="0"/>
                          </a:rPr>
                          <m:t>𝟑</m:t>
                        </m:r>
                      </m:e>
                      <m:sup>
                        <m:r>
                          <a:rPr lang="en-US" sz="2000" b="1" i="1" smtClean="0">
                            <a:latin typeface="Cambria Math"/>
                            <a:ea typeface="Cambria Math"/>
                            <a:cs typeface="2005_iannnnnBMX" pitchFamily="2" charset="0"/>
                          </a:rPr>
                          <m:t>𝟐</m:t>
                        </m:r>
                      </m:sup>
                    </m:sSup>
                  </m:oMath>
                </a14:m>
                <a:endParaRPr lang="en-US" sz="2800" b="1" dirty="0">
                  <a:latin typeface="2005_iannnnnBMX" pitchFamily="2" charset="0"/>
                  <a:cs typeface="2005_iannnnnBMX" pitchFamily="2" charset="0"/>
                </a:endParaRPr>
              </a:p>
              <a:p>
                <a:pPr marL="514350" indent="-514350">
                  <a:buNone/>
                </a:pPr>
                <a:r>
                  <a:rPr lang="en-US" sz="2800" b="1" dirty="0" smtClean="0">
                    <a:latin typeface="2005_iannnnnBMX" pitchFamily="2" charset="0"/>
                    <a:cs typeface="2005_iannnnnBMX" pitchFamily="2" charset="0"/>
                  </a:rPr>
                  <a:t>a.</a:t>
                </a:r>
                <a:r>
                  <a:rPr lang="en-US" sz="2000" b="1" dirty="0" smtClean="0">
                    <a:ea typeface="Cambria Math"/>
                    <a:cs typeface="2005_iannnnnBMX" pitchFamily="2" charset="0"/>
                  </a:rPr>
                  <a:t> </a:t>
                </a:r>
                <a14:m>
                  <m:oMath xmlns:m="http://schemas.openxmlformats.org/officeDocument/2006/math">
                    <m:sSup>
                      <m:sSupPr>
                        <m:ctrlPr>
                          <a:rPr lang="en-US" sz="2000" b="1" i="1">
                            <a:latin typeface="Cambria Math"/>
                            <a:ea typeface="Cambria Math"/>
                            <a:cs typeface="2005_iannnnnBMX" pitchFamily="2" charset="0"/>
                          </a:rPr>
                        </m:ctrlPr>
                      </m:sSupPr>
                      <m:e>
                        <m:r>
                          <a:rPr lang="en-US" sz="2000" b="1" i="1">
                            <a:latin typeface="Cambria Math"/>
                            <a:ea typeface="Cambria Math"/>
                            <a:cs typeface="2005_iannnnnBMX" pitchFamily="2" charset="0"/>
                          </a:rPr>
                          <m:t>𝟐</m:t>
                        </m:r>
                      </m:e>
                      <m:sup>
                        <m:r>
                          <a:rPr lang="en-US" sz="2000" b="1" i="1">
                            <a:latin typeface="Cambria Math"/>
                            <a:ea typeface="Cambria Math"/>
                            <a:cs typeface="2005_iannnnnBMX" pitchFamily="2" charset="0"/>
                          </a:rPr>
                          <m:t>𝟒</m:t>
                        </m:r>
                      </m:sup>
                    </m:sSup>
                  </m:oMath>
                </a14:m>
                <a:r>
                  <a:rPr lang="en-US" sz="2800" b="1" dirty="0">
                    <a:latin typeface="2005_iannnnnBMX" pitchFamily="2" charset="0"/>
                    <a:cs typeface="2005_iannnnnBMX" pitchFamily="2" charset="0"/>
                  </a:rPr>
                  <a:t>+ </a:t>
                </a:r>
                <a14:m>
                  <m:oMath xmlns:m="http://schemas.openxmlformats.org/officeDocument/2006/math">
                    <m:sSup>
                      <m:sSupPr>
                        <m:ctrlPr>
                          <a:rPr lang="en-US" sz="2000" b="1" i="1">
                            <a:latin typeface="Cambria Math"/>
                            <a:ea typeface="Cambria Math"/>
                            <a:cs typeface="2005_iannnnnBMX" pitchFamily="2" charset="0"/>
                          </a:rPr>
                        </m:ctrlPr>
                      </m:sSupPr>
                      <m:e>
                        <m:r>
                          <a:rPr lang="en-US" sz="2000" b="1" i="1">
                            <a:latin typeface="Cambria Math"/>
                            <a:ea typeface="Cambria Math"/>
                            <a:cs typeface="2005_iannnnnBMX" pitchFamily="2" charset="0"/>
                          </a:rPr>
                          <m:t>𝟑</m:t>
                        </m:r>
                      </m:e>
                      <m:sup>
                        <m:r>
                          <a:rPr lang="en-US" sz="2000" b="1" i="1">
                            <a:latin typeface="Cambria Math"/>
                            <a:ea typeface="Cambria Math"/>
                            <a:cs typeface="2005_iannnnnBMX" pitchFamily="2" charset="0"/>
                          </a:rPr>
                          <m:t>𝟐</m:t>
                        </m:r>
                      </m:sup>
                    </m:sSup>
                    <m:r>
                      <a:rPr lang="en-US" sz="2000" b="1" i="1">
                        <a:latin typeface="Cambria Math"/>
                        <a:ea typeface="Cambria Math"/>
                        <a:cs typeface="2005_iannnnnBMX" pitchFamily="2" charset="0"/>
                      </a:rPr>
                      <m:t> </m:t>
                    </m:r>
                  </m:oMath>
                </a14:m>
                <a:r>
                  <a:rPr lang="en-US" sz="2800" b="1" dirty="0" smtClean="0">
                    <a:latin typeface="2005_iannnnnBMX" pitchFamily="2" charset="0"/>
                    <a:cs typeface="2005_iannnnnBMX" pitchFamily="2" charset="0"/>
                  </a:rPr>
                  <a:t>= (2 </a:t>
                </a:r>
                <a:r>
                  <a:rPr lang="en-US" sz="2800" b="1" dirty="0" smtClean="0">
                    <a:latin typeface="2005_iannnnnBMX" pitchFamily="2" charset="0"/>
                    <a:cs typeface="2005_iannnnnBMX" pitchFamily="2" charset="0"/>
                    <a:sym typeface="Symbol"/>
                  </a:rPr>
                  <a:t> 2 </a:t>
                </a:r>
                <a:r>
                  <a:rPr lang="en-US" sz="2800" b="1" dirty="0">
                    <a:latin typeface="2005_iannnnnBMX" pitchFamily="2" charset="0"/>
                    <a:cs typeface="2005_iannnnnBMX" pitchFamily="2" charset="0"/>
                    <a:sym typeface="Symbol"/>
                  </a:rPr>
                  <a:t></a:t>
                </a:r>
                <a:r>
                  <a:rPr lang="en-US" sz="2800" b="1" dirty="0" smtClean="0">
                    <a:latin typeface="2005_iannnnnBMX" pitchFamily="2" charset="0"/>
                    <a:cs typeface="2005_iannnnnBMX" pitchFamily="2" charset="0"/>
                    <a:sym typeface="Symbol"/>
                  </a:rPr>
                  <a:t> 2  2) + (3  3)</a:t>
                </a:r>
                <a:r>
                  <a:rPr lang="en-US" sz="2800" b="1" dirty="0">
                    <a:solidFill>
                      <a:srgbClr val="00B0F0"/>
                    </a:solidFill>
                    <a:latin typeface="2005_iannnnnBMX" pitchFamily="2" charset="0"/>
                    <a:cs typeface="2005_iannnnnBMX" pitchFamily="2" charset="0"/>
                  </a:rPr>
                  <a:t> </a:t>
                </a:r>
                <a:r>
                  <a:rPr lang="en-US" sz="2800" b="1" dirty="0" smtClean="0">
                    <a:solidFill>
                      <a:srgbClr val="00B0F0"/>
                    </a:solidFill>
                    <a:latin typeface="2005_iannnnnBMX" pitchFamily="2" charset="0"/>
                    <a:cs typeface="2005_iannnnnBMX" pitchFamily="2" charset="0"/>
                  </a:rPr>
                  <a:t>	 </a:t>
                </a:r>
                <a:r>
                  <a:rPr lang="en-US" sz="2800" b="1" dirty="0" smtClean="0">
                    <a:solidFill>
                      <a:schemeClr val="accent6">
                        <a:lumMod val="60000"/>
                        <a:lumOff val="40000"/>
                      </a:schemeClr>
                    </a:solidFill>
                    <a:latin typeface="2005_iannnnnBMX" pitchFamily="2" charset="0"/>
                    <a:cs typeface="2005_iannnnnBMX" pitchFamily="2" charset="0"/>
                  </a:rPr>
                  <a:t>Change the  </a:t>
                </a:r>
                <a:r>
                  <a:rPr lang="en-US" sz="2800" b="1" dirty="0">
                    <a:solidFill>
                      <a:schemeClr val="accent6">
                        <a:lumMod val="60000"/>
                        <a:lumOff val="40000"/>
                      </a:schemeClr>
                    </a:solidFill>
                    <a:latin typeface="2005_iannnnnBMX" pitchFamily="2" charset="0"/>
                    <a:cs typeface="2005_iannnnnBMX" pitchFamily="2" charset="0"/>
                  </a:rPr>
                  <a:t>exponents to </a:t>
                </a:r>
                <a:r>
                  <a:rPr lang="en-US" sz="2800" b="1" dirty="0" smtClean="0">
                    <a:solidFill>
                      <a:schemeClr val="accent6">
                        <a:lumMod val="60000"/>
                        <a:lumOff val="40000"/>
                      </a:schemeClr>
                    </a:solidFill>
                    <a:latin typeface="2005_iannnnnBMX" pitchFamily="2" charset="0"/>
                    <a:cs typeface="2005_iannnnnBMX" pitchFamily="2" charset="0"/>
                  </a:rPr>
                  <a:t>repeated</a:t>
                </a:r>
              </a:p>
              <a:p>
                <a:pPr marL="514350" indent="-514350">
                  <a:buNone/>
                </a:pPr>
                <a:r>
                  <a:rPr lang="en-US" sz="2800" b="1" dirty="0" smtClean="0">
                    <a:solidFill>
                      <a:schemeClr val="accent6">
                        <a:lumMod val="60000"/>
                        <a:lumOff val="40000"/>
                      </a:schemeClr>
                    </a:solidFill>
                    <a:latin typeface="2005_iannnnnBMX" pitchFamily="2" charset="0"/>
                    <a:cs typeface="2005_iannnnnBMX" pitchFamily="2" charset="0"/>
                  </a:rPr>
                  <a:t>					 multiplication.</a:t>
                </a:r>
              </a:p>
              <a:p>
                <a:pPr marL="514350" indent="-514350">
                  <a:buNone/>
                </a:pPr>
                <a:r>
                  <a:rPr lang="en-US" sz="3600" b="1" dirty="0" smtClean="0">
                    <a:latin typeface="2005_iannnnnBMX" pitchFamily="2" charset="0"/>
                    <a:cs typeface="2005_iannnnnBMX" pitchFamily="2" charset="0"/>
                  </a:rPr>
                  <a:t>       = </a:t>
                </a:r>
                <a:r>
                  <a:rPr lang="en-US" sz="2800" b="1" dirty="0" smtClean="0">
                    <a:solidFill>
                      <a:schemeClr val="bg1"/>
                    </a:solidFill>
                    <a:latin typeface="2005_iannnnnBMX" pitchFamily="2" charset="0"/>
                    <a:cs typeface="2005_iannnnnBMX" pitchFamily="2" charset="0"/>
                  </a:rPr>
                  <a:t>16 + 9			</a:t>
                </a:r>
                <a:r>
                  <a:rPr lang="en-US" sz="2800" b="1" dirty="0" smtClean="0">
                    <a:solidFill>
                      <a:schemeClr val="accent6">
                        <a:lumMod val="60000"/>
                        <a:lumOff val="40000"/>
                      </a:schemeClr>
                    </a:solidFill>
                    <a:latin typeface="2005_iannnnnBMX" pitchFamily="2" charset="0"/>
                    <a:cs typeface="2005_iannnnnBMX" pitchFamily="2" charset="0"/>
                  </a:rPr>
                  <a:t>Add.</a:t>
                </a:r>
              </a:p>
              <a:p>
                <a:pPr marL="514350" indent="-514350">
                  <a:buNone/>
                </a:pPr>
                <a:r>
                  <a:rPr lang="en-US" sz="2800" b="1" dirty="0">
                    <a:latin typeface="2005_iannnnnBMX" pitchFamily="2" charset="0"/>
                    <a:cs typeface="2005_iannnnnBMX" pitchFamily="2" charset="0"/>
                  </a:rPr>
                  <a:t> </a:t>
                </a:r>
                <a:r>
                  <a:rPr lang="en-US" sz="2800" b="1" dirty="0" smtClean="0">
                    <a:latin typeface="2005_iannnnnBMX" pitchFamily="2" charset="0"/>
                    <a:cs typeface="2005_iannnnnBMX" pitchFamily="2" charset="0"/>
                  </a:rPr>
                  <a:t>        = 25			</a:t>
                </a:r>
                <a:r>
                  <a:rPr lang="en-US" sz="2800" b="1" dirty="0" smtClean="0">
                    <a:solidFill>
                      <a:schemeClr val="accent6">
                        <a:lumMod val="60000"/>
                        <a:lumOff val="40000"/>
                      </a:schemeClr>
                    </a:solidFill>
                    <a:latin typeface="2005_iannnnnBMX" pitchFamily="2" charset="0"/>
                    <a:cs typeface="2005_iannnnnBMX" pitchFamily="2" charset="0"/>
                  </a:rPr>
                  <a:t>Simplify.</a:t>
                </a:r>
              </a:p>
              <a:p>
                <a:pPr marL="514350" indent="-514350">
                  <a:buNone/>
                </a:pPr>
                <a:r>
                  <a:rPr lang="en-US" sz="2800" b="1" dirty="0" smtClean="0">
                    <a:latin typeface="2005_iannnnnBMX" pitchFamily="2" charset="0"/>
                    <a:cs typeface="2005_iannnnnBMX" pitchFamily="2" charset="0"/>
                  </a:rPr>
                  <a:t>b. </a:t>
                </a:r>
                <a14:m>
                  <m:oMath xmlns:m="http://schemas.openxmlformats.org/officeDocument/2006/math">
                    <m:sSup>
                      <m:sSupPr>
                        <m:ctrlPr>
                          <a:rPr lang="en-US" sz="2000" b="1" i="1">
                            <a:latin typeface="Cambria Math"/>
                            <a:ea typeface="Cambria Math"/>
                            <a:cs typeface="2005_iannnnnBMX" pitchFamily="2" charset="0"/>
                          </a:rPr>
                        </m:ctrlPr>
                      </m:sSupPr>
                      <m:e>
                        <m:r>
                          <a:rPr lang="en-US" sz="2000" b="1" i="1" smtClean="0">
                            <a:latin typeface="Cambria Math"/>
                            <a:ea typeface="Cambria Math"/>
                            <a:cs typeface="2005_iannnnnBMX" pitchFamily="2" charset="0"/>
                          </a:rPr>
                          <m:t>𝟏</m:t>
                        </m:r>
                      </m:e>
                      <m:sup>
                        <m:r>
                          <a:rPr lang="en-US" sz="2000" b="1" i="1">
                            <a:latin typeface="Cambria Math"/>
                            <a:ea typeface="Cambria Math"/>
                            <a:cs typeface="2005_iannnnnBMX" pitchFamily="2" charset="0"/>
                          </a:rPr>
                          <m:t>𝟒</m:t>
                        </m:r>
                      </m:sup>
                    </m:sSup>
                  </m:oMath>
                </a14:m>
                <a:r>
                  <a:rPr lang="en-US" sz="2800" b="1" dirty="0">
                    <a:latin typeface="2005_iannnnnBMX" pitchFamily="2" charset="0"/>
                    <a:cs typeface="2005_iannnnnBMX" pitchFamily="2" charset="0"/>
                  </a:rPr>
                  <a:t>+ </a:t>
                </a:r>
                <a14:m>
                  <m:oMath xmlns:m="http://schemas.openxmlformats.org/officeDocument/2006/math">
                    <m:sSup>
                      <m:sSupPr>
                        <m:ctrlPr>
                          <a:rPr lang="en-US" sz="2000" b="1" i="1">
                            <a:latin typeface="Cambria Math"/>
                            <a:ea typeface="Cambria Math"/>
                            <a:cs typeface="2005_iannnnnBMX" pitchFamily="2" charset="0"/>
                          </a:rPr>
                        </m:ctrlPr>
                      </m:sSupPr>
                      <m:e>
                        <m:r>
                          <a:rPr lang="en-US" sz="2000" b="1" i="1">
                            <a:latin typeface="Cambria Math"/>
                            <a:ea typeface="Cambria Math"/>
                            <a:cs typeface="2005_iannnnnBMX" pitchFamily="2" charset="0"/>
                          </a:rPr>
                          <m:t>𝟑</m:t>
                        </m:r>
                      </m:e>
                      <m:sup>
                        <m:r>
                          <a:rPr lang="en-US" sz="2000" b="1" i="1" smtClean="0">
                            <a:latin typeface="Cambria Math"/>
                            <a:ea typeface="Cambria Math"/>
                            <a:cs typeface="2005_iannnnnBMX" pitchFamily="2" charset="0"/>
                          </a:rPr>
                          <m:t>𝟑</m:t>
                        </m:r>
                      </m:sup>
                    </m:sSup>
                    <m:r>
                      <a:rPr lang="en-US" sz="2000" b="1" i="1">
                        <a:latin typeface="Cambria Math"/>
                        <a:ea typeface="Cambria Math"/>
                        <a:cs typeface="2005_iannnnnBMX" pitchFamily="2" charset="0"/>
                      </a:rPr>
                      <m:t> </m:t>
                    </m:r>
                  </m:oMath>
                </a14:m>
                <a:r>
                  <a:rPr lang="en-US" sz="2800" b="1" dirty="0" smtClean="0">
                    <a:latin typeface="2005_iannnnnBMX" pitchFamily="2" charset="0"/>
                    <a:cs typeface="2005_iannnnnBMX" pitchFamily="2" charset="0"/>
                  </a:rPr>
                  <a:t>+ </a:t>
                </a:r>
                <a14:m>
                  <m:oMath xmlns:m="http://schemas.openxmlformats.org/officeDocument/2006/math">
                    <m:sSup>
                      <m:sSupPr>
                        <m:ctrlPr>
                          <a:rPr lang="en-US" sz="2000" b="1" i="1">
                            <a:latin typeface="Cambria Math"/>
                            <a:ea typeface="Cambria Math"/>
                            <a:cs typeface="2005_iannnnnBMX" pitchFamily="2" charset="0"/>
                          </a:rPr>
                        </m:ctrlPr>
                      </m:sSupPr>
                      <m:e>
                        <m:r>
                          <a:rPr lang="en-US" sz="2000" b="1" i="1">
                            <a:latin typeface="Cambria Math"/>
                            <a:ea typeface="Cambria Math"/>
                            <a:cs typeface="2005_iannnnnBMX" pitchFamily="2" charset="0"/>
                          </a:rPr>
                          <m:t>𝟐</m:t>
                        </m:r>
                      </m:e>
                      <m:sup>
                        <m:r>
                          <a:rPr lang="en-US" sz="2000" b="1" i="1" smtClean="0">
                            <a:latin typeface="Cambria Math"/>
                            <a:ea typeface="Cambria Math"/>
                            <a:cs typeface="2005_iannnnnBMX" pitchFamily="2" charset="0"/>
                          </a:rPr>
                          <m:t>𝟓</m:t>
                        </m:r>
                      </m:sup>
                    </m:sSup>
                  </m:oMath>
                </a14:m>
                <a:r>
                  <a:rPr lang="en-US" sz="2800" b="1" dirty="0" smtClean="0">
                    <a:latin typeface="2005_iannnnnBMX" pitchFamily="2" charset="0"/>
                    <a:cs typeface="2005_iannnnnBMX" pitchFamily="2" charset="0"/>
                  </a:rPr>
                  <a:t> </a:t>
                </a:r>
              </a:p>
              <a:p>
                <a:pPr marL="514350" indent="-514350">
                  <a:buNone/>
                </a:pPr>
                <a:r>
                  <a:rPr lang="en-US" sz="2800" b="1" dirty="0" smtClean="0">
                    <a:latin typeface="2005_iannnnnBMX" pitchFamily="2" charset="0"/>
                    <a:cs typeface="2005_iannnnnBMX" pitchFamily="2" charset="0"/>
                  </a:rPr>
                  <a:t>= (1 </a:t>
                </a:r>
                <a:r>
                  <a:rPr lang="en-US" sz="2800" b="1" dirty="0">
                    <a:latin typeface="2005_iannnnnBMX" pitchFamily="2" charset="0"/>
                    <a:cs typeface="2005_iannnnnBMX" pitchFamily="2" charset="0"/>
                    <a:sym typeface="Symbol"/>
                  </a:rPr>
                  <a:t> </a:t>
                </a:r>
                <a:r>
                  <a:rPr lang="en-US" sz="2800" b="1" dirty="0" smtClean="0">
                    <a:latin typeface="2005_iannnnnBMX" pitchFamily="2" charset="0"/>
                    <a:cs typeface="2005_iannnnnBMX" pitchFamily="2" charset="0"/>
                    <a:sym typeface="Symbol"/>
                  </a:rPr>
                  <a:t>1 </a:t>
                </a:r>
                <a:r>
                  <a:rPr lang="en-US" sz="2800" b="1" dirty="0">
                    <a:latin typeface="2005_iannnnnBMX" pitchFamily="2" charset="0"/>
                    <a:cs typeface="2005_iannnnnBMX" pitchFamily="2" charset="0"/>
                    <a:sym typeface="Symbol"/>
                  </a:rPr>
                  <a:t> </a:t>
                </a:r>
                <a:r>
                  <a:rPr lang="en-US" sz="2800" b="1" dirty="0" smtClean="0">
                    <a:latin typeface="2005_iannnnnBMX" pitchFamily="2" charset="0"/>
                    <a:cs typeface="2005_iannnnnBMX" pitchFamily="2" charset="0"/>
                    <a:sym typeface="Symbol"/>
                  </a:rPr>
                  <a:t>1 </a:t>
                </a:r>
                <a:r>
                  <a:rPr lang="en-US" sz="2800" b="1" dirty="0">
                    <a:latin typeface="2005_iannnnnBMX" pitchFamily="2" charset="0"/>
                    <a:cs typeface="2005_iannnnnBMX" pitchFamily="2" charset="0"/>
                    <a:sym typeface="Symbol"/>
                  </a:rPr>
                  <a:t> </a:t>
                </a:r>
                <a:r>
                  <a:rPr lang="en-US" sz="2800" b="1" dirty="0" smtClean="0">
                    <a:latin typeface="2005_iannnnnBMX" pitchFamily="2" charset="0"/>
                    <a:cs typeface="2005_iannnnnBMX" pitchFamily="2" charset="0"/>
                    <a:sym typeface="Symbol"/>
                  </a:rPr>
                  <a:t>1) </a:t>
                </a:r>
                <a:r>
                  <a:rPr lang="en-US" sz="2800" b="1" dirty="0">
                    <a:latin typeface="2005_iannnnnBMX" pitchFamily="2" charset="0"/>
                    <a:cs typeface="2005_iannnnnBMX" pitchFamily="2" charset="0"/>
                    <a:sym typeface="Symbol"/>
                  </a:rPr>
                  <a:t>+ (3  </a:t>
                </a:r>
                <a:r>
                  <a:rPr lang="en-US" sz="2800" b="1" dirty="0" smtClean="0">
                    <a:latin typeface="2005_iannnnnBMX" pitchFamily="2" charset="0"/>
                    <a:cs typeface="2005_iannnnnBMX" pitchFamily="2" charset="0"/>
                    <a:sym typeface="Symbol"/>
                  </a:rPr>
                  <a:t>3</a:t>
                </a:r>
                <a:r>
                  <a:rPr lang="en-US" sz="2800" b="1" dirty="0">
                    <a:latin typeface="2005_iannnnnBMX" pitchFamily="2" charset="0"/>
                    <a:cs typeface="2005_iannnnnBMX" pitchFamily="2" charset="0"/>
                    <a:sym typeface="Symbol"/>
                  </a:rPr>
                  <a:t>  3</a:t>
                </a:r>
                <a:r>
                  <a:rPr lang="en-US" sz="2800" b="1" dirty="0" smtClean="0">
                    <a:latin typeface="2005_iannnnnBMX" pitchFamily="2" charset="0"/>
                    <a:cs typeface="2005_iannnnnBMX" pitchFamily="2" charset="0"/>
                    <a:sym typeface="Symbol"/>
                  </a:rPr>
                  <a:t>)</a:t>
                </a:r>
                <a:r>
                  <a:rPr lang="en-US" sz="2800" b="1" dirty="0">
                    <a:latin typeface="2005_iannnnnBMX" pitchFamily="2" charset="0"/>
                    <a:cs typeface="2005_iannnnnBMX" pitchFamily="2" charset="0"/>
                    <a:sym typeface="Symbol"/>
                  </a:rPr>
                  <a:t> + </a:t>
                </a:r>
                <a:r>
                  <a:rPr lang="en-US" sz="2800" b="1" dirty="0" smtClean="0">
                    <a:latin typeface="2005_iannnnnBMX" pitchFamily="2" charset="0"/>
                    <a:cs typeface="2005_iannnnnBMX" pitchFamily="2" charset="0"/>
                    <a:sym typeface="Symbol"/>
                  </a:rPr>
                  <a:t>(2 </a:t>
                </a:r>
                <a:r>
                  <a:rPr lang="en-US" sz="2800" b="1" dirty="0">
                    <a:latin typeface="2005_iannnnnBMX" pitchFamily="2" charset="0"/>
                    <a:cs typeface="2005_iannnnnBMX" pitchFamily="2" charset="0"/>
                    <a:sym typeface="Symbol"/>
                  </a:rPr>
                  <a:t> </a:t>
                </a:r>
                <a:r>
                  <a:rPr lang="en-US" sz="2800" b="1" dirty="0" smtClean="0">
                    <a:latin typeface="2005_iannnnnBMX" pitchFamily="2" charset="0"/>
                    <a:cs typeface="2005_iannnnnBMX" pitchFamily="2" charset="0"/>
                    <a:sym typeface="Symbol"/>
                  </a:rPr>
                  <a:t>2 </a:t>
                </a:r>
                <a:r>
                  <a:rPr lang="en-US" sz="2800" b="1" dirty="0">
                    <a:latin typeface="2005_iannnnnBMX" pitchFamily="2" charset="0"/>
                    <a:cs typeface="2005_iannnnnBMX" pitchFamily="2" charset="0"/>
                    <a:sym typeface="Symbol"/>
                  </a:rPr>
                  <a:t> </a:t>
                </a:r>
                <a:r>
                  <a:rPr lang="en-US" sz="2800" b="1" dirty="0" smtClean="0">
                    <a:latin typeface="2005_iannnnnBMX" pitchFamily="2" charset="0"/>
                    <a:cs typeface="2005_iannnnnBMX" pitchFamily="2" charset="0"/>
                    <a:sym typeface="Symbol"/>
                  </a:rPr>
                  <a:t>2 </a:t>
                </a:r>
                <a:r>
                  <a:rPr lang="en-US" sz="2800" b="1" dirty="0">
                    <a:latin typeface="2005_iannnnnBMX" pitchFamily="2" charset="0"/>
                    <a:cs typeface="2005_iannnnnBMX" pitchFamily="2" charset="0"/>
                    <a:sym typeface="Symbol"/>
                  </a:rPr>
                  <a:t> </a:t>
                </a:r>
                <a:r>
                  <a:rPr lang="en-US" sz="2800" b="1" dirty="0" smtClean="0">
                    <a:latin typeface="2005_iannnnnBMX" pitchFamily="2" charset="0"/>
                    <a:cs typeface="2005_iannnnnBMX" pitchFamily="2" charset="0"/>
                    <a:sym typeface="Symbol"/>
                  </a:rPr>
                  <a:t>2 </a:t>
                </a:r>
                <a:r>
                  <a:rPr lang="en-US" sz="2800" b="1" dirty="0">
                    <a:latin typeface="2005_iannnnnBMX" pitchFamily="2" charset="0"/>
                    <a:cs typeface="2005_iannnnnBMX" pitchFamily="2" charset="0"/>
                    <a:sym typeface="Symbol"/>
                  </a:rPr>
                  <a:t> </a:t>
                </a:r>
                <a:r>
                  <a:rPr lang="en-US" sz="2800" b="1" dirty="0" smtClean="0">
                    <a:latin typeface="2005_iannnnnBMX" pitchFamily="2" charset="0"/>
                    <a:cs typeface="2005_iannnnnBMX" pitchFamily="2" charset="0"/>
                    <a:sym typeface="Symbol"/>
                  </a:rPr>
                  <a:t>2)</a:t>
                </a:r>
                <a:r>
                  <a:rPr lang="en-US" sz="2800" b="1" dirty="0">
                    <a:solidFill>
                      <a:schemeClr val="accent6">
                        <a:lumMod val="60000"/>
                        <a:lumOff val="40000"/>
                      </a:schemeClr>
                    </a:solidFill>
                    <a:latin typeface="2005_iannnnnBMX" pitchFamily="2" charset="0"/>
                    <a:cs typeface="2005_iannnnnBMX" pitchFamily="2" charset="0"/>
                  </a:rPr>
                  <a:t> Change the  exponents </a:t>
                </a:r>
                <a:r>
                  <a:rPr lang="en-US" sz="2800" b="1" dirty="0" smtClean="0">
                    <a:solidFill>
                      <a:schemeClr val="accent6">
                        <a:lumMod val="60000"/>
                        <a:lumOff val="40000"/>
                      </a:schemeClr>
                    </a:solidFill>
                    <a:latin typeface="2005_iannnnnBMX" pitchFamily="2" charset="0"/>
                    <a:cs typeface="2005_iannnnnBMX" pitchFamily="2" charset="0"/>
                  </a:rPr>
                  <a:t>to</a:t>
                </a:r>
              </a:p>
              <a:p>
                <a:pPr marL="514350" indent="-514350">
                  <a:buNone/>
                </a:pPr>
                <a:r>
                  <a:rPr lang="en-US" sz="2800" b="1" dirty="0">
                    <a:solidFill>
                      <a:schemeClr val="accent6">
                        <a:lumMod val="60000"/>
                        <a:lumOff val="40000"/>
                      </a:schemeClr>
                    </a:solidFill>
                    <a:latin typeface="2005_iannnnnBMX" pitchFamily="2" charset="0"/>
                    <a:cs typeface="2005_iannnnnBMX" pitchFamily="2" charset="0"/>
                  </a:rPr>
                  <a:t>	</a:t>
                </a:r>
                <a:r>
                  <a:rPr lang="en-US" sz="2800" b="1" dirty="0" smtClean="0">
                    <a:solidFill>
                      <a:schemeClr val="accent6">
                        <a:lumMod val="60000"/>
                        <a:lumOff val="40000"/>
                      </a:schemeClr>
                    </a:solidFill>
                    <a:latin typeface="2005_iannnnnBMX" pitchFamily="2" charset="0"/>
                    <a:cs typeface="2005_iannnnnBMX" pitchFamily="2" charset="0"/>
                  </a:rPr>
                  <a:t>					  repeated multiplication.</a:t>
                </a:r>
                <a:endParaRPr lang="en-US" sz="2800" b="1" dirty="0">
                  <a:latin typeface="2005_iannnnnBMX" pitchFamily="2" charset="0"/>
                  <a:cs typeface="2005_iannnnnBMX" pitchFamily="2" charset="0"/>
                </a:endParaRPr>
              </a:p>
              <a:p>
                <a:pPr marL="514350" indent="-514350">
                  <a:buNone/>
                </a:pPr>
                <a:r>
                  <a:rPr lang="en-US" sz="3600" b="1" dirty="0">
                    <a:latin typeface="2005_iannnnnBMX" pitchFamily="2" charset="0"/>
                    <a:cs typeface="2005_iannnnnBMX" pitchFamily="2" charset="0"/>
                  </a:rPr>
                  <a:t>       = </a:t>
                </a:r>
                <a:r>
                  <a:rPr lang="en-US" sz="2800" b="1" dirty="0" smtClean="0">
                    <a:latin typeface="2005_iannnnnBMX" pitchFamily="2" charset="0"/>
                    <a:cs typeface="2005_iannnnnBMX" pitchFamily="2" charset="0"/>
                  </a:rPr>
                  <a:t>1 + 27 </a:t>
                </a:r>
                <a:r>
                  <a:rPr lang="en-US" sz="2800" b="1" dirty="0">
                    <a:latin typeface="2005_iannnnnBMX" pitchFamily="2" charset="0"/>
                    <a:cs typeface="2005_iannnnnBMX" pitchFamily="2" charset="0"/>
                  </a:rPr>
                  <a:t>+ </a:t>
                </a:r>
                <a:r>
                  <a:rPr lang="en-US" sz="2800" b="1" dirty="0" smtClean="0">
                    <a:latin typeface="2005_iannnnnBMX" pitchFamily="2" charset="0"/>
                    <a:cs typeface="2005_iannnnnBMX" pitchFamily="2" charset="0"/>
                  </a:rPr>
                  <a:t>32 			  </a:t>
                </a:r>
                <a:r>
                  <a:rPr lang="en-US" sz="2800" b="1" dirty="0" smtClean="0">
                    <a:solidFill>
                      <a:schemeClr val="accent6">
                        <a:lumMod val="60000"/>
                        <a:lumOff val="40000"/>
                      </a:schemeClr>
                    </a:solidFill>
                    <a:latin typeface="2005_iannnnnBMX" pitchFamily="2" charset="0"/>
                    <a:cs typeface="2005_iannnnnBMX" pitchFamily="2" charset="0"/>
                  </a:rPr>
                  <a:t>Add</a:t>
                </a:r>
                <a:r>
                  <a:rPr lang="en-US" sz="2800" b="1" dirty="0">
                    <a:solidFill>
                      <a:schemeClr val="accent6">
                        <a:lumMod val="60000"/>
                        <a:lumOff val="40000"/>
                      </a:schemeClr>
                    </a:solidFill>
                    <a:latin typeface="2005_iannnnnBMX" pitchFamily="2" charset="0"/>
                    <a:cs typeface="2005_iannnnnBMX" pitchFamily="2" charset="0"/>
                  </a:rPr>
                  <a:t>.</a:t>
                </a:r>
                <a:endParaRPr lang="en-US" sz="2800" b="1" dirty="0">
                  <a:latin typeface="2005_iannnnnBMX" pitchFamily="2" charset="0"/>
                  <a:cs typeface="2005_iannnnnBMX" pitchFamily="2" charset="0"/>
                </a:endParaRPr>
              </a:p>
              <a:p>
                <a:pPr marL="514350" indent="-514350">
                  <a:buNone/>
                </a:pPr>
                <a:r>
                  <a:rPr lang="en-US" sz="2800" b="1" dirty="0">
                    <a:latin typeface="2005_iannnnnBMX" pitchFamily="2" charset="0"/>
                    <a:cs typeface="2005_iannnnnBMX" pitchFamily="2" charset="0"/>
                  </a:rPr>
                  <a:t>         = </a:t>
                </a:r>
                <a:r>
                  <a:rPr lang="en-US" sz="2800" b="1" dirty="0" smtClean="0">
                    <a:latin typeface="2005_iannnnnBMX" pitchFamily="2" charset="0"/>
                    <a:cs typeface="2005_iannnnnBMX" pitchFamily="2" charset="0"/>
                  </a:rPr>
                  <a:t>60 				  </a:t>
                </a:r>
                <a:r>
                  <a:rPr lang="en-US" sz="2800" b="1" dirty="0" smtClean="0">
                    <a:solidFill>
                      <a:schemeClr val="accent6">
                        <a:lumMod val="60000"/>
                        <a:lumOff val="40000"/>
                      </a:schemeClr>
                    </a:solidFill>
                    <a:latin typeface="2005_iannnnnBMX" pitchFamily="2" charset="0"/>
                    <a:cs typeface="2005_iannnnnBMX" pitchFamily="2" charset="0"/>
                  </a:rPr>
                  <a:t>Simplify</a:t>
                </a:r>
                <a:r>
                  <a:rPr lang="en-US" sz="2800" b="1" dirty="0">
                    <a:solidFill>
                      <a:schemeClr val="accent6">
                        <a:lumMod val="60000"/>
                        <a:lumOff val="40000"/>
                      </a:schemeClr>
                    </a:solidFill>
                    <a:latin typeface="2005_iannnnnBMX" pitchFamily="2" charset="0"/>
                    <a:cs typeface="2005_iannnnnBMX" pitchFamily="2" charset="0"/>
                  </a:rPr>
                  <a:t>.</a:t>
                </a:r>
                <a:endParaRPr lang="en-US" sz="2800" b="1" dirty="0">
                  <a:latin typeface="2005_iannnnnBMX" pitchFamily="2" charset="0"/>
                  <a:cs typeface="2005_iannnnnBMX" pitchFamily="2" charset="0"/>
                </a:endParaRPr>
              </a:p>
              <a:p>
                <a:pPr marL="514350" indent="-514350">
                  <a:buNone/>
                </a:pPr>
                <a:endParaRPr lang="en-US" sz="2800" b="1" dirty="0" smtClean="0">
                  <a:latin typeface="2005_iannnnnBMX" pitchFamily="2" charset="0"/>
                  <a:cs typeface="2005_iannnnnBMX" pitchFamily="2" charset="0"/>
                </a:endParaRPr>
              </a:p>
              <a:p>
                <a:pPr marL="514350" indent="-514350">
                  <a:buNone/>
                </a:pPr>
                <a:endParaRPr lang="en-US" sz="2800" b="1" dirty="0">
                  <a:latin typeface="2005_iannnnnBMX" pitchFamily="2" charset="0"/>
                  <a:cs typeface="2005_iannnnnBMX" pitchFamily="2" charset="0"/>
                </a:endParaRPr>
              </a:p>
            </p:txBody>
          </p:sp>
        </mc:Choice>
        <mc:Fallback xmlns="">
          <p:sp>
            <p:nvSpPr>
              <p:cNvPr id="5123" name="Rectangle 3"/>
              <p:cNvSpPr>
                <a:spLocks noGrp="1" noRot="1" noChangeAspect="1" noMove="1" noResize="1" noEditPoints="1" noAdjustHandles="1" noChangeArrowheads="1" noChangeShapeType="1" noTextEdit="1"/>
              </p:cNvSpPr>
              <p:nvPr>
                <p:ph type="body" idx="1"/>
              </p:nvPr>
            </p:nvSpPr>
            <p:spPr>
              <a:xfrm>
                <a:off x="323528" y="1132345"/>
                <a:ext cx="8177562" cy="5465007"/>
              </a:xfrm>
              <a:blipFill rotWithShape="1">
                <a:blip r:embed="rId2"/>
                <a:stretch>
                  <a:fillRect l="-1490" t="-1116" b="-2344"/>
                </a:stretch>
              </a:blipFill>
            </p:spPr>
            <p:txBody>
              <a:bodyPr/>
              <a:lstStyle/>
              <a:p>
                <a:r>
                  <a:rPr lang="th-TH">
                    <a:noFill/>
                  </a:rPr>
                  <a:t> </a:t>
                </a:r>
              </a:p>
            </p:txBody>
          </p:sp>
        </mc:Fallback>
      </mc:AlternateContent>
    </p:spTree>
    <p:extLst>
      <p:ext uri="{BB962C8B-B14F-4D97-AF65-F5344CB8AC3E}">
        <p14:creationId xmlns:p14="http://schemas.microsoft.com/office/powerpoint/2010/main" val="1653583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fade">
                                      <p:cBhvr>
                                        <p:cTn id="12" dur="500"/>
                                        <p:tgtEl>
                                          <p:spTgt spid="5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fade">
                                      <p:cBhvr>
                                        <p:cTn id="17" dur="500"/>
                                        <p:tgtEl>
                                          <p:spTgt spid="51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fade">
                                      <p:cBhvr>
                                        <p:cTn id="22" dur="500"/>
                                        <p:tgtEl>
                                          <p:spTgt spid="51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23">
                                            <p:txEl>
                                              <p:pRg st="4" end="4"/>
                                            </p:txEl>
                                          </p:spTgt>
                                        </p:tgtEl>
                                        <p:attrNameLst>
                                          <p:attrName>style.visibility</p:attrName>
                                        </p:attrNameLst>
                                      </p:cBhvr>
                                      <p:to>
                                        <p:strVal val="visible"/>
                                      </p:to>
                                    </p:set>
                                    <p:animEffect transition="in" filter="fade">
                                      <p:cBhvr>
                                        <p:cTn id="27" dur="500"/>
                                        <p:tgtEl>
                                          <p:spTgt spid="51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123">
                                            <p:txEl>
                                              <p:pRg st="5" end="5"/>
                                            </p:txEl>
                                          </p:spTgt>
                                        </p:tgtEl>
                                        <p:attrNameLst>
                                          <p:attrName>style.visibility</p:attrName>
                                        </p:attrNameLst>
                                      </p:cBhvr>
                                      <p:to>
                                        <p:strVal val="visible"/>
                                      </p:to>
                                    </p:set>
                                    <p:animEffect transition="in" filter="fade">
                                      <p:cBhvr>
                                        <p:cTn id="32" dur="500"/>
                                        <p:tgtEl>
                                          <p:spTgt spid="512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123">
                                            <p:txEl>
                                              <p:pRg st="6" end="6"/>
                                            </p:txEl>
                                          </p:spTgt>
                                        </p:tgtEl>
                                        <p:attrNameLst>
                                          <p:attrName>style.visibility</p:attrName>
                                        </p:attrNameLst>
                                      </p:cBhvr>
                                      <p:to>
                                        <p:strVal val="visible"/>
                                      </p:to>
                                    </p:set>
                                    <p:animEffect transition="in" filter="fade">
                                      <p:cBhvr>
                                        <p:cTn id="37" dur="500"/>
                                        <p:tgtEl>
                                          <p:spTgt spid="512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123">
                                            <p:txEl>
                                              <p:pRg st="7" end="7"/>
                                            </p:txEl>
                                          </p:spTgt>
                                        </p:tgtEl>
                                        <p:attrNameLst>
                                          <p:attrName>style.visibility</p:attrName>
                                        </p:attrNameLst>
                                      </p:cBhvr>
                                      <p:to>
                                        <p:strVal val="visible"/>
                                      </p:to>
                                    </p:set>
                                    <p:animEffect transition="in" filter="fade">
                                      <p:cBhvr>
                                        <p:cTn id="42" dur="500"/>
                                        <p:tgtEl>
                                          <p:spTgt spid="512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123">
                                            <p:txEl>
                                              <p:pRg st="8" end="8"/>
                                            </p:txEl>
                                          </p:spTgt>
                                        </p:tgtEl>
                                        <p:attrNameLst>
                                          <p:attrName>style.visibility</p:attrName>
                                        </p:attrNameLst>
                                      </p:cBhvr>
                                      <p:to>
                                        <p:strVal val="visible"/>
                                      </p:to>
                                    </p:set>
                                    <p:animEffect transition="in" filter="fade">
                                      <p:cBhvr>
                                        <p:cTn id="47" dur="500"/>
                                        <p:tgtEl>
                                          <p:spTgt spid="512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123">
                                            <p:txEl>
                                              <p:pRg st="9" end="9"/>
                                            </p:txEl>
                                          </p:spTgt>
                                        </p:tgtEl>
                                        <p:attrNameLst>
                                          <p:attrName>style.visibility</p:attrName>
                                        </p:attrNameLst>
                                      </p:cBhvr>
                                      <p:to>
                                        <p:strVal val="visible"/>
                                      </p:to>
                                    </p:set>
                                    <p:animEffect transition="in" filter="fade">
                                      <p:cBhvr>
                                        <p:cTn id="52" dur="500"/>
                                        <p:tgtEl>
                                          <p:spTgt spid="512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เมฆ 5"/>
          <p:cNvSpPr/>
          <p:nvPr/>
        </p:nvSpPr>
        <p:spPr>
          <a:xfrm>
            <a:off x="2065447" y="500042"/>
            <a:ext cx="4738801" cy="1071570"/>
          </a:xfrm>
          <a:prstGeom prst="clou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 name="ตัวยึดหมายเลขภาพนิ่ง 5"/>
          <p:cNvSpPr>
            <a:spLocks noGrp="1"/>
          </p:cNvSpPr>
          <p:nvPr>
            <p:ph type="sldNum" sz="quarter" idx="12"/>
          </p:nvPr>
        </p:nvSpPr>
        <p:spPr/>
        <p:txBody>
          <a:bodyPr/>
          <a:lstStyle/>
          <a:p>
            <a:fld id="{8E3771CF-BC35-4C5D-AE13-C627F28D70EF}" type="slidenum">
              <a:rPr lang="en-US"/>
              <a:pPr/>
              <a:t>22</a:t>
            </a:fld>
            <a:endParaRPr lang="en-US"/>
          </a:p>
        </p:txBody>
      </p:sp>
      <p:sp>
        <p:nvSpPr>
          <p:cNvPr id="5122" name="Rectangle 2"/>
          <p:cNvSpPr>
            <a:spLocks noGrp="1" noChangeArrowheads="1"/>
          </p:cNvSpPr>
          <p:nvPr>
            <p:ph type="title"/>
          </p:nvPr>
        </p:nvSpPr>
        <p:spPr>
          <a:xfrm>
            <a:off x="428596" y="571480"/>
            <a:ext cx="7924800" cy="857256"/>
          </a:xfrm>
        </p:spPr>
        <p:txBody>
          <a:bodyPr/>
          <a:lstStyle/>
          <a:p>
            <a:pPr algn="ctr"/>
            <a:r>
              <a:rPr lang="en-US" sz="4000" dirty="0">
                <a:solidFill>
                  <a:srgbClr val="FFFF00"/>
                </a:solidFill>
                <a:latin typeface="2005_iannnnnBMX" pitchFamily="2" charset="0"/>
                <a:cs typeface="2005_iannnnnBMX" pitchFamily="2" charset="0"/>
              </a:rPr>
              <a:t>Exponent and Addition</a:t>
            </a:r>
          </a:p>
        </p:txBody>
      </p:sp>
      <mc:AlternateContent xmlns:mc="http://schemas.openxmlformats.org/markup-compatibility/2006" xmlns:a14="http://schemas.microsoft.com/office/drawing/2010/main">
        <mc:Choice Requires="a14">
          <p:sp>
            <p:nvSpPr>
              <p:cNvPr id="5123" name="Rectangle 3"/>
              <p:cNvSpPr>
                <a:spLocks noGrp="1" noChangeArrowheads="1"/>
              </p:cNvSpPr>
              <p:nvPr>
                <p:ph type="body" idx="1"/>
              </p:nvPr>
            </p:nvSpPr>
            <p:spPr>
              <a:xfrm>
                <a:off x="500034" y="1357298"/>
                <a:ext cx="8001056" cy="5143536"/>
              </a:xfrm>
            </p:spPr>
            <p:txBody>
              <a:bodyPr/>
              <a:lstStyle/>
              <a:p>
                <a:pPr marL="514350" indent="-514350">
                  <a:buNone/>
                </a:pPr>
                <a:r>
                  <a:rPr lang="en-US" sz="2800" b="1" dirty="0" smtClean="0">
                    <a:solidFill>
                      <a:srgbClr val="00B0F0"/>
                    </a:solidFill>
                    <a:latin typeface="2005_iannnnnBMX" pitchFamily="2" charset="0"/>
                    <a:cs typeface="2005_iannnnnBMX" pitchFamily="2" charset="0"/>
                  </a:rPr>
                  <a:t>Addition with same exponent.</a:t>
                </a:r>
              </a:p>
              <a:p>
                <a:pPr marL="514350" indent="-514350">
                  <a:buNone/>
                </a:pPr>
                <a:r>
                  <a:rPr lang="en-US" sz="2800" b="1" dirty="0" smtClean="0">
                    <a:solidFill>
                      <a:srgbClr val="00B0F0"/>
                    </a:solidFill>
                    <a:latin typeface="2005_iannnnnBMX" pitchFamily="2" charset="0"/>
                    <a:cs typeface="2005_iannnnnBMX" pitchFamily="2" charset="0"/>
                  </a:rPr>
                  <a:t>The general format for adding is as follows.</a:t>
                </a:r>
              </a:p>
              <a:p>
                <a:pPr marL="514350" indent="-514350">
                  <a:buNone/>
                </a:pPr>
                <a:r>
                  <a:rPr lang="en-US" sz="2800" b="1" dirty="0" smtClean="0">
                    <a:solidFill>
                      <a:schemeClr val="accent6">
                        <a:lumMod val="40000"/>
                        <a:lumOff val="60000"/>
                      </a:schemeClr>
                    </a:solidFill>
                    <a:latin typeface="2005_iannnnnBMX" pitchFamily="2" charset="0"/>
                    <a:cs typeface="2005_iannnnnBMX" pitchFamily="2" charset="0"/>
                  </a:rPr>
                  <a:t>(P </a:t>
                </a:r>
                <a14:m>
                  <m:oMath xmlns:m="http://schemas.openxmlformats.org/officeDocument/2006/math">
                    <m:r>
                      <a:rPr lang="en-US" sz="2000" b="1" i="1" smtClean="0">
                        <a:solidFill>
                          <a:schemeClr val="accent6">
                            <a:lumMod val="40000"/>
                            <a:lumOff val="60000"/>
                          </a:schemeClr>
                        </a:solidFill>
                        <a:latin typeface="Cambria Math"/>
                        <a:ea typeface="Cambria Math"/>
                        <a:cs typeface="2005_iannnnnBMX" pitchFamily="2" charset="0"/>
                      </a:rPr>
                      <m:t>×</m:t>
                    </m:r>
                    <m:sSup>
                      <m:sSupPr>
                        <m:ctrlPr>
                          <a:rPr lang="en-US" sz="2000" b="1" i="1" smtClean="0">
                            <a:solidFill>
                              <a:schemeClr val="accent6">
                                <a:lumMod val="40000"/>
                                <a:lumOff val="60000"/>
                              </a:schemeClr>
                            </a:solidFill>
                            <a:latin typeface="Cambria Math"/>
                            <a:ea typeface="Cambria Math"/>
                            <a:cs typeface="2005_iannnnnBMX" pitchFamily="2" charset="0"/>
                          </a:rPr>
                        </m:ctrlPr>
                      </m:sSupPr>
                      <m:e>
                        <m:r>
                          <a:rPr lang="en-US" sz="2000" b="1" i="1" smtClean="0">
                            <a:solidFill>
                              <a:schemeClr val="accent6">
                                <a:lumMod val="40000"/>
                                <a:lumOff val="60000"/>
                              </a:schemeClr>
                            </a:solidFill>
                            <a:latin typeface="Cambria Math"/>
                            <a:ea typeface="Cambria Math"/>
                            <a:cs typeface="2005_iannnnnBMX" pitchFamily="2" charset="0"/>
                          </a:rPr>
                          <m:t>𝟏𝟎</m:t>
                        </m:r>
                      </m:e>
                      <m:sup>
                        <m:r>
                          <a:rPr lang="en-US" sz="2000" b="1" i="1" smtClean="0">
                            <a:solidFill>
                              <a:schemeClr val="accent6">
                                <a:lumMod val="40000"/>
                                <a:lumOff val="60000"/>
                              </a:schemeClr>
                            </a:solidFill>
                            <a:latin typeface="Cambria Math"/>
                            <a:ea typeface="Cambria Math"/>
                            <a:cs typeface="2005_iannnnnBMX" pitchFamily="2" charset="0"/>
                          </a:rPr>
                          <m:t>𝒚</m:t>
                        </m:r>
                      </m:sup>
                    </m:sSup>
                  </m:oMath>
                </a14:m>
                <a:r>
                  <a:rPr lang="en-US" sz="2800" b="1" dirty="0" smtClean="0">
                    <a:solidFill>
                      <a:schemeClr val="accent6">
                        <a:lumMod val="40000"/>
                        <a:lumOff val="60000"/>
                      </a:schemeClr>
                    </a:solidFill>
                    <a:latin typeface="2005_iannnnnBMX" pitchFamily="2" charset="0"/>
                    <a:cs typeface="2005_iannnnnBMX" pitchFamily="2" charset="0"/>
                  </a:rPr>
                  <a:t>) + (Q </a:t>
                </a:r>
                <a14:m>
                  <m:oMath xmlns:m="http://schemas.openxmlformats.org/officeDocument/2006/math">
                    <m:r>
                      <a:rPr lang="en-US" sz="2000" b="1" i="1">
                        <a:solidFill>
                          <a:schemeClr val="accent6">
                            <a:lumMod val="40000"/>
                            <a:lumOff val="60000"/>
                          </a:schemeClr>
                        </a:solidFill>
                        <a:latin typeface="Cambria Math"/>
                        <a:ea typeface="Cambria Math"/>
                        <a:cs typeface="2005_iannnnnBMX" pitchFamily="2" charset="0"/>
                      </a:rPr>
                      <m:t>×</m:t>
                    </m:r>
                    <m:sSup>
                      <m:sSupPr>
                        <m:ctrlPr>
                          <a:rPr lang="en-US" sz="2000" b="1" i="1">
                            <a:solidFill>
                              <a:schemeClr val="accent6">
                                <a:lumMod val="40000"/>
                                <a:lumOff val="60000"/>
                              </a:schemeClr>
                            </a:solidFill>
                            <a:latin typeface="Cambria Math"/>
                            <a:ea typeface="Cambria Math"/>
                            <a:cs typeface="2005_iannnnnBMX" pitchFamily="2" charset="0"/>
                          </a:rPr>
                        </m:ctrlPr>
                      </m:sSupPr>
                      <m:e>
                        <m:r>
                          <a:rPr lang="en-US" sz="2000" b="1" i="1">
                            <a:solidFill>
                              <a:schemeClr val="accent6">
                                <a:lumMod val="40000"/>
                                <a:lumOff val="60000"/>
                              </a:schemeClr>
                            </a:solidFill>
                            <a:latin typeface="Cambria Math"/>
                            <a:ea typeface="Cambria Math"/>
                            <a:cs typeface="2005_iannnnnBMX" pitchFamily="2" charset="0"/>
                          </a:rPr>
                          <m:t>𝟏𝟎</m:t>
                        </m:r>
                      </m:e>
                      <m:sup>
                        <m:r>
                          <a:rPr lang="en-US" sz="2000" b="1" i="1">
                            <a:solidFill>
                              <a:schemeClr val="accent6">
                                <a:lumMod val="40000"/>
                                <a:lumOff val="60000"/>
                              </a:schemeClr>
                            </a:solidFill>
                            <a:latin typeface="Cambria Math"/>
                            <a:ea typeface="Cambria Math"/>
                            <a:cs typeface="2005_iannnnnBMX" pitchFamily="2" charset="0"/>
                          </a:rPr>
                          <m:t>𝒚</m:t>
                        </m:r>
                      </m:sup>
                    </m:sSup>
                  </m:oMath>
                </a14:m>
                <a:r>
                  <a:rPr lang="en-US" sz="2800" b="1" dirty="0" smtClean="0">
                    <a:solidFill>
                      <a:schemeClr val="accent6">
                        <a:lumMod val="40000"/>
                        <a:lumOff val="60000"/>
                      </a:schemeClr>
                    </a:solidFill>
                    <a:latin typeface="2005_iannnnnBMX" pitchFamily="2" charset="0"/>
                    <a:cs typeface="2005_iannnnnBMX" pitchFamily="2" charset="0"/>
                  </a:rPr>
                  <a:t>)</a:t>
                </a:r>
              </a:p>
              <a:p>
                <a:pPr marL="514350" indent="-514350">
                  <a:buNone/>
                </a:pPr>
                <a:r>
                  <a:rPr lang="en-US" sz="2800" b="1" dirty="0" smtClean="0">
                    <a:solidFill>
                      <a:schemeClr val="accent6">
                        <a:lumMod val="40000"/>
                        <a:lumOff val="60000"/>
                      </a:schemeClr>
                    </a:solidFill>
                    <a:latin typeface="2005_iannnnnBMX" pitchFamily="2" charset="0"/>
                    <a:cs typeface="2005_iannnnnBMX" pitchFamily="2" charset="0"/>
                  </a:rPr>
                  <a:t>= (P + Q) </a:t>
                </a:r>
                <a14:m>
                  <m:oMath xmlns:m="http://schemas.openxmlformats.org/officeDocument/2006/math">
                    <m:r>
                      <a:rPr lang="en-US" sz="2000" b="1" i="1">
                        <a:solidFill>
                          <a:schemeClr val="accent6">
                            <a:lumMod val="40000"/>
                            <a:lumOff val="60000"/>
                          </a:schemeClr>
                        </a:solidFill>
                        <a:latin typeface="Cambria Math"/>
                        <a:ea typeface="Cambria Math"/>
                        <a:cs typeface="2005_iannnnnBMX" pitchFamily="2" charset="0"/>
                      </a:rPr>
                      <m:t>×</m:t>
                    </m:r>
                    <m:sSup>
                      <m:sSupPr>
                        <m:ctrlPr>
                          <a:rPr lang="en-US" sz="2000" b="1" i="1">
                            <a:solidFill>
                              <a:schemeClr val="accent6">
                                <a:lumMod val="40000"/>
                                <a:lumOff val="60000"/>
                              </a:schemeClr>
                            </a:solidFill>
                            <a:latin typeface="Cambria Math"/>
                            <a:ea typeface="Cambria Math"/>
                            <a:cs typeface="2005_iannnnnBMX" pitchFamily="2" charset="0"/>
                          </a:rPr>
                        </m:ctrlPr>
                      </m:sSupPr>
                      <m:e>
                        <m:r>
                          <a:rPr lang="en-US" sz="2000" b="1" i="1">
                            <a:solidFill>
                              <a:schemeClr val="accent6">
                                <a:lumMod val="40000"/>
                                <a:lumOff val="60000"/>
                              </a:schemeClr>
                            </a:solidFill>
                            <a:latin typeface="Cambria Math"/>
                            <a:ea typeface="Cambria Math"/>
                            <a:cs typeface="2005_iannnnnBMX" pitchFamily="2" charset="0"/>
                          </a:rPr>
                          <m:t>𝟏𝟎</m:t>
                        </m:r>
                      </m:e>
                      <m:sup>
                        <m:r>
                          <a:rPr lang="en-US" sz="2000" b="1" i="1">
                            <a:solidFill>
                              <a:schemeClr val="accent6">
                                <a:lumMod val="40000"/>
                                <a:lumOff val="60000"/>
                              </a:schemeClr>
                            </a:solidFill>
                            <a:latin typeface="Cambria Math"/>
                            <a:ea typeface="Cambria Math"/>
                            <a:cs typeface="2005_iannnnnBMX" pitchFamily="2" charset="0"/>
                          </a:rPr>
                          <m:t>𝒚</m:t>
                        </m:r>
                      </m:sup>
                    </m:sSup>
                  </m:oMath>
                </a14:m>
                <a:r>
                  <a:rPr lang="en-US" sz="2800" b="1" dirty="0" smtClean="0">
                    <a:solidFill>
                      <a:schemeClr val="accent6">
                        <a:lumMod val="40000"/>
                        <a:lumOff val="60000"/>
                      </a:schemeClr>
                    </a:solidFill>
                    <a:latin typeface="2005_iannnnnBMX" pitchFamily="2" charset="0"/>
                    <a:cs typeface="2005_iannnnnBMX" pitchFamily="2" charset="0"/>
                  </a:rPr>
                  <a:t> Add the P and Q to and multiply the answer by </a:t>
                </a:r>
                <a14:m>
                  <m:oMath xmlns:m="http://schemas.openxmlformats.org/officeDocument/2006/math">
                    <m:sSup>
                      <m:sSupPr>
                        <m:ctrlPr>
                          <a:rPr lang="en-US" sz="1800" b="1" i="1">
                            <a:solidFill>
                              <a:schemeClr val="accent6">
                                <a:lumMod val="40000"/>
                                <a:lumOff val="60000"/>
                              </a:schemeClr>
                            </a:solidFill>
                            <a:latin typeface="Cambria Math"/>
                            <a:ea typeface="Cambria Math"/>
                            <a:cs typeface="2005_iannnnnBMX" pitchFamily="2" charset="0"/>
                          </a:rPr>
                        </m:ctrlPr>
                      </m:sSupPr>
                      <m:e>
                        <m:r>
                          <a:rPr lang="en-US" sz="1800" b="1" i="1">
                            <a:solidFill>
                              <a:schemeClr val="accent6">
                                <a:lumMod val="40000"/>
                                <a:lumOff val="60000"/>
                              </a:schemeClr>
                            </a:solidFill>
                            <a:latin typeface="Cambria Math"/>
                            <a:ea typeface="Cambria Math"/>
                            <a:cs typeface="2005_iannnnnBMX" pitchFamily="2" charset="0"/>
                          </a:rPr>
                          <m:t>𝟏𝟎</m:t>
                        </m:r>
                      </m:e>
                      <m:sup>
                        <m:r>
                          <a:rPr lang="en-US" sz="1800" b="1" i="1">
                            <a:solidFill>
                              <a:schemeClr val="accent6">
                                <a:lumMod val="40000"/>
                                <a:lumOff val="60000"/>
                              </a:schemeClr>
                            </a:solidFill>
                            <a:latin typeface="Cambria Math"/>
                            <a:ea typeface="Cambria Math"/>
                            <a:cs typeface="2005_iannnnnBMX" pitchFamily="2" charset="0"/>
                          </a:rPr>
                          <m:t>𝒚</m:t>
                        </m:r>
                      </m:sup>
                    </m:sSup>
                  </m:oMath>
                </a14:m>
                <a:endParaRPr lang="en-US" sz="2800" b="1" dirty="0" smtClean="0">
                  <a:solidFill>
                    <a:schemeClr val="accent6">
                      <a:lumMod val="40000"/>
                      <a:lumOff val="60000"/>
                    </a:schemeClr>
                  </a:solidFill>
                  <a:latin typeface="2005_iannnnnBMX" pitchFamily="2" charset="0"/>
                  <a:cs typeface="2005_iannnnnBMX" pitchFamily="2" charset="0"/>
                </a:endParaRPr>
              </a:p>
              <a:p>
                <a:pPr marL="514350" indent="-514350">
                  <a:buNone/>
                </a:pPr>
                <a:r>
                  <a:rPr lang="en-US" sz="2800" b="1" dirty="0" smtClean="0">
                    <a:solidFill>
                      <a:srgbClr val="FFFF00"/>
                    </a:solidFill>
                    <a:latin typeface="2005_iannnnnBMX" pitchFamily="2" charset="0"/>
                    <a:cs typeface="2005_iannnnnBMX" pitchFamily="2" charset="0"/>
                  </a:rPr>
                  <a:t>Example</a:t>
                </a:r>
                <a:r>
                  <a:rPr lang="en-US" sz="2800" b="1" dirty="0" smtClean="0">
                    <a:latin typeface="2005_iannnnnBMX" pitchFamily="2" charset="0"/>
                    <a:cs typeface="2005_iannnnnBMX" pitchFamily="2" charset="0"/>
                  </a:rPr>
                  <a:t> Add the following </a:t>
                </a:r>
                <a:r>
                  <a:rPr lang="en-US" sz="2800" b="1" dirty="0">
                    <a:latin typeface="2005_iannnnnBMX" pitchFamily="2" charset="0"/>
                    <a:cs typeface="2005_iannnnnBMX" pitchFamily="2" charset="0"/>
                  </a:rPr>
                  <a:t>(3.65 </a:t>
                </a:r>
                <a14:m>
                  <m:oMath xmlns:m="http://schemas.openxmlformats.org/officeDocument/2006/math">
                    <m:r>
                      <a:rPr lang="en-US" sz="2000" b="1" i="1">
                        <a:latin typeface="Cambria Math"/>
                        <a:ea typeface="Cambria Math"/>
                        <a:cs typeface="2005_iannnnnBMX" pitchFamily="2" charset="0"/>
                      </a:rPr>
                      <m:t>×</m:t>
                    </m:r>
                    <m:sSup>
                      <m:sSupPr>
                        <m:ctrlPr>
                          <a:rPr lang="en-US" sz="2000" b="1" i="1">
                            <a:latin typeface="Cambria Math"/>
                            <a:ea typeface="Cambria Math"/>
                            <a:cs typeface="2005_iannnnnBMX" pitchFamily="2" charset="0"/>
                          </a:rPr>
                        </m:ctrlPr>
                      </m:sSupPr>
                      <m:e>
                        <m:r>
                          <a:rPr lang="en-US" sz="2000" b="1" i="1">
                            <a:latin typeface="Cambria Math"/>
                            <a:ea typeface="Cambria Math"/>
                            <a:cs typeface="2005_iannnnnBMX" pitchFamily="2" charset="0"/>
                          </a:rPr>
                          <m:t>𝟏𝟎</m:t>
                        </m:r>
                      </m:e>
                      <m:sup>
                        <m:r>
                          <a:rPr lang="en-US" sz="2000" b="1" i="1">
                            <a:latin typeface="Cambria Math"/>
                            <a:ea typeface="Cambria Math"/>
                            <a:cs typeface="2005_iannnnnBMX" pitchFamily="2" charset="0"/>
                          </a:rPr>
                          <m:t>𝟒</m:t>
                        </m:r>
                      </m:sup>
                    </m:sSup>
                  </m:oMath>
                </a14:m>
                <a:r>
                  <a:rPr lang="en-US" sz="2800" b="1" dirty="0">
                    <a:latin typeface="2005_iannnnnBMX" pitchFamily="2" charset="0"/>
                    <a:cs typeface="2005_iannnnnBMX" pitchFamily="2" charset="0"/>
                  </a:rPr>
                  <a:t>) + (5.23 </a:t>
                </a:r>
                <a14:m>
                  <m:oMath xmlns:m="http://schemas.openxmlformats.org/officeDocument/2006/math">
                    <m:r>
                      <a:rPr lang="en-US" sz="2000" b="1" i="1">
                        <a:latin typeface="Cambria Math"/>
                        <a:ea typeface="Cambria Math"/>
                        <a:cs typeface="2005_iannnnnBMX" pitchFamily="2" charset="0"/>
                      </a:rPr>
                      <m:t>×</m:t>
                    </m:r>
                    <m:sSup>
                      <m:sSupPr>
                        <m:ctrlPr>
                          <a:rPr lang="en-US" sz="2000" b="1" i="1">
                            <a:latin typeface="Cambria Math"/>
                            <a:ea typeface="Cambria Math"/>
                            <a:cs typeface="2005_iannnnnBMX" pitchFamily="2" charset="0"/>
                          </a:rPr>
                        </m:ctrlPr>
                      </m:sSupPr>
                      <m:e>
                        <m:r>
                          <a:rPr lang="en-US" sz="2000" b="1" i="1">
                            <a:latin typeface="Cambria Math"/>
                            <a:ea typeface="Cambria Math"/>
                            <a:cs typeface="2005_iannnnnBMX" pitchFamily="2" charset="0"/>
                          </a:rPr>
                          <m:t>𝟏𝟎</m:t>
                        </m:r>
                      </m:e>
                      <m:sup>
                        <m:r>
                          <a:rPr lang="en-US" sz="2000" b="1" i="1">
                            <a:latin typeface="Cambria Math"/>
                            <a:ea typeface="Cambria Math"/>
                            <a:cs typeface="2005_iannnnnBMX" pitchFamily="2" charset="0"/>
                          </a:rPr>
                          <m:t>𝟒</m:t>
                        </m:r>
                      </m:sup>
                    </m:sSup>
                  </m:oMath>
                </a14:m>
                <a:r>
                  <a:rPr lang="en-US" sz="2800" b="1" dirty="0">
                    <a:latin typeface="2005_iannnnnBMX" pitchFamily="2" charset="0"/>
                    <a:cs typeface="2005_iannnnnBMX" pitchFamily="2" charset="0"/>
                  </a:rPr>
                  <a:t>)</a:t>
                </a:r>
              </a:p>
              <a:p>
                <a:pPr marL="514350" indent="-514350">
                  <a:buNone/>
                </a:pPr>
                <a:r>
                  <a:rPr lang="en-US" sz="2800" b="1" dirty="0" smtClean="0">
                    <a:latin typeface="2005_iannnnnBMX" pitchFamily="2" charset="0"/>
                    <a:cs typeface="2005_iannnnnBMX" pitchFamily="2" charset="0"/>
                  </a:rPr>
                  <a:t>(3.65 </a:t>
                </a:r>
                <a14:m>
                  <m:oMath xmlns:m="http://schemas.openxmlformats.org/officeDocument/2006/math">
                    <m:r>
                      <a:rPr lang="en-US" sz="1800" b="1" i="1">
                        <a:latin typeface="Cambria Math"/>
                        <a:ea typeface="Cambria Math"/>
                        <a:cs typeface="2005_iannnnnBMX" pitchFamily="2" charset="0"/>
                      </a:rPr>
                      <m:t>×</m:t>
                    </m:r>
                    <m:sSup>
                      <m:sSupPr>
                        <m:ctrlPr>
                          <a:rPr lang="en-US" sz="1800" b="1" i="1">
                            <a:latin typeface="Cambria Math"/>
                            <a:ea typeface="Cambria Math"/>
                            <a:cs typeface="2005_iannnnnBMX" pitchFamily="2" charset="0"/>
                          </a:rPr>
                        </m:ctrlPr>
                      </m:sSupPr>
                      <m:e>
                        <m:r>
                          <a:rPr lang="en-US" sz="1800" b="1" i="1">
                            <a:latin typeface="Cambria Math"/>
                            <a:ea typeface="Cambria Math"/>
                            <a:cs typeface="2005_iannnnnBMX" pitchFamily="2" charset="0"/>
                          </a:rPr>
                          <m:t>𝟏𝟎</m:t>
                        </m:r>
                      </m:e>
                      <m:sup>
                        <m:r>
                          <a:rPr lang="en-US" sz="1800" b="1" i="1" smtClean="0">
                            <a:latin typeface="Cambria Math"/>
                            <a:ea typeface="Cambria Math"/>
                            <a:cs typeface="2005_iannnnnBMX" pitchFamily="2" charset="0"/>
                          </a:rPr>
                          <m:t>𝟒</m:t>
                        </m:r>
                      </m:sup>
                    </m:sSup>
                  </m:oMath>
                </a14:m>
                <a:r>
                  <a:rPr lang="en-US" sz="2800" b="1" dirty="0">
                    <a:latin typeface="2005_iannnnnBMX" pitchFamily="2" charset="0"/>
                    <a:cs typeface="2005_iannnnnBMX" pitchFamily="2" charset="0"/>
                  </a:rPr>
                  <a:t>) + </a:t>
                </a:r>
                <a:r>
                  <a:rPr lang="en-US" sz="2800" b="1" dirty="0" smtClean="0">
                    <a:latin typeface="2005_iannnnnBMX" pitchFamily="2" charset="0"/>
                    <a:cs typeface="2005_iannnnnBMX" pitchFamily="2" charset="0"/>
                  </a:rPr>
                  <a:t>(5.23 </a:t>
                </a:r>
                <a14:m>
                  <m:oMath xmlns:m="http://schemas.openxmlformats.org/officeDocument/2006/math">
                    <m:r>
                      <a:rPr lang="en-US" sz="1800" b="1" i="1">
                        <a:latin typeface="Cambria Math"/>
                        <a:ea typeface="Cambria Math"/>
                        <a:cs typeface="2005_iannnnnBMX" pitchFamily="2" charset="0"/>
                      </a:rPr>
                      <m:t>×</m:t>
                    </m:r>
                    <m:sSup>
                      <m:sSupPr>
                        <m:ctrlPr>
                          <a:rPr lang="en-US" sz="1800" b="1" i="1">
                            <a:latin typeface="Cambria Math"/>
                            <a:ea typeface="Cambria Math"/>
                            <a:cs typeface="2005_iannnnnBMX" pitchFamily="2" charset="0"/>
                          </a:rPr>
                        </m:ctrlPr>
                      </m:sSupPr>
                      <m:e>
                        <m:r>
                          <a:rPr lang="en-US" sz="1800" b="1" i="1">
                            <a:latin typeface="Cambria Math"/>
                            <a:ea typeface="Cambria Math"/>
                            <a:cs typeface="2005_iannnnnBMX" pitchFamily="2" charset="0"/>
                          </a:rPr>
                          <m:t>𝟏𝟎</m:t>
                        </m:r>
                      </m:e>
                      <m:sup>
                        <m:r>
                          <a:rPr lang="en-US" sz="1800" b="1" i="1" smtClean="0">
                            <a:latin typeface="Cambria Math"/>
                            <a:ea typeface="Cambria Math"/>
                            <a:cs typeface="2005_iannnnnBMX" pitchFamily="2" charset="0"/>
                          </a:rPr>
                          <m:t>𝟒</m:t>
                        </m:r>
                      </m:sup>
                    </m:sSup>
                  </m:oMath>
                </a14:m>
                <a:r>
                  <a:rPr lang="en-US" sz="2800" b="1" dirty="0">
                    <a:latin typeface="2005_iannnnnBMX" pitchFamily="2" charset="0"/>
                    <a:cs typeface="2005_iannnnnBMX" pitchFamily="2" charset="0"/>
                  </a:rPr>
                  <a:t>)</a:t>
                </a:r>
                <a:endParaRPr lang="en-US" sz="2800" b="1" dirty="0" smtClean="0">
                  <a:latin typeface="2005_iannnnnBMX" pitchFamily="2" charset="0"/>
                  <a:cs typeface="2005_iannnnnBMX" pitchFamily="2" charset="0"/>
                </a:endParaRPr>
              </a:p>
              <a:p>
                <a:pPr marL="514350" indent="-514350">
                  <a:buNone/>
                </a:pPr>
                <a:r>
                  <a:rPr lang="en-US" sz="3600" b="1" dirty="0" smtClean="0">
                    <a:latin typeface="2005_iannnnnBMX" pitchFamily="2" charset="0"/>
                    <a:cs typeface="2005_iannnnnBMX" pitchFamily="2" charset="0"/>
                  </a:rPr>
                  <a:t>= </a:t>
                </a:r>
                <a:r>
                  <a:rPr lang="en-US" sz="2800" b="1" dirty="0" smtClean="0">
                    <a:solidFill>
                      <a:schemeClr val="bg1"/>
                    </a:solidFill>
                    <a:latin typeface="2005_iannnnnBMX" pitchFamily="2" charset="0"/>
                    <a:cs typeface="2005_iannnnnBMX" pitchFamily="2" charset="0"/>
                  </a:rPr>
                  <a:t>(3.65 </a:t>
                </a:r>
                <a:r>
                  <a:rPr lang="en-US" sz="2800" b="1" dirty="0">
                    <a:solidFill>
                      <a:schemeClr val="bg1"/>
                    </a:solidFill>
                    <a:latin typeface="2005_iannnnnBMX" pitchFamily="2" charset="0"/>
                    <a:cs typeface="2005_iannnnnBMX" pitchFamily="2" charset="0"/>
                  </a:rPr>
                  <a:t>+ </a:t>
                </a:r>
                <a:r>
                  <a:rPr lang="en-US" sz="2800" b="1" dirty="0" smtClean="0">
                    <a:solidFill>
                      <a:schemeClr val="bg1"/>
                    </a:solidFill>
                    <a:latin typeface="2005_iannnnnBMX" pitchFamily="2" charset="0"/>
                    <a:cs typeface="2005_iannnnnBMX" pitchFamily="2" charset="0"/>
                  </a:rPr>
                  <a:t>5.23) </a:t>
                </a:r>
                <a14:m>
                  <m:oMath xmlns:m="http://schemas.openxmlformats.org/officeDocument/2006/math">
                    <m:r>
                      <a:rPr lang="en-US" sz="2000" b="1" i="1">
                        <a:solidFill>
                          <a:schemeClr val="bg1"/>
                        </a:solidFill>
                        <a:latin typeface="Cambria Math"/>
                        <a:ea typeface="Cambria Math"/>
                        <a:cs typeface="2005_iannnnnBMX" pitchFamily="2" charset="0"/>
                      </a:rPr>
                      <m:t>×</m:t>
                    </m:r>
                    <m:sSup>
                      <m:sSupPr>
                        <m:ctrlPr>
                          <a:rPr lang="en-US" sz="2000" b="1" i="1">
                            <a:solidFill>
                              <a:schemeClr val="bg1"/>
                            </a:solidFill>
                            <a:latin typeface="Cambria Math"/>
                            <a:ea typeface="Cambria Math"/>
                            <a:cs typeface="2005_iannnnnBMX" pitchFamily="2" charset="0"/>
                          </a:rPr>
                        </m:ctrlPr>
                      </m:sSupPr>
                      <m:e>
                        <m:r>
                          <a:rPr lang="en-US" sz="2000" b="1" i="1">
                            <a:solidFill>
                              <a:schemeClr val="bg1"/>
                            </a:solidFill>
                            <a:latin typeface="Cambria Math"/>
                            <a:ea typeface="Cambria Math"/>
                            <a:cs typeface="2005_iannnnnBMX" pitchFamily="2" charset="0"/>
                          </a:rPr>
                          <m:t>𝟏𝟎</m:t>
                        </m:r>
                      </m:e>
                      <m:sup>
                        <m:r>
                          <a:rPr lang="en-US" sz="2000" b="1" i="1" smtClean="0">
                            <a:solidFill>
                              <a:schemeClr val="bg1"/>
                            </a:solidFill>
                            <a:latin typeface="Cambria Math"/>
                            <a:ea typeface="Cambria Math"/>
                            <a:cs typeface="2005_iannnnnBMX" pitchFamily="2" charset="0"/>
                          </a:rPr>
                          <m:t>𝟒</m:t>
                        </m:r>
                      </m:sup>
                    </m:sSup>
                  </m:oMath>
                </a14:m>
                <a:r>
                  <a:rPr lang="en-US" sz="2800" b="1" dirty="0" smtClean="0">
                    <a:solidFill>
                      <a:schemeClr val="accent6">
                        <a:lumMod val="60000"/>
                        <a:lumOff val="40000"/>
                      </a:schemeClr>
                    </a:solidFill>
                    <a:latin typeface="2005_iannnnnBMX" pitchFamily="2" charset="0"/>
                    <a:cs typeface="2005_iannnnnBMX" pitchFamily="2" charset="0"/>
                  </a:rPr>
                  <a:t>    Add 3.65 </a:t>
                </a:r>
                <a:r>
                  <a:rPr lang="en-US" sz="2800" b="1" dirty="0">
                    <a:solidFill>
                      <a:schemeClr val="accent6">
                        <a:lumMod val="60000"/>
                        <a:lumOff val="40000"/>
                      </a:schemeClr>
                    </a:solidFill>
                    <a:latin typeface="2005_iannnnnBMX" pitchFamily="2" charset="0"/>
                    <a:cs typeface="2005_iannnnnBMX" pitchFamily="2" charset="0"/>
                  </a:rPr>
                  <a:t>and </a:t>
                </a:r>
                <a:r>
                  <a:rPr lang="en-US" sz="2800" b="1" dirty="0" smtClean="0">
                    <a:solidFill>
                      <a:schemeClr val="accent6">
                        <a:lumMod val="60000"/>
                        <a:lumOff val="40000"/>
                      </a:schemeClr>
                    </a:solidFill>
                    <a:latin typeface="2005_iannnnnBMX" pitchFamily="2" charset="0"/>
                    <a:cs typeface="2005_iannnnnBMX" pitchFamily="2" charset="0"/>
                  </a:rPr>
                  <a:t>5.23 </a:t>
                </a:r>
                <a:r>
                  <a:rPr lang="en-US" sz="2800" b="1" dirty="0">
                    <a:solidFill>
                      <a:schemeClr val="accent6">
                        <a:lumMod val="60000"/>
                        <a:lumOff val="40000"/>
                      </a:schemeClr>
                    </a:solidFill>
                    <a:latin typeface="2005_iannnnnBMX" pitchFamily="2" charset="0"/>
                    <a:cs typeface="2005_iannnnnBMX" pitchFamily="2" charset="0"/>
                  </a:rPr>
                  <a:t>and multiply the answer by </a:t>
                </a:r>
                <a14:m>
                  <m:oMath xmlns:m="http://schemas.openxmlformats.org/officeDocument/2006/math">
                    <m:sSup>
                      <m:sSupPr>
                        <m:ctrlPr>
                          <a:rPr lang="en-US" sz="2000" b="1" i="1">
                            <a:solidFill>
                              <a:schemeClr val="accent6">
                                <a:lumMod val="60000"/>
                                <a:lumOff val="40000"/>
                              </a:schemeClr>
                            </a:solidFill>
                            <a:latin typeface="Cambria Math"/>
                            <a:ea typeface="Cambria Math"/>
                            <a:cs typeface="2005_iannnnnBMX" pitchFamily="2" charset="0"/>
                          </a:rPr>
                        </m:ctrlPr>
                      </m:sSupPr>
                      <m:e>
                        <m:r>
                          <a:rPr lang="en-US" sz="2000" b="1" i="1">
                            <a:solidFill>
                              <a:schemeClr val="accent6">
                                <a:lumMod val="60000"/>
                                <a:lumOff val="40000"/>
                              </a:schemeClr>
                            </a:solidFill>
                            <a:latin typeface="Cambria Math"/>
                            <a:ea typeface="Cambria Math"/>
                            <a:cs typeface="2005_iannnnnBMX" pitchFamily="2" charset="0"/>
                          </a:rPr>
                          <m:t>𝟏𝟎</m:t>
                        </m:r>
                      </m:e>
                      <m:sup>
                        <m:r>
                          <a:rPr lang="en-US" sz="2000" b="1" i="1" smtClean="0">
                            <a:solidFill>
                              <a:schemeClr val="accent6">
                                <a:lumMod val="60000"/>
                                <a:lumOff val="40000"/>
                              </a:schemeClr>
                            </a:solidFill>
                            <a:latin typeface="Cambria Math"/>
                            <a:ea typeface="Cambria Math"/>
                            <a:cs typeface="2005_iannnnnBMX" pitchFamily="2" charset="0"/>
                          </a:rPr>
                          <m:t>𝟒</m:t>
                        </m:r>
                      </m:sup>
                    </m:sSup>
                  </m:oMath>
                </a14:m>
                <a:endParaRPr lang="en-US" sz="2800" b="1" dirty="0" smtClean="0">
                  <a:solidFill>
                    <a:schemeClr val="bg1"/>
                  </a:solidFill>
                  <a:latin typeface="2005_iannnnnBMX" pitchFamily="2" charset="0"/>
                  <a:cs typeface="2005_iannnnnBMX" pitchFamily="2" charset="0"/>
                </a:endParaRPr>
              </a:p>
              <a:p>
                <a:pPr marL="514350" indent="-514350">
                  <a:buNone/>
                </a:pPr>
                <a:r>
                  <a:rPr lang="en-US" sz="3600" b="1" dirty="0" smtClean="0">
                    <a:solidFill>
                      <a:schemeClr val="bg1"/>
                    </a:solidFill>
                    <a:latin typeface="2005_iannnnnBMX" pitchFamily="2" charset="0"/>
                    <a:cs typeface="2005_iannnnnBMX" pitchFamily="2" charset="0"/>
                  </a:rPr>
                  <a:t>= </a:t>
                </a:r>
                <a:r>
                  <a:rPr lang="en-US" sz="2800" b="1" dirty="0" smtClean="0">
                    <a:solidFill>
                      <a:schemeClr val="bg1"/>
                    </a:solidFill>
                    <a:latin typeface="2005_iannnnnBMX" pitchFamily="2" charset="0"/>
                    <a:cs typeface="2005_iannnnnBMX" pitchFamily="2" charset="0"/>
                  </a:rPr>
                  <a:t>8.88 </a:t>
                </a:r>
                <a14:m>
                  <m:oMath xmlns:m="http://schemas.openxmlformats.org/officeDocument/2006/math">
                    <m:r>
                      <a:rPr lang="en-US" sz="2000" b="1" i="1">
                        <a:solidFill>
                          <a:schemeClr val="bg1"/>
                        </a:solidFill>
                        <a:latin typeface="Cambria Math"/>
                        <a:ea typeface="Cambria Math"/>
                        <a:cs typeface="2005_iannnnnBMX" pitchFamily="2" charset="0"/>
                      </a:rPr>
                      <m:t>×</m:t>
                    </m:r>
                    <m:sSup>
                      <m:sSupPr>
                        <m:ctrlPr>
                          <a:rPr lang="en-US" sz="2000" b="1" i="1">
                            <a:solidFill>
                              <a:schemeClr val="bg1"/>
                            </a:solidFill>
                            <a:latin typeface="Cambria Math"/>
                            <a:ea typeface="Cambria Math"/>
                            <a:cs typeface="2005_iannnnnBMX" pitchFamily="2" charset="0"/>
                          </a:rPr>
                        </m:ctrlPr>
                      </m:sSupPr>
                      <m:e>
                        <m:r>
                          <a:rPr lang="en-US" sz="2000" b="1" i="1">
                            <a:solidFill>
                              <a:schemeClr val="bg1"/>
                            </a:solidFill>
                            <a:latin typeface="Cambria Math"/>
                            <a:ea typeface="Cambria Math"/>
                            <a:cs typeface="2005_iannnnnBMX" pitchFamily="2" charset="0"/>
                          </a:rPr>
                          <m:t>𝟏𝟎</m:t>
                        </m:r>
                      </m:e>
                      <m:sup>
                        <m:r>
                          <a:rPr lang="en-US" sz="2000" b="1" i="1" smtClean="0">
                            <a:solidFill>
                              <a:schemeClr val="bg1"/>
                            </a:solidFill>
                            <a:latin typeface="Cambria Math"/>
                            <a:ea typeface="Cambria Math"/>
                            <a:cs typeface="2005_iannnnnBMX" pitchFamily="2" charset="0"/>
                          </a:rPr>
                          <m:t>𝟒</m:t>
                        </m:r>
                      </m:sup>
                    </m:sSup>
                  </m:oMath>
                </a14:m>
                <a:r>
                  <a:rPr lang="en-US" sz="3600" b="1" dirty="0" smtClean="0">
                    <a:solidFill>
                      <a:schemeClr val="bg1"/>
                    </a:solidFill>
                    <a:latin typeface="2005_iannnnnBMX" pitchFamily="2" charset="0"/>
                    <a:cs typeface="2005_iannnnnBMX" pitchFamily="2" charset="0"/>
                  </a:rPr>
                  <a:t>	       </a:t>
                </a:r>
                <a:r>
                  <a:rPr lang="en-US" sz="2800" b="1" dirty="0" smtClean="0">
                    <a:solidFill>
                      <a:schemeClr val="accent6">
                        <a:lumMod val="60000"/>
                        <a:lumOff val="40000"/>
                      </a:schemeClr>
                    </a:solidFill>
                    <a:latin typeface="2005_iannnnnBMX" pitchFamily="2" charset="0"/>
                    <a:cs typeface="2005_iannnnnBMX" pitchFamily="2" charset="0"/>
                  </a:rPr>
                  <a:t>Simplify</a:t>
                </a:r>
                <a:endParaRPr lang="en-US" sz="2800" b="1" dirty="0">
                  <a:solidFill>
                    <a:schemeClr val="accent6">
                      <a:lumMod val="60000"/>
                      <a:lumOff val="40000"/>
                    </a:schemeClr>
                  </a:solidFill>
                  <a:latin typeface="2005_iannnnnBMX" pitchFamily="2" charset="0"/>
                  <a:cs typeface="2005_iannnnnBMX" pitchFamily="2" charset="0"/>
                </a:endParaRPr>
              </a:p>
              <a:p>
                <a:pPr marL="514350" indent="-514350">
                  <a:buNone/>
                </a:pPr>
                <a:endParaRPr lang="en-US" sz="2800" b="1" dirty="0" smtClean="0">
                  <a:latin typeface="2005_iannnnnBMX" pitchFamily="2" charset="0"/>
                  <a:cs typeface="2005_iannnnnBMX" pitchFamily="2" charset="0"/>
                </a:endParaRPr>
              </a:p>
              <a:p>
                <a:pPr marL="514350" indent="-514350">
                  <a:buNone/>
                </a:pPr>
                <a:endParaRPr lang="en-US" sz="2800" b="1" dirty="0">
                  <a:latin typeface="2005_iannnnnBMX" pitchFamily="2" charset="0"/>
                  <a:cs typeface="2005_iannnnnBMX" pitchFamily="2" charset="0"/>
                </a:endParaRPr>
              </a:p>
            </p:txBody>
          </p:sp>
        </mc:Choice>
        <mc:Fallback xmlns="">
          <p:sp>
            <p:nvSpPr>
              <p:cNvPr id="5123" name="Rectangle 3"/>
              <p:cNvSpPr>
                <a:spLocks noGrp="1" noRot="1" noChangeAspect="1" noMove="1" noResize="1" noEditPoints="1" noAdjustHandles="1" noChangeArrowheads="1" noChangeShapeType="1" noTextEdit="1"/>
              </p:cNvSpPr>
              <p:nvPr>
                <p:ph type="body" idx="1"/>
              </p:nvPr>
            </p:nvSpPr>
            <p:spPr>
              <a:xfrm>
                <a:off x="500034" y="1357298"/>
                <a:ext cx="8001056" cy="5143536"/>
              </a:xfrm>
              <a:blipFill rotWithShape="1">
                <a:blip r:embed="rId2"/>
                <a:stretch>
                  <a:fillRect l="-2285" t="-1186"/>
                </a:stretch>
              </a:blipFill>
            </p:spPr>
            <p:txBody>
              <a:bodyPr/>
              <a:lstStyle/>
              <a:p>
                <a:r>
                  <a:rPr lang="th-TH">
                    <a:noFill/>
                  </a:rPr>
                  <a:t> </a:t>
                </a:r>
              </a:p>
            </p:txBody>
          </p:sp>
        </mc:Fallback>
      </mc:AlternateContent>
    </p:spTree>
    <p:extLst>
      <p:ext uri="{BB962C8B-B14F-4D97-AF65-F5344CB8AC3E}">
        <p14:creationId xmlns:p14="http://schemas.microsoft.com/office/powerpoint/2010/main" val="555562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fade">
                                      <p:cBhvr>
                                        <p:cTn id="12" dur="500"/>
                                        <p:tgtEl>
                                          <p:spTgt spid="5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fade">
                                      <p:cBhvr>
                                        <p:cTn id="17" dur="500"/>
                                        <p:tgtEl>
                                          <p:spTgt spid="51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fade">
                                      <p:cBhvr>
                                        <p:cTn id="22" dur="500"/>
                                        <p:tgtEl>
                                          <p:spTgt spid="51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23">
                                            <p:txEl>
                                              <p:pRg st="4" end="4"/>
                                            </p:txEl>
                                          </p:spTgt>
                                        </p:tgtEl>
                                        <p:attrNameLst>
                                          <p:attrName>style.visibility</p:attrName>
                                        </p:attrNameLst>
                                      </p:cBhvr>
                                      <p:to>
                                        <p:strVal val="visible"/>
                                      </p:to>
                                    </p:set>
                                    <p:animEffect transition="in" filter="fade">
                                      <p:cBhvr>
                                        <p:cTn id="27" dur="500"/>
                                        <p:tgtEl>
                                          <p:spTgt spid="51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123">
                                            <p:txEl>
                                              <p:pRg st="5" end="5"/>
                                            </p:txEl>
                                          </p:spTgt>
                                        </p:tgtEl>
                                        <p:attrNameLst>
                                          <p:attrName>style.visibility</p:attrName>
                                        </p:attrNameLst>
                                      </p:cBhvr>
                                      <p:to>
                                        <p:strVal val="visible"/>
                                      </p:to>
                                    </p:set>
                                    <p:animEffect transition="in" filter="fade">
                                      <p:cBhvr>
                                        <p:cTn id="32" dur="500"/>
                                        <p:tgtEl>
                                          <p:spTgt spid="512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123">
                                            <p:txEl>
                                              <p:pRg st="6" end="6"/>
                                            </p:txEl>
                                          </p:spTgt>
                                        </p:tgtEl>
                                        <p:attrNameLst>
                                          <p:attrName>style.visibility</p:attrName>
                                        </p:attrNameLst>
                                      </p:cBhvr>
                                      <p:to>
                                        <p:strVal val="visible"/>
                                      </p:to>
                                    </p:set>
                                    <p:animEffect transition="in" filter="fade">
                                      <p:cBhvr>
                                        <p:cTn id="37" dur="500"/>
                                        <p:tgtEl>
                                          <p:spTgt spid="512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123">
                                            <p:txEl>
                                              <p:pRg st="7" end="7"/>
                                            </p:txEl>
                                          </p:spTgt>
                                        </p:tgtEl>
                                        <p:attrNameLst>
                                          <p:attrName>style.visibility</p:attrName>
                                        </p:attrNameLst>
                                      </p:cBhvr>
                                      <p:to>
                                        <p:strVal val="visible"/>
                                      </p:to>
                                    </p:set>
                                    <p:animEffect transition="in" filter="fade">
                                      <p:cBhvr>
                                        <p:cTn id="42" dur="500"/>
                                        <p:tgtEl>
                                          <p:spTgt spid="51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เมฆ 5"/>
          <p:cNvSpPr/>
          <p:nvPr/>
        </p:nvSpPr>
        <p:spPr>
          <a:xfrm>
            <a:off x="2065447" y="500042"/>
            <a:ext cx="4738801" cy="1071570"/>
          </a:xfrm>
          <a:prstGeom prst="clou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 name="ตัวยึดหมายเลขภาพนิ่ง 5"/>
          <p:cNvSpPr>
            <a:spLocks noGrp="1"/>
          </p:cNvSpPr>
          <p:nvPr>
            <p:ph type="sldNum" sz="quarter" idx="12"/>
          </p:nvPr>
        </p:nvSpPr>
        <p:spPr/>
        <p:txBody>
          <a:bodyPr/>
          <a:lstStyle/>
          <a:p>
            <a:fld id="{8E3771CF-BC35-4C5D-AE13-C627F28D70EF}" type="slidenum">
              <a:rPr lang="en-US"/>
              <a:pPr/>
              <a:t>23</a:t>
            </a:fld>
            <a:endParaRPr lang="en-US"/>
          </a:p>
        </p:txBody>
      </p:sp>
      <p:sp>
        <p:nvSpPr>
          <p:cNvPr id="5122" name="Rectangle 2"/>
          <p:cNvSpPr>
            <a:spLocks noGrp="1" noChangeArrowheads="1"/>
          </p:cNvSpPr>
          <p:nvPr>
            <p:ph type="title"/>
          </p:nvPr>
        </p:nvSpPr>
        <p:spPr>
          <a:xfrm>
            <a:off x="428596" y="571480"/>
            <a:ext cx="7924800" cy="857256"/>
          </a:xfrm>
        </p:spPr>
        <p:txBody>
          <a:bodyPr/>
          <a:lstStyle/>
          <a:p>
            <a:pPr algn="ctr"/>
            <a:r>
              <a:rPr lang="en-US" sz="4000" dirty="0">
                <a:solidFill>
                  <a:srgbClr val="FFFF00"/>
                </a:solidFill>
                <a:latin typeface="2005_iannnnnBMX" pitchFamily="2" charset="0"/>
                <a:cs typeface="2005_iannnnnBMX" pitchFamily="2" charset="0"/>
              </a:rPr>
              <a:t>Exponent and Addition</a:t>
            </a:r>
          </a:p>
        </p:txBody>
      </p:sp>
      <mc:AlternateContent xmlns:mc="http://schemas.openxmlformats.org/markup-compatibility/2006" xmlns:a14="http://schemas.microsoft.com/office/drawing/2010/main">
        <mc:Choice Requires="a14">
          <p:sp>
            <p:nvSpPr>
              <p:cNvPr id="5123" name="Rectangle 3"/>
              <p:cNvSpPr>
                <a:spLocks noGrp="1" noChangeArrowheads="1"/>
              </p:cNvSpPr>
              <p:nvPr>
                <p:ph type="body" idx="1"/>
              </p:nvPr>
            </p:nvSpPr>
            <p:spPr>
              <a:xfrm>
                <a:off x="500034" y="1357298"/>
                <a:ext cx="8001056" cy="5143536"/>
              </a:xfrm>
            </p:spPr>
            <p:txBody>
              <a:bodyPr/>
              <a:lstStyle/>
              <a:p>
                <a:pPr marL="514350" indent="-514350">
                  <a:buNone/>
                </a:pPr>
                <a:r>
                  <a:rPr lang="en-US" sz="2800" b="1" dirty="0" smtClean="0">
                    <a:solidFill>
                      <a:srgbClr val="00B0F0"/>
                    </a:solidFill>
                    <a:latin typeface="2005_iannnnnBMX" pitchFamily="2" charset="0"/>
                    <a:cs typeface="2005_iannnnnBMX" pitchFamily="2" charset="0"/>
                  </a:rPr>
                  <a:t>Addition with different exponent.</a:t>
                </a:r>
                <a:endParaRPr lang="en-US" sz="2800" b="1" dirty="0" smtClean="0">
                  <a:solidFill>
                    <a:schemeClr val="accent6">
                      <a:lumMod val="40000"/>
                      <a:lumOff val="60000"/>
                    </a:schemeClr>
                  </a:solidFill>
                  <a:latin typeface="2005_iannnnnBMX" pitchFamily="2" charset="0"/>
                  <a:cs typeface="2005_iannnnnBMX" pitchFamily="2" charset="0"/>
                </a:endParaRPr>
              </a:p>
              <a:p>
                <a:pPr marL="514350" indent="-514350">
                  <a:buNone/>
                </a:pPr>
                <a:r>
                  <a:rPr lang="en-US" sz="2800" b="1" dirty="0" smtClean="0">
                    <a:solidFill>
                      <a:srgbClr val="FFFF00"/>
                    </a:solidFill>
                    <a:latin typeface="2005_iannnnnBMX" pitchFamily="2" charset="0"/>
                    <a:cs typeface="2005_iannnnnBMX" pitchFamily="2" charset="0"/>
                  </a:rPr>
                  <a:t>Example</a:t>
                </a:r>
                <a:r>
                  <a:rPr lang="en-US" sz="2800" b="1" dirty="0" smtClean="0">
                    <a:latin typeface="2005_iannnnnBMX" pitchFamily="2" charset="0"/>
                    <a:cs typeface="2005_iannnnnBMX" pitchFamily="2" charset="0"/>
                  </a:rPr>
                  <a:t> Add the following (5.13 </a:t>
                </a:r>
                <a14:m>
                  <m:oMath xmlns:m="http://schemas.openxmlformats.org/officeDocument/2006/math">
                    <m:r>
                      <a:rPr lang="en-US" sz="2000" b="1" i="1">
                        <a:latin typeface="Cambria Math"/>
                        <a:ea typeface="Cambria Math"/>
                        <a:cs typeface="2005_iannnnnBMX" pitchFamily="2" charset="0"/>
                      </a:rPr>
                      <m:t>×</m:t>
                    </m:r>
                    <m:sSup>
                      <m:sSupPr>
                        <m:ctrlPr>
                          <a:rPr lang="en-US" sz="2000" b="1" i="1">
                            <a:latin typeface="Cambria Math"/>
                            <a:ea typeface="Cambria Math"/>
                            <a:cs typeface="2005_iannnnnBMX" pitchFamily="2" charset="0"/>
                          </a:rPr>
                        </m:ctrlPr>
                      </m:sSupPr>
                      <m:e>
                        <m:r>
                          <a:rPr lang="en-US" sz="2000" b="1" i="1">
                            <a:latin typeface="Cambria Math"/>
                            <a:ea typeface="Cambria Math"/>
                            <a:cs typeface="2005_iannnnnBMX" pitchFamily="2" charset="0"/>
                          </a:rPr>
                          <m:t>𝟏𝟎</m:t>
                        </m:r>
                      </m:e>
                      <m:sup>
                        <m:r>
                          <a:rPr lang="en-US" sz="2000" b="1" i="1" smtClean="0">
                            <a:latin typeface="Cambria Math"/>
                            <a:ea typeface="Cambria Math"/>
                            <a:cs typeface="2005_iannnnnBMX" pitchFamily="2" charset="0"/>
                          </a:rPr>
                          <m:t>𝟔</m:t>
                        </m:r>
                      </m:sup>
                    </m:sSup>
                  </m:oMath>
                </a14:m>
                <a:r>
                  <a:rPr lang="en-US" sz="2800" b="1" dirty="0">
                    <a:latin typeface="2005_iannnnnBMX" pitchFamily="2" charset="0"/>
                    <a:cs typeface="2005_iannnnnBMX" pitchFamily="2" charset="0"/>
                  </a:rPr>
                  <a:t>) + </a:t>
                </a:r>
                <a:r>
                  <a:rPr lang="en-US" sz="2800" b="1" dirty="0" smtClean="0">
                    <a:latin typeface="2005_iannnnnBMX" pitchFamily="2" charset="0"/>
                    <a:cs typeface="2005_iannnnnBMX" pitchFamily="2" charset="0"/>
                  </a:rPr>
                  <a:t>(2.52 </a:t>
                </a:r>
                <a14:m>
                  <m:oMath xmlns:m="http://schemas.openxmlformats.org/officeDocument/2006/math">
                    <m:r>
                      <a:rPr lang="en-US" sz="2000" b="1" i="1">
                        <a:latin typeface="Cambria Math"/>
                        <a:ea typeface="Cambria Math"/>
                        <a:cs typeface="2005_iannnnnBMX" pitchFamily="2" charset="0"/>
                      </a:rPr>
                      <m:t>×</m:t>
                    </m:r>
                    <m:sSup>
                      <m:sSupPr>
                        <m:ctrlPr>
                          <a:rPr lang="en-US" sz="2000" b="1" i="1">
                            <a:latin typeface="Cambria Math"/>
                            <a:ea typeface="Cambria Math"/>
                            <a:cs typeface="2005_iannnnnBMX" pitchFamily="2" charset="0"/>
                          </a:rPr>
                        </m:ctrlPr>
                      </m:sSupPr>
                      <m:e>
                        <m:r>
                          <a:rPr lang="en-US" sz="2000" b="1" i="1">
                            <a:latin typeface="Cambria Math"/>
                            <a:ea typeface="Cambria Math"/>
                            <a:cs typeface="2005_iannnnnBMX" pitchFamily="2" charset="0"/>
                          </a:rPr>
                          <m:t>𝟏𝟎</m:t>
                        </m:r>
                      </m:e>
                      <m:sup>
                        <m:r>
                          <a:rPr lang="en-US" sz="2000" b="1" i="1">
                            <a:latin typeface="Cambria Math"/>
                            <a:ea typeface="Cambria Math"/>
                            <a:cs typeface="2005_iannnnnBMX" pitchFamily="2" charset="0"/>
                          </a:rPr>
                          <m:t>𝟒</m:t>
                        </m:r>
                      </m:sup>
                    </m:sSup>
                  </m:oMath>
                </a14:m>
                <a:r>
                  <a:rPr lang="en-US" sz="2800" b="1" dirty="0">
                    <a:latin typeface="2005_iannnnnBMX" pitchFamily="2" charset="0"/>
                    <a:cs typeface="2005_iannnnnBMX" pitchFamily="2" charset="0"/>
                  </a:rPr>
                  <a:t>)</a:t>
                </a:r>
              </a:p>
              <a:p>
                <a:pPr marL="514350" indent="-514350">
                  <a:buNone/>
                </a:pPr>
                <a:r>
                  <a:rPr lang="en-US" sz="2800" b="1" dirty="0">
                    <a:latin typeface="2005_iannnnnBMX" pitchFamily="2" charset="0"/>
                    <a:cs typeface="2005_iannnnnBMX" pitchFamily="2" charset="0"/>
                  </a:rPr>
                  <a:t>(5.13 </a:t>
                </a:r>
                <a14:m>
                  <m:oMath xmlns:m="http://schemas.openxmlformats.org/officeDocument/2006/math">
                    <m:r>
                      <a:rPr lang="en-US" sz="2000" b="1" i="1">
                        <a:latin typeface="Cambria Math"/>
                        <a:ea typeface="Cambria Math"/>
                        <a:cs typeface="2005_iannnnnBMX" pitchFamily="2" charset="0"/>
                      </a:rPr>
                      <m:t>×</m:t>
                    </m:r>
                    <m:sSup>
                      <m:sSupPr>
                        <m:ctrlPr>
                          <a:rPr lang="en-US" sz="2000" b="1" i="1">
                            <a:latin typeface="Cambria Math"/>
                            <a:ea typeface="Cambria Math"/>
                            <a:cs typeface="2005_iannnnnBMX" pitchFamily="2" charset="0"/>
                          </a:rPr>
                        </m:ctrlPr>
                      </m:sSupPr>
                      <m:e>
                        <m:r>
                          <a:rPr lang="en-US" sz="2000" b="1" i="1">
                            <a:latin typeface="Cambria Math"/>
                            <a:ea typeface="Cambria Math"/>
                            <a:cs typeface="2005_iannnnnBMX" pitchFamily="2" charset="0"/>
                          </a:rPr>
                          <m:t>𝟏𝟎</m:t>
                        </m:r>
                      </m:e>
                      <m:sup>
                        <m:r>
                          <a:rPr lang="en-US" sz="2000" b="1" i="1">
                            <a:latin typeface="Cambria Math"/>
                            <a:ea typeface="Cambria Math"/>
                            <a:cs typeface="2005_iannnnnBMX" pitchFamily="2" charset="0"/>
                          </a:rPr>
                          <m:t>𝟔</m:t>
                        </m:r>
                      </m:sup>
                    </m:sSup>
                  </m:oMath>
                </a14:m>
                <a:r>
                  <a:rPr lang="en-US" sz="2800" b="1" dirty="0">
                    <a:latin typeface="2005_iannnnnBMX" pitchFamily="2" charset="0"/>
                    <a:cs typeface="2005_iannnnnBMX" pitchFamily="2" charset="0"/>
                  </a:rPr>
                  <a:t>) + (2.52 </a:t>
                </a:r>
                <a14:m>
                  <m:oMath xmlns:m="http://schemas.openxmlformats.org/officeDocument/2006/math">
                    <m:r>
                      <a:rPr lang="en-US" sz="2000" b="1" i="1">
                        <a:latin typeface="Cambria Math"/>
                        <a:ea typeface="Cambria Math"/>
                        <a:cs typeface="2005_iannnnnBMX" pitchFamily="2" charset="0"/>
                      </a:rPr>
                      <m:t>×</m:t>
                    </m:r>
                    <m:sSup>
                      <m:sSupPr>
                        <m:ctrlPr>
                          <a:rPr lang="en-US" sz="2000" b="1" i="1">
                            <a:latin typeface="Cambria Math"/>
                            <a:ea typeface="Cambria Math"/>
                            <a:cs typeface="2005_iannnnnBMX" pitchFamily="2" charset="0"/>
                          </a:rPr>
                        </m:ctrlPr>
                      </m:sSupPr>
                      <m:e>
                        <m:r>
                          <a:rPr lang="en-US" sz="2000" b="1" i="1">
                            <a:latin typeface="Cambria Math"/>
                            <a:ea typeface="Cambria Math"/>
                            <a:cs typeface="2005_iannnnnBMX" pitchFamily="2" charset="0"/>
                          </a:rPr>
                          <m:t>𝟏𝟎</m:t>
                        </m:r>
                      </m:e>
                      <m:sup>
                        <m:r>
                          <a:rPr lang="en-US" sz="2000" b="1" i="1">
                            <a:latin typeface="Cambria Math"/>
                            <a:ea typeface="Cambria Math"/>
                            <a:cs typeface="2005_iannnnnBMX" pitchFamily="2" charset="0"/>
                          </a:rPr>
                          <m:t>𝟒</m:t>
                        </m:r>
                      </m:sup>
                    </m:sSup>
                  </m:oMath>
                </a14:m>
                <a:r>
                  <a:rPr lang="en-US" sz="2800" b="1" dirty="0">
                    <a:latin typeface="2005_iannnnnBMX" pitchFamily="2" charset="0"/>
                    <a:cs typeface="2005_iannnnnBMX" pitchFamily="2" charset="0"/>
                  </a:rPr>
                  <a:t>)</a:t>
                </a:r>
              </a:p>
              <a:p>
                <a:pPr marL="514350" indent="-514350">
                  <a:buNone/>
                </a:pPr>
                <a:r>
                  <a:rPr lang="en-US" sz="3600" b="1" dirty="0" smtClean="0">
                    <a:latin typeface="2005_iannnnnBMX" pitchFamily="2" charset="0"/>
                    <a:cs typeface="2005_iannnnnBMX" pitchFamily="2" charset="0"/>
                  </a:rPr>
                  <a:t>= </a:t>
                </a:r>
                <a:r>
                  <a:rPr lang="en-US" sz="2800" b="1" dirty="0">
                    <a:latin typeface="2005_iannnnnBMX" pitchFamily="2" charset="0"/>
                    <a:cs typeface="2005_iannnnnBMX" pitchFamily="2" charset="0"/>
                  </a:rPr>
                  <a:t>(</a:t>
                </a:r>
                <a:r>
                  <a:rPr lang="en-US" sz="2800" b="1" dirty="0" smtClean="0">
                    <a:latin typeface="2005_iannnnnBMX" pitchFamily="2" charset="0"/>
                    <a:cs typeface="2005_iannnnnBMX" pitchFamily="2" charset="0"/>
                  </a:rPr>
                  <a:t>513 </a:t>
                </a:r>
                <a14:m>
                  <m:oMath xmlns:m="http://schemas.openxmlformats.org/officeDocument/2006/math">
                    <m:r>
                      <a:rPr lang="en-US" sz="2000" b="1" i="1">
                        <a:latin typeface="Cambria Math"/>
                        <a:ea typeface="Cambria Math"/>
                        <a:cs typeface="2005_iannnnnBMX" pitchFamily="2" charset="0"/>
                      </a:rPr>
                      <m:t>×</m:t>
                    </m:r>
                    <m:sSup>
                      <m:sSupPr>
                        <m:ctrlPr>
                          <a:rPr lang="en-US" sz="2000" b="1" i="1">
                            <a:latin typeface="Cambria Math"/>
                            <a:ea typeface="Cambria Math"/>
                            <a:cs typeface="2005_iannnnnBMX" pitchFamily="2" charset="0"/>
                          </a:rPr>
                        </m:ctrlPr>
                      </m:sSupPr>
                      <m:e>
                        <m:r>
                          <a:rPr lang="en-US" sz="2000" b="1" i="1">
                            <a:latin typeface="Cambria Math"/>
                            <a:ea typeface="Cambria Math"/>
                            <a:cs typeface="2005_iannnnnBMX" pitchFamily="2" charset="0"/>
                          </a:rPr>
                          <m:t>𝟏𝟎</m:t>
                        </m:r>
                      </m:e>
                      <m:sup>
                        <m:r>
                          <a:rPr lang="en-US" sz="2000" b="1" i="1" smtClean="0">
                            <a:latin typeface="Cambria Math"/>
                            <a:ea typeface="Cambria Math"/>
                            <a:cs typeface="2005_iannnnnBMX" pitchFamily="2" charset="0"/>
                          </a:rPr>
                          <m:t>𝟒</m:t>
                        </m:r>
                      </m:sup>
                    </m:sSup>
                  </m:oMath>
                </a14:m>
                <a:r>
                  <a:rPr lang="en-US" sz="2800" b="1" dirty="0">
                    <a:latin typeface="2005_iannnnnBMX" pitchFamily="2" charset="0"/>
                    <a:cs typeface="2005_iannnnnBMX" pitchFamily="2" charset="0"/>
                  </a:rPr>
                  <a:t>) + (2.52 </a:t>
                </a:r>
                <a14:m>
                  <m:oMath xmlns:m="http://schemas.openxmlformats.org/officeDocument/2006/math">
                    <m:r>
                      <a:rPr lang="en-US" sz="2000" b="1" i="1">
                        <a:latin typeface="Cambria Math"/>
                        <a:ea typeface="Cambria Math"/>
                        <a:cs typeface="2005_iannnnnBMX" pitchFamily="2" charset="0"/>
                      </a:rPr>
                      <m:t>×</m:t>
                    </m:r>
                    <m:sSup>
                      <m:sSupPr>
                        <m:ctrlPr>
                          <a:rPr lang="en-US" sz="2000" b="1" i="1">
                            <a:latin typeface="Cambria Math"/>
                            <a:ea typeface="Cambria Math"/>
                            <a:cs typeface="2005_iannnnnBMX" pitchFamily="2" charset="0"/>
                          </a:rPr>
                        </m:ctrlPr>
                      </m:sSupPr>
                      <m:e>
                        <m:r>
                          <a:rPr lang="en-US" sz="2000" b="1" i="1">
                            <a:latin typeface="Cambria Math"/>
                            <a:ea typeface="Cambria Math"/>
                            <a:cs typeface="2005_iannnnnBMX" pitchFamily="2" charset="0"/>
                          </a:rPr>
                          <m:t>𝟏𝟎</m:t>
                        </m:r>
                      </m:e>
                      <m:sup>
                        <m:r>
                          <a:rPr lang="en-US" sz="2000" b="1" i="1">
                            <a:latin typeface="Cambria Math"/>
                            <a:ea typeface="Cambria Math"/>
                            <a:cs typeface="2005_iannnnnBMX" pitchFamily="2" charset="0"/>
                          </a:rPr>
                          <m:t>𝟒</m:t>
                        </m:r>
                      </m:sup>
                    </m:sSup>
                  </m:oMath>
                </a14:m>
                <a:r>
                  <a:rPr lang="en-US" sz="2800" b="1" dirty="0">
                    <a:latin typeface="2005_iannnnnBMX" pitchFamily="2" charset="0"/>
                    <a:cs typeface="2005_iannnnnBMX" pitchFamily="2" charset="0"/>
                  </a:rPr>
                  <a:t>)</a:t>
                </a:r>
                <a:r>
                  <a:rPr lang="en-US" sz="2800" b="1" dirty="0" smtClean="0">
                    <a:latin typeface="2005_iannnnnBMX" pitchFamily="2" charset="0"/>
                    <a:cs typeface="2005_iannnnnBMX" pitchFamily="2" charset="0"/>
                  </a:rPr>
                  <a:t>	</a:t>
                </a:r>
                <a:r>
                  <a:rPr lang="en-US" sz="2800" b="1" dirty="0" smtClean="0">
                    <a:solidFill>
                      <a:schemeClr val="accent6">
                        <a:lumMod val="60000"/>
                        <a:lumOff val="40000"/>
                      </a:schemeClr>
                    </a:solidFill>
                    <a:latin typeface="2005_iannnnnBMX" pitchFamily="2" charset="0"/>
                    <a:cs typeface="2005_iannnnnBMX" pitchFamily="2" charset="0"/>
                  </a:rPr>
                  <a:t>Chang one of the number so that both</a:t>
                </a:r>
              </a:p>
              <a:p>
                <a:pPr marL="514350" indent="-514350">
                  <a:buNone/>
                </a:pPr>
                <a:r>
                  <a:rPr lang="en-US" sz="2800" b="1" dirty="0">
                    <a:solidFill>
                      <a:schemeClr val="accent6">
                        <a:lumMod val="60000"/>
                        <a:lumOff val="40000"/>
                      </a:schemeClr>
                    </a:solidFill>
                    <a:latin typeface="2005_iannnnnBMX" pitchFamily="2" charset="0"/>
                    <a:cs typeface="2005_iannnnnBMX" pitchFamily="2" charset="0"/>
                  </a:rPr>
                  <a:t> </a:t>
                </a:r>
                <a:r>
                  <a:rPr lang="en-US" sz="2800" b="1" dirty="0" smtClean="0">
                    <a:solidFill>
                      <a:schemeClr val="accent6">
                        <a:lumMod val="60000"/>
                        <a:lumOff val="40000"/>
                      </a:schemeClr>
                    </a:solidFill>
                    <a:latin typeface="2005_iannnnnBMX" pitchFamily="2" charset="0"/>
                    <a:cs typeface="2005_iannnnnBMX" pitchFamily="2" charset="0"/>
                  </a:rPr>
                  <a:t>                                         number have the same exponents value.</a:t>
                </a:r>
                <a:endParaRPr lang="en-US" sz="3600" b="1" dirty="0" smtClean="0">
                  <a:solidFill>
                    <a:schemeClr val="accent6">
                      <a:lumMod val="60000"/>
                      <a:lumOff val="40000"/>
                    </a:schemeClr>
                  </a:solidFill>
                  <a:latin typeface="2005_iannnnnBMX" pitchFamily="2" charset="0"/>
                  <a:cs typeface="2005_iannnnnBMX" pitchFamily="2" charset="0"/>
                </a:endParaRPr>
              </a:p>
              <a:p>
                <a:pPr marL="514350" indent="-514350">
                  <a:buNone/>
                </a:pPr>
                <a:r>
                  <a:rPr lang="en-US" sz="3600" b="1" dirty="0" smtClean="0">
                    <a:latin typeface="2005_iannnnnBMX" pitchFamily="2" charset="0"/>
                    <a:cs typeface="2005_iannnnnBMX" pitchFamily="2" charset="0"/>
                  </a:rPr>
                  <a:t>= </a:t>
                </a:r>
                <a:r>
                  <a:rPr lang="en-US" sz="2800" b="1" dirty="0" smtClean="0">
                    <a:solidFill>
                      <a:schemeClr val="bg1"/>
                    </a:solidFill>
                    <a:latin typeface="2005_iannnnnBMX" pitchFamily="2" charset="0"/>
                    <a:cs typeface="2005_iannnnnBMX" pitchFamily="2" charset="0"/>
                  </a:rPr>
                  <a:t>(513 </a:t>
                </a:r>
                <a:r>
                  <a:rPr lang="en-US" sz="2800" b="1" dirty="0">
                    <a:solidFill>
                      <a:schemeClr val="bg1"/>
                    </a:solidFill>
                    <a:latin typeface="2005_iannnnnBMX" pitchFamily="2" charset="0"/>
                    <a:cs typeface="2005_iannnnnBMX" pitchFamily="2" charset="0"/>
                  </a:rPr>
                  <a:t>+ </a:t>
                </a:r>
                <a:r>
                  <a:rPr lang="en-US" sz="2800" b="1" dirty="0" smtClean="0">
                    <a:solidFill>
                      <a:schemeClr val="bg1"/>
                    </a:solidFill>
                    <a:latin typeface="2005_iannnnnBMX" pitchFamily="2" charset="0"/>
                    <a:cs typeface="2005_iannnnnBMX" pitchFamily="2" charset="0"/>
                  </a:rPr>
                  <a:t>2.52) </a:t>
                </a:r>
                <a14:m>
                  <m:oMath xmlns:m="http://schemas.openxmlformats.org/officeDocument/2006/math">
                    <m:r>
                      <a:rPr lang="en-US" sz="2000" b="1" i="1">
                        <a:solidFill>
                          <a:schemeClr val="bg1"/>
                        </a:solidFill>
                        <a:latin typeface="Cambria Math"/>
                        <a:ea typeface="Cambria Math"/>
                        <a:cs typeface="2005_iannnnnBMX" pitchFamily="2" charset="0"/>
                      </a:rPr>
                      <m:t>×</m:t>
                    </m:r>
                    <m:sSup>
                      <m:sSupPr>
                        <m:ctrlPr>
                          <a:rPr lang="en-US" sz="2000" b="1" i="1">
                            <a:solidFill>
                              <a:schemeClr val="bg1"/>
                            </a:solidFill>
                            <a:latin typeface="Cambria Math"/>
                            <a:ea typeface="Cambria Math"/>
                            <a:cs typeface="2005_iannnnnBMX" pitchFamily="2" charset="0"/>
                          </a:rPr>
                        </m:ctrlPr>
                      </m:sSupPr>
                      <m:e>
                        <m:r>
                          <a:rPr lang="en-US" sz="2000" b="1" i="1">
                            <a:solidFill>
                              <a:schemeClr val="bg1"/>
                            </a:solidFill>
                            <a:latin typeface="Cambria Math"/>
                            <a:ea typeface="Cambria Math"/>
                            <a:cs typeface="2005_iannnnnBMX" pitchFamily="2" charset="0"/>
                          </a:rPr>
                          <m:t>𝟏𝟎</m:t>
                        </m:r>
                      </m:e>
                      <m:sup>
                        <m:r>
                          <a:rPr lang="en-US" sz="2000" b="1" i="1" smtClean="0">
                            <a:solidFill>
                              <a:schemeClr val="bg1"/>
                            </a:solidFill>
                            <a:latin typeface="Cambria Math"/>
                            <a:ea typeface="Cambria Math"/>
                            <a:cs typeface="2005_iannnnnBMX" pitchFamily="2" charset="0"/>
                          </a:rPr>
                          <m:t>𝟒</m:t>
                        </m:r>
                      </m:sup>
                    </m:sSup>
                  </m:oMath>
                </a14:m>
                <a:r>
                  <a:rPr lang="en-US" sz="2800" b="1" dirty="0" smtClean="0">
                    <a:solidFill>
                      <a:schemeClr val="accent6">
                        <a:lumMod val="60000"/>
                        <a:lumOff val="40000"/>
                      </a:schemeClr>
                    </a:solidFill>
                    <a:latin typeface="2005_iannnnnBMX" pitchFamily="2" charset="0"/>
                    <a:cs typeface="2005_iannnnnBMX" pitchFamily="2" charset="0"/>
                  </a:rPr>
                  <a:t>    		Add 513 </a:t>
                </a:r>
                <a:r>
                  <a:rPr lang="en-US" sz="2800" b="1" dirty="0">
                    <a:solidFill>
                      <a:schemeClr val="accent6">
                        <a:lumMod val="60000"/>
                        <a:lumOff val="40000"/>
                      </a:schemeClr>
                    </a:solidFill>
                    <a:latin typeface="2005_iannnnnBMX" pitchFamily="2" charset="0"/>
                    <a:cs typeface="2005_iannnnnBMX" pitchFamily="2" charset="0"/>
                  </a:rPr>
                  <a:t>and </a:t>
                </a:r>
                <a:r>
                  <a:rPr lang="en-US" sz="2800" b="1" dirty="0" smtClean="0">
                    <a:solidFill>
                      <a:schemeClr val="accent6">
                        <a:lumMod val="60000"/>
                        <a:lumOff val="40000"/>
                      </a:schemeClr>
                    </a:solidFill>
                    <a:latin typeface="2005_iannnnnBMX" pitchFamily="2" charset="0"/>
                    <a:cs typeface="2005_iannnnnBMX" pitchFamily="2" charset="0"/>
                  </a:rPr>
                  <a:t>2.52 together.</a:t>
                </a:r>
              </a:p>
              <a:p>
                <a:pPr marL="514350" indent="-514350">
                  <a:buNone/>
                </a:pPr>
                <a:r>
                  <a:rPr lang="en-US" sz="2800" b="1" dirty="0">
                    <a:latin typeface="2005_iannnnnBMX" pitchFamily="2" charset="0"/>
                    <a:cs typeface="2005_iannnnnBMX" pitchFamily="2" charset="0"/>
                  </a:rPr>
                  <a:t>= </a:t>
                </a:r>
                <a:r>
                  <a:rPr lang="en-US" sz="2800" b="1" dirty="0" smtClean="0">
                    <a:latin typeface="2005_iannnnnBMX" pitchFamily="2" charset="0"/>
                    <a:cs typeface="2005_iannnnnBMX" pitchFamily="2" charset="0"/>
                  </a:rPr>
                  <a:t>515.52 </a:t>
                </a:r>
                <a14:m>
                  <m:oMath xmlns:m="http://schemas.openxmlformats.org/officeDocument/2006/math">
                    <m:r>
                      <a:rPr lang="en-US" sz="2000" b="1" i="1">
                        <a:latin typeface="Cambria Math"/>
                        <a:ea typeface="Cambria Math"/>
                        <a:cs typeface="2005_iannnnnBMX" pitchFamily="2" charset="0"/>
                      </a:rPr>
                      <m:t>×</m:t>
                    </m:r>
                    <m:sSup>
                      <m:sSupPr>
                        <m:ctrlPr>
                          <a:rPr lang="en-US" sz="2000" b="1" i="1">
                            <a:latin typeface="Cambria Math"/>
                            <a:ea typeface="Cambria Math"/>
                            <a:cs typeface="2005_iannnnnBMX" pitchFamily="2" charset="0"/>
                          </a:rPr>
                        </m:ctrlPr>
                      </m:sSupPr>
                      <m:e>
                        <m:r>
                          <a:rPr lang="en-US" sz="2000" b="1" i="1">
                            <a:latin typeface="Cambria Math"/>
                            <a:ea typeface="Cambria Math"/>
                            <a:cs typeface="2005_iannnnnBMX" pitchFamily="2" charset="0"/>
                          </a:rPr>
                          <m:t>𝟏𝟎</m:t>
                        </m:r>
                      </m:e>
                      <m:sup>
                        <m:r>
                          <a:rPr lang="en-US" sz="2000" b="1" i="1">
                            <a:latin typeface="Cambria Math"/>
                            <a:ea typeface="Cambria Math"/>
                            <a:cs typeface="2005_iannnnnBMX" pitchFamily="2" charset="0"/>
                          </a:rPr>
                          <m:t>𝟔</m:t>
                        </m:r>
                      </m:sup>
                    </m:sSup>
                  </m:oMath>
                </a14:m>
                <a:r>
                  <a:rPr lang="en-US" sz="2800" b="1" dirty="0" smtClean="0">
                    <a:solidFill>
                      <a:schemeClr val="bg1"/>
                    </a:solidFill>
                    <a:latin typeface="2005_iannnnnBMX" pitchFamily="2" charset="0"/>
                    <a:cs typeface="2005_iannnnnBMX" pitchFamily="2" charset="0"/>
                  </a:rPr>
                  <a:t>			</a:t>
                </a:r>
                <a:r>
                  <a:rPr lang="en-US" sz="2800" b="1" dirty="0" smtClean="0">
                    <a:solidFill>
                      <a:schemeClr val="accent6">
                        <a:lumMod val="60000"/>
                        <a:lumOff val="40000"/>
                      </a:schemeClr>
                    </a:solidFill>
                    <a:latin typeface="2005_iannnnnBMX" pitchFamily="2" charset="0"/>
                    <a:cs typeface="2005_iannnnnBMX" pitchFamily="2" charset="0"/>
                  </a:rPr>
                  <a:t>Multiply the answer with the </a:t>
                </a:r>
                <a14:m>
                  <m:oMath xmlns:m="http://schemas.openxmlformats.org/officeDocument/2006/math">
                    <m:sSup>
                      <m:sSupPr>
                        <m:ctrlPr>
                          <a:rPr lang="en-US" sz="2000" b="1" i="1">
                            <a:solidFill>
                              <a:schemeClr val="accent6">
                                <a:lumMod val="60000"/>
                                <a:lumOff val="40000"/>
                              </a:schemeClr>
                            </a:solidFill>
                            <a:latin typeface="Cambria Math"/>
                            <a:ea typeface="Cambria Math"/>
                            <a:cs typeface="2005_iannnnnBMX" pitchFamily="2" charset="0"/>
                          </a:rPr>
                        </m:ctrlPr>
                      </m:sSupPr>
                      <m:e>
                        <m:r>
                          <a:rPr lang="en-US" sz="2000" b="1" i="1">
                            <a:solidFill>
                              <a:schemeClr val="accent6">
                                <a:lumMod val="60000"/>
                                <a:lumOff val="40000"/>
                              </a:schemeClr>
                            </a:solidFill>
                            <a:latin typeface="Cambria Math"/>
                            <a:ea typeface="Cambria Math"/>
                            <a:cs typeface="2005_iannnnnBMX" pitchFamily="2" charset="0"/>
                          </a:rPr>
                          <m:t>𝟏𝟎</m:t>
                        </m:r>
                      </m:e>
                      <m:sup>
                        <m:r>
                          <a:rPr lang="en-US" sz="2000" b="1" i="1">
                            <a:solidFill>
                              <a:schemeClr val="accent6">
                                <a:lumMod val="60000"/>
                                <a:lumOff val="40000"/>
                              </a:schemeClr>
                            </a:solidFill>
                            <a:latin typeface="Cambria Math"/>
                            <a:ea typeface="Cambria Math"/>
                            <a:cs typeface="2005_iannnnnBMX" pitchFamily="2" charset="0"/>
                          </a:rPr>
                          <m:t>𝟒</m:t>
                        </m:r>
                      </m:sup>
                    </m:sSup>
                  </m:oMath>
                </a14:m>
                <a:r>
                  <a:rPr lang="en-US" sz="2800" b="1" dirty="0" smtClean="0">
                    <a:solidFill>
                      <a:schemeClr val="bg1"/>
                    </a:solidFill>
                    <a:latin typeface="2005_iannnnnBMX" pitchFamily="2" charset="0"/>
                    <a:cs typeface="2005_iannnnnBMX" pitchFamily="2" charset="0"/>
                  </a:rPr>
                  <a:t>.</a:t>
                </a:r>
              </a:p>
              <a:p>
                <a:pPr marL="514350" indent="-514350">
                  <a:buNone/>
                </a:pPr>
                <a:r>
                  <a:rPr lang="en-US" sz="3600" b="1" dirty="0" smtClean="0">
                    <a:solidFill>
                      <a:schemeClr val="bg1"/>
                    </a:solidFill>
                    <a:latin typeface="2005_iannnnnBMX" pitchFamily="2" charset="0"/>
                    <a:cs typeface="2005_iannnnnBMX" pitchFamily="2" charset="0"/>
                  </a:rPr>
                  <a:t>= </a:t>
                </a:r>
                <a:r>
                  <a:rPr lang="en-US" sz="2800" b="1" dirty="0" smtClean="0">
                    <a:solidFill>
                      <a:schemeClr val="bg1"/>
                    </a:solidFill>
                    <a:latin typeface="2005_iannnnnBMX" pitchFamily="2" charset="0"/>
                    <a:cs typeface="2005_iannnnnBMX" pitchFamily="2" charset="0"/>
                  </a:rPr>
                  <a:t>5.1552 </a:t>
                </a:r>
                <a14:m>
                  <m:oMath xmlns:m="http://schemas.openxmlformats.org/officeDocument/2006/math">
                    <m:r>
                      <a:rPr lang="en-US" sz="2000" b="1" i="1">
                        <a:solidFill>
                          <a:schemeClr val="bg1"/>
                        </a:solidFill>
                        <a:latin typeface="Cambria Math"/>
                        <a:ea typeface="Cambria Math"/>
                        <a:cs typeface="2005_iannnnnBMX" pitchFamily="2" charset="0"/>
                      </a:rPr>
                      <m:t>×</m:t>
                    </m:r>
                    <m:sSup>
                      <m:sSupPr>
                        <m:ctrlPr>
                          <a:rPr lang="en-US" sz="2000" b="1" i="1">
                            <a:solidFill>
                              <a:schemeClr val="bg1"/>
                            </a:solidFill>
                            <a:latin typeface="Cambria Math"/>
                            <a:ea typeface="Cambria Math"/>
                            <a:cs typeface="2005_iannnnnBMX" pitchFamily="2" charset="0"/>
                          </a:rPr>
                        </m:ctrlPr>
                      </m:sSupPr>
                      <m:e>
                        <m:r>
                          <a:rPr lang="en-US" sz="2000" b="1" i="1">
                            <a:solidFill>
                              <a:schemeClr val="bg1"/>
                            </a:solidFill>
                            <a:latin typeface="Cambria Math"/>
                            <a:ea typeface="Cambria Math"/>
                            <a:cs typeface="2005_iannnnnBMX" pitchFamily="2" charset="0"/>
                          </a:rPr>
                          <m:t>𝟏𝟎</m:t>
                        </m:r>
                      </m:e>
                      <m:sup>
                        <m:r>
                          <a:rPr lang="en-US" sz="2000" b="1" i="1" smtClean="0">
                            <a:solidFill>
                              <a:schemeClr val="bg1"/>
                            </a:solidFill>
                            <a:latin typeface="Cambria Math"/>
                            <a:ea typeface="Cambria Math"/>
                            <a:cs typeface="2005_iannnnnBMX" pitchFamily="2" charset="0"/>
                          </a:rPr>
                          <m:t>𝟔</m:t>
                        </m:r>
                      </m:sup>
                    </m:sSup>
                  </m:oMath>
                </a14:m>
                <a:r>
                  <a:rPr lang="en-US" sz="3600" b="1" dirty="0" smtClean="0">
                    <a:solidFill>
                      <a:schemeClr val="bg1"/>
                    </a:solidFill>
                    <a:latin typeface="2005_iannnnnBMX" pitchFamily="2" charset="0"/>
                    <a:cs typeface="2005_iannnnnBMX" pitchFamily="2" charset="0"/>
                  </a:rPr>
                  <a:t>			</a:t>
                </a:r>
                <a:r>
                  <a:rPr lang="en-US" sz="2800" b="1" dirty="0" smtClean="0">
                    <a:solidFill>
                      <a:schemeClr val="accent6">
                        <a:lumMod val="60000"/>
                        <a:lumOff val="40000"/>
                      </a:schemeClr>
                    </a:solidFill>
                    <a:latin typeface="2005_iannnnnBMX" pitchFamily="2" charset="0"/>
                    <a:cs typeface="2005_iannnnnBMX" pitchFamily="2" charset="0"/>
                  </a:rPr>
                  <a:t>Change to scientific notation.</a:t>
                </a:r>
                <a:endParaRPr lang="en-US" sz="2800" b="1" dirty="0" smtClean="0">
                  <a:latin typeface="2005_iannnnnBMX" pitchFamily="2" charset="0"/>
                  <a:cs typeface="2005_iannnnnBMX" pitchFamily="2" charset="0"/>
                </a:endParaRPr>
              </a:p>
              <a:p>
                <a:pPr marL="514350" indent="-514350">
                  <a:buNone/>
                </a:pPr>
                <a:endParaRPr lang="en-US" sz="2800" b="1" dirty="0">
                  <a:latin typeface="2005_iannnnnBMX" pitchFamily="2" charset="0"/>
                  <a:cs typeface="2005_iannnnnBMX" pitchFamily="2" charset="0"/>
                </a:endParaRPr>
              </a:p>
            </p:txBody>
          </p:sp>
        </mc:Choice>
        <mc:Fallback xmlns="">
          <p:sp>
            <p:nvSpPr>
              <p:cNvPr id="5123" name="Rectangle 3"/>
              <p:cNvSpPr>
                <a:spLocks noGrp="1" noRot="1" noChangeAspect="1" noMove="1" noResize="1" noEditPoints="1" noAdjustHandles="1" noChangeArrowheads="1" noChangeShapeType="1" noTextEdit="1"/>
              </p:cNvSpPr>
              <p:nvPr>
                <p:ph type="body" idx="1"/>
              </p:nvPr>
            </p:nvSpPr>
            <p:spPr>
              <a:xfrm>
                <a:off x="500034" y="1357298"/>
                <a:ext cx="8001056" cy="5143536"/>
              </a:xfrm>
              <a:blipFill rotWithShape="1">
                <a:blip r:embed="rId2"/>
                <a:stretch>
                  <a:fillRect l="-2285" t="-1186" r="-914"/>
                </a:stretch>
              </a:blipFill>
            </p:spPr>
            <p:txBody>
              <a:bodyPr/>
              <a:lstStyle/>
              <a:p>
                <a:r>
                  <a:rPr lang="th-TH">
                    <a:noFill/>
                  </a:rPr>
                  <a:t> </a:t>
                </a:r>
              </a:p>
            </p:txBody>
          </p:sp>
        </mc:Fallback>
      </mc:AlternateContent>
    </p:spTree>
    <p:extLst>
      <p:ext uri="{BB962C8B-B14F-4D97-AF65-F5344CB8AC3E}">
        <p14:creationId xmlns:p14="http://schemas.microsoft.com/office/powerpoint/2010/main" val="4292424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fade">
                                      <p:cBhvr>
                                        <p:cTn id="12" dur="500"/>
                                        <p:tgtEl>
                                          <p:spTgt spid="5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fade">
                                      <p:cBhvr>
                                        <p:cTn id="17" dur="500"/>
                                        <p:tgtEl>
                                          <p:spTgt spid="51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fade">
                                      <p:cBhvr>
                                        <p:cTn id="22" dur="500"/>
                                        <p:tgtEl>
                                          <p:spTgt spid="51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23">
                                            <p:txEl>
                                              <p:pRg st="4" end="4"/>
                                            </p:txEl>
                                          </p:spTgt>
                                        </p:tgtEl>
                                        <p:attrNameLst>
                                          <p:attrName>style.visibility</p:attrName>
                                        </p:attrNameLst>
                                      </p:cBhvr>
                                      <p:to>
                                        <p:strVal val="visible"/>
                                      </p:to>
                                    </p:set>
                                    <p:animEffect transition="in" filter="fade">
                                      <p:cBhvr>
                                        <p:cTn id="27" dur="500"/>
                                        <p:tgtEl>
                                          <p:spTgt spid="51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123">
                                            <p:txEl>
                                              <p:pRg st="5" end="5"/>
                                            </p:txEl>
                                          </p:spTgt>
                                        </p:tgtEl>
                                        <p:attrNameLst>
                                          <p:attrName>style.visibility</p:attrName>
                                        </p:attrNameLst>
                                      </p:cBhvr>
                                      <p:to>
                                        <p:strVal val="visible"/>
                                      </p:to>
                                    </p:set>
                                    <p:animEffect transition="in" filter="fade">
                                      <p:cBhvr>
                                        <p:cTn id="32" dur="500"/>
                                        <p:tgtEl>
                                          <p:spTgt spid="512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123">
                                            <p:txEl>
                                              <p:pRg st="6" end="6"/>
                                            </p:txEl>
                                          </p:spTgt>
                                        </p:tgtEl>
                                        <p:attrNameLst>
                                          <p:attrName>style.visibility</p:attrName>
                                        </p:attrNameLst>
                                      </p:cBhvr>
                                      <p:to>
                                        <p:strVal val="visible"/>
                                      </p:to>
                                    </p:set>
                                    <p:animEffect transition="in" filter="fade">
                                      <p:cBhvr>
                                        <p:cTn id="37" dur="500"/>
                                        <p:tgtEl>
                                          <p:spTgt spid="512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123">
                                            <p:txEl>
                                              <p:pRg st="7" end="7"/>
                                            </p:txEl>
                                          </p:spTgt>
                                        </p:tgtEl>
                                        <p:attrNameLst>
                                          <p:attrName>style.visibility</p:attrName>
                                        </p:attrNameLst>
                                      </p:cBhvr>
                                      <p:to>
                                        <p:strVal val="visible"/>
                                      </p:to>
                                    </p:set>
                                    <p:animEffect transition="in" filter="fade">
                                      <p:cBhvr>
                                        <p:cTn id="42" dur="500"/>
                                        <p:tgtEl>
                                          <p:spTgt spid="51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เมฆ 5"/>
          <p:cNvSpPr/>
          <p:nvPr/>
        </p:nvSpPr>
        <p:spPr>
          <a:xfrm>
            <a:off x="2065447" y="500042"/>
            <a:ext cx="4738801" cy="768718"/>
          </a:xfrm>
          <a:prstGeom prst="clou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 name="ตัวยึดหมายเลขภาพนิ่ง 5"/>
          <p:cNvSpPr>
            <a:spLocks noGrp="1"/>
          </p:cNvSpPr>
          <p:nvPr>
            <p:ph type="sldNum" sz="quarter" idx="12"/>
          </p:nvPr>
        </p:nvSpPr>
        <p:spPr/>
        <p:txBody>
          <a:bodyPr/>
          <a:lstStyle/>
          <a:p>
            <a:fld id="{8E3771CF-BC35-4C5D-AE13-C627F28D70EF}" type="slidenum">
              <a:rPr lang="en-US"/>
              <a:pPr/>
              <a:t>24</a:t>
            </a:fld>
            <a:endParaRPr lang="en-US"/>
          </a:p>
        </p:txBody>
      </p:sp>
      <p:sp>
        <p:nvSpPr>
          <p:cNvPr id="5122" name="Rectangle 2"/>
          <p:cNvSpPr>
            <a:spLocks noGrp="1" noChangeArrowheads="1"/>
          </p:cNvSpPr>
          <p:nvPr>
            <p:ph type="title"/>
          </p:nvPr>
        </p:nvSpPr>
        <p:spPr>
          <a:xfrm>
            <a:off x="428596" y="404664"/>
            <a:ext cx="7924800" cy="857256"/>
          </a:xfrm>
        </p:spPr>
        <p:txBody>
          <a:bodyPr/>
          <a:lstStyle/>
          <a:p>
            <a:pPr algn="ctr"/>
            <a:r>
              <a:rPr lang="en-US" sz="4000" dirty="0">
                <a:solidFill>
                  <a:srgbClr val="FFFF00"/>
                </a:solidFill>
                <a:latin typeface="2005_iannnnnBMX" pitchFamily="2" charset="0"/>
                <a:cs typeface="2005_iannnnnBMX" pitchFamily="2" charset="0"/>
              </a:rPr>
              <a:t>Exponent and </a:t>
            </a:r>
            <a:r>
              <a:rPr lang="en-US" sz="4000" dirty="0" smtClean="0">
                <a:solidFill>
                  <a:srgbClr val="FFFF00"/>
                </a:solidFill>
                <a:latin typeface="2005_iannnnnBMX" pitchFamily="2" charset="0"/>
                <a:cs typeface="2005_iannnnnBMX" pitchFamily="2" charset="0"/>
              </a:rPr>
              <a:t>Subtraction</a:t>
            </a:r>
            <a:endParaRPr lang="en-US" sz="4000" dirty="0">
              <a:solidFill>
                <a:srgbClr val="FFFF00"/>
              </a:solidFill>
              <a:latin typeface="2005_iannnnnBMX" pitchFamily="2" charset="0"/>
              <a:cs typeface="2005_iannnnnBMX" pitchFamily="2" charset="0"/>
            </a:endParaRPr>
          </a:p>
        </p:txBody>
      </p:sp>
      <mc:AlternateContent xmlns:mc="http://schemas.openxmlformats.org/markup-compatibility/2006" xmlns:a14="http://schemas.microsoft.com/office/drawing/2010/main">
        <mc:Choice Requires="a14">
          <p:sp>
            <p:nvSpPr>
              <p:cNvPr id="5123" name="Rectangle 3"/>
              <p:cNvSpPr>
                <a:spLocks noGrp="1" noChangeArrowheads="1"/>
              </p:cNvSpPr>
              <p:nvPr>
                <p:ph type="body" idx="1"/>
              </p:nvPr>
            </p:nvSpPr>
            <p:spPr>
              <a:xfrm>
                <a:off x="323528" y="1132345"/>
                <a:ext cx="8177562" cy="5465007"/>
              </a:xfrm>
            </p:spPr>
            <p:txBody>
              <a:bodyPr/>
              <a:lstStyle/>
              <a:p>
                <a:pPr marL="514350" indent="-514350">
                  <a:buNone/>
                </a:pPr>
                <a:r>
                  <a:rPr lang="en-US" sz="2800" b="1" dirty="0" smtClean="0">
                    <a:solidFill>
                      <a:srgbClr val="FFFF00"/>
                    </a:solidFill>
                    <a:latin typeface="2005_iannnnnBMX" pitchFamily="2" charset="0"/>
                    <a:cs typeface="2005_iannnnnBMX" pitchFamily="2" charset="0"/>
                  </a:rPr>
                  <a:t>Example</a:t>
                </a:r>
                <a:r>
                  <a:rPr lang="en-US" sz="2800" b="1" dirty="0" smtClean="0">
                    <a:latin typeface="2005_iannnnnBMX" pitchFamily="2" charset="0"/>
                    <a:cs typeface="2005_iannnnnBMX" pitchFamily="2" charset="0"/>
                  </a:rPr>
                  <a:t> Subtract the following  </a:t>
                </a:r>
                <a14:m>
                  <m:oMath xmlns:m="http://schemas.openxmlformats.org/officeDocument/2006/math">
                    <m:sSup>
                      <m:sSupPr>
                        <m:ctrlPr>
                          <a:rPr lang="en-US" sz="2000" b="1" i="1">
                            <a:latin typeface="Cambria Math"/>
                            <a:ea typeface="Cambria Math"/>
                            <a:cs typeface="2005_iannnnnBMX" pitchFamily="2" charset="0"/>
                          </a:rPr>
                        </m:ctrlPr>
                      </m:sSupPr>
                      <m:e>
                        <m:r>
                          <a:rPr lang="en-US" sz="2000" b="1" i="1" smtClean="0">
                            <a:latin typeface="Cambria Math"/>
                            <a:ea typeface="Cambria Math"/>
                            <a:cs typeface="2005_iannnnnBMX" pitchFamily="2" charset="0"/>
                          </a:rPr>
                          <m:t>𝟐</m:t>
                        </m:r>
                      </m:e>
                      <m:sup>
                        <m:r>
                          <a:rPr lang="en-US" sz="2000" b="1" i="1" smtClean="0">
                            <a:latin typeface="Cambria Math"/>
                            <a:ea typeface="Cambria Math"/>
                            <a:cs typeface="2005_iannnnnBMX" pitchFamily="2" charset="0"/>
                          </a:rPr>
                          <m:t>𝟓</m:t>
                        </m:r>
                      </m:sup>
                    </m:sSup>
                  </m:oMath>
                </a14:m>
                <a:r>
                  <a:rPr lang="en-US" sz="2800" b="1" dirty="0" smtClean="0">
                    <a:latin typeface="2005_iannnnnBMX" pitchFamily="2" charset="0"/>
                    <a:cs typeface="2005_iannnnnBMX" pitchFamily="2" charset="0"/>
                  </a:rPr>
                  <a:t>- </a:t>
                </a:r>
                <a14:m>
                  <m:oMath xmlns:m="http://schemas.openxmlformats.org/officeDocument/2006/math">
                    <m:sSup>
                      <m:sSupPr>
                        <m:ctrlPr>
                          <a:rPr lang="en-US" sz="2000" b="1" i="1">
                            <a:latin typeface="Cambria Math"/>
                            <a:ea typeface="Cambria Math"/>
                            <a:cs typeface="2005_iannnnnBMX" pitchFamily="2" charset="0"/>
                          </a:rPr>
                        </m:ctrlPr>
                      </m:sSupPr>
                      <m:e>
                        <m:r>
                          <a:rPr lang="en-US" sz="2000" b="1" i="1" smtClean="0">
                            <a:latin typeface="Cambria Math"/>
                            <a:ea typeface="Cambria Math"/>
                            <a:cs typeface="2005_iannnnnBMX" pitchFamily="2" charset="0"/>
                          </a:rPr>
                          <m:t>𝟑</m:t>
                        </m:r>
                      </m:e>
                      <m:sup>
                        <m:r>
                          <a:rPr lang="en-US" sz="2000" b="1" i="1" smtClean="0">
                            <a:latin typeface="Cambria Math"/>
                            <a:ea typeface="Cambria Math"/>
                            <a:cs typeface="2005_iannnnnBMX" pitchFamily="2" charset="0"/>
                          </a:rPr>
                          <m:t>𝟑</m:t>
                        </m:r>
                      </m:sup>
                    </m:sSup>
                  </m:oMath>
                </a14:m>
                <a:endParaRPr lang="en-US" sz="2800" b="1" dirty="0">
                  <a:latin typeface="2005_iannnnnBMX" pitchFamily="2" charset="0"/>
                  <a:cs typeface="2005_iannnnnBMX" pitchFamily="2" charset="0"/>
                </a:endParaRPr>
              </a:p>
              <a:p>
                <a:pPr marL="514350" indent="-514350">
                  <a:buNone/>
                </a:pPr>
                <a:r>
                  <a:rPr lang="en-US" sz="2800" b="1" dirty="0" smtClean="0">
                    <a:latin typeface="2005_iannnnnBMX" pitchFamily="2" charset="0"/>
                    <a:cs typeface="2005_iannnnnBMX" pitchFamily="2" charset="0"/>
                  </a:rPr>
                  <a:t>a.</a:t>
                </a:r>
                <a:r>
                  <a:rPr lang="en-US" sz="2000" b="1" dirty="0" smtClean="0">
                    <a:ea typeface="Cambria Math"/>
                    <a:cs typeface="2005_iannnnnBMX" pitchFamily="2" charset="0"/>
                  </a:rPr>
                  <a:t> </a:t>
                </a:r>
                <a14:m>
                  <m:oMath xmlns:m="http://schemas.openxmlformats.org/officeDocument/2006/math">
                    <m:sSup>
                      <m:sSupPr>
                        <m:ctrlPr>
                          <a:rPr lang="en-US" sz="2000" b="1" i="1">
                            <a:latin typeface="Cambria Math"/>
                            <a:ea typeface="Cambria Math"/>
                            <a:cs typeface="2005_iannnnnBMX" pitchFamily="2" charset="0"/>
                          </a:rPr>
                        </m:ctrlPr>
                      </m:sSupPr>
                      <m:e>
                        <m:r>
                          <a:rPr lang="en-US" sz="2000" b="1" i="1">
                            <a:latin typeface="Cambria Math"/>
                            <a:ea typeface="Cambria Math"/>
                            <a:cs typeface="2005_iannnnnBMX" pitchFamily="2" charset="0"/>
                          </a:rPr>
                          <m:t>𝟐</m:t>
                        </m:r>
                      </m:e>
                      <m:sup>
                        <m:r>
                          <a:rPr lang="en-US" sz="2000" b="1" i="1">
                            <a:latin typeface="Cambria Math"/>
                            <a:ea typeface="Cambria Math"/>
                            <a:cs typeface="2005_iannnnnBMX" pitchFamily="2" charset="0"/>
                          </a:rPr>
                          <m:t>𝟒</m:t>
                        </m:r>
                      </m:sup>
                    </m:sSup>
                  </m:oMath>
                </a14:m>
                <a:r>
                  <a:rPr lang="en-US" sz="2800" b="1" dirty="0" smtClean="0">
                    <a:latin typeface="2005_iannnnnBMX" pitchFamily="2" charset="0"/>
                    <a:cs typeface="2005_iannnnnBMX" pitchFamily="2" charset="0"/>
                  </a:rPr>
                  <a:t>-</a:t>
                </a:r>
                <a:r>
                  <a:rPr lang="en-US" sz="2800" b="1" dirty="0">
                    <a:latin typeface="2005_iannnnnBMX" pitchFamily="2" charset="0"/>
                    <a:cs typeface="2005_iannnnnBMX" pitchFamily="2" charset="0"/>
                  </a:rPr>
                  <a:t> </a:t>
                </a:r>
                <a14:m>
                  <m:oMath xmlns:m="http://schemas.openxmlformats.org/officeDocument/2006/math">
                    <m:sSup>
                      <m:sSupPr>
                        <m:ctrlPr>
                          <a:rPr lang="en-US" sz="2000" b="1" i="1">
                            <a:latin typeface="Cambria Math"/>
                            <a:ea typeface="Cambria Math"/>
                            <a:cs typeface="2005_iannnnnBMX" pitchFamily="2" charset="0"/>
                          </a:rPr>
                        </m:ctrlPr>
                      </m:sSupPr>
                      <m:e>
                        <m:r>
                          <a:rPr lang="en-US" sz="2000" b="1" i="1">
                            <a:latin typeface="Cambria Math"/>
                            <a:ea typeface="Cambria Math"/>
                            <a:cs typeface="2005_iannnnnBMX" pitchFamily="2" charset="0"/>
                          </a:rPr>
                          <m:t>𝟑</m:t>
                        </m:r>
                      </m:e>
                      <m:sup>
                        <m:r>
                          <a:rPr lang="en-US" sz="2000" b="1" i="1">
                            <a:latin typeface="Cambria Math"/>
                            <a:ea typeface="Cambria Math"/>
                            <a:cs typeface="2005_iannnnnBMX" pitchFamily="2" charset="0"/>
                          </a:rPr>
                          <m:t>𝟐</m:t>
                        </m:r>
                      </m:sup>
                    </m:sSup>
                    <m:r>
                      <a:rPr lang="en-US" sz="2000" b="1" i="1">
                        <a:latin typeface="Cambria Math"/>
                        <a:ea typeface="Cambria Math"/>
                        <a:cs typeface="2005_iannnnnBMX" pitchFamily="2" charset="0"/>
                      </a:rPr>
                      <m:t> </m:t>
                    </m:r>
                  </m:oMath>
                </a14:m>
                <a:r>
                  <a:rPr lang="en-US" sz="2800" b="1" dirty="0" smtClean="0">
                    <a:latin typeface="2005_iannnnnBMX" pitchFamily="2" charset="0"/>
                    <a:cs typeface="2005_iannnnnBMX" pitchFamily="2" charset="0"/>
                  </a:rPr>
                  <a:t>= (2 </a:t>
                </a:r>
                <a:r>
                  <a:rPr lang="en-US" sz="2800" b="1" dirty="0">
                    <a:latin typeface="2005_iannnnnBMX" pitchFamily="2" charset="0"/>
                    <a:cs typeface="2005_iannnnnBMX" pitchFamily="2" charset="0"/>
                    <a:sym typeface="Symbol"/>
                  </a:rPr>
                  <a:t> 2 </a:t>
                </a:r>
                <a:r>
                  <a:rPr lang="en-US" sz="2800" b="1" dirty="0" smtClean="0">
                    <a:latin typeface="2005_iannnnnBMX" pitchFamily="2" charset="0"/>
                    <a:cs typeface="2005_iannnnnBMX" pitchFamily="2" charset="0"/>
                    <a:sym typeface="Symbol"/>
                  </a:rPr>
                  <a:t> 2 </a:t>
                </a:r>
                <a:r>
                  <a:rPr lang="en-US" sz="2800" b="1" dirty="0">
                    <a:latin typeface="2005_iannnnnBMX" pitchFamily="2" charset="0"/>
                    <a:cs typeface="2005_iannnnnBMX" pitchFamily="2" charset="0"/>
                    <a:sym typeface="Symbol"/>
                  </a:rPr>
                  <a:t></a:t>
                </a:r>
                <a:r>
                  <a:rPr lang="en-US" sz="2800" b="1" dirty="0" smtClean="0">
                    <a:latin typeface="2005_iannnnnBMX" pitchFamily="2" charset="0"/>
                    <a:cs typeface="2005_iannnnnBMX" pitchFamily="2" charset="0"/>
                    <a:sym typeface="Symbol"/>
                  </a:rPr>
                  <a:t> 2  2) - (3  3</a:t>
                </a:r>
                <a:r>
                  <a:rPr lang="en-US" sz="2800" b="1" dirty="0">
                    <a:latin typeface="2005_iannnnnBMX" pitchFamily="2" charset="0"/>
                    <a:cs typeface="2005_iannnnnBMX" pitchFamily="2" charset="0"/>
                    <a:sym typeface="Symbol"/>
                  </a:rPr>
                  <a:t>  3</a:t>
                </a:r>
                <a:r>
                  <a:rPr lang="en-US" sz="2800" b="1" dirty="0" smtClean="0">
                    <a:latin typeface="2005_iannnnnBMX" pitchFamily="2" charset="0"/>
                    <a:cs typeface="2005_iannnnnBMX" pitchFamily="2" charset="0"/>
                    <a:sym typeface="Symbol"/>
                  </a:rPr>
                  <a:t>)</a:t>
                </a:r>
                <a:r>
                  <a:rPr lang="en-US" sz="2800" b="1" dirty="0" smtClean="0">
                    <a:solidFill>
                      <a:srgbClr val="00B0F0"/>
                    </a:solidFill>
                    <a:latin typeface="2005_iannnnnBMX" pitchFamily="2" charset="0"/>
                    <a:cs typeface="2005_iannnnnBMX" pitchFamily="2" charset="0"/>
                  </a:rPr>
                  <a:t> 	</a:t>
                </a:r>
                <a:r>
                  <a:rPr lang="en-US" sz="2800" b="1" dirty="0" smtClean="0">
                    <a:solidFill>
                      <a:schemeClr val="accent6">
                        <a:lumMod val="60000"/>
                        <a:lumOff val="40000"/>
                      </a:schemeClr>
                    </a:solidFill>
                    <a:latin typeface="2005_iannnnnBMX" pitchFamily="2" charset="0"/>
                    <a:cs typeface="2005_iannnnnBMX" pitchFamily="2" charset="0"/>
                  </a:rPr>
                  <a:t>Change the  </a:t>
                </a:r>
                <a:r>
                  <a:rPr lang="en-US" sz="2800" b="1" dirty="0">
                    <a:solidFill>
                      <a:schemeClr val="accent6">
                        <a:lumMod val="60000"/>
                        <a:lumOff val="40000"/>
                      </a:schemeClr>
                    </a:solidFill>
                    <a:latin typeface="2005_iannnnnBMX" pitchFamily="2" charset="0"/>
                    <a:cs typeface="2005_iannnnnBMX" pitchFamily="2" charset="0"/>
                  </a:rPr>
                  <a:t>exponents to </a:t>
                </a:r>
                <a:r>
                  <a:rPr lang="en-US" sz="2800" b="1" dirty="0" smtClean="0">
                    <a:solidFill>
                      <a:schemeClr val="accent6">
                        <a:lumMod val="60000"/>
                        <a:lumOff val="40000"/>
                      </a:schemeClr>
                    </a:solidFill>
                    <a:latin typeface="2005_iannnnnBMX" pitchFamily="2" charset="0"/>
                    <a:cs typeface="2005_iannnnnBMX" pitchFamily="2" charset="0"/>
                  </a:rPr>
                  <a:t>					repeated multiplication.</a:t>
                </a:r>
              </a:p>
              <a:p>
                <a:pPr marL="514350" indent="-514350">
                  <a:buNone/>
                </a:pPr>
                <a:r>
                  <a:rPr lang="en-US" sz="3600" b="1" dirty="0" smtClean="0">
                    <a:latin typeface="2005_iannnnnBMX" pitchFamily="2" charset="0"/>
                    <a:cs typeface="2005_iannnnnBMX" pitchFamily="2" charset="0"/>
                  </a:rPr>
                  <a:t>       = </a:t>
                </a:r>
                <a:r>
                  <a:rPr lang="en-US" sz="2800" b="1" dirty="0" smtClean="0">
                    <a:latin typeface="2005_iannnnnBMX" pitchFamily="2" charset="0"/>
                    <a:cs typeface="2005_iannnnnBMX" pitchFamily="2" charset="0"/>
                  </a:rPr>
                  <a:t>32</a:t>
                </a:r>
                <a:r>
                  <a:rPr lang="en-US" sz="2800" b="1" dirty="0" smtClean="0">
                    <a:solidFill>
                      <a:schemeClr val="bg1"/>
                    </a:solidFill>
                    <a:latin typeface="2005_iannnnnBMX" pitchFamily="2" charset="0"/>
                    <a:cs typeface="2005_iannnnnBMX" pitchFamily="2" charset="0"/>
                  </a:rPr>
                  <a:t> + 27				</a:t>
                </a:r>
                <a:r>
                  <a:rPr lang="en-US" sz="2800" b="1" dirty="0" smtClean="0">
                    <a:solidFill>
                      <a:schemeClr val="accent6">
                        <a:lumMod val="60000"/>
                        <a:lumOff val="40000"/>
                      </a:schemeClr>
                    </a:solidFill>
                    <a:latin typeface="2005_iannnnnBMX" pitchFamily="2" charset="0"/>
                    <a:cs typeface="2005_iannnnnBMX" pitchFamily="2" charset="0"/>
                  </a:rPr>
                  <a:t>Subtract.</a:t>
                </a:r>
              </a:p>
              <a:p>
                <a:pPr marL="514350" indent="-514350">
                  <a:buNone/>
                </a:pPr>
                <a:r>
                  <a:rPr lang="en-US" sz="2800" b="1" dirty="0">
                    <a:latin typeface="2005_iannnnnBMX" pitchFamily="2" charset="0"/>
                    <a:cs typeface="2005_iannnnnBMX" pitchFamily="2" charset="0"/>
                  </a:rPr>
                  <a:t> </a:t>
                </a:r>
                <a:r>
                  <a:rPr lang="en-US" sz="2800" b="1" dirty="0" smtClean="0">
                    <a:latin typeface="2005_iannnnnBMX" pitchFamily="2" charset="0"/>
                    <a:cs typeface="2005_iannnnnBMX" pitchFamily="2" charset="0"/>
                  </a:rPr>
                  <a:t>        = 59				</a:t>
                </a:r>
                <a:r>
                  <a:rPr lang="en-US" sz="2800" b="1" dirty="0" smtClean="0">
                    <a:solidFill>
                      <a:schemeClr val="accent6">
                        <a:lumMod val="60000"/>
                        <a:lumOff val="40000"/>
                      </a:schemeClr>
                    </a:solidFill>
                    <a:latin typeface="2005_iannnnnBMX" pitchFamily="2" charset="0"/>
                    <a:cs typeface="2005_iannnnnBMX" pitchFamily="2" charset="0"/>
                  </a:rPr>
                  <a:t>Simplify.</a:t>
                </a:r>
              </a:p>
              <a:p>
                <a:pPr marL="514350" indent="-514350">
                  <a:buNone/>
                </a:pPr>
                <a:r>
                  <a:rPr lang="en-US" sz="2800" b="1" dirty="0" smtClean="0">
                    <a:latin typeface="2005_iannnnnBMX" pitchFamily="2" charset="0"/>
                    <a:cs typeface="2005_iannnnnBMX" pitchFamily="2" charset="0"/>
                  </a:rPr>
                  <a:t>b. </a:t>
                </a:r>
                <a14:m>
                  <m:oMath xmlns:m="http://schemas.openxmlformats.org/officeDocument/2006/math">
                    <m:sSup>
                      <m:sSupPr>
                        <m:ctrlPr>
                          <a:rPr lang="en-US" sz="2000" b="1" i="1">
                            <a:latin typeface="Cambria Math"/>
                            <a:ea typeface="Cambria Math"/>
                            <a:cs typeface="2005_iannnnnBMX" pitchFamily="2" charset="0"/>
                          </a:rPr>
                        </m:ctrlPr>
                      </m:sSupPr>
                      <m:e>
                        <m:r>
                          <a:rPr lang="en-US" sz="2000" b="1" i="1" smtClean="0">
                            <a:latin typeface="Cambria Math"/>
                            <a:ea typeface="Cambria Math"/>
                            <a:cs typeface="2005_iannnnnBMX" pitchFamily="2" charset="0"/>
                          </a:rPr>
                          <m:t>𝟓</m:t>
                        </m:r>
                      </m:e>
                      <m:sup>
                        <m:r>
                          <a:rPr lang="en-US" sz="2000" b="1" i="1" smtClean="0">
                            <a:latin typeface="Cambria Math"/>
                            <a:ea typeface="Cambria Math"/>
                            <a:cs typeface="2005_iannnnnBMX" pitchFamily="2" charset="0"/>
                          </a:rPr>
                          <m:t>𝟐</m:t>
                        </m:r>
                      </m:sup>
                    </m:sSup>
                  </m:oMath>
                </a14:m>
                <a:r>
                  <a:rPr lang="en-US" sz="2800" b="1" dirty="0" smtClean="0">
                    <a:latin typeface="2005_iannnnnBMX" pitchFamily="2" charset="0"/>
                    <a:cs typeface="2005_iannnnnBMX" pitchFamily="2" charset="0"/>
                  </a:rPr>
                  <a:t>-</a:t>
                </a:r>
                <a:r>
                  <a:rPr lang="en-US" sz="2800" b="1" dirty="0">
                    <a:latin typeface="2005_iannnnnBMX" pitchFamily="2" charset="0"/>
                    <a:cs typeface="2005_iannnnnBMX" pitchFamily="2" charset="0"/>
                  </a:rPr>
                  <a:t> </a:t>
                </a:r>
                <a14:m>
                  <m:oMath xmlns:m="http://schemas.openxmlformats.org/officeDocument/2006/math">
                    <m:sSup>
                      <m:sSupPr>
                        <m:ctrlPr>
                          <a:rPr lang="en-US" sz="2000" b="1" i="1">
                            <a:latin typeface="Cambria Math"/>
                            <a:ea typeface="Cambria Math"/>
                            <a:cs typeface="2005_iannnnnBMX" pitchFamily="2" charset="0"/>
                          </a:rPr>
                        </m:ctrlPr>
                      </m:sSupPr>
                      <m:e>
                        <m:r>
                          <a:rPr lang="en-US" sz="2000" b="1" i="1">
                            <a:latin typeface="Cambria Math"/>
                            <a:ea typeface="Cambria Math"/>
                            <a:cs typeface="2005_iannnnnBMX" pitchFamily="2" charset="0"/>
                          </a:rPr>
                          <m:t>𝟑</m:t>
                        </m:r>
                      </m:e>
                      <m:sup>
                        <m:r>
                          <a:rPr lang="en-US" sz="2000" b="1" i="1" smtClean="0">
                            <a:latin typeface="Cambria Math"/>
                            <a:ea typeface="Cambria Math"/>
                            <a:cs typeface="2005_iannnnnBMX" pitchFamily="2" charset="0"/>
                          </a:rPr>
                          <m:t>𝟐</m:t>
                        </m:r>
                      </m:sup>
                    </m:sSup>
                    <m:r>
                      <a:rPr lang="en-US" sz="2000" b="1" i="1">
                        <a:latin typeface="Cambria Math"/>
                        <a:ea typeface="Cambria Math"/>
                        <a:cs typeface="2005_iannnnnBMX" pitchFamily="2" charset="0"/>
                      </a:rPr>
                      <m:t> </m:t>
                    </m:r>
                  </m:oMath>
                </a14:m>
                <a:r>
                  <a:rPr lang="en-US" sz="2800" b="1" dirty="0" smtClean="0">
                    <a:latin typeface="2005_iannnnnBMX" pitchFamily="2" charset="0"/>
                    <a:cs typeface="2005_iannnnnBMX" pitchFamily="2" charset="0"/>
                  </a:rPr>
                  <a:t>- </a:t>
                </a:r>
                <a14:m>
                  <m:oMath xmlns:m="http://schemas.openxmlformats.org/officeDocument/2006/math">
                    <m:sSup>
                      <m:sSupPr>
                        <m:ctrlPr>
                          <a:rPr lang="en-US" sz="2000" b="1" i="1">
                            <a:latin typeface="Cambria Math"/>
                            <a:ea typeface="Cambria Math"/>
                            <a:cs typeface="2005_iannnnnBMX" pitchFamily="2" charset="0"/>
                          </a:rPr>
                        </m:ctrlPr>
                      </m:sSupPr>
                      <m:e>
                        <m:r>
                          <a:rPr lang="en-US" sz="2000" b="1" i="1">
                            <a:latin typeface="Cambria Math"/>
                            <a:ea typeface="Cambria Math"/>
                            <a:cs typeface="2005_iannnnnBMX" pitchFamily="2" charset="0"/>
                          </a:rPr>
                          <m:t>𝟐</m:t>
                        </m:r>
                      </m:e>
                      <m:sup>
                        <m:r>
                          <a:rPr lang="en-US" sz="2000" b="1" i="1" smtClean="0">
                            <a:latin typeface="Cambria Math"/>
                            <a:ea typeface="Cambria Math"/>
                            <a:cs typeface="2005_iannnnnBMX" pitchFamily="2" charset="0"/>
                          </a:rPr>
                          <m:t>𝟒</m:t>
                        </m:r>
                      </m:sup>
                    </m:sSup>
                  </m:oMath>
                </a14:m>
                <a:r>
                  <a:rPr lang="en-US" sz="2800" b="1" dirty="0" smtClean="0">
                    <a:latin typeface="2005_iannnnnBMX" pitchFamily="2" charset="0"/>
                    <a:cs typeface="2005_iannnnnBMX" pitchFamily="2" charset="0"/>
                  </a:rPr>
                  <a:t> </a:t>
                </a:r>
              </a:p>
              <a:p>
                <a:pPr marL="514350" indent="-514350">
                  <a:buNone/>
                </a:pPr>
                <a:r>
                  <a:rPr lang="en-US" sz="2800" b="1" dirty="0" smtClean="0">
                    <a:latin typeface="2005_iannnnnBMX" pitchFamily="2" charset="0"/>
                    <a:cs typeface="2005_iannnnnBMX" pitchFamily="2" charset="0"/>
                  </a:rPr>
                  <a:t>= (5 </a:t>
                </a:r>
                <a:r>
                  <a:rPr lang="en-US" sz="2800" b="1" dirty="0">
                    <a:latin typeface="2005_iannnnnBMX" pitchFamily="2" charset="0"/>
                    <a:cs typeface="2005_iannnnnBMX" pitchFamily="2" charset="0"/>
                    <a:sym typeface="Symbol"/>
                  </a:rPr>
                  <a:t> </a:t>
                </a:r>
                <a:r>
                  <a:rPr lang="en-US" sz="2800" b="1" dirty="0" smtClean="0">
                    <a:latin typeface="2005_iannnnnBMX" pitchFamily="2" charset="0"/>
                    <a:cs typeface="2005_iannnnnBMX" pitchFamily="2" charset="0"/>
                    <a:sym typeface="Symbol"/>
                  </a:rPr>
                  <a:t>5 ) - (3 </a:t>
                </a:r>
                <a:r>
                  <a:rPr lang="en-US" sz="2800" b="1" dirty="0">
                    <a:latin typeface="2005_iannnnnBMX" pitchFamily="2" charset="0"/>
                    <a:cs typeface="2005_iannnnnBMX" pitchFamily="2" charset="0"/>
                    <a:sym typeface="Symbol"/>
                  </a:rPr>
                  <a:t> 3</a:t>
                </a:r>
                <a:r>
                  <a:rPr lang="en-US" sz="2800" b="1" dirty="0" smtClean="0">
                    <a:latin typeface="2005_iannnnnBMX" pitchFamily="2" charset="0"/>
                    <a:cs typeface="2005_iannnnnBMX" pitchFamily="2" charset="0"/>
                    <a:sym typeface="Symbol"/>
                  </a:rPr>
                  <a:t>)</a:t>
                </a:r>
                <a:r>
                  <a:rPr lang="en-US" sz="2800" b="1" dirty="0">
                    <a:latin typeface="2005_iannnnnBMX" pitchFamily="2" charset="0"/>
                    <a:cs typeface="2005_iannnnnBMX" pitchFamily="2" charset="0"/>
                    <a:sym typeface="Symbol"/>
                  </a:rPr>
                  <a:t> </a:t>
                </a:r>
                <a:r>
                  <a:rPr lang="en-US" sz="2800" b="1" dirty="0" smtClean="0">
                    <a:latin typeface="2005_iannnnnBMX" pitchFamily="2" charset="0"/>
                    <a:cs typeface="2005_iannnnnBMX" pitchFamily="2" charset="0"/>
                    <a:sym typeface="Symbol"/>
                  </a:rPr>
                  <a:t>- (2 </a:t>
                </a:r>
                <a:r>
                  <a:rPr lang="en-US" sz="2800" b="1" dirty="0">
                    <a:latin typeface="2005_iannnnnBMX" pitchFamily="2" charset="0"/>
                    <a:cs typeface="2005_iannnnnBMX" pitchFamily="2" charset="0"/>
                    <a:sym typeface="Symbol"/>
                  </a:rPr>
                  <a:t> </a:t>
                </a:r>
                <a:r>
                  <a:rPr lang="en-US" sz="2800" b="1" dirty="0" smtClean="0">
                    <a:latin typeface="2005_iannnnnBMX" pitchFamily="2" charset="0"/>
                    <a:cs typeface="2005_iannnnnBMX" pitchFamily="2" charset="0"/>
                    <a:sym typeface="Symbol"/>
                  </a:rPr>
                  <a:t>2 </a:t>
                </a:r>
                <a:r>
                  <a:rPr lang="en-US" sz="2800" b="1" dirty="0">
                    <a:latin typeface="2005_iannnnnBMX" pitchFamily="2" charset="0"/>
                    <a:cs typeface="2005_iannnnnBMX" pitchFamily="2" charset="0"/>
                    <a:sym typeface="Symbol"/>
                  </a:rPr>
                  <a:t> </a:t>
                </a:r>
                <a:r>
                  <a:rPr lang="en-US" sz="2800" b="1" dirty="0" smtClean="0">
                    <a:latin typeface="2005_iannnnnBMX" pitchFamily="2" charset="0"/>
                    <a:cs typeface="2005_iannnnnBMX" pitchFamily="2" charset="0"/>
                    <a:sym typeface="Symbol"/>
                  </a:rPr>
                  <a:t>2 </a:t>
                </a:r>
                <a:r>
                  <a:rPr lang="en-US" sz="2800" b="1" dirty="0">
                    <a:latin typeface="2005_iannnnnBMX" pitchFamily="2" charset="0"/>
                    <a:cs typeface="2005_iannnnnBMX" pitchFamily="2" charset="0"/>
                    <a:sym typeface="Symbol"/>
                  </a:rPr>
                  <a:t> </a:t>
                </a:r>
                <a:r>
                  <a:rPr lang="en-US" sz="2800" b="1" dirty="0" smtClean="0">
                    <a:latin typeface="2005_iannnnnBMX" pitchFamily="2" charset="0"/>
                    <a:cs typeface="2005_iannnnnBMX" pitchFamily="2" charset="0"/>
                    <a:sym typeface="Symbol"/>
                  </a:rPr>
                  <a:t>2)</a:t>
                </a:r>
                <a:r>
                  <a:rPr lang="en-US" sz="2800" b="1" dirty="0" smtClean="0">
                    <a:solidFill>
                      <a:schemeClr val="accent6">
                        <a:lumMod val="60000"/>
                        <a:lumOff val="40000"/>
                      </a:schemeClr>
                    </a:solidFill>
                    <a:latin typeface="2005_iannnnnBMX" pitchFamily="2" charset="0"/>
                    <a:cs typeface="2005_iannnnnBMX" pitchFamily="2" charset="0"/>
                  </a:rPr>
                  <a:t>            Change </a:t>
                </a:r>
                <a:r>
                  <a:rPr lang="en-US" sz="2800" b="1" dirty="0">
                    <a:solidFill>
                      <a:schemeClr val="accent6">
                        <a:lumMod val="60000"/>
                        <a:lumOff val="40000"/>
                      </a:schemeClr>
                    </a:solidFill>
                    <a:latin typeface="2005_iannnnnBMX" pitchFamily="2" charset="0"/>
                    <a:cs typeface="2005_iannnnnBMX" pitchFamily="2" charset="0"/>
                  </a:rPr>
                  <a:t>the  exponents </a:t>
                </a:r>
                <a:r>
                  <a:rPr lang="en-US" sz="2800" b="1" dirty="0" smtClean="0">
                    <a:solidFill>
                      <a:schemeClr val="accent6">
                        <a:lumMod val="60000"/>
                        <a:lumOff val="40000"/>
                      </a:schemeClr>
                    </a:solidFill>
                    <a:latin typeface="2005_iannnnnBMX" pitchFamily="2" charset="0"/>
                    <a:cs typeface="2005_iannnnnBMX" pitchFamily="2" charset="0"/>
                  </a:rPr>
                  <a:t>to</a:t>
                </a:r>
              </a:p>
              <a:p>
                <a:pPr marL="514350" indent="-514350">
                  <a:buNone/>
                </a:pPr>
                <a:r>
                  <a:rPr lang="en-US" sz="2800" b="1" dirty="0">
                    <a:solidFill>
                      <a:schemeClr val="accent6">
                        <a:lumMod val="60000"/>
                        <a:lumOff val="40000"/>
                      </a:schemeClr>
                    </a:solidFill>
                    <a:latin typeface="2005_iannnnnBMX" pitchFamily="2" charset="0"/>
                    <a:cs typeface="2005_iannnnnBMX" pitchFamily="2" charset="0"/>
                  </a:rPr>
                  <a:t>	</a:t>
                </a:r>
                <a:r>
                  <a:rPr lang="en-US" sz="2800" b="1" dirty="0" smtClean="0">
                    <a:solidFill>
                      <a:schemeClr val="accent6">
                        <a:lumMod val="60000"/>
                        <a:lumOff val="40000"/>
                      </a:schemeClr>
                    </a:solidFill>
                    <a:latin typeface="2005_iannnnnBMX" pitchFamily="2" charset="0"/>
                    <a:cs typeface="2005_iannnnnBMX" pitchFamily="2" charset="0"/>
                  </a:rPr>
                  <a:t>					repeated multiplication.</a:t>
                </a:r>
                <a:endParaRPr lang="en-US" sz="2800" b="1" dirty="0">
                  <a:latin typeface="2005_iannnnnBMX" pitchFamily="2" charset="0"/>
                  <a:cs typeface="2005_iannnnnBMX" pitchFamily="2" charset="0"/>
                </a:endParaRPr>
              </a:p>
              <a:p>
                <a:pPr marL="514350" indent="-514350">
                  <a:buNone/>
                </a:pPr>
                <a:r>
                  <a:rPr lang="en-US" sz="3600" b="1" dirty="0">
                    <a:latin typeface="2005_iannnnnBMX" pitchFamily="2" charset="0"/>
                    <a:cs typeface="2005_iannnnnBMX" pitchFamily="2" charset="0"/>
                  </a:rPr>
                  <a:t>       = </a:t>
                </a:r>
                <a:r>
                  <a:rPr lang="en-US" sz="2800" b="1" dirty="0" smtClean="0">
                    <a:latin typeface="2005_iannnnnBMX" pitchFamily="2" charset="0"/>
                    <a:cs typeface="2005_iannnnnBMX" pitchFamily="2" charset="0"/>
                  </a:rPr>
                  <a:t>25 - 9 - 16 			</a:t>
                </a:r>
                <a:r>
                  <a:rPr lang="en-US" sz="2800" b="1" dirty="0" smtClean="0">
                    <a:solidFill>
                      <a:schemeClr val="accent6">
                        <a:lumMod val="60000"/>
                        <a:lumOff val="40000"/>
                      </a:schemeClr>
                    </a:solidFill>
                    <a:latin typeface="2005_iannnnnBMX" pitchFamily="2" charset="0"/>
                    <a:cs typeface="2005_iannnnnBMX" pitchFamily="2" charset="0"/>
                  </a:rPr>
                  <a:t>Subtract</a:t>
                </a:r>
                <a:endParaRPr lang="en-US" sz="2800" b="1" dirty="0">
                  <a:latin typeface="2005_iannnnnBMX" pitchFamily="2" charset="0"/>
                  <a:cs typeface="2005_iannnnnBMX" pitchFamily="2" charset="0"/>
                </a:endParaRPr>
              </a:p>
              <a:p>
                <a:pPr marL="514350" indent="-514350">
                  <a:buNone/>
                </a:pPr>
                <a:r>
                  <a:rPr lang="en-US" sz="2800" b="1" dirty="0">
                    <a:latin typeface="2005_iannnnnBMX" pitchFamily="2" charset="0"/>
                    <a:cs typeface="2005_iannnnnBMX" pitchFamily="2" charset="0"/>
                  </a:rPr>
                  <a:t>         = </a:t>
                </a:r>
                <a:r>
                  <a:rPr lang="en-US" sz="2800" b="1" dirty="0" smtClean="0">
                    <a:latin typeface="2005_iannnnnBMX" pitchFamily="2" charset="0"/>
                    <a:cs typeface="2005_iannnnnBMX" pitchFamily="2" charset="0"/>
                  </a:rPr>
                  <a:t>0 				</a:t>
                </a:r>
                <a:r>
                  <a:rPr lang="en-US" sz="2800" b="1" dirty="0" smtClean="0">
                    <a:solidFill>
                      <a:schemeClr val="accent6">
                        <a:lumMod val="60000"/>
                        <a:lumOff val="40000"/>
                      </a:schemeClr>
                    </a:solidFill>
                    <a:latin typeface="2005_iannnnnBMX" pitchFamily="2" charset="0"/>
                    <a:cs typeface="2005_iannnnnBMX" pitchFamily="2" charset="0"/>
                  </a:rPr>
                  <a:t>Simplify</a:t>
                </a:r>
                <a:r>
                  <a:rPr lang="en-US" sz="2800" b="1" dirty="0">
                    <a:solidFill>
                      <a:schemeClr val="accent6">
                        <a:lumMod val="60000"/>
                        <a:lumOff val="40000"/>
                      </a:schemeClr>
                    </a:solidFill>
                    <a:latin typeface="2005_iannnnnBMX" pitchFamily="2" charset="0"/>
                    <a:cs typeface="2005_iannnnnBMX" pitchFamily="2" charset="0"/>
                  </a:rPr>
                  <a:t>.</a:t>
                </a:r>
                <a:endParaRPr lang="en-US" sz="2800" b="1" dirty="0">
                  <a:latin typeface="2005_iannnnnBMX" pitchFamily="2" charset="0"/>
                  <a:cs typeface="2005_iannnnnBMX" pitchFamily="2" charset="0"/>
                </a:endParaRPr>
              </a:p>
              <a:p>
                <a:pPr marL="514350" indent="-514350">
                  <a:buNone/>
                </a:pPr>
                <a:endParaRPr lang="en-US" sz="2800" b="1" dirty="0" smtClean="0">
                  <a:latin typeface="2005_iannnnnBMX" pitchFamily="2" charset="0"/>
                  <a:cs typeface="2005_iannnnnBMX" pitchFamily="2" charset="0"/>
                </a:endParaRPr>
              </a:p>
              <a:p>
                <a:pPr marL="514350" indent="-514350">
                  <a:buNone/>
                </a:pPr>
                <a:endParaRPr lang="en-US" sz="2800" b="1" dirty="0">
                  <a:latin typeface="2005_iannnnnBMX" pitchFamily="2" charset="0"/>
                  <a:cs typeface="2005_iannnnnBMX" pitchFamily="2" charset="0"/>
                </a:endParaRPr>
              </a:p>
            </p:txBody>
          </p:sp>
        </mc:Choice>
        <mc:Fallback xmlns="">
          <p:sp>
            <p:nvSpPr>
              <p:cNvPr id="5123" name="Rectangle 3"/>
              <p:cNvSpPr>
                <a:spLocks noGrp="1" noRot="1" noChangeAspect="1" noMove="1" noResize="1" noEditPoints="1" noAdjustHandles="1" noChangeArrowheads="1" noChangeShapeType="1" noTextEdit="1"/>
              </p:cNvSpPr>
              <p:nvPr>
                <p:ph type="body" idx="1"/>
              </p:nvPr>
            </p:nvSpPr>
            <p:spPr>
              <a:xfrm>
                <a:off x="323528" y="1132345"/>
                <a:ext cx="8177562" cy="5465007"/>
              </a:xfrm>
              <a:blipFill rotWithShape="1">
                <a:blip r:embed="rId2"/>
                <a:stretch>
                  <a:fillRect l="-1490" t="-1116" b="-781"/>
                </a:stretch>
              </a:blipFill>
            </p:spPr>
            <p:txBody>
              <a:bodyPr/>
              <a:lstStyle/>
              <a:p>
                <a:r>
                  <a:rPr lang="th-TH">
                    <a:noFill/>
                  </a:rPr>
                  <a:t> </a:t>
                </a:r>
              </a:p>
            </p:txBody>
          </p:sp>
        </mc:Fallback>
      </mc:AlternateContent>
    </p:spTree>
    <p:extLst>
      <p:ext uri="{BB962C8B-B14F-4D97-AF65-F5344CB8AC3E}">
        <p14:creationId xmlns:p14="http://schemas.microsoft.com/office/powerpoint/2010/main" val="482132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fade">
                                      <p:cBhvr>
                                        <p:cTn id="12" dur="500"/>
                                        <p:tgtEl>
                                          <p:spTgt spid="5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fade">
                                      <p:cBhvr>
                                        <p:cTn id="17" dur="500"/>
                                        <p:tgtEl>
                                          <p:spTgt spid="51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fade">
                                      <p:cBhvr>
                                        <p:cTn id="22" dur="500"/>
                                        <p:tgtEl>
                                          <p:spTgt spid="51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23">
                                            <p:txEl>
                                              <p:pRg st="4" end="4"/>
                                            </p:txEl>
                                          </p:spTgt>
                                        </p:tgtEl>
                                        <p:attrNameLst>
                                          <p:attrName>style.visibility</p:attrName>
                                        </p:attrNameLst>
                                      </p:cBhvr>
                                      <p:to>
                                        <p:strVal val="visible"/>
                                      </p:to>
                                    </p:set>
                                    <p:animEffect transition="in" filter="fade">
                                      <p:cBhvr>
                                        <p:cTn id="27" dur="500"/>
                                        <p:tgtEl>
                                          <p:spTgt spid="51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123">
                                            <p:txEl>
                                              <p:pRg st="5" end="5"/>
                                            </p:txEl>
                                          </p:spTgt>
                                        </p:tgtEl>
                                        <p:attrNameLst>
                                          <p:attrName>style.visibility</p:attrName>
                                        </p:attrNameLst>
                                      </p:cBhvr>
                                      <p:to>
                                        <p:strVal val="visible"/>
                                      </p:to>
                                    </p:set>
                                    <p:animEffect transition="in" filter="fade">
                                      <p:cBhvr>
                                        <p:cTn id="32" dur="500"/>
                                        <p:tgtEl>
                                          <p:spTgt spid="512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123">
                                            <p:txEl>
                                              <p:pRg st="6" end="6"/>
                                            </p:txEl>
                                          </p:spTgt>
                                        </p:tgtEl>
                                        <p:attrNameLst>
                                          <p:attrName>style.visibility</p:attrName>
                                        </p:attrNameLst>
                                      </p:cBhvr>
                                      <p:to>
                                        <p:strVal val="visible"/>
                                      </p:to>
                                    </p:set>
                                    <p:animEffect transition="in" filter="fade">
                                      <p:cBhvr>
                                        <p:cTn id="37" dur="500"/>
                                        <p:tgtEl>
                                          <p:spTgt spid="512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123">
                                            <p:txEl>
                                              <p:pRg st="7" end="7"/>
                                            </p:txEl>
                                          </p:spTgt>
                                        </p:tgtEl>
                                        <p:attrNameLst>
                                          <p:attrName>style.visibility</p:attrName>
                                        </p:attrNameLst>
                                      </p:cBhvr>
                                      <p:to>
                                        <p:strVal val="visible"/>
                                      </p:to>
                                    </p:set>
                                    <p:animEffect transition="in" filter="fade">
                                      <p:cBhvr>
                                        <p:cTn id="42" dur="500"/>
                                        <p:tgtEl>
                                          <p:spTgt spid="512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123">
                                            <p:txEl>
                                              <p:pRg st="8" end="8"/>
                                            </p:txEl>
                                          </p:spTgt>
                                        </p:tgtEl>
                                        <p:attrNameLst>
                                          <p:attrName>style.visibility</p:attrName>
                                        </p:attrNameLst>
                                      </p:cBhvr>
                                      <p:to>
                                        <p:strVal val="visible"/>
                                      </p:to>
                                    </p:set>
                                    <p:animEffect transition="in" filter="fade">
                                      <p:cBhvr>
                                        <p:cTn id="47" dur="500"/>
                                        <p:tgtEl>
                                          <p:spTgt spid="512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เมฆ 5"/>
          <p:cNvSpPr/>
          <p:nvPr/>
        </p:nvSpPr>
        <p:spPr>
          <a:xfrm>
            <a:off x="2065447" y="500042"/>
            <a:ext cx="4738801" cy="1071570"/>
          </a:xfrm>
          <a:prstGeom prst="clou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 name="ตัวยึดหมายเลขภาพนิ่ง 5"/>
          <p:cNvSpPr>
            <a:spLocks noGrp="1"/>
          </p:cNvSpPr>
          <p:nvPr>
            <p:ph type="sldNum" sz="quarter" idx="12"/>
          </p:nvPr>
        </p:nvSpPr>
        <p:spPr/>
        <p:txBody>
          <a:bodyPr/>
          <a:lstStyle/>
          <a:p>
            <a:fld id="{8E3771CF-BC35-4C5D-AE13-C627F28D70EF}" type="slidenum">
              <a:rPr lang="en-US"/>
              <a:pPr/>
              <a:t>25</a:t>
            </a:fld>
            <a:endParaRPr lang="en-US"/>
          </a:p>
        </p:txBody>
      </p:sp>
      <p:sp>
        <p:nvSpPr>
          <p:cNvPr id="5122" name="Rectangle 2"/>
          <p:cNvSpPr>
            <a:spLocks noGrp="1" noChangeArrowheads="1"/>
          </p:cNvSpPr>
          <p:nvPr>
            <p:ph type="title"/>
          </p:nvPr>
        </p:nvSpPr>
        <p:spPr>
          <a:xfrm>
            <a:off x="428596" y="571480"/>
            <a:ext cx="7924800" cy="857256"/>
          </a:xfrm>
        </p:spPr>
        <p:txBody>
          <a:bodyPr/>
          <a:lstStyle/>
          <a:p>
            <a:pPr algn="ctr"/>
            <a:r>
              <a:rPr lang="en-US" sz="4000" dirty="0">
                <a:solidFill>
                  <a:srgbClr val="FFFF00"/>
                </a:solidFill>
                <a:latin typeface="2005_iannnnnBMX" pitchFamily="2" charset="0"/>
                <a:cs typeface="2005_iannnnnBMX" pitchFamily="2" charset="0"/>
              </a:rPr>
              <a:t>Exponent and </a:t>
            </a:r>
            <a:r>
              <a:rPr lang="en-US" sz="4000" dirty="0" smtClean="0">
                <a:solidFill>
                  <a:srgbClr val="FFFF00"/>
                </a:solidFill>
                <a:latin typeface="2005_iannnnnBMX" pitchFamily="2" charset="0"/>
                <a:cs typeface="2005_iannnnnBMX" pitchFamily="2" charset="0"/>
              </a:rPr>
              <a:t>Subtraction</a:t>
            </a:r>
            <a:endParaRPr lang="en-US" sz="4000" dirty="0">
              <a:solidFill>
                <a:srgbClr val="FFFF00"/>
              </a:solidFill>
              <a:latin typeface="2005_iannnnnBMX" pitchFamily="2" charset="0"/>
              <a:cs typeface="2005_iannnnnBMX" pitchFamily="2" charset="0"/>
            </a:endParaRPr>
          </a:p>
        </p:txBody>
      </p:sp>
      <mc:AlternateContent xmlns:mc="http://schemas.openxmlformats.org/markup-compatibility/2006" xmlns:a14="http://schemas.microsoft.com/office/drawing/2010/main">
        <mc:Choice Requires="a14">
          <p:sp>
            <p:nvSpPr>
              <p:cNvPr id="5123" name="Rectangle 3"/>
              <p:cNvSpPr>
                <a:spLocks noGrp="1" noChangeArrowheads="1"/>
              </p:cNvSpPr>
              <p:nvPr>
                <p:ph type="body" idx="1"/>
              </p:nvPr>
            </p:nvSpPr>
            <p:spPr>
              <a:xfrm>
                <a:off x="395536" y="1772816"/>
                <a:ext cx="8208912" cy="4728018"/>
              </a:xfrm>
            </p:spPr>
            <p:txBody>
              <a:bodyPr/>
              <a:lstStyle/>
              <a:p>
                <a:pPr marL="514350" indent="-514350">
                  <a:buNone/>
                </a:pPr>
                <a:r>
                  <a:rPr lang="en-US" sz="2800" b="1" dirty="0" smtClean="0">
                    <a:solidFill>
                      <a:srgbClr val="00B0F0"/>
                    </a:solidFill>
                    <a:latin typeface="2005_iannnnnBMX" pitchFamily="2" charset="0"/>
                    <a:cs typeface="2005_iannnnnBMX" pitchFamily="2" charset="0"/>
                  </a:rPr>
                  <a:t>Subtraction </a:t>
                </a:r>
                <a:r>
                  <a:rPr lang="en-US" sz="2800" b="1" dirty="0">
                    <a:solidFill>
                      <a:srgbClr val="00B0F0"/>
                    </a:solidFill>
                    <a:latin typeface="2005_iannnnnBMX" pitchFamily="2" charset="0"/>
                    <a:cs typeface="2005_iannnnnBMX" pitchFamily="2" charset="0"/>
                  </a:rPr>
                  <a:t>with same exponent.</a:t>
                </a:r>
              </a:p>
              <a:p>
                <a:pPr marL="514350" indent="-514350">
                  <a:buNone/>
                </a:pPr>
                <a:r>
                  <a:rPr lang="en-US" sz="2800" b="1" dirty="0" smtClean="0">
                    <a:solidFill>
                      <a:srgbClr val="FFFF00"/>
                    </a:solidFill>
                    <a:latin typeface="2005_iannnnnBMX" pitchFamily="2" charset="0"/>
                    <a:cs typeface="2005_iannnnnBMX" pitchFamily="2" charset="0"/>
                  </a:rPr>
                  <a:t>Example</a:t>
                </a:r>
                <a:r>
                  <a:rPr lang="en-US" sz="2800" b="1" dirty="0" smtClean="0">
                    <a:latin typeface="2005_iannnnnBMX" pitchFamily="2" charset="0"/>
                    <a:cs typeface="2005_iannnnnBMX" pitchFamily="2" charset="0"/>
                  </a:rPr>
                  <a:t> Subtract </a:t>
                </a:r>
                <a:r>
                  <a:rPr lang="en-US" sz="2800" b="1" dirty="0">
                    <a:latin typeface="2005_iannnnnBMX" pitchFamily="2" charset="0"/>
                    <a:cs typeface="2005_iannnnnBMX" pitchFamily="2" charset="0"/>
                  </a:rPr>
                  <a:t>the following </a:t>
                </a:r>
                <a:r>
                  <a:rPr lang="en-US" sz="2800" b="1" dirty="0" smtClean="0">
                    <a:latin typeface="2005_iannnnnBMX" pitchFamily="2" charset="0"/>
                    <a:cs typeface="2005_iannnnnBMX" pitchFamily="2" charset="0"/>
                  </a:rPr>
                  <a:t>(9.63 </a:t>
                </a:r>
                <a14:m>
                  <m:oMath xmlns:m="http://schemas.openxmlformats.org/officeDocument/2006/math">
                    <m:r>
                      <a:rPr lang="en-US" sz="2000" b="1" i="1">
                        <a:latin typeface="Cambria Math"/>
                        <a:ea typeface="Cambria Math"/>
                        <a:cs typeface="2005_iannnnnBMX" pitchFamily="2" charset="0"/>
                      </a:rPr>
                      <m:t>×</m:t>
                    </m:r>
                    <m:sSup>
                      <m:sSupPr>
                        <m:ctrlPr>
                          <a:rPr lang="en-US" sz="2000" b="1" i="1">
                            <a:latin typeface="Cambria Math"/>
                            <a:ea typeface="Cambria Math"/>
                            <a:cs typeface="2005_iannnnnBMX" pitchFamily="2" charset="0"/>
                          </a:rPr>
                        </m:ctrlPr>
                      </m:sSupPr>
                      <m:e>
                        <m:r>
                          <a:rPr lang="en-US" sz="2000" b="1" i="1">
                            <a:latin typeface="Cambria Math"/>
                            <a:ea typeface="Cambria Math"/>
                            <a:cs typeface="2005_iannnnnBMX" pitchFamily="2" charset="0"/>
                          </a:rPr>
                          <m:t>𝟏𝟎</m:t>
                        </m:r>
                      </m:e>
                      <m:sup>
                        <m:r>
                          <a:rPr lang="en-US" sz="2000" b="1" i="1" smtClean="0">
                            <a:latin typeface="Cambria Math"/>
                            <a:ea typeface="Cambria Math"/>
                            <a:cs typeface="2005_iannnnnBMX" pitchFamily="2" charset="0"/>
                          </a:rPr>
                          <m:t>𝟔</m:t>
                        </m:r>
                      </m:sup>
                    </m:sSup>
                  </m:oMath>
                </a14:m>
                <a:r>
                  <a:rPr lang="en-US" sz="2800" b="1" dirty="0">
                    <a:latin typeface="2005_iannnnnBMX" pitchFamily="2" charset="0"/>
                    <a:cs typeface="2005_iannnnnBMX" pitchFamily="2" charset="0"/>
                  </a:rPr>
                  <a:t>) </a:t>
                </a:r>
                <a:r>
                  <a:rPr lang="en-US" sz="2800" b="1" dirty="0" smtClean="0">
                    <a:latin typeface="2005_iannnnnBMX" pitchFamily="2" charset="0"/>
                    <a:cs typeface="2005_iannnnnBMX" pitchFamily="2" charset="0"/>
                  </a:rPr>
                  <a:t>- (1.09 </a:t>
                </a:r>
                <a14:m>
                  <m:oMath xmlns:m="http://schemas.openxmlformats.org/officeDocument/2006/math">
                    <m:r>
                      <a:rPr lang="en-US" sz="2000" b="1" i="1">
                        <a:latin typeface="Cambria Math"/>
                        <a:ea typeface="Cambria Math"/>
                        <a:cs typeface="2005_iannnnnBMX" pitchFamily="2" charset="0"/>
                      </a:rPr>
                      <m:t>×</m:t>
                    </m:r>
                    <m:sSup>
                      <m:sSupPr>
                        <m:ctrlPr>
                          <a:rPr lang="en-US" sz="2000" b="1" i="1">
                            <a:latin typeface="Cambria Math"/>
                            <a:ea typeface="Cambria Math"/>
                            <a:cs typeface="2005_iannnnnBMX" pitchFamily="2" charset="0"/>
                          </a:rPr>
                        </m:ctrlPr>
                      </m:sSupPr>
                      <m:e>
                        <m:r>
                          <a:rPr lang="en-US" sz="2000" b="1" i="1">
                            <a:latin typeface="Cambria Math"/>
                            <a:ea typeface="Cambria Math"/>
                            <a:cs typeface="2005_iannnnnBMX" pitchFamily="2" charset="0"/>
                          </a:rPr>
                          <m:t>𝟏𝟎</m:t>
                        </m:r>
                      </m:e>
                      <m:sup>
                        <m:r>
                          <a:rPr lang="en-US" sz="2000" b="1" i="1" smtClean="0">
                            <a:latin typeface="Cambria Math"/>
                            <a:ea typeface="Cambria Math"/>
                            <a:cs typeface="2005_iannnnnBMX" pitchFamily="2" charset="0"/>
                          </a:rPr>
                          <m:t>𝟔</m:t>
                        </m:r>
                      </m:sup>
                    </m:sSup>
                  </m:oMath>
                </a14:m>
                <a:r>
                  <a:rPr lang="en-US" sz="2800" b="1" dirty="0">
                    <a:latin typeface="2005_iannnnnBMX" pitchFamily="2" charset="0"/>
                    <a:cs typeface="2005_iannnnnBMX" pitchFamily="2" charset="0"/>
                  </a:rPr>
                  <a:t>)</a:t>
                </a:r>
              </a:p>
              <a:p>
                <a:pPr marL="514350" indent="-514350">
                  <a:buNone/>
                </a:pPr>
                <a:r>
                  <a:rPr lang="en-US" sz="2800" b="1" dirty="0">
                    <a:latin typeface="2005_iannnnnBMX" pitchFamily="2" charset="0"/>
                    <a:cs typeface="2005_iannnnnBMX" pitchFamily="2" charset="0"/>
                  </a:rPr>
                  <a:t>(9.63 </a:t>
                </a:r>
                <a14:m>
                  <m:oMath xmlns:m="http://schemas.openxmlformats.org/officeDocument/2006/math">
                    <m:r>
                      <a:rPr lang="en-US" sz="2000" b="1" i="1">
                        <a:latin typeface="Cambria Math"/>
                        <a:ea typeface="Cambria Math"/>
                        <a:cs typeface="2005_iannnnnBMX" pitchFamily="2" charset="0"/>
                      </a:rPr>
                      <m:t>×</m:t>
                    </m:r>
                    <m:sSup>
                      <m:sSupPr>
                        <m:ctrlPr>
                          <a:rPr lang="en-US" sz="2000" b="1" i="1">
                            <a:latin typeface="Cambria Math"/>
                            <a:ea typeface="Cambria Math"/>
                            <a:cs typeface="2005_iannnnnBMX" pitchFamily="2" charset="0"/>
                          </a:rPr>
                        </m:ctrlPr>
                      </m:sSupPr>
                      <m:e>
                        <m:r>
                          <a:rPr lang="en-US" sz="2000" b="1" i="1">
                            <a:latin typeface="Cambria Math"/>
                            <a:ea typeface="Cambria Math"/>
                            <a:cs typeface="2005_iannnnnBMX" pitchFamily="2" charset="0"/>
                          </a:rPr>
                          <m:t>𝟏𝟎</m:t>
                        </m:r>
                      </m:e>
                      <m:sup>
                        <m:r>
                          <a:rPr lang="en-US" sz="2000" b="1" i="1">
                            <a:latin typeface="Cambria Math"/>
                            <a:ea typeface="Cambria Math"/>
                            <a:cs typeface="2005_iannnnnBMX" pitchFamily="2" charset="0"/>
                          </a:rPr>
                          <m:t>𝟔</m:t>
                        </m:r>
                      </m:sup>
                    </m:sSup>
                  </m:oMath>
                </a14:m>
                <a:r>
                  <a:rPr lang="en-US" sz="2800" b="1" dirty="0">
                    <a:latin typeface="2005_iannnnnBMX" pitchFamily="2" charset="0"/>
                    <a:cs typeface="2005_iannnnnBMX" pitchFamily="2" charset="0"/>
                  </a:rPr>
                  <a:t>) - (1.09 </a:t>
                </a:r>
                <a14:m>
                  <m:oMath xmlns:m="http://schemas.openxmlformats.org/officeDocument/2006/math">
                    <m:r>
                      <a:rPr lang="en-US" sz="2000" b="1" i="1">
                        <a:latin typeface="Cambria Math"/>
                        <a:ea typeface="Cambria Math"/>
                        <a:cs typeface="2005_iannnnnBMX" pitchFamily="2" charset="0"/>
                      </a:rPr>
                      <m:t>×</m:t>
                    </m:r>
                    <m:sSup>
                      <m:sSupPr>
                        <m:ctrlPr>
                          <a:rPr lang="en-US" sz="2000" b="1" i="1">
                            <a:latin typeface="Cambria Math"/>
                            <a:ea typeface="Cambria Math"/>
                            <a:cs typeface="2005_iannnnnBMX" pitchFamily="2" charset="0"/>
                          </a:rPr>
                        </m:ctrlPr>
                      </m:sSupPr>
                      <m:e>
                        <m:r>
                          <a:rPr lang="en-US" sz="2000" b="1" i="1">
                            <a:latin typeface="Cambria Math"/>
                            <a:ea typeface="Cambria Math"/>
                            <a:cs typeface="2005_iannnnnBMX" pitchFamily="2" charset="0"/>
                          </a:rPr>
                          <m:t>𝟏𝟎</m:t>
                        </m:r>
                      </m:e>
                      <m:sup>
                        <m:r>
                          <a:rPr lang="en-US" sz="2000" b="1" i="1">
                            <a:latin typeface="Cambria Math"/>
                            <a:ea typeface="Cambria Math"/>
                            <a:cs typeface="2005_iannnnnBMX" pitchFamily="2" charset="0"/>
                          </a:rPr>
                          <m:t>𝟔</m:t>
                        </m:r>
                      </m:sup>
                    </m:sSup>
                  </m:oMath>
                </a14:m>
                <a:r>
                  <a:rPr lang="en-US" sz="2800" b="1" dirty="0">
                    <a:latin typeface="2005_iannnnnBMX" pitchFamily="2" charset="0"/>
                    <a:cs typeface="2005_iannnnnBMX" pitchFamily="2" charset="0"/>
                  </a:rPr>
                  <a:t>)</a:t>
                </a:r>
              </a:p>
              <a:p>
                <a:pPr marL="514350" indent="-514350">
                  <a:buNone/>
                </a:pPr>
                <a:r>
                  <a:rPr lang="en-US" sz="3600" b="1" dirty="0">
                    <a:latin typeface="2005_iannnnnBMX" pitchFamily="2" charset="0"/>
                    <a:cs typeface="2005_iannnnnBMX" pitchFamily="2" charset="0"/>
                  </a:rPr>
                  <a:t>= </a:t>
                </a:r>
                <a:r>
                  <a:rPr lang="en-US" sz="2800" b="1" dirty="0" smtClean="0">
                    <a:latin typeface="2005_iannnnnBMX" pitchFamily="2" charset="0"/>
                    <a:cs typeface="2005_iannnnnBMX" pitchFamily="2" charset="0"/>
                  </a:rPr>
                  <a:t>(9.63 – 1.09) </a:t>
                </a:r>
                <a14:m>
                  <m:oMath xmlns:m="http://schemas.openxmlformats.org/officeDocument/2006/math">
                    <m:r>
                      <a:rPr lang="en-US" sz="2000" b="1" i="1">
                        <a:latin typeface="Cambria Math"/>
                        <a:ea typeface="Cambria Math"/>
                        <a:cs typeface="2005_iannnnnBMX" pitchFamily="2" charset="0"/>
                      </a:rPr>
                      <m:t>×</m:t>
                    </m:r>
                    <m:sSup>
                      <m:sSupPr>
                        <m:ctrlPr>
                          <a:rPr lang="en-US" sz="2000" b="1" i="1">
                            <a:latin typeface="Cambria Math"/>
                            <a:ea typeface="Cambria Math"/>
                            <a:cs typeface="2005_iannnnnBMX" pitchFamily="2" charset="0"/>
                          </a:rPr>
                        </m:ctrlPr>
                      </m:sSupPr>
                      <m:e>
                        <m:r>
                          <a:rPr lang="en-US" sz="2000" b="1" i="1">
                            <a:latin typeface="Cambria Math"/>
                            <a:ea typeface="Cambria Math"/>
                            <a:cs typeface="2005_iannnnnBMX" pitchFamily="2" charset="0"/>
                          </a:rPr>
                          <m:t>𝟏𝟎</m:t>
                        </m:r>
                      </m:e>
                      <m:sup>
                        <m:r>
                          <a:rPr lang="en-US" sz="2000" b="1" i="1" smtClean="0">
                            <a:latin typeface="Cambria Math"/>
                            <a:ea typeface="Cambria Math"/>
                            <a:cs typeface="2005_iannnnnBMX" pitchFamily="2" charset="0"/>
                          </a:rPr>
                          <m:t>𝟔</m:t>
                        </m:r>
                      </m:sup>
                    </m:sSup>
                  </m:oMath>
                </a14:m>
                <a:r>
                  <a:rPr lang="en-US" sz="2800" b="1" dirty="0">
                    <a:solidFill>
                      <a:schemeClr val="accent6">
                        <a:lumMod val="60000"/>
                        <a:lumOff val="40000"/>
                      </a:schemeClr>
                    </a:solidFill>
                    <a:latin typeface="2005_iannnnnBMX" pitchFamily="2" charset="0"/>
                    <a:cs typeface="2005_iannnnnBMX" pitchFamily="2" charset="0"/>
                  </a:rPr>
                  <a:t>  </a:t>
                </a:r>
                <a:r>
                  <a:rPr lang="en-US" sz="2800" b="1" dirty="0" smtClean="0">
                    <a:solidFill>
                      <a:schemeClr val="accent6">
                        <a:lumMod val="60000"/>
                        <a:lumOff val="40000"/>
                      </a:schemeClr>
                    </a:solidFill>
                    <a:latin typeface="2005_iannnnnBMX" pitchFamily="2" charset="0"/>
                    <a:cs typeface="2005_iannnnnBMX" pitchFamily="2" charset="0"/>
                  </a:rPr>
                  <a:t>	Subtract 9.63 </a:t>
                </a:r>
                <a:r>
                  <a:rPr lang="en-US" sz="2800" b="1" dirty="0">
                    <a:solidFill>
                      <a:schemeClr val="accent6">
                        <a:lumMod val="60000"/>
                        <a:lumOff val="40000"/>
                      </a:schemeClr>
                    </a:solidFill>
                    <a:latin typeface="2005_iannnnnBMX" pitchFamily="2" charset="0"/>
                    <a:cs typeface="2005_iannnnnBMX" pitchFamily="2" charset="0"/>
                  </a:rPr>
                  <a:t>and </a:t>
                </a:r>
                <a:r>
                  <a:rPr lang="en-US" sz="2800" b="1" dirty="0" smtClean="0">
                    <a:solidFill>
                      <a:schemeClr val="accent6">
                        <a:lumMod val="60000"/>
                        <a:lumOff val="40000"/>
                      </a:schemeClr>
                    </a:solidFill>
                    <a:latin typeface="2005_iannnnnBMX" pitchFamily="2" charset="0"/>
                    <a:cs typeface="2005_iannnnnBMX" pitchFamily="2" charset="0"/>
                  </a:rPr>
                  <a:t>1.09 together.</a:t>
                </a:r>
                <a:endParaRPr lang="en-US" sz="2800" b="1" dirty="0">
                  <a:latin typeface="2005_iannnnnBMX" pitchFamily="2" charset="0"/>
                  <a:cs typeface="2005_iannnnnBMX" pitchFamily="2" charset="0"/>
                </a:endParaRPr>
              </a:p>
              <a:p>
                <a:pPr marL="514350" indent="-514350">
                  <a:buNone/>
                </a:pPr>
                <a:r>
                  <a:rPr lang="en-US" sz="3600" b="1" dirty="0">
                    <a:latin typeface="2005_iannnnnBMX" pitchFamily="2" charset="0"/>
                    <a:cs typeface="2005_iannnnnBMX" pitchFamily="2" charset="0"/>
                  </a:rPr>
                  <a:t>= </a:t>
                </a:r>
                <a:r>
                  <a:rPr lang="en-US" sz="2800" b="1" dirty="0">
                    <a:latin typeface="2005_iannnnnBMX" pitchFamily="2" charset="0"/>
                    <a:cs typeface="2005_iannnnnBMX" pitchFamily="2" charset="0"/>
                  </a:rPr>
                  <a:t>8.</a:t>
                </a:r>
                <a:r>
                  <a:rPr lang="en-US" sz="2800" b="1" dirty="0" smtClean="0">
                    <a:latin typeface="2005_iannnnnBMX" pitchFamily="2" charset="0"/>
                    <a:cs typeface="2005_iannnnnBMX" pitchFamily="2" charset="0"/>
                  </a:rPr>
                  <a:t>5</a:t>
                </a:r>
                <a14:m>
                  <m:oMath xmlns:m="http://schemas.openxmlformats.org/officeDocument/2006/math">
                    <m:r>
                      <a:rPr lang="en-US" sz="2000" b="1" i="0" smtClean="0">
                        <a:latin typeface="Cambria Math"/>
                        <a:ea typeface="Cambria Math"/>
                        <a:cs typeface="2005_iannnnnBMX" pitchFamily="2" charset="0"/>
                      </a:rPr>
                      <m:t>𝟒</m:t>
                    </m:r>
                    <m:r>
                      <a:rPr lang="en-US" sz="2000" b="1" i="1">
                        <a:latin typeface="Cambria Math"/>
                        <a:ea typeface="Cambria Math"/>
                        <a:cs typeface="2005_iannnnnBMX" pitchFamily="2" charset="0"/>
                      </a:rPr>
                      <m:t>×</m:t>
                    </m:r>
                    <m:sSup>
                      <m:sSupPr>
                        <m:ctrlPr>
                          <a:rPr lang="en-US" sz="2000" b="1" i="1">
                            <a:latin typeface="Cambria Math"/>
                            <a:ea typeface="Cambria Math"/>
                            <a:cs typeface="2005_iannnnnBMX" pitchFamily="2" charset="0"/>
                          </a:rPr>
                        </m:ctrlPr>
                      </m:sSupPr>
                      <m:e>
                        <m:r>
                          <a:rPr lang="en-US" sz="2000" b="1" i="1">
                            <a:latin typeface="Cambria Math"/>
                            <a:ea typeface="Cambria Math"/>
                            <a:cs typeface="2005_iannnnnBMX" pitchFamily="2" charset="0"/>
                          </a:rPr>
                          <m:t>𝟏𝟎</m:t>
                        </m:r>
                      </m:e>
                      <m:sup>
                        <m:r>
                          <a:rPr lang="en-US" sz="2000" b="1" i="1" smtClean="0">
                            <a:latin typeface="Cambria Math"/>
                            <a:ea typeface="Cambria Math"/>
                            <a:cs typeface="2005_iannnnnBMX" pitchFamily="2" charset="0"/>
                          </a:rPr>
                          <m:t>𝟔</m:t>
                        </m:r>
                      </m:sup>
                    </m:sSup>
                  </m:oMath>
                </a14:m>
                <a:r>
                  <a:rPr lang="en-US" sz="3600" b="1" dirty="0">
                    <a:latin typeface="2005_iannnnnBMX" pitchFamily="2" charset="0"/>
                    <a:cs typeface="2005_iannnnnBMX" pitchFamily="2" charset="0"/>
                  </a:rPr>
                  <a:t>	 </a:t>
                </a:r>
                <a:r>
                  <a:rPr lang="en-US" sz="3600" b="1" dirty="0" smtClean="0">
                    <a:latin typeface="2005_iannnnnBMX" pitchFamily="2" charset="0"/>
                    <a:cs typeface="2005_iannnnnBMX" pitchFamily="2" charset="0"/>
                  </a:rPr>
                  <a:t>	</a:t>
                </a:r>
                <a:r>
                  <a:rPr lang="en-US" sz="2800" b="1" dirty="0" smtClean="0">
                    <a:solidFill>
                      <a:schemeClr val="accent6">
                        <a:lumMod val="60000"/>
                        <a:lumOff val="40000"/>
                      </a:schemeClr>
                    </a:solidFill>
                    <a:latin typeface="2005_iannnnnBMX" pitchFamily="2" charset="0"/>
                    <a:cs typeface="2005_iannnnnBMX" pitchFamily="2" charset="0"/>
                  </a:rPr>
                  <a:t>multiply </a:t>
                </a:r>
                <a:r>
                  <a:rPr lang="en-US" sz="2800" b="1" dirty="0">
                    <a:solidFill>
                      <a:schemeClr val="accent6">
                        <a:lumMod val="60000"/>
                        <a:lumOff val="40000"/>
                      </a:schemeClr>
                    </a:solidFill>
                    <a:latin typeface="2005_iannnnnBMX" pitchFamily="2" charset="0"/>
                    <a:cs typeface="2005_iannnnnBMX" pitchFamily="2" charset="0"/>
                  </a:rPr>
                  <a:t>the answer by </a:t>
                </a:r>
                <a14:m>
                  <m:oMath xmlns:m="http://schemas.openxmlformats.org/officeDocument/2006/math">
                    <m:sSup>
                      <m:sSupPr>
                        <m:ctrlPr>
                          <a:rPr lang="en-US" sz="2000" b="1" i="1">
                            <a:solidFill>
                              <a:schemeClr val="accent6">
                                <a:lumMod val="60000"/>
                                <a:lumOff val="40000"/>
                              </a:schemeClr>
                            </a:solidFill>
                            <a:latin typeface="Cambria Math"/>
                            <a:ea typeface="Cambria Math"/>
                            <a:cs typeface="2005_iannnnnBMX" pitchFamily="2" charset="0"/>
                          </a:rPr>
                        </m:ctrlPr>
                      </m:sSupPr>
                      <m:e>
                        <m:r>
                          <a:rPr lang="en-US" sz="2000" b="1" i="1">
                            <a:solidFill>
                              <a:schemeClr val="accent6">
                                <a:lumMod val="60000"/>
                                <a:lumOff val="40000"/>
                              </a:schemeClr>
                            </a:solidFill>
                            <a:latin typeface="Cambria Math"/>
                            <a:ea typeface="Cambria Math"/>
                            <a:cs typeface="2005_iannnnnBMX" pitchFamily="2" charset="0"/>
                          </a:rPr>
                          <m:t>𝟏𝟎</m:t>
                        </m:r>
                      </m:e>
                      <m:sup>
                        <m:r>
                          <a:rPr lang="en-US" sz="2000" b="1" i="1">
                            <a:solidFill>
                              <a:schemeClr val="accent6">
                                <a:lumMod val="60000"/>
                                <a:lumOff val="40000"/>
                              </a:schemeClr>
                            </a:solidFill>
                            <a:latin typeface="Cambria Math"/>
                            <a:ea typeface="Cambria Math"/>
                            <a:cs typeface="2005_iannnnnBMX" pitchFamily="2" charset="0"/>
                          </a:rPr>
                          <m:t>𝟔</m:t>
                        </m:r>
                      </m:sup>
                    </m:sSup>
                  </m:oMath>
                </a14:m>
                <a:endParaRPr lang="en-US" sz="2800" dirty="0">
                  <a:latin typeface="2005_iannnnnBMX" pitchFamily="2" charset="0"/>
                  <a:cs typeface="2005_iannnnnBMX" pitchFamily="2" charset="0"/>
                </a:endParaRPr>
              </a:p>
            </p:txBody>
          </p:sp>
        </mc:Choice>
        <mc:Fallback xmlns="">
          <p:sp>
            <p:nvSpPr>
              <p:cNvPr id="5123" name="Rectangle 3"/>
              <p:cNvSpPr>
                <a:spLocks noGrp="1" noRot="1" noChangeAspect="1" noMove="1" noResize="1" noEditPoints="1" noAdjustHandles="1" noChangeArrowheads="1" noChangeShapeType="1" noTextEdit="1"/>
              </p:cNvSpPr>
              <p:nvPr>
                <p:ph type="body" idx="1"/>
              </p:nvPr>
            </p:nvSpPr>
            <p:spPr>
              <a:xfrm>
                <a:off x="395536" y="1772816"/>
                <a:ext cx="8208912" cy="4728018"/>
              </a:xfrm>
              <a:blipFill rotWithShape="1">
                <a:blip r:embed="rId2"/>
                <a:stretch>
                  <a:fillRect l="-2303" t="-1290"/>
                </a:stretch>
              </a:blipFill>
            </p:spPr>
            <p:txBody>
              <a:bodyPr/>
              <a:lstStyle/>
              <a:p>
                <a:r>
                  <a:rPr lang="th-TH">
                    <a:noFill/>
                  </a:rPr>
                  <a:t> </a:t>
                </a:r>
              </a:p>
            </p:txBody>
          </p:sp>
        </mc:Fallback>
      </mc:AlternateContent>
    </p:spTree>
    <p:extLst>
      <p:ext uri="{BB962C8B-B14F-4D97-AF65-F5344CB8AC3E}">
        <p14:creationId xmlns:p14="http://schemas.microsoft.com/office/powerpoint/2010/main" val="229918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fade">
                                      <p:cBhvr>
                                        <p:cTn id="12" dur="500"/>
                                        <p:tgtEl>
                                          <p:spTgt spid="5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fade">
                                      <p:cBhvr>
                                        <p:cTn id="17" dur="500"/>
                                        <p:tgtEl>
                                          <p:spTgt spid="51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fade">
                                      <p:cBhvr>
                                        <p:cTn id="22" dur="500"/>
                                        <p:tgtEl>
                                          <p:spTgt spid="51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23">
                                            <p:txEl>
                                              <p:pRg st="4" end="4"/>
                                            </p:txEl>
                                          </p:spTgt>
                                        </p:tgtEl>
                                        <p:attrNameLst>
                                          <p:attrName>style.visibility</p:attrName>
                                        </p:attrNameLst>
                                      </p:cBhvr>
                                      <p:to>
                                        <p:strVal val="visible"/>
                                      </p:to>
                                    </p:set>
                                    <p:animEffect transition="in" filter="fade">
                                      <p:cBhvr>
                                        <p:cTn id="27" dur="500"/>
                                        <p:tgtEl>
                                          <p:spTgt spid="51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เมฆ 5"/>
          <p:cNvSpPr/>
          <p:nvPr/>
        </p:nvSpPr>
        <p:spPr>
          <a:xfrm>
            <a:off x="2065447" y="500042"/>
            <a:ext cx="4738801" cy="1071570"/>
          </a:xfrm>
          <a:prstGeom prst="clou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 name="ตัวยึดหมายเลขภาพนิ่ง 5"/>
          <p:cNvSpPr>
            <a:spLocks noGrp="1"/>
          </p:cNvSpPr>
          <p:nvPr>
            <p:ph type="sldNum" sz="quarter" idx="12"/>
          </p:nvPr>
        </p:nvSpPr>
        <p:spPr/>
        <p:txBody>
          <a:bodyPr/>
          <a:lstStyle/>
          <a:p>
            <a:fld id="{8E3771CF-BC35-4C5D-AE13-C627F28D70EF}" type="slidenum">
              <a:rPr lang="en-US"/>
              <a:pPr/>
              <a:t>26</a:t>
            </a:fld>
            <a:endParaRPr lang="en-US"/>
          </a:p>
        </p:txBody>
      </p:sp>
      <p:sp>
        <p:nvSpPr>
          <p:cNvPr id="5122" name="Rectangle 2"/>
          <p:cNvSpPr>
            <a:spLocks noGrp="1" noChangeArrowheads="1"/>
          </p:cNvSpPr>
          <p:nvPr>
            <p:ph type="title"/>
          </p:nvPr>
        </p:nvSpPr>
        <p:spPr>
          <a:xfrm>
            <a:off x="428596" y="571480"/>
            <a:ext cx="7924800" cy="857256"/>
          </a:xfrm>
        </p:spPr>
        <p:txBody>
          <a:bodyPr/>
          <a:lstStyle/>
          <a:p>
            <a:pPr algn="ctr"/>
            <a:r>
              <a:rPr lang="en-US" sz="4000" dirty="0">
                <a:solidFill>
                  <a:srgbClr val="FFFF00"/>
                </a:solidFill>
                <a:latin typeface="2005_iannnnnBMX" pitchFamily="2" charset="0"/>
                <a:cs typeface="2005_iannnnnBMX" pitchFamily="2" charset="0"/>
              </a:rPr>
              <a:t>Exponent and </a:t>
            </a:r>
            <a:r>
              <a:rPr lang="en-US" sz="4000" dirty="0" smtClean="0">
                <a:solidFill>
                  <a:srgbClr val="FFFF00"/>
                </a:solidFill>
                <a:latin typeface="2005_iannnnnBMX" pitchFamily="2" charset="0"/>
                <a:cs typeface="2005_iannnnnBMX" pitchFamily="2" charset="0"/>
              </a:rPr>
              <a:t>Subtraction</a:t>
            </a:r>
            <a:endParaRPr lang="en-US" sz="4000" dirty="0">
              <a:solidFill>
                <a:srgbClr val="FFFF00"/>
              </a:solidFill>
              <a:latin typeface="2005_iannnnnBMX" pitchFamily="2" charset="0"/>
              <a:cs typeface="2005_iannnnnBMX" pitchFamily="2" charset="0"/>
            </a:endParaRPr>
          </a:p>
        </p:txBody>
      </p:sp>
      <mc:AlternateContent xmlns:mc="http://schemas.openxmlformats.org/markup-compatibility/2006" xmlns:a14="http://schemas.microsoft.com/office/drawing/2010/main">
        <mc:Choice Requires="a14">
          <p:sp>
            <p:nvSpPr>
              <p:cNvPr id="5123" name="Rectangle 3"/>
              <p:cNvSpPr>
                <a:spLocks noGrp="1" noChangeArrowheads="1"/>
              </p:cNvSpPr>
              <p:nvPr>
                <p:ph type="body" idx="1"/>
              </p:nvPr>
            </p:nvSpPr>
            <p:spPr>
              <a:xfrm>
                <a:off x="500034" y="1571612"/>
                <a:ext cx="8001056" cy="4929222"/>
              </a:xfrm>
            </p:spPr>
            <p:txBody>
              <a:bodyPr/>
              <a:lstStyle/>
              <a:p>
                <a:pPr marL="514350" indent="-514350">
                  <a:buNone/>
                </a:pPr>
                <a:r>
                  <a:rPr lang="en-US" sz="2800" b="1" dirty="0" smtClean="0">
                    <a:solidFill>
                      <a:srgbClr val="00B0F0"/>
                    </a:solidFill>
                    <a:latin typeface="2005_iannnnnBMX" pitchFamily="2" charset="0"/>
                    <a:cs typeface="2005_iannnnnBMX" pitchFamily="2" charset="0"/>
                  </a:rPr>
                  <a:t>Subtraction </a:t>
                </a:r>
                <a:r>
                  <a:rPr lang="en-US" sz="2800" b="1" dirty="0">
                    <a:solidFill>
                      <a:srgbClr val="00B0F0"/>
                    </a:solidFill>
                    <a:latin typeface="2005_iannnnnBMX" pitchFamily="2" charset="0"/>
                    <a:cs typeface="2005_iannnnnBMX" pitchFamily="2" charset="0"/>
                  </a:rPr>
                  <a:t>with different exponent.</a:t>
                </a:r>
                <a:endParaRPr lang="en-US" sz="2800" b="1" dirty="0">
                  <a:solidFill>
                    <a:schemeClr val="accent6">
                      <a:lumMod val="40000"/>
                      <a:lumOff val="60000"/>
                    </a:schemeClr>
                  </a:solidFill>
                  <a:latin typeface="2005_iannnnnBMX" pitchFamily="2" charset="0"/>
                  <a:cs typeface="2005_iannnnnBMX" pitchFamily="2" charset="0"/>
                </a:endParaRPr>
              </a:p>
              <a:p>
                <a:pPr marL="514350" indent="-514350">
                  <a:buNone/>
                </a:pPr>
                <a:r>
                  <a:rPr lang="en-US" sz="2800" b="1" dirty="0">
                    <a:solidFill>
                      <a:srgbClr val="FFFF00"/>
                    </a:solidFill>
                    <a:latin typeface="2005_iannnnnBMX" pitchFamily="2" charset="0"/>
                    <a:cs typeface="2005_iannnnnBMX" pitchFamily="2" charset="0"/>
                  </a:rPr>
                  <a:t>Example</a:t>
                </a:r>
                <a:r>
                  <a:rPr lang="en-US" sz="2800" b="1" dirty="0">
                    <a:latin typeface="2005_iannnnnBMX" pitchFamily="2" charset="0"/>
                    <a:cs typeface="2005_iannnnnBMX" pitchFamily="2" charset="0"/>
                  </a:rPr>
                  <a:t> </a:t>
                </a:r>
                <a:r>
                  <a:rPr lang="en-US" sz="2800" b="1" dirty="0" smtClean="0">
                    <a:latin typeface="2005_iannnnnBMX" pitchFamily="2" charset="0"/>
                    <a:cs typeface="2005_iannnnnBMX" pitchFamily="2" charset="0"/>
                  </a:rPr>
                  <a:t>Subtract </a:t>
                </a:r>
                <a:r>
                  <a:rPr lang="en-US" sz="2800" b="1" dirty="0">
                    <a:latin typeface="2005_iannnnnBMX" pitchFamily="2" charset="0"/>
                    <a:cs typeface="2005_iannnnnBMX" pitchFamily="2" charset="0"/>
                  </a:rPr>
                  <a:t>the following </a:t>
                </a:r>
                <a:r>
                  <a:rPr lang="en-US" sz="2800" b="1" dirty="0" smtClean="0">
                    <a:latin typeface="2005_iannnnnBMX" pitchFamily="2" charset="0"/>
                    <a:cs typeface="2005_iannnnnBMX" pitchFamily="2" charset="0"/>
                  </a:rPr>
                  <a:t>(9.82 </a:t>
                </a:r>
                <a14:m>
                  <m:oMath xmlns:m="http://schemas.openxmlformats.org/officeDocument/2006/math">
                    <m:r>
                      <a:rPr lang="en-US" sz="2000" b="1" i="1">
                        <a:latin typeface="Cambria Math"/>
                        <a:ea typeface="Cambria Math"/>
                        <a:cs typeface="2005_iannnnnBMX" pitchFamily="2" charset="0"/>
                      </a:rPr>
                      <m:t>×</m:t>
                    </m:r>
                    <m:sSup>
                      <m:sSupPr>
                        <m:ctrlPr>
                          <a:rPr lang="en-US" sz="2000" b="1" i="1">
                            <a:latin typeface="Cambria Math"/>
                            <a:ea typeface="Cambria Math"/>
                            <a:cs typeface="2005_iannnnnBMX" pitchFamily="2" charset="0"/>
                          </a:rPr>
                        </m:ctrlPr>
                      </m:sSupPr>
                      <m:e>
                        <m:r>
                          <a:rPr lang="en-US" sz="2000" b="1" i="1">
                            <a:latin typeface="Cambria Math"/>
                            <a:ea typeface="Cambria Math"/>
                            <a:cs typeface="2005_iannnnnBMX" pitchFamily="2" charset="0"/>
                          </a:rPr>
                          <m:t>𝟏𝟎</m:t>
                        </m:r>
                      </m:e>
                      <m:sup>
                        <m:r>
                          <a:rPr lang="en-US" sz="2000" b="1" i="1" smtClean="0">
                            <a:latin typeface="Cambria Math"/>
                            <a:ea typeface="Cambria Math"/>
                            <a:cs typeface="2005_iannnnnBMX" pitchFamily="2" charset="0"/>
                          </a:rPr>
                          <m:t>−</m:t>
                        </m:r>
                        <m:r>
                          <a:rPr lang="en-US" sz="2000" b="1" i="1" smtClean="0">
                            <a:latin typeface="Cambria Math"/>
                            <a:ea typeface="Cambria Math"/>
                            <a:cs typeface="2005_iannnnnBMX" pitchFamily="2" charset="0"/>
                          </a:rPr>
                          <m:t>𝟒</m:t>
                        </m:r>
                      </m:sup>
                    </m:sSup>
                  </m:oMath>
                </a14:m>
                <a:r>
                  <a:rPr lang="en-US" sz="2800" b="1" dirty="0">
                    <a:latin typeface="2005_iannnnnBMX" pitchFamily="2" charset="0"/>
                    <a:cs typeface="2005_iannnnnBMX" pitchFamily="2" charset="0"/>
                  </a:rPr>
                  <a:t>) </a:t>
                </a:r>
                <a:r>
                  <a:rPr lang="en-US" sz="2800" b="1" dirty="0" smtClean="0">
                    <a:latin typeface="2005_iannnnnBMX" pitchFamily="2" charset="0"/>
                    <a:cs typeface="2005_iannnnnBMX" pitchFamily="2" charset="0"/>
                  </a:rPr>
                  <a:t>- (8.2 </a:t>
                </a:r>
                <a14:m>
                  <m:oMath xmlns:m="http://schemas.openxmlformats.org/officeDocument/2006/math">
                    <m:r>
                      <a:rPr lang="en-US" sz="2000" b="1" i="1">
                        <a:latin typeface="Cambria Math"/>
                        <a:ea typeface="Cambria Math"/>
                        <a:cs typeface="2005_iannnnnBMX" pitchFamily="2" charset="0"/>
                      </a:rPr>
                      <m:t>×</m:t>
                    </m:r>
                    <m:sSup>
                      <m:sSupPr>
                        <m:ctrlPr>
                          <a:rPr lang="en-US" sz="2000" b="1" i="1">
                            <a:latin typeface="Cambria Math"/>
                            <a:ea typeface="Cambria Math"/>
                            <a:cs typeface="2005_iannnnnBMX" pitchFamily="2" charset="0"/>
                          </a:rPr>
                        </m:ctrlPr>
                      </m:sSupPr>
                      <m:e>
                        <m:r>
                          <a:rPr lang="en-US" sz="2000" b="1" i="1">
                            <a:latin typeface="Cambria Math"/>
                            <a:ea typeface="Cambria Math"/>
                            <a:cs typeface="2005_iannnnnBMX" pitchFamily="2" charset="0"/>
                          </a:rPr>
                          <m:t>𝟏𝟎</m:t>
                        </m:r>
                      </m:e>
                      <m:sup>
                        <m:r>
                          <a:rPr lang="en-US" sz="2000" b="1" i="1" smtClean="0">
                            <a:latin typeface="Cambria Math"/>
                            <a:ea typeface="Cambria Math"/>
                            <a:cs typeface="2005_iannnnnBMX" pitchFamily="2" charset="0"/>
                          </a:rPr>
                          <m:t>−</m:t>
                        </m:r>
                        <m:r>
                          <a:rPr lang="en-US" sz="2000" b="1" i="1" smtClean="0">
                            <a:latin typeface="Cambria Math"/>
                            <a:ea typeface="Cambria Math"/>
                            <a:cs typeface="2005_iannnnnBMX" pitchFamily="2" charset="0"/>
                          </a:rPr>
                          <m:t>𝟔</m:t>
                        </m:r>
                      </m:sup>
                    </m:sSup>
                  </m:oMath>
                </a14:m>
                <a:r>
                  <a:rPr lang="en-US" sz="2800" b="1" dirty="0">
                    <a:latin typeface="2005_iannnnnBMX" pitchFamily="2" charset="0"/>
                    <a:cs typeface="2005_iannnnnBMX" pitchFamily="2" charset="0"/>
                  </a:rPr>
                  <a:t>)</a:t>
                </a:r>
              </a:p>
              <a:p>
                <a:pPr marL="514350" indent="-514350">
                  <a:buNone/>
                </a:pPr>
                <a:r>
                  <a:rPr lang="en-US" sz="2800" b="1" dirty="0" smtClean="0">
                    <a:latin typeface="2005_iannnnnBMX" pitchFamily="2" charset="0"/>
                    <a:cs typeface="2005_iannnnnBMX" pitchFamily="2" charset="0"/>
                  </a:rPr>
                  <a:t>(9.82 </a:t>
                </a:r>
                <a14:m>
                  <m:oMath xmlns:m="http://schemas.openxmlformats.org/officeDocument/2006/math">
                    <m:r>
                      <a:rPr lang="en-US" sz="2000" b="1" i="1">
                        <a:latin typeface="Cambria Math"/>
                        <a:ea typeface="Cambria Math"/>
                        <a:cs typeface="2005_iannnnnBMX" pitchFamily="2" charset="0"/>
                      </a:rPr>
                      <m:t>×</m:t>
                    </m:r>
                    <m:sSup>
                      <m:sSupPr>
                        <m:ctrlPr>
                          <a:rPr lang="en-US" sz="2000" b="1" i="1">
                            <a:latin typeface="Cambria Math"/>
                            <a:ea typeface="Cambria Math"/>
                            <a:cs typeface="2005_iannnnnBMX" pitchFamily="2" charset="0"/>
                          </a:rPr>
                        </m:ctrlPr>
                      </m:sSupPr>
                      <m:e>
                        <m:r>
                          <a:rPr lang="en-US" sz="2000" b="1" i="1">
                            <a:latin typeface="Cambria Math"/>
                            <a:ea typeface="Cambria Math"/>
                            <a:cs typeface="2005_iannnnnBMX" pitchFamily="2" charset="0"/>
                          </a:rPr>
                          <m:t>𝟏𝟎</m:t>
                        </m:r>
                      </m:e>
                      <m:sup>
                        <m:r>
                          <a:rPr lang="en-US" sz="2000" b="1" i="1" smtClean="0">
                            <a:latin typeface="Cambria Math"/>
                            <a:ea typeface="Cambria Math"/>
                            <a:cs typeface="2005_iannnnnBMX" pitchFamily="2" charset="0"/>
                          </a:rPr>
                          <m:t>−</m:t>
                        </m:r>
                        <m:r>
                          <a:rPr lang="en-US" sz="2000" b="1" i="1" smtClean="0">
                            <a:latin typeface="Cambria Math"/>
                            <a:ea typeface="Cambria Math"/>
                            <a:cs typeface="2005_iannnnnBMX" pitchFamily="2" charset="0"/>
                          </a:rPr>
                          <m:t>𝟒</m:t>
                        </m:r>
                      </m:sup>
                    </m:sSup>
                  </m:oMath>
                </a14:m>
                <a:r>
                  <a:rPr lang="en-US" sz="2800" b="1" dirty="0">
                    <a:latin typeface="2005_iannnnnBMX" pitchFamily="2" charset="0"/>
                    <a:cs typeface="2005_iannnnnBMX" pitchFamily="2" charset="0"/>
                  </a:rPr>
                  <a:t>) </a:t>
                </a:r>
                <a:r>
                  <a:rPr lang="en-US" sz="2800" b="1" dirty="0" smtClean="0">
                    <a:latin typeface="2005_iannnnnBMX" pitchFamily="2" charset="0"/>
                    <a:cs typeface="2005_iannnnnBMX" pitchFamily="2" charset="0"/>
                  </a:rPr>
                  <a:t>- (8.2 </a:t>
                </a:r>
                <a14:m>
                  <m:oMath xmlns:m="http://schemas.openxmlformats.org/officeDocument/2006/math">
                    <m:r>
                      <a:rPr lang="en-US" sz="2000" b="1" i="1">
                        <a:latin typeface="Cambria Math"/>
                        <a:ea typeface="Cambria Math"/>
                        <a:cs typeface="2005_iannnnnBMX" pitchFamily="2" charset="0"/>
                      </a:rPr>
                      <m:t>×</m:t>
                    </m:r>
                    <m:sSup>
                      <m:sSupPr>
                        <m:ctrlPr>
                          <a:rPr lang="en-US" sz="2000" b="1" i="1">
                            <a:latin typeface="Cambria Math"/>
                            <a:ea typeface="Cambria Math"/>
                            <a:cs typeface="2005_iannnnnBMX" pitchFamily="2" charset="0"/>
                          </a:rPr>
                        </m:ctrlPr>
                      </m:sSupPr>
                      <m:e>
                        <m:r>
                          <a:rPr lang="en-US" sz="2000" b="1" i="1">
                            <a:latin typeface="Cambria Math"/>
                            <a:ea typeface="Cambria Math"/>
                            <a:cs typeface="2005_iannnnnBMX" pitchFamily="2" charset="0"/>
                          </a:rPr>
                          <m:t>𝟏𝟎</m:t>
                        </m:r>
                      </m:e>
                      <m:sup>
                        <m:r>
                          <a:rPr lang="en-US" sz="2000" b="1" i="1" smtClean="0">
                            <a:latin typeface="Cambria Math"/>
                            <a:ea typeface="Cambria Math"/>
                            <a:cs typeface="2005_iannnnnBMX" pitchFamily="2" charset="0"/>
                          </a:rPr>
                          <m:t>−</m:t>
                        </m:r>
                        <m:r>
                          <a:rPr lang="en-US" sz="2000" b="1" i="1" smtClean="0">
                            <a:latin typeface="Cambria Math"/>
                            <a:ea typeface="Cambria Math"/>
                            <a:cs typeface="2005_iannnnnBMX" pitchFamily="2" charset="0"/>
                          </a:rPr>
                          <m:t>𝟔</m:t>
                        </m:r>
                      </m:sup>
                    </m:sSup>
                  </m:oMath>
                </a14:m>
                <a:r>
                  <a:rPr lang="en-US" sz="2800" b="1" dirty="0">
                    <a:latin typeface="2005_iannnnnBMX" pitchFamily="2" charset="0"/>
                    <a:cs typeface="2005_iannnnnBMX" pitchFamily="2" charset="0"/>
                  </a:rPr>
                  <a:t>)</a:t>
                </a:r>
              </a:p>
              <a:p>
                <a:pPr marL="514350" indent="-514350">
                  <a:buNone/>
                </a:pPr>
                <a:r>
                  <a:rPr lang="en-US" sz="3600" b="1" dirty="0">
                    <a:latin typeface="2005_iannnnnBMX" pitchFamily="2" charset="0"/>
                    <a:cs typeface="2005_iannnnnBMX" pitchFamily="2" charset="0"/>
                  </a:rPr>
                  <a:t>= </a:t>
                </a:r>
                <a:r>
                  <a:rPr lang="en-US" sz="2800" b="1" dirty="0" smtClean="0">
                    <a:latin typeface="2005_iannnnnBMX" pitchFamily="2" charset="0"/>
                    <a:cs typeface="2005_iannnnnBMX" pitchFamily="2" charset="0"/>
                  </a:rPr>
                  <a:t>(9.82 </a:t>
                </a:r>
                <a14:m>
                  <m:oMath xmlns:m="http://schemas.openxmlformats.org/officeDocument/2006/math">
                    <m:r>
                      <a:rPr lang="en-US" sz="2000" b="1" i="1">
                        <a:latin typeface="Cambria Math"/>
                        <a:ea typeface="Cambria Math"/>
                        <a:cs typeface="2005_iannnnnBMX" pitchFamily="2" charset="0"/>
                      </a:rPr>
                      <m:t>×</m:t>
                    </m:r>
                    <m:sSup>
                      <m:sSupPr>
                        <m:ctrlPr>
                          <a:rPr lang="en-US" sz="2000" b="1" i="1">
                            <a:latin typeface="Cambria Math"/>
                            <a:ea typeface="Cambria Math"/>
                            <a:cs typeface="2005_iannnnnBMX" pitchFamily="2" charset="0"/>
                          </a:rPr>
                        </m:ctrlPr>
                      </m:sSupPr>
                      <m:e>
                        <m:r>
                          <a:rPr lang="en-US" sz="2000" b="1" i="1">
                            <a:latin typeface="Cambria Math"/>
                            <a:ea typeface="Cambria Math"/>
                            <a:cs typeface="2005_iannnnnBMX" pitchFamily="2" charset="0"/>
                          </a:rPr>
                          <m:t>𝟏𝟎</m:t>
                        </m:r>
                      </m:e>
                      <m:sup>
                        <m:r>
                          <a:rPr lang="en-US" sz="2000" b="1" i="1" smtClean="0">
                            <a:latin typeface="Cambria Math"/>
                            <a:ea typeface="Cambria Math"/>
                            <a:cs typeface="2005_iannnnnBMX" pitchFamily="2" charset="0"/>
                          </a:rPr>
                          <m:t>−</m:t>
                        </m:r>
                        <m:r>
                          <a:rPr lang="en-US" sz="2000" b="1" i="1">
                            <a:latin typeface="Cambria Math"/>
                            <a:ea typeface="Cambria Math"/>
                            <a:cs typeface="2005_iannnnnBMX" pitchFamily="2" charset="0"/>
                          </a:rPr>
                          <m:t>𝟒</m:t>
                        </m:r>
                      </m:sup>
                    </m:sSup>
                  </m:oMath>
                </a14:m>
                <a:r>
                  <a:rPr lang="en-US" sz="2800" b="1" dirty="0">
                    <a:latin typeface="2005_iannnnnBMX" pitchFamily="2" charset="0"/>
                    <a:cs typeface="2005_iannnnnBMX" pitchFamily="2" charset="0"/>
                  </a:rPr>
                  <a:t>) </a:t>
                </a:r>
                <a:r>
                  <a:rPr lang="en-US" sz="2800" b="1" dirty="0" smtClean="0">
                    <a:latin typeface="2005_iannnnnBMX" pitchFamily="2" charset="0"/>
                    <a:cs typeface="2005_iannnnnBMX" pitchFamily="2" charset="0"/>
                  </a:rPr>
                  <a:t>- (0.082 </a:t>
                </a:r>
                <a14:m>
                  <m:oMath xmlns:m="http://schemas.openxmlformats.org/officeDocument/2006/math">
                    <m:r>
                      <a:rPr lang="en-US" sz="2000" b="1" i="1">
                        <a:latin typeface="Cambria Math"/>
                        <a:ea typeface="Cambria Math"/>
                        <a:cs typeface="2005_iannnnnBMX" pitchFamily="2" charset="0"/>
                      </a:rPr>
                      <m:t>×</m:t>
                    </m:r>
                    <m:sSup>
                      <m:sSupPr>
                        <m:ctrlPr>
                          <a:rPr lang="en-US" sz="2000" b="1" i="1">
                            <a:latin typeface="Cambria Math"/>
                            <a:ea typeface="Cambria Math"/>
                            <a:cs typeface="2005_iannnnnBMX" pitchFamily="2" charset="0"/>
                          </a:rPr>
                        </m:ctrlPr>
                      </m:sSupPr>
                      <m:e>
                        <m:r>
                          <a:rPr lang="en-US" sz="2000" b="1" i="1">
                            <a:latin typeface="Cambria Math"/>
                            <a:ea typeface="Cambria Math"/>
                            <a:cs typeface="2005_iannnnnBMX" pitchFamily="2" charset="0"/>
                          </a:rPr>
                          <m:t>𝟏𝟎</m:t>
                        </m:r>
                      </m:e>
                      <m:sup>
                        <m:r>
                          <a:rPr lang="en-US" sz="2000" b="1" i="1" smtClean="0">
                            <a:latin typeface="Cambria Math"/>
                            <a:ea typeface="Cambria Math"/>
                            <a:cs typeface="2005_iannnnnBMX" pitchFamily="2" charset="0"/>
                          </a:rPr>
                          <m:t>−</m:t>
                        </m:r>
                        <m:r>
                          <a:rPr lang="en-US" sz="2000" b="1" i="1" smtClean="0">
                            <a:latin typeface="Cambria Math"/>
                            <a:ea typeface="Cambria Math"/>
                            <a:cs typeface="2005_iannnnnBMX" pitchFamily="2" charset="0"/>
                          </a:rPr>
                          <m:t>𝟒</m:t>
                        </m:r>
                      </m:sup>
                    </m:sSup>
                  </m:oMath>
                </a14:m>
                <a:r>
                  <a:rPr lang="en-US" sz="2800" b="1" dirty="0">
                    <a:latin typeface="2005_iannnnnBMX" pitchFamily="2" charset="0"/>
                    <a:cs typeface="2005_iannnnnBMX" pitchFamily="2" charset="0"/>
                  </a:rPr>
                  <a:t>)	</a:t>
                </a:r>
                <a:r>
                  <a:rPr lang="en-US" sz="2800" b="1" dirty="0">
                    <a:solidFill>
                      <a:schemeClr val="accent6">
                        <a:lumMod val="60000"/>
                        <a:lumOff val="40000"/>
                      </a:schemeClr>
                    </a:solidFill>
                    <a:latin typeface="2005_iannnnnBMX" pitchFamily="2" charset="0"/>
                    <a:cs typeface="2005_iannnnnBMX" pitchFamily="2" charset="0"/>
                  </a:rPr>
                  <a:t>Chang one of the number so that both</a:t>
                </a:r>
              </a:p>
              <a:p>
                <a:pPr marL="514350" indent="-514350">
                  <a:buNone/>
                </a:pPr>
                <a:r>
                  <a:rPr lang="en-US" sz="2800" b="1" dirty="0">
                    <a:solidFill>
                      <a:schemeClr val="accent6">
                        <a:lumMod val="60000"/>
                        <a:lumOff val="40000"/>
                      </a:schemeClr>
                    </a:solidFill>
                    <a:latin typeface="2005_iannnnnBMX" pitchFamily="2" charset="0"/>
                    <a:cs typeface="2005_iannnnnBMX" pitchFamily="2" charset="0"/>
                  </a:rPr>
                  <a:t>                                          number have the same exponents value.</a:t>
                </a:r>
                <a:endParaRPr lang="en-US" sz="3600" b="1" dirty="0">
                  <a:solidFill>
                    <a:schemeClr val="accent6">
                      <a:lumMod val="60000"/>
                      <a:lumOff val="40000"/>
                    </a:schemeClr>
                  </a:solidFill>
                  <a:latin typeface="2005_iannnnnBMX" pitchFamily="2" charset="0"/>
                  <a:cs typeface="2005_iannnnnBMX" pitchFamily="2" charset="0"/>
                </a:endParaRPr>
              </a:p>
              <a:p>
                <a:pPr marL="514350" indent="-514350">
                  <a:buNone/>
                </a:pPr>
                <a:r>
                  <a:rPr lang="en-US" sz="3600" b="1" dirty="0">
                    <a:latin typeface="2005_iannnnnBMX" pitchFamily="2" charset="0"/>
                    <a:cs typeface="2005_iannnnnBMX" pitchFamily="2" charset="0"/>
                  </a:rPr>
                  <a:t>= </a:t>
                </a:r>
                <a:r>
                  <a:rPr lang="en-US" sz="2800" b="1" dirty="0" smtClean="0">
                    <a:latin typeface="2005_iannnnnBMX" pitchFamily="2" charset="0"/>
                    <a:cs typeface="2005_iannnnnBMX" pitchFamily="2" charset="0"/>
                  </a:rPr>
                  <a:t>(9.82 – 0.082) </a:t>
                </a:r>
                <a14:m>
                  <m:oMath xmlns:m="http://schemas.openxmlformats.org/officeDocument/2006/math">
                    <m:r>
                      <a:rPr lang="en-US" sz="2000" b="1" i="1">
                        <a:latin typeface="Cambria Math"/>
                        <a:ea typeface="Cambria Math"/>
                        <a:cs typeface="2005_iannnnnBMX" pitchFamily="2" charset="0"/>
                      </a:rPr>
                      <m:t>×</m:t>
                    </m:r>
                    <m:sSup>
                      <m:sSupPr>
                        <m:ctrlPr>
                          <a:rPr lang="en-US" sz="2000" b="1" i="1">
                            <a:latin typeface="Cambria Math"/>
                            <a:ea typeface="Cambria Math"/>
                            <a:cs typeface="2005_iannnnnBMX" pitchFamily="2" charset="0"/>
                          </a:rPr>
                        </m:ctrlPr>
                      </m:sSupPr>
                      <m:e>
                        <m:r>
                          <a:rPr lang="en-US" sz="2000" b="1" i="1">
                            <a:latin typeface="Cambria Math"/>
                            <a:ea typeface="Cambria Math"/>
                            <a:cs typeface="2005_iannnnnBMX" pitchFamily="2" charset="0"/>
                          </a:rPr>
                          <m:t>𝟏𝟎</m:t>
                        </m:r>
                      </m:e>
                      <m:sup>
                        <m:r>
                          <a:rPr lang="en-US" sz="2000" b="1" i="1" smtClean="0">
                            <a:latin typeface="Cambria Math"/>
                            <a:ea typeface="Cambria Math"/>
                            <a:cs typeface="2005_iannnnnBMX" pitchFamily="2" charset="0"/>
                          </a:rPr>
                          <m:t>−</m:t>
                        </m:r>
                        <m:r>
                          <a:rPr lang="en-US" sz="2000" b="1" i="1">
                            <a:latin typeface="Cambria Math"/>
                            <a:ea typeface="Cambria Math"/>
                            <a:cs typeface="2005_iannnnnBMX" pitchFamily="2" charset="0"/>
                          </a:rPr>
                          <m:t>𝟒</m:t>
                        </m:r>
                      </m:sup>
                    </m:sSup>
                  </m:oMath>
                </a14:m>
                <a:r>
                  <a:rPr lang="en-US" sz="2800" b="1" dirty="0">
                    <a:solidFill>
                      <a:schemeClr val="accent6">
                        <a:lumMod val="60000"/>
                        <a:lumOff val="40000"/>
                      </a:schemeClr>
                    </a:solidFill>
                    <a:latin typeface="2005_iannnnnBMX" pitchFamily="2" charset="0"/>
                    <a:cs typeface="2005_iannnnnBMX" pitchFamily="2" charset="0"/>
                  </a:rPr>
                  <a:t>    	</a:t>
                </a:r>
                <a:r>
                  <a:rPr lang="en-US" sz="2800" b="1" dirty="0" smtClean="0">
                    <a:solidFill>
                      <a:schemeClr val="accent6">
                        <a:lumMod val="60000"/>
                        <a:lumOff val="40000"/>
                      </a:schemeClr>
                    </a:solidFill>
                    <a:latin typeface="2005_iannnnnBMX" pitchFamily="2" charset="0"/>
                    <a:cs typeface="2005_iannnnnBMX" pitchFamily="2" charset="0"/>
                  </a:rPr>
                  <a:t>Subtract 9.82 </a:t>
                </a:r>
                <a:r>
                  <a:rPr lang="en-US" sz="2800" b="1" dirty="0">
                    <a:solidFill>
                      <a:schemeClr val="accent6">
                        <a:lumMod val="60000"/>
                        <a:lumOff val="40000"/>
                      </a:schemeClr>
                    </a:solidFill>
                    <a:latin typeface="2005_iannnnnBMX" pitchFamily="2" charset="0"/>
                    <a:cs typeface="2005_iannnnnBMX" pitchFamily="2" charset="0"/>
                  </a:rPr>
                  <a:t>and </a:t>
                </a:r>
                <a:r>
                  <a:rPr lang="en-US" sz="2800" b="1" dirty="0" smtClean="0">
                    <a:solidFill>
                      <a:schemeClr val="accent6">
                        <a:lumMod val="60000"/>
                        <a:lumOff val="40000"/>
                      </a:schemeClr>
                    </a:solidFill>
                    <a:latin typeface="2005_iannnnnBMX" pitchFamily="2" charset="0"/>
                    <a:cs typeface="2005_iannnnnBMX" pitchFamily="2" charset="0"/>
                  </a:rPr>
                  <a:t>0.082 together.</a:t>
                </a:r>
                <a:endParaRPr lang="en-US" sz="2800" b="1" dirty="0">
                  <a:solidFill>
                    <a:schemeClr val="accent6">
                      <a:lumMod val="60000"/>
                      <a:lumOff val="40000"/>
                    </a:schemeClr>
                  </a:solidFill>
                  <a:latin typeface="2005_iannnnnBMX" pitchFamily="2" charset="0"/>
                  <a:cs typeface="2005_iannnnnBMX" pitchFamily="2" charset="0"/>
                </a:endParaRPr>
              </a:p>
              <a:p>
                <a:pPr marL="514350" indent="-514350">
                  <a:buNone/>
                </a:pPr>
                <a:r>
                  <a:rPr lang="en-US" sz="2800" b="1" dirty="0">
                    <a:latin typeface="2005_iannnnnBMX" pitchFamily="2" charset="0"/>
                    <a:cs typeface="2005_iannnnnBMX" pitchFamily="2" charset="0"/>
                  </a:rPr>
                  <a:t>= </a:t>
                </a:r>
                <a:r>
                  <a:rPr lang="en-US" sz="2800" b="1" dirty="0" smtClean="0">
                    <a:latin typeface="2005_iannnnnBMX" pitchFamily="2" charset="0"/>
                    <a:cs typeface="2005_iannnnnBMX" pitchFamily="2" charset="0"/>
                  </a:rPr>
                  <a:t>9.738 </a:t>
                </a:r>
                <a14:m>
                  <m:oMath xmlns:m="http://schemas.openxmlformats.org/officeDocument/2006/math">
                    <m:r>
                      <a:rPr lang="en-US" sz="2000" b="1" i="1">
                        <a:latin typeface="Cambria Math"/>
                        <a:ea typeface="Cambria Math"/>
                        <a:cs typeface="2005_iannnnnBMX" pitchFamily="2" charset="0"/>
                      </a:rPr>
                      <m:t>×</m:t>
                    </m:r>
                    <m:sSup>
                      <m:sSupPr>
                        <m:ctrlPr>
                          <a:rPr lang="en-US" sz="2000" b="1" i="1">
                            <a:latin typeface="Cambria Math"/>
                            <a:ea typeface="Cambria Math"/>
                            <a:cs typeface="2005_iannnnnBMX" pitchFamily="2" charset="0"/>
                          </a:rPr>
                        </m:ctrlPr>
                      </m:sSupPr>
                      <m:e>
                        <m:r>
                          <a:rPr lang="en-US" sz="2000" b="1" i="1">
                            <a:latin typeface="Cambria Math"/>
                            <a:ea typeface="Cambria Math"/>
                            <a:cs typeface="2005_iannnnnBMX" pitchFamily="2" charset="0"/>
                          </a:rPr>
                          <m:t>𝟏𝟎</m:t>
                        </m:r>
                      </m:e>
                      <m:sup>
                        <m:r>
                          <a:rPr lang="en-US" sz="2000" b="1" i="1" smtClean="0">
                            <a:latin typeface="Cambria Math"/>
                            <a:ea typeface="Cambria Math"/>
                            <a:cs typeface="2005_iannnnnBMX" pitchFamily="2" charset="0"/>
                          </a:rPr>
                          <m:t>−</m:t>
                        </m:r>
                        <m:r>
                          <a:rPr lang="en-US" sz="2000" b="1" i="1" smtClean="0">
                            <a:latin typeface="Cambria Math"/>
                            <a:ea typeface="Cambria Math"/>
                            <a:cs typeface="2005_iannnnnBMX" pitchFamily="2" charset="0"/>
                          </a:rPr>
                          <m:t>𝟒</m:t>
                        </m:r>
                      </m:sup>
                    </m:sSup>
                  </m:oMath>
                </a14:m>
                <a:r>
                  <a:rPr lang="en-US" sz="2800" b="1" dirty="0">
                    <a:latin typeface="2005_iannnnnBMX" pitchFamily="2" charset="0"/>
                    <a:cs typeface="2005_iannnnnBMX" pitchFamily="2" charset="0"/>
                  </a:rPr>
                  <a:t>			</a:t>
                </a:r>
                <a:r>
                  <a:rPr lang="en-US" sz="2800" b="1" dirty="0">
                    <a:solidFill>
                      <a:schemeClr val="accent6">
                        <a:lumMod val="60000"/>
                        <a:lumOff val="40000"/>
                      </a:schemeClr>
                    </a:solidFill>
                    <a:latin typeface="2005_iannnnnBMX" pitchFamily="2" charset="0"/>
                    <a:cs typeface="2005_iannnnnBMX" pitchFamily="2" charset="0"/>
                  </a:rPr>
                  <a:t>Multiply the answer with the </a:t>
                </a:r>
                <a14:m>
                  <m:oMath xmlns:m="http://schemas.openxmlformats.org/officeDocument/2006/math">
                    <m:sSup>
                      <m:sSupPr>
                        <m:ctrlPr>
                          <a:rPr lang="en-US" sz="2000" b="1" i="1">
                            <a:solidFill>
                              <a:schemeClr val="accent6">
                                <a:lumMod val="60000"/>
                                <a:lumOff val="40000"/>
                              </a:schemeClr>
                            </a:solidFill>
                            <a:latin typeface="Cambria Math"/>
                            <a:ea typeface="Cambria Math"/>
                            <a:cs typeface="2005_iannnnnBMX" pitchFamily="2" charset="0"/>
                          </a:rPr>
                        </m:ctrlPr>
                      </m:sSupPr>
                      <m:e>
                        <m:r>
                          <a:rPr lang="en-US" sz="2000" b="1" i="1">
                            <a:solidFill>
                              <a:schemeClr val="accent6">
                                <a:lumMod val="60000"/>
                                <a:lumOff val="40000"/>
                              </a:schemeClr>
                            </a:solidFill>
                            <a:latin typeface="Cambria Math"/>
                            <a:ea typeface="Cambria Math"/>
                            <a:cs typeface="2005_iannnnnBMX" pitchFamily="2" charset="0"/>
                          </a:rPr>
                          <m:t>𝟏𝟎</m:t>
                        </m:r>
                      </m:e>
                      <m:sup>
                        <m:r>
                          <a:rPr lang="en-US" sz="2000" b="1" i="1">
                            <a:solidFill>
                              <a:schemeClr val="accent6">
                                <a:lumMod val="60000"/>
                                <a:lumOff val="40000"/>
                              </a:schemeClr>
                            </a:solidFill>
                            <a:latin typeface="Cambria Math"/>
                            <a:ea typeface="Cambria Math"/>
                            <a:cs typeface="2005_iannnnnBMX" pitchFamily="2" charset="0"/>
                          </a:rPr>
                          <m:t>𝟒</m:t>
                        </m:r>
                      </m:sup>
                    </m:sSup>
                  </m:oMath>
                </a14:m>
                <a:r>
                  <a:rPr lang="en-US" sz="2800" b="1" dirty="0">
                    <a:latin typeface="2005_iannnnnBMX" pitchFamily="2" charset="0"/>
                    <a:cs typeface="2005_iannnnnBMX" pitchFamily="2" charset="0"/>
                  </a:rPr>
                  <a:t>.</a:t>
                </a:r>
              </a:p>
              <a:p>
                <a:pPr marL="514350" indent="-514350">
                  <a:buNone/>
                </a:pPr>
                <a:endParaRPr lang="en-US" sz="2800" dirty="0">
                  <a:latin typeface="2005_iannnnnBMX" pitchFamily="2" charset="0"/>
                  <a:cs typeface="2005_iannnnnBMX" pitchFamily="2" charset="0"/>
                </a:endParaRPr>
              </a:p>
            </p:txBody>
          </p:sp>
        </mc:Choice>
        <mc:Fallback xmlns="">
          <p:sp>
            <p:nvSpPr>
              <p:cNvPr id="5123" name="Rectangle 3"/>
              <p:cNvSpPr>
                <a:spLocks noGrp="1" noRot="1" noChangeAspect="1" noMove="1" noResize="1" noEditPoints="1" noAdjustHandles="1" noChangeArrowheads="1" noChangeShapeType="1" noTextEdit="1"/>
              </p:cNvSpPr>
              <p:nvPr>
                <p:ph type="body" idx="1"/>
              </p:nvPr>
            </p:nvSpPr>
            <p:spPr>
              <a:xfrm>
                <a:off x="500034" y="1571612"/>
                <a:ext cx="8001056" cy="4929222"/>
              </a:xfrm>
              <a:blipFill rotWithShape="1">
                <a:blip r:embed="rId2"/>
                <a:stretch>
                  <a:fillRect l="-2285" t="-1238" r="-914"/>
                </a:stretch>
              </a:blipFill>
            </p:spPr>
            <p:txBody>
              <a:bodyPr/>
              <a:lstStyle/>
              <a:p>
                <a:r>
                  <a:rPr lang="th-TH">
                    <a:noFill/>
                  </a:rPr>
                  <a:t> </a:t>
                </a:r>
              </a:p>
            </p:txBody>
          </p:sp>
        </mc:Fallback>
      </mc:AlternateContent>
    </p:spTree>
    <p:extLst>
      <p:ext uri="{BB962C8B-B14F-4D97-AF65-F5344CB8AC3E}">
        <p14:creationId xmlns:p14="http://schemas.microsoft.com/office/powerpoint/2010/main" val="555562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fade">
                                      <p:cBhvr>
                                        <p:cTn id="12" dur="500"/>
                                        <p:tgtEl>
                                          <p:spTgt spid="5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fade">
                                      <p:cBhvr>
                                        <p:cTn id="17" dur="500"/>
                                        <p:tgtEl>
                                          <p:spTgt spid="51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fade">
                                      <p:cBhvr>
                                        <p:cTn id="22" dur="500"/>
                                        <p:tgtEl>
                                          <p:spTgt spid="51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23">
                                            <p:txEl>
                                              <p:pRg st="4" end="4"/>
                                            </p:txEl>
                                          </p:spTgt>
                                        </p:tgtEl>
                                        <p:attrNameLst>
                                          <p:attrName>style.visibility</p:attrName>
                                        </p:attrNameLst>
                                      </p:cBhvr>
                                      <p:to>
                                        <p:strVal val="visible"/>
                                      </p:to>
                                    </p:set>
                                    <p:animEffect transition="in" filter="fade">
                                      <p:cBhvr>
                                        <p:cTn id="27" dur="500"/>
                                        <p:tgtEl>
                                          <p:spTgt spid="51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123">
                                            <p:txEl>
                                              <p:pRg st="5" end="5"/>
                                            </p:txEl>
                                          </p:spTgt>
                                        </p:tgtEl>
                                        <p:attrNameLst>
                                          <p:attrName>style.visibility</p:attrName>
                                        </p:attrNameLst>
                                      </p:cBhvr>
                                      <p:to>
                                        <p:strVal val="visible"/>
                                      </p:to>
                                    </p:set>
                                    <p:animEffect transition="in" filter="fade">
                                      <p:cBhvr>
                                        <p:cTn id="32" dur="500"/>
                                        <p:tgtEl>
                                          <p:spTgt spid="512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123">
                                            <p:txEl>
                                              <p:pRg st="6" end="6"/>
                                            </p:txEl>
                                          </p:spTgt>
                                        </p:tgtEl>
                                        <p:attrNameLst>
                                          <p:attrName>style.visibility</p:attrName>
                                        </p:attrNameLst>
                                      </p:cBhvr>
                                      <p:to>
                                        <p:strVal val="visible"/>
                                      </p:to>
                                    </p:set>
                                    <p:animEffect transition="in" filter="fade">
                                      <p:cBhvr>
                                        <p:cTn id="37" dur="500"/>
                                        <p:tgtEl>
                                          <p:spTgt spid="51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เมฆ 5"/>
          <p:cNvSpPr/>
          <p:nvPr/>
        </p:nvSpPr>
        <p:spPr>
          <a:xfrm>
            <a:off x="395536" y="404664"/>
            <a:ext cx="8136904" cy="912734"/>
          </a:xfrm>
          <a:prstGeom prst="clou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 name="ตัวยึดหมายเลขภาพนิ่ง 5"/>
          <p:cNvSpPr>
            <a:spLocks noGrp="1"/>
          </p:cNvSpPr>
          <p:nvPr>
            <p:ph type="sldNum" sz="quarter" idx="12"/>
          </p:nvPr>
        </p:nvSpPr>
        <p:spPr/>
        <p:txBody>
          <a:bodyPr/>
          <a:lstStyle/>
          <a:p>
            <a:fld id="{8E3771CF-BC35-4C5D-AE13-C627F28D70EF}" type="slidenum">
              <a:rPr lang="en-US"/>
              <a:pPr/>
              <a:t>27</a:t>
            </a:fld>
            <a:endParaRPr lang="en-US"/>
          </a:p>
        </p:txBody>
      </p:sp>
      <p:sp>
        <p:nvSpPr>
          <p:cNvPr id="5122" name="Rectangle 2"/>
          <p:cNvSpPr>
            <a:spLocks noGrp="1" noChangeArrowheads="1"/>
          </p:cNvSpPr>
          <p:nvPr>
            <p:ph type="title"/>
          </p:nvPr>
        </p:nvSpPr>
        <p:spPr>
          <a:xfrm>
            <a:off x="428596" y="404664"/>
            <a:ext cx="7924800" cy="912734"/>
          </a:xfrm>
        </p:spPr>
        <p:txBody>
          <a:bodyPr/>
          <a:lstStyle/>
          <a:p>
            <a:pPr marL="514350" indent="-514350" algn="ctr"/>
            <a:r>
              <a:rPr lang="en-US" sz="4000" dirty="0">
                <a:solidFill>
                  <a:srgbClr val="FFFF00"/>
                </a:solidFill>
                <a:latin typeface="2005_iannnnnBMX" pitchFamily="2" charset="0"/>
                <a:cs typeface="2005_iannnnnBMX" pitchFamily="2" charset="0"/>
              </a:rPr>
              <a:t>Exponent and </a:t>
            </a:r>
            <a:r>
              <a:rPr lang="en-US" sz="4000" dirty="0" smtClean="0">
                <a:solidFill>
                  <a:srgbClr val="FFFF00"/>
                </a:solidFill>
                <a:latin typeface="2005_iannnnnBMX" pitchFamily="2" charset="0"/>
                <a:cs typeface="2005_iannnnnBMX" pitchFamily="2" charset="0"/>
              </a:rPr>
              <a:t>Multiplication</a:t>
            </a:r>
            <a:endParaRPr lang="en-US" sz="4000" dirty="0">
              <a:solidFill>
                <a:srgbClr val="00B0F0"/>
              </a:solidFill>
              <a:latin typeface="2005_iannnnnBMX" pitchFamily="2" charset="0"/>
              <a:cs typeface="2005_iannnnnBMX" pitchFamily="2" charset="0"/>
            </a:endParaRPr>
          </a:p>
        </p:txBody>
      </p:sp>
      <mc:AlternateContent xmlns:mc="http://schemas.openxmlformats.org/markup-compatibility/2006" xmlns:a14="http://schemas.microsoft.com/office/drawing/2010/main">
        <mc:Choice Requires="a14">
          <p:sp>
            <p:nvSpPr>
              <p:cNvPr id="5123" name="Rectangle 3"/>
              <p:cNvSpPr>
                <a:spLocks noGrp="1" noChangeArrowheads="1"/>
              </p:cNvSpPr>
              <p:nvPr>
                <p:ph type="body" idx="1"/>
              </p:nvPr>
            </p:nvSpPr>
            <p:spPr>
              <a:xfrm>
                <a:off x="500034" y="1772816"/>
                <a:ext cx="8001056" cy="4680520"/>
              </a:xfrm>
            </p:spPr>
            <p:txBody>
              <a:bodyPr/>
              <a:lstStyle/>
              <a:p>
                <a:pPr marL="514350" indent="-514350">
                  <a:buNone/>
                </a:pPr>
                <a:r>
                  <a:rPr lang="en-US" sz="2800" b="1" dirty="0" smtClean="0">
                    <a:solidFill>
                      <a:srgbClr val="00B0F0"/>
                    </a:solidFill>
                    <a:latin typeface="2005_iannnnnBMX" pitchFamily="2" charset="0"/>
                    <a:cs typeface="2005_iannnnnBMX" pitchFamily="2" charset="0"/>
                  </a:rPr>
                  <a:t>You can write the product of powers with the same base, like  </a:t>
                </a:r>
                <a14:m>
                  <m:oMath xmlns:m="http://schemas.openxmlformats.org/officeDocument/2006/math">
                    <m:sSup>
                      <m:sSupPr>
                        <m:ctrlPr>
                          <a:rPr lang="en-US" sz="2000" b="1" i="1" smtClean="0">
                            <a:solidFill>
                              <a:srgbClr val="00B0F0"/>
                            </a:solidFill>
                            <a:latin typeface="Cambria Math"/>
                            <a:cs typeface="2005_iannnnnBMX" pitchFamily="2" charset="0"/>
                          </a:rPr>
                        </m:ctrlPr>
                      </m:sSupPr>
                      <m:e>
                        <m:r>
                          <a:rPr lang="en-US" sz="2000" b="1" i="1" smtClean="0">
                            <a:solidFill>
                              <a:srgbClr val="00B0F0"/>
                            </a:solidFill>
                            <a:latin typeface="Cambria Math"/>
                            <a:cs typeface="2005_iannnnnBMX" pitchFamily="2" charset="0"/>
                          </a:rPr>
                          <m:t>𝟐</m:t>
                        </m:r>
                      </m:e>
                      <m:sup>
                        <m:r>
                          <a:rPr lang="en-US" sz="2000" b="1" i="1" smtClean="0">
                            <a:solidFill>
                              <a:srgbClr val="00B0F0"/>
                            </a:solidFill>
                            <a:latin typeface="Cambria Math"/>
                            <a:cs typeface="2005_iannnnnBMX" pitchFamily="2" charset="0"/>
                          </a:rPr>
                          <m:t>𝟒</m:t>
                        </m:r>
                      </m:sup>
                    </m:sSup>
                  </m:oMath>
                </a14:m>
                <a:r>
                  <a:rPr lang="en-US" sz="2000" b="1" dirty="0" smtClean="0">
                    <a:solidFill>
                      <a:srgbClr val="00B0F0"/>
                    </a:solidFill>
                    <a:latin typeface="2005_iannnnnBMX" pitchFamily="2" charset="0"/>
                    <a:cs typeface="2005_iannnnnBMX" pitchFamily="2" charset="0"/>
                    <a:sym typeface="Symbol"/>
                  </a:rPr>
                  <a:t></a:t>
                </a:r>
                <a14:m>
                  <m:oMath xmlns:m="http://schemas.openxmlformats.org/officeDocument/2006/math">
                    <m:sSup>
                      <m:sSupPr>
                        <m:ctrlPr>
                          <a:rPr lang="en-US" sz="2000" b="1" i="1" dirty="0" smtClean="0">
                            <a:solidFill>
                              <a:srgbClr val="00B0F0"/>
                            </a:solidFill>
                            <a:latin typeface="Cambria Math"/>
                            <a:cs typeface="2005_iannnnnBMX" pitchFamily="2" charset="0"/>
                            <a:sym typeface="Symbol"/>
                          </a:rPr>
                        </m:ctrlPr>
                      </m:sSupPr>
                      <m:e>
                        <m:r>
                          <a:rPr lang="en-US" sz="2000" b="1" i="1" dirty="0" smtClean="0">
                            <a:solidFill>
                              <a:srgbClr val="00B0F0"/>
                            </a:solidFill>
                            <a:latin typeface="Cambria Math"/>
                            <a:cs typeface="2005_iannnnnBMX" pitchFamily="2" charset="0"/>
                            <a:sym typeface="Symbol"/>
                          </a:rPr>
                          <m:t>𝟐</m:t>
                        </m:r>
                      </m:e>
                      <m:sup>
                        <m:r>
                          <a:rPr lang="en-US" sz="2000" b="1" i="1" dirty="0" smtClean="0">
                            <a:solidFill>
                              <a:srgbClr val="00B0F0"/>
                            </a:solidFill>
                            <a:latin typeface="Cambria Math"/>
                            <a:cs typeface="2005_iannnnnBMX" pitchFamily="2" charset="0"/>
                            <a:sym typeface="Symbol"/>
                          </a:rPr>
                          <m:t>𝟐</m:t>
                        </m:r>
                      </m:sup>
                    </m:sSup>
                  </m:oMath>
                </a14:m>
                <a:r>
                  <a:rPr lang="en-US" sz="2000" b="1" dirty="0" smtClean="0">
                    <a:solidFill>
                      <a:srgbClr val="00B0F0"/>
                    </a:solidFill>
                    <a:latin typeface="2005_iannnnnBMX" pitchFamily="2" charset="0"/>
                    <a:cs typeface="2005_iannnnnBMX" pitchFamily="2" charset="0"/>
                  </a:rPr>
                  <a:t>,</a:t>
                </a:r>
                <a:endParaRPr lang="en-US" sz="2800" b="1" dirty="0" smtClean="0">
                  <a:solidFill>
                    <a:srgbClr val="00B0F0"/>
                  </a:solidFill>
                  <a:latin typeface="2005_iannnnnBMX" pitchFamily="2" charset="0"/>
                  <a:cs typeface="2005_iannnnnBMX" pitchFamily="2" charset="0"/>
                </a:endParaRPr>
              </a:p>
              <a:p>
                <a:pPr marL="514350" indent="-514350">
                  <a:buNone/>
                </a:pPr>
                <a:r>
                  <a:rPr lang="en-US" sz="2800" b="1" dirty="0" smtClean="0">
                    <a:solidFill>
                      <a:srgbClr val="00B0F0"/>
                    </a:solidFill>
                    <a:latin typeface="2005_iannnnnBMX" pitchFamily="2" charset="0"/>
                    <a:cs typeface="2005_iannnnnBMX" pitchFamily="2" charset="0"/>
                  </a:rPr>
                  <a:t>Using one exponent.</a:t>
                </a:r>
              </a:p>
              <a:p>
                <a:pPr marL="514350" indent="-514350">
                  <a:buNone/>
                </a:pPr>
                <a14:m>
                  <m:oMath xmlns:m="http://schemas.openxmlformats.org/officeDocument/2006/math">
                    <m:sSup>
                      <m:sSupPr>
                        <m:ctrlPr>
                          <a:rPr lang="en-US" sz="1800" b="1" i="1" smtClean="0">
                            <a:solidFill>
                              <a:schemeClr val="bg1"/>
                            </a:solidFill>
                            <a:latin typeface="Cambria Math"/>
                            <a:cs typeface="2005_iannnnnBMX" pitchFamily="2" charset="0"/>
                          </a:rPr>
                        </m:ctrlPr>
                      </m:sSupPr>
                      <m:e>
                        <m:r>
                          <a:rPr lang="en-US" sz="1800" b="1" i="1">
                            <a:solidFill>
                              <a:schemeClr val="bg1"/>
                            </a:solidFill>
                            <a:latin typeface="Cambria Math"/>
                            <a:cs typeface="2005_iannnnnBMX" pitchFamily="2" charset="0"/>
                          </a:rPr>
                          <m:t>𝟐</m:t>
                        </m:r>
                      </m:e>
                      <m:sup>
                        <m:r>
                          <a:rPr lang="en-US" sz="1800" b="1" i="1">
                            <a:solidFill>
                              <a:schemeClr val="bg1"/>
                            </a:solidFill>
                            <a:latin typeface="Cambria Math"/>
                            <a:cs typeface="2005_iannnnnBMX" pitchFamily="2" charset="0"/>
                          </a:rPr>
                          <m:t>𝟒</m:t>
                        </m:r>
                      </m:sup>
                    </m:sSup>
                  </m:oMath>
                </a14:m>
                <a:r>
                  <a:rPr lang="en-US" sz="1800" b="1" dirty="0">
                    <a:solidFill>
                      <a:schemeClr val="bg1"/>
                    </a:solidFill>
                    <a:latin typeface="2005_iannnnnBMX" pitchFamily="2" charset="0"/>
                    <a:cs typeface="2005_iannnnnBMX" pitchFamily="2" charset="0"/>
                    <a:sym typeface="Symbol"/>
                  </a:rPr>
                  <a:t></a:t>
                </a:r>
                <a14:m>
                  <m:oMath xmlns:m="http://schemas.openxmlformats.org/officeDocument/2006/math">
                    <m:sSup>
                      <m:sSupPr>
                        <m:ctrlPr>
                          <a:rPr lang="en-US" sz="1800" b="1" i="1" dirty="0">
                            <a:solidFill>
                              <a:schemeClr val="bg1"/>
                            </a:solidFill>
                            <a:latin typeface="Cambria Math"/>
                            <a:cs typeface="2005_iannnnnBMX" pitchFamily="2" charset="0"/>
                            <a:sym typeface="Symbol"/>
                          </a:rPr>
                        </m:ctrlPr>
                      </m:sSupPr>
                      <m:e>
                        <m:r>
                          <a:rPr lang="en-US" sz="1800" b="1" i="1" dirty="0">
                            <a:solidFill>
                              <a:schemeClr val="bg1"/>
                            </a:solidFill>
                            <a:latin typeface="Cambria Math"/>
                            <a:cs typeface="2005_iannnnnBMX" pitchFamily="2" charset="0"/>
                            <a:sym typeface="Symbol"/>
                          </a:rPr>
                          <m:t>𝟐</m:t>
                        </m:r>
                      </m:e>
                      <m:sup>
                        <m:r>
                          <a:rPr lang="en-US" sz="1800" b="1" i="1" dirty="0">
                            <a:solidFill>
                              <a:schemeClr val="bg1"/>
                            </a:solidFill>
                            <a:latin typeface="Cambria Math"/>
                            <a:cs typeface="2005_iannnnnBMX" pitchFamily="2" charset="0"/>
                            <a:sym typeface="Symbol"/>
                          </a:rPr>
                          <m:t>𝟐</m:t>
                        </m:r>
                      </m:sup>
                    </m:sSup>
                  </m:oMath>
                </a14:m>
                <a:r>
                  <a:rPr lang="en-US" sz="2800" b="1" dirty="0" smtClean="0">
                    <a:solidFill>
                      <a:schemeClr val="bg1"/>
                    </a:solidFill>
                    <a:latin typeface="2005_iannnnnBMX" pitchFamily="2" charset="0"/>
                    <a:cs typeface="2005_iannnnnBMX" pitchFamily="2" charset="0"/>
                  </a:rPr>
                  <a:t> = (2 </a:t>
                </a:r>
                <a:r>
                  <a:rPr lang="en-US" sz="2800" b="1" dirty="0">
                    <a:solidFill>
                      <a:schemeClr val="bg1"/>
                    </a:solidFill>
                    <a:latin typeface="2005_iannnnnBMX" pitchFamily="2" charset="0"/>
                    <a:cs typeface="2005_iannnnnBMX" pitchFamily="2" charset="0"/>
                    <a:sym typeface="Symbol"/>
                  </a:rPr>
                  <a:t> 2  </a:t>
                </a:r>
                <a:r>
                  <a:rPr lang="en-US" sz="2800" b="1" dirty="0" smtClean="0">
                    <a:solidFill>
                      <a:schemeClr val="bg1"/>
                    </a:solidFill>
                    <a:latin typeface="2005_iannnnnBMX" pitchFamily="2" charset="0"/>
                    <a:cs typeface="2005_iannnnnBMX" pitchFamily="2" charset="0"/>
                    <a:sym typeface="Symbol"/>
                  </a:rPr>
                  <a:t>2 </a:t>
                </a:r>
                <a:r>
                  <a:rPr lang="en-US" sz="2800" b="1" dirty="0">
                    <a:solidFill>
                      <a:schemeClr val="bg1"/>
                    </a:solidFill>
                    <a:latin typeface="2005_iannnnnBMX" pitchFamily="2" charset="0"/>
                    <a:cs typeface="2005_iannnnnBMX" pitchFamily="2" charset="0"/>
                    <a:sym typeface="Symbol"/>
                  </a:rPr>
                  <a:t> </a:t>
                </a:r>
                <a:r>
                  <a:rPr lang="en-US" sz="2800" b="1" dirty="0" smtClean="0">
                    <a:solidFill>
                      <a:schemeClr val="bg1"/>
                    </a:solidFill>
                    <a:latin typeface="2005_iannnnnBMX" pitchFamily="2" charset="0"/>
                    <a:cs typeface="2005_iannnnnBMX" pitchFamily="2" charset="0"/>
                    <a:sym typeface="Symbol"/>
                  </a:rPr>
                  <a:t>2) </a:t>
                </a:r>
                <a:r>
                  <a:rPr lang="en-US" sz="2800" b="1" dirty="0">
                    <a:solidFill>
                      <a:schemeClr val="bg1"/>
                    </a:solidFill>
                    <a:latin typeface="2005_iannnnnBMX" pitchFamily="2" charset="0"/>
                    <a:cs typeface="2005_iannnnnBMX" pitchFamily="2" charset="0"/>
                    <a:sym typeface="Symbol"/>
                  </a:rPr>
                  <a:t> </a:t>
                </a:r>
                <a:r>
                  <a:rPr lang="en-US" sz="2800" b="1" dirty="0" smtClean="0">
                    <a:solidFill>
                      <a:schemeClr val="bg1"/>
                    </a:solidFill>
                    <a:latin typeface="2005_iannnnnBMX" pitchFamily="2" charset="0"/>
                    <a:cs typeface="2005_iannnnnBMX" pitchFamily="2" charset="0"/>
                    <a:sym typeface="Symbol"/>
                  </a:rPr>
                  <a:t>(2 </a:t>
                </a:r>
                <a:r>
                  <a:rPr lang="en-US" sz="2800" b="1" dirty="0">
                    <a:solidFill>
                      <a:schemeClr val="bg1"/>
                    </a:solidFill>
                    <a:latin typeface="2005_iannnnnBMX" pitchFamily="2" charset="0"/>
                    <a:cs typeface="2005_iannnnnBMX" pitchFamily="2" charset="0"/>
                    <a:sym typeface="Symbol"/>
                  </a:rPr>
                  <a:t> </a:t>
                </a:r>
                <a:r>
                  <a:rPr lang="en-US" sz="2800" b="1" dirty="0" smtClean="0">
                    <a:solidFill>
                      <a:schemeClr val="bg1"/>
                    </a:solidFill>
                    <a:latin typeface="2005_iannnnnBMX" pitchFamily="2" charset="0"/>
                    <a:cs typeface="2005_iannnnnBMX" pitchFamily="2" charset="0"/>
                    <a:sym typeface="Symbol"/>
                  </a:rPr>
                  <a:t>2) =  </a:t>
                </a:r>
                <a14:m>
                  <m:oMath xmlns:m="http://schemas.openxmlformats.org/officeDocument/2006/math">
                    <m:sSup>
                      <m:sSupPr>
                        <m:ctrlPr>
                          <a:rPr lang="en-US" sz="2000" b="1" i="1">
                            <a:solidFill>
                              <a:schemeClr val="bg1"/>
                            </a:solidFill>
                            <a:latin typeface="Cambria Math"/>
                            <a:cs typeface="2005_iannnnnBMX" pitchFamily="2" charset="0"/>
                          </a:rPr>
                        </m:ctrlPr>
                      </m:sSupPr>
                      <m:e>
                        <m:r>
                          <a:rPr lang="en-US" sz="2000" b="1" i="1">
                            <a:solidFill>
                              <a:schemeClr val="bg1"/>
                            </a:solidFill>
                            <a:latin typeface="Cambria Math"/>
                            <a:cs typeface="2005_iannnnnBMX" pitchFamily="2" charset="0"/>
                          </a:rPr>
                          <m:t>𝟐</m:t>
                        </m:r>
                      </m:e>
                      <m:sup>
                        <m:r>
                          <a:rPr lang="en-US" sz="2000" b="1" i="1" smtClean="0">
                            <a:solidFill>
                              <a:schemeClr val="bg1"/>
                            </a:solidFill>
                            <a:latin typeface="Cambria Math"/>
                            <a:cs typeface="2005_iannnnnBMX" pitchFamily="2" charset="0"/>
                          </a:rPr>
                          <m:t>𝟔</m:t>
                        </m:r>
                      </m:sup>
                    </m:sSup>
                  </m:oMath>
                </a14:m>
                <a:endParaRPr lang="en-US" sz="2800" b="1" dirty="0" smtClean="0">
                  <a:solidFill>
                    <a:schemeClr val="bg1"/>
                  </a:solidFill>
                  <a:latin typeface="2005_iannnnnBMX" pitchFamily="2" charset="0"/>
                  <a:cs typeface="2005_iannnnnBMX" pitchFamily="2" charset="0"/>
                </a:endParaRPr>
              </a:p>
              <a:p>
                <a:pPr marL="514350" indent="-514350">
                  <a:buNone/>
                </a:pPr>
                <a:r>
                  <a:rPr lang="en-US" sz="2800" b="1" dirty="0" smtClean="0">
                    <a:solidFill>
                      <a:srgbClr val="FFFF00"/>
                    </a:solidFill>
                    <a:latin typeface="2005_iannnnnBMX" pitchFamily="2" charset="0"/>
                    <a:cs typeface="2005_iannnnnBMX" pitchFamily="2" charset="0"/>
                  </a:rPr>
                  <a:t>Property</a:t>
                </a:r>
                <a:r>
                  <a:rPr lang="en-US" sz="2800" b="1" dirty="0" smtClean="0">
                    <a:solidFill>
                      <a:schemeClr val="accent6">
                        <a:lumMod val="40000"/>
                        <a:lumOff val="60000"/>
                      </a:schemeClr>
                    </a:solidFill>
                    <a:latin typeface="2005_iannnnnBMX" pitchFamily="2" charset="0"/>
                    <a:cs typeface="2005_iannnnnBMX" pitchFamily="2" charset="0"/>
                  </a:rPr>
                  <a:t> : Multiplying Powers With the Same Base</a:t>
                </a:r>
              </a:p>
              <a:p>
                <a:pPr marL="514350" indent="-514350">
                  <a:buNone/>
                </a:pPr>
                <a:r>
                  <a:rPr lang="en-US" sz="2800" b="1" dirty="0" smtClean="0">
                    <a:solidFill>
                      <a:schemeClr val="accent6">
                        <a:lumMod val="40000"/>
                        <a:lumOff val="60000"/>
                      </a:schemeClr>
                    </a:solidFill>
                    <a:latin typeface="2005_iannnnnBMX" pitchFamily="2" charset="0"/>
                    <a:cs typeface="2005_iannnnnBMX" pitchFamily="2" charset="0"/>
                  </a:rPr>
                  <a:t>For every nonzero number a and integers m and n, </a:t>
                </a:r>
                <a14:m>
                  <m:oMath xmlns:m="http://schemas.openxmlformats.org/officeDocument/2006/math">
                    <m:sSup>
                      <m:sSupPr>
                        <m:ctrlPr>
                          <a:rPr lang="en-US" sz="2000" b="1" i="1" smtClean="0">
                            <a:solidFill>
                              <a:schemeClr val="accent6">
                                <a:lumMod val="40000"/>
                                <a:lumOff val="60000"/>
                              </a:schemeClr>
                            </a:solidFill>
                            <a:latin typeface="Cambria Math"/>
                            <a:cs typeface="2005_iannnnnBMX" pitchFamily="2" charset="0"/>
                          </a:rPr>
                        </m:ctrlPr>
                      </m:sSupPr>
                      <m:e>
                        <m:r>
                          <a:rPr lang="en-US" sz="2000" b="1" i="1" smtClean="0">
                            <a:solidFill>
                              <a:schemeClr val="accent6">
                                <a:lumMod val="40000"/>
                                <a:lumOff val="60000"/>
                              </a:schemeClr>
                            </a:solidFill>
                            <a:latin typeface="Cambria Math"/>
                            <a:cs typeface="2005_iannnnnBMX" pitchFamily="2" charset="0"/>
                          </a:rPr>
                          <m:t>𝒂</m:t>
                        </m:r>
                      </m:e>
                      <m:sup>
                        <m:r>
                          <a:rPr lang="en-US" sz="2000" b="1" i="1" smtClean="0">
                            <a:solidFill>
                              <a:schemeClr val="accent6">
                                <a:lumMod val="40000"/>
                                <a:lumOff val="60000"/>
                              </a:schemeClr>
                            </a:solidFill>
                            <a:latin typeface="Cambria Math"/>
                            <a:cs typeface="2005_iannnnnBMX" pitchFamily="2" charset="0"/>
                          </a:rPr>
                          <m:t>𝒎</m:t>
                        </m:r>
                      </m:sup>
                    </m:sSup>
                  </m:oMath>
                </a14:m>
                <a:r>
                  <a:rPr lang="en-US" sz="2000" b="1" dirty="0" smtClean="0">
                    <a:solidFill>
                      <a:schemeClr val="accent6">
                        <a:lumMod val="40000"/>
                        <a:lumOff val="60000"/>
                      </a:schemeClr>
                    </a:solidFill>
                    <a:latin typeface="2005_iannnnnBMX" pitchFamily="2" charset="0"/>
                    <a:cs typeface="2005_iannnnnBMX" pitchFamily="2" charset="0"/>
                    <a:sym typeface="Symbol"/>
                  </a:rPr>
                  <a:t> </a:t>
                </a:r>
                <a14:m>
                  <m:oMath xmlns:m="http://schemas.openxmlformats.org/officeDocument/2006/math">
                    <m:sSup>
                      <m:sSupPr>
                        <m:ctrlPr>
                          <a:rPr lang="en-US" sz="2000" b="1" i="1" smtClean="0">
                            <a:solidFill>
                              <a:schemeClr val="accent6">
                                <a:lumMod val="40000"/>
                                <a:lumOff val="60000"/>
                              </a:schemeClr>
                            </a:solidFill>
                            <a:latin typeface="Cambria Math"/>
                            <a:cs typeface="2005_iannnnnBMX" pitchFamily="2" charset="0"/>
                            <a:sym typeface="Symbol"/>
                          </a:rPr>
                        </m:ctrlPr>
                      </m:sSupPr>
                      <m:e>
                        <m:r>
                          <a:rPr lang="en-US" sz="2000" b="1" i="1" smtClean="0">
                            <a:solidFill>
                              <a:schemeClr val="accent6">
                                <a:lumMod val="40000"/>
                                <a:lumOff val="60000"/>
                              </a:schemeClr>
                            </a:solidFill>
                            <a:latin typeface="Cambria Math"/>
                            <a:cs typeface="2005_iannnnnBMX" pitchFamily="2" charset="0"/>
                            <a:sym typeface="Symbol"/>
                          </a:rPr>
                          <m:t>𝒂</m:t>
                        </m:r>
                      </m:e>
                      <m:sup>
                        <m:r>
                          <a:rPr lang="en-US" sz="2000" b="1" i="1" smtClean="0">
                            <a:solidFill>
                              <a:schemeClr val="accent6">
                                <a:lumMod val="40000"/>
                                <a:lumOff val="60000"/>
                              </a:schemeClr>
                            </a:solidFill>
                            <a:latin typeface="Cambria Math"/>
                            <a:cs typeface="2005_iannnnnBMX" pitchFamily="2" charset="0"/>
                            <a:sym typeface="Symbol"/>
                          </a:rPr>
                          <m:t>𝒏</m:t>
                        </m:r>
                      </m:sup>
                    </m:sSup>
                  </m:oMath>
                </a14:m>
                <a:r>
                  <a:rPr lang="en-US" sz="2000" b="1" dirty="0" smtClean="0">
                    <a:solidFill>
                      <a:schemeClr val="accent6">
                        <a:lumMod val="40000"/>
                        <a:lumOff val="60000"/>
                      </a:schemeClr>
                    </a:solidFill>
                    <a:latin typeface="2005_iannnnnBMX" pitchFamily="2" charset="0"/>
                    <a:cs typeface="2005_iannnnnBMX" pitchFamily="2" charset="0"/>
                  </a:rPr>
                  <a:t> = </a:t>
                </a:r>
                <a14:m>
                  <m:oMath xmlns:m="http://schemas.openxmlformats.org/officeDocument/2006/math">
                    <m:sSup>
                      <m:sSupPr>
                        <m:ctrlPr>
                          <a:rPr lang="en-US" sz="2000" b="1" i="1" smtClean="0">
                            <a:solidFill>
                              <a:schemeClr val="accent6">
                                <a:lumMod val="40000"/>
                                <a:lumOff val="60000"/>
                              </a:schemeClr>
                            </a:solidFill>
                            <a:latin typeface="Cambria Math"/>
                            <a:cs typeface="2005_iannnnnBMX" pitchFamily="2" charset="0"/>
                          </a:rPr>
                        </m:ctrlPr>
                      </m:sSupPr>
                      <m:e>
                        <m:r>
                          <a:rPr lang="en-US" sz="2000" b="1" i="1" smtClean="0">
                            <a:solidFill>
                              <a:schemeClr val="accent6">
                                <a:lumMod val="40000"/>
                                <a:lumOff val="60000"/>
                              </a:schemeClr>
                            </a:solidFill>
                            <a:latin typeface="Cambria Math"/>
                            <a:cs typeface="2005_iannnnnBMX" pitchFamily="2" charset="0"/>
                          </a:rPr>
                          <m:t>𝒂</m:t>
                        </m:r>
                      </m:e>
                      <m:sup>
                        <m:r>
                          <a:rPr lang="en-US" sz="2000" b="1" i="1" smtClean="0">
                            <a:solidFill>
                              <a:schemeClr val="accent6">
                                <a:lumMod val="40000"/>
                                <a:lumOff val="60000"/>
                              </a:schemeClr>
                            </a:solidFill>
                            <a:latin typeface="Cambria Math"/>
                            <a:cs typeface="2005_iannnnnBMX" pitchFamily="2" charset="0"/>
                          </a:rPr>
                          <m:t>𝒎</m:t>
                        </m:r>
                        <m:r>
                          <a:rPr lang="en-US" sz="2000" b="1" i="1" smtClean="0">
                            <a:solidFill>
                              <a:schemeClr val="accent6">
                                <a:lumMod val="40000"/>
                                <a:lumOff val="60000"/>
                              </a:schemeClr>
                            </a:solidFill>
                            <a:latin typeface="Cambria Math"/>
                            <a:cs typeface="2005_iannnnnBMX" pitchFamily="2" charset="0"/>
                          </a:rPr>
                          <m:t>+</m:t>
                        </m:r>
                        <m:r>
                          <a:rPr lang="en-US" sz="2000" b="1" i="1" smtClean="0">
                            <a:solidFill>
                              <a:schemeClr val="accent6">
                                <a:lumMod val="40000"/>
                                <a:lumOff val="60000"/>
                              </a:schemeClr>
                            </a:solidFill>
                            <a:latin typeface="Cambria Math"/>
                            <a:cs typeface="2005_iannnnnBMX" pitchFamily="2" charset="0"/>
                          </a:rPr>
                          <m:t>𝒏</m:t>
                        </m:r>
                      </m:sup>
                    </m:sSup>
                  </m:oMath>
                </a14:m>
                <a:endParaRPr lang="en-US" sz="2800" b="1" dirty="0" smtClean="0">
                  <a:solidFill>
                    <a:schemeClr val="accent6">
                      <a:lumMod val="40000"/>
                      <a:lumOff val="60000"/>
                    </a:schemeClr>
                  </a:solidFill>
                  <a:latin typeface="2005_iannnnnBMX" pitchFamily="2" charset="0"/>
                  <a:cs typeface="2005_iannnnnBMX" pitchFamily="2" charset="0"/>
                </a:endParaRPr>
              </a:p>
              <a:p>
                <a:pPr marL="514350" indent="-514350">
                  <a:buNone/>
                </a:pPr>
                <a:r>
                  <a:rPr lang="en-US" sz="2800" b="1" dirty="0" smtClean="0">
                    <a:solidFill>
                      <a:srgbClr val="FFFF00"/>
                    </a:solidFill>
                    <a:latin typeface="2005_iannnnnBMX" pitchFamily="2" charset="0"/>
                    <a:cs typeface="2005_iannnnnBMX" pitchFamily="2" charset="0"/>
                  </a:rPr>
                  <a:t>Example</a:t>
                </a:r>
                <a:r>
                  <a:rPr lang="en-US" sz="2800" b="1" dirty="0" smtClean="0">
                    <a:solidFill>
                      <a:schemeClr val="accent6">
                        <a:lumMod val="40000"/>
                        <a:lumOff val="60000"/>
                      </a:schemeClr>
                    </a:solidFill>
                    <a:latin typeface="2005_iannnnnBMX" pitchFamily="2" charset="0"/>
                    <a:cs typeface="2005_iannnnnBMX" pitchFamily="2" charset="0"/>
                  </a:rPr>
                  <a:t>	</a:t>
                </a:r>
                <a:r>
                  <a:rPr lang="en-US" sz="2000" b="1" dirty="0" smtClean="0">
                    <a:solidFill>
                      <a:schemeClr val="accent6">
                        <a:lumMod val="40000"/>
                        <a:lumOff val="60000"/>
                      </a:schemeClr>
                    </a:solidFill>
                    <a:cs typeface="2005_iannnnnBMX" pitchFamily="2" charset="0"/>
                  </a:rPr>
                  <a:t> </a:t>
                </a:r>
                <a14:m>
                  <m:oMath xmlns:m="http://schemas.openxmlformats.org/officeDocument/2006/math">
                    <m:sSup>
                      <m:sSupPr>
                        <m:ctrlPr>
                          <a:rPr lang="en-US" sz="2000" b="1" i="1" smtClean="0">
                            <a:solidFill>
                              <a:schemeClr val="bg1"/>
                            </a:solidFill>
                            <a:latin typeface="Cambria Math"/>
                            <a:cs typeface="2005_iannnnnBMX" pitchFamily="2" charset="0"/>
                          </a:rPr>
                        </m:ctrlPr>
                      </m:sSupPr>
                      <m:e>
                        <m:r>
                          <a:rPr lang="en-US" sz="2000" b="1" i="1">
                            <a:solidFill>
                              <a:schemeClr val="bg1"/>
                            </a:solidFill>
                            <a:latin typeface="Cambria Math"/>
                            <a:cs typeface="2005_iannnnnBMX" pitchFamily="2" charset="0"/>
                          </a:rPr>
                          <m:t>𝟒</m:t>
                        </m:r>
                      </m:e>
                      <m:sup>
                        <m:r>
                          <a:rPr lang="en-US" sz="2000" b="1" i="1">
                            <a:solidFill>
                              <a:schemeClr val="bg1"/>
                            </a:solidFill>
                            <a:latin typeface="Cambria Math"/>
                            <a:cs typeface="2005_iannnnnBMX" pitchFamily="2" charset="0"/>
                          </a:rPr>
                          <m:t>𝟔</m:t>
                        </m:r>
                      </m:sup>
                    </m:sSup>
                    <m:r>
                      <a:rPr lang="en-US" sz="2000" b="1" i="1">
                        <a:solidFill>
                          <a:schemeClr val="bg1"/>
                        </a:solidFill>
                        <a:latin typeface="Cambria Math"/>
                        <a:ea typeface="Cambria Math"/>
                        <a:cs typeface="2005_iannnnnBMX" pitchFamily="2" charset="0"/>
                      </a:rPr>
                      <m:t>∙</m:t>
                    </m:r>
                    <m:sSup>
                      <m:sSupPr>
                        <m:ctrlPr>
                          <a:rPr lang="en-US" sz="2000" b="1" i="1">
                            <a:solidFill>
                              <a:schemeClr val="bg1"/>
                            </a:solidFill>
                            <a:latin typeface="Cambria Math"/>
                            <a:ea typeface="Cambria Math"/>
                            <a:cs typeface="2005_iannnnnBMX" pitchFamily="2" charset="0"/>
                          </a:rPr>
                        </m:ctrlPr>
                      </m:sSupPr>
                      <m:e>
                        <m:r>
                          <a:rPr lang="en-US" sz="2000" b="1" i="1">
                            <a:solidFill>
                              <a:schemeClr val="bg1"/>
                            </a:solidFill>
                            <a:latin typeface="Cambria Math"/>
                            <a:ea typeface="Cambria Math"/>
                            <a:cs typeface="2005_iannnnnBMX" pitchFamily="2" charset="0"/>
                          </a:rPr>
                          <m:t>𝟒</m:t>
                        </m:r>
                      </m:e>
                      <m:sup>
                        <m:r>
                          <a:rPr lang="en-US" sz="2000" b="1" i="1">
                            <a:solidFill>
                              <a:schemeClr val="bg1"/>
                            </a:solidFill>
                            <a:latin typeface="Cambria Math"/>
                            <a:ea typeface="Cambria Math"/>
                            <a:cs typeface="2005_iannnnnBMX" pitchFamily="2" charset="0"/>
                          </a:rPr>
                          <m:t>𝟑</m:t>
                        </m:r>
                      </m:sup>
                    </m:sSup>
                  </m:oMath>
                </a14:m>
                <a:r>
                  <a:rPr lang="en-US" sz="2000" b="1" dirty="0" smtClean="0">
                    <a:solidFill>
                      <a:schemeClr val="bg1"/>
                    </a:solidFill>
                    <a:latin typeface="2005_iannnnnBMX" pitchFamily="2" charset="0"/>
                    <a:cs typeface="2005_iannnnnBMX" pitchFamily="2" charset="0"/>
                  </a:rPr>
                  <a:t> = </a:t>
                </a:r>
                <a14:m>
                  <m:oMath xmlns:m="http://schemas.openxmlformats.org/officeDocument/2006/math">
                    <m:sSup>
                      <m:sSupPr>
                        <m:ctrlPr>
                          <a:rPr lang="en-US" sz="2000" b="1" i="1">
                            <a:solidFill>
                              <a:schemeClr val="bg1"/>
                            </a:solidFill>
                            <a:latin typeface="Cambria Math"/>
                            <a:cs typeface="2005_iannnnnBMX" pitchFamily="2" charset="0"/>
                          </a:rPr>
                        </m:ctrlPr>
                      </m:sSupPr>
                      <m:e>
                        <m:r>
                          <a:rPr lang="en-US" sz="2000" b="1" i="1">
                            <a:solidFill>
                              <a:schemeClr val="bg1"/>
                            </a:solidFill>
                            <a:latin typeface="Cambria Math"/>
                            <a:cs typeface="2005_iannnnnBMX" pitchFamily="2" charset="0"/>
                          </a:rPr>
                          <m:t>𝟒</m:t>
                        </m:r>
                      </m:e>
                      <m:sup>
                        <m:r>
                          <a:rPr lang="en-US" sz="2000" b="1" i="1">
                            <a:solidFill>
                              <a:schemeClr val="bg1"/>
                            </a:solidFill>
                            <a:latin typeface="Cambria Math"/>
                            <a:cs typeface="2005_iannnnnBMX" pitchFamily="2" charset="0"/>
                          </a:rPr>
                          <m:t>𝟔</m:t>
                        </m:r>
                        <m:r>
                          <a:rPr lang="en-US" sz="2000" b="1" i="1" smtClean="0">
                            <a:solidFill>
                              <a:schemeClr val="bg1"/>
                            </a:solidFill>
                            <a:latin typeface="Cambria Math"/>
                            <a:cs typeface="2005_iannnnnBMX" pitchFamily="2" charset="0"/>
                          </a:rPr>
                          <m:t>+</m:t>
                        </m:r>
                        <m:r>
                          <a:rPr lang="en-US" sz="2000" b="1" i="1" smtClean="0">
                            <a:solidFill>
                              <a:schemeClr val="bg1"/>
                            </a:solidFill>
                            <a:latin typeface="Cambria Math"/>
                            <a:cs typeface="2005_iannnnnBMX" pitchFamily="2" charset="0"/>
                          </a:rPr>
                          <m:t>𝟑</m:t>
                        </m:r>
                      </m:sup>
                    </m:sSup>
                  </m:oMath>
                </a14:m>
                <a:r>
                  <a:rPr lang="en-US" sz="2000" b="1" dirty="0">
                    <a:solidFill>
                      <a:schemeClr val="bg1"/>
                    </a:solidFill>
                    <a:latin typeface="2005_iannnnnBMX" pitchFamily="2" charset="0"/>
                    <a:cs typeface="2005_iannnnnBMX" pitchFamily="2" charset="0"/>
                  </a:rPr>
                  <a:t>=</a:t>
                </a:r>
                <a14:m>
                  <m:oMath xmlns:m="http://schemas.openxmlformats.org/officeDocument/2006/math">
                    <m:sSup>
                      <m:sSupPr>
                        <m:ctrlPr>
                          <a:rPr lang="en-US" sz="2000" b="1" i="1">
                            <a:solidFill>
                              <a:schemeClr val="bg1"/>
                            </a:solidFill>
                            <a:latin typeface="Cambria Math"/>
                            <a:cs typeface="2005_iannnnnBMX" pitchFamily="2" charset="0"/>
                          </a:rPr>
                        </m:ctrlPr>
                      </m:sSupPr>
                      <m:e>
                        <m:r>
                          <a:rPr lang="en-US" sz="2000" b="1" i="1">
                            <a:solidFill>
                              <a:schemeClr val="bg1"/>
                            </a:solidFill>
                            <a:latin typeface="Cambria Math"/>
                            <a:cs typeface="2005_iannnnnBMX" pitchFamily="2" charset="0"/>
                          </a:rPr>
                          <m:t>𝟒</m:t>
                        </m:r>
                      </m:e>
                      <m:sup>
                        <m:r>
                          <a:rPr lang="en-US" sz="2000" b="1" i="1">
                            <a:solidFill>
                              <a:schemeClr val="bg1"/>
                            </a:solidFill>
                            <a:latin typeface="Cambria Math"/>
                            <a:cs typeface="2005_iannnnnBMX" pitchFamily="2" charset="0"/>
                          </a:rPr>
                          <m:t>𝟗</m:t>
                        </m:r>
                      </m:sup>
                    </m:sSup>
                  </m:oMath>
                </a14:m>
                <a:r>
                  <a:rPr lang="en-US" sz="2000" b="1" dirty="0" smtClean="0">
                    <a:solidFill>
                      <a:schemeClr val="bg1"/>
                    </a:solidFill>
                    <a:latin typeface="2005_iannnnnBMX" pitchFamily="2" charset="0"/>
                    <a:cs typeface="2005_iannnnnBMX" pitchFamily="2" charset="0"/>
                  </a:rPr>
                  <a:t>	</a:t>
                </a:r>
                <a:r>
                  <a:rPr lang="en-US" sz="2000" b="1" dirty="0">
                    <a:solidFill>
                      <a:schemeClr val="bg1"/>
                    </a:solidFill>
                    <a:cs typeface="2005_iannnnnBMX" pitchFamily="2" charset="0"/>
                  </a:rPr>
                  <a:t> </a:t>
                </a:r>
                <a14:m>
                  <m:oMath xmlns:m="http://schemas.openxmlformats.org/officeDocument/2006/math">
                    <m:sSup>
                      <m:sSupPr>
                        <m:ctrlPr>
                          <a:rPr lang="en-US" sz="2000" b="1" i="1">
                            <a:solidFill>
                              <a:schemeClr val="bg1"/>
                            </a:solidFill>
                            <a:latin typeface="Cambria Math"/>
                            <a:cs typeface="2005_iannnnnBMX" pitchFamily="2" charset="0"/>
                          </a:rPr>
                        </m:ctrlPr>
                      </m:sSupPr>
                      <m:e>
                        <m:r>
                          <a:rPr lang="en-US" sz="2000" b="1" i="1" smtClean="0">
                            <a:solidFill>
                              <a:schemeClr val="bg1"/>
                            </a:solidFill>
                            <a:latin typeface="Cambria Math"/>
                            <a:cs typeface="2005_iannnnnBMX" pitchFamily="2" charset="0"/>
                          </a:rPr>
                          <m:t>𝒉</m:t>
                        </m:r>
                      </m:e>
                      <m:sup>
                        <m:r>
                          <a:rPr lang="en-US" sz="2000" b="1" i="1" smtClean="0">
                            <a:solidFill>
                              <a:schemeClr val="bg1"/>
                            </a:solidFill>
                            <a:latin typeface="Cambria Math"/>
                            <a:cs typeface="2005_iannnnnBMX" pitchFamily="2" charset="0"/>
                          </a:rPr>
                          <m:t>𝟐</m:t>
                        </m:r>
                      </m:sup>
                    </m:sSup>
                    <m:r>
                      <a:rPr lang="en-US" sz="2000" b="1" i="1">
                        <a:solidFill>
                          <a:schemeClr val="bg1"/>
                        </a:solidFill>
                        <a:latin typeface="Cambria Math"/>
                        <a:ea typeface="Cambria Math"/>
                        <a:cs typeface="2005_iannnnnBMX" pitchFamily="2" charset="0"/>
                      </a:rPr>
                      <m:t>∙</m:t>
                    </m:r>
                    <m:sSup>
                      <m:sSupPr>
                        <m:ctrlPr>
                          <a:rPr lang="en-US" sz="2000" b="1" i="1">
                            <a:solidFill>
                              <a:schemeClr val="bg1"/>
                            </a:solidFill>
                            <a:latin typeface="Cambria Math"/>
                            <a:ea typeface="Cambria Math"/>
                            <a:cs typeface="2005_iannnnnBMX" pitchFamily="2" charset="0"/>
                          </a:rPr>
                        </m:ctrlPr>
                      </m:sSupPr>
                      <m:e>
                        <m:r>
                          <a:rPr lang="en-US" sz="2000" b="1" i="1" smtClean="0">
                            <a:solidFill>
                              <a:schemeClr val="bg1"/>
                            </a:solidFill>
                            <a:latin typeface="Cambria Math"/>
                            <a:ea typeface="Cambria Math"/>
                            <a:cs typeface="2005_iannnnnBMX" pitchFamily="2" charset="0"/>
                          </a:rPr>
                          <m:t>𝒉</m:t>
                        </m:r>
                      </m:e>
                      <m:sup>
                        <m:r>
                          <a:rPr lang="en-US" sz="2000" b="1" i="1" smtClean="0">
                            <a:solidFill>
                              <a:schemeClr val="bg1"/>
                            </a:solidFill>
                            <a:latin typeface="Cambria Math"/>
                            <a:ea typeface="Cambria Math"/>
                            <a:cs typeface="2005_iannnnnBMX" pitchFamily="2" charset="0"/>
                          </a:rPr>
                          <m:t>𝟗</m:t>
                        </m:r>
                      </m:sup>
                    </m:sSup>
                  </m:oMath>
                </a14:m>
                <a:r>
                  <a:rPr lang="en-US" sz="2000" b="1" dirty="0">
                    <a:solidFill>
                      <a:schemeClr val="bg1"/>
                    </a:solidFill>
                    <a:latin typeface="2005_iannnnnBMX" pitchFamily="2" charset="0"/>
                    <a:cs typeface="2005_iannnnnBMX" pitchFamily="2" charset="0"/>
                  </a:rPr>
                  <a:t> = </a:t>
                </a:r>
                <a14:m>
                  <m:oMath xmlns:m="http://schemas.openxmlformats.org/officeDocument/2006/math">
                    <m:sSup>
                      <m:sSupPr>
                        <m:ctrlPr>
                          <a:rPr lang="en-US" sz="2000" b="1" i="1">
                            <a:solidFill>
                              <a:schemeClr val="bg1"/>
                            </a:solidFill>
                            <a:latin typeface="Cambria Math"/>
                            <a:cs typeface="2005_iannnnnBMX" pitchFamily="2" charset="0"/>
                          </a:rPr>
                        </m:ctrlPr>
                      </m:sSupPr>
                      <m:e>
                        <m:r>
                          <a:rPr lang="en-US" sz="2000" b="1" i="1" smtClean="0">
                            <a:solidFill>
                              <a:schemeClr val="bg1"/>
                            </a:solidFill>
                            <a:latin typeface="Cambria Math"/>
                            <a:cs typeface="2005_iannnnnBMX" pitchFamily="2" charset="0"/>
                          </a:rPr>
                          <m:t>𝒉</m:t>
                        </m:r>
                      </m:e>
                      <m:sup>
                        <m:r>
                          <a:rPr lang="en-US" sz="2000" b="1" i="1" smtClean="0">
                            <a:solidFill>
                              <a:schemeClr val="bg1"/>
                            </a:solidFill>
                            <a:latin typeface="Cambria Math"/>
                            <a:cs typeface="2005_iannnnnBMX" pitchFamily="2" charset="0"/>
                          </a:rPr>
                          <m:t>𝟐</m:t>
                        </m:r>
                        <m:r>
                          <a:rPr lang="en-US" sz="2000" b="1" i="1">
                            <a:solidFill>
                              <a:schemeClr val="bg1"/>
                            </a:solidFill>
                            <a:latin typeface="Cambria Math"/>
                            <a:cs typeface="2005_iannnnnBMX" pitchFamily="2" charset="0"/>
                          </a:rPr>
                          <m:t>+</m:t>
                        </m:r>
                        <m:r>
                          <a:rPr lang="en-US" sz="2000" b="1" i="1" smtClean="0">
                            <a:solidFill>
                              <a:schemeClr val="bg1"/>
                            </a:solidFill>
                            <a:latin typeface="Cambria Math"/>
                            <a:cs typeface="2005_iannnnnBMX" pitchFamily="2" charset="0"/>
                          </a:rPr>
                          <m:t>𝟗</m:t>
                        </m:r>
                      </m:sup>
                    </m:sSup>
                  </m:oMath>
                </a14:m>
                <a:r>
                  <a:rPr lang="en-US" sz="2000" b="1" dirty="0">
                    <a:solidFill>
                      <a:schemeClr val="bg1"/>
                    </a:solidFill>
                    <a:latin typeface="2005_iannnnnBMX" pitchFamily="2" charset="0"/>
                    <a:cs typeface="2005_iannnnnBMX" pitchFamily="2" charset="0"/>
                  </a:rPr>
                  <a:t>=</a:t>
                </a:r>
                <a14:m>
                  <m:oMath xmlns:m="http://schemas.openxmlformats.org/officeDocument/2006/math">
                    <m:sSup>
                      <m:sSupPr>
                        <m:ctrlPr>
                          <a:rPr lang="en-US" sz="2000" b="1" i="1">
                            <a:solidFill>
                              <a:schemeClr val="bg1"/>
                            </a:solidFill>
                            <a:latin typeface="Cambria Math"/>
                            <a:cs typeface="2005_iannnnnBMX" pitchFamily="2" charset="0"/>
                          </a:rPr>
                        </m:ctrlPr>
                      </m:sSupPr>
                      <m:e>
                        <m:r>
                          <a:rPr lang="en-US" sz="2000" b="1" i="1" smtClean="0">
                            <a:solidFill>
                              <a:schemeClr val="bg1"/>
                            </a:solidFill>
                            <a:latin typeface="Cambria Math"/>
                            <a:cs typeface="2005_iannnnnBMX" pitchFamily="2" charset="0"/>
                          </a:rPr>
                          <m:t>𝒉</m:t>
                        </m:r>
                      </m:e>
                      <m:sup>
                        <m:r>
                          <a:rPr lang="en-US" sz="2000" b="1" i="1" smtClean="0">
                            <a:solidFill>
                              <a:schemeClr val="bg1"/>
                            </a:solidFill>
                            <a:latin typeface="Cambria Math"/>
                            <a:cs typeface="2005_iannnnnBMX" pitchFamily="2" charset="0"/>
                          </a:rPr>
                          <m:t>𝟏𝟏</m:t>
                        </m:r>
                      </m:sup>
                    </m:sSup>
                  </m:oMath>
                </a14:m>
                <a:endParaRPr lang="en-US" sz="2000" b="1" dirty="0">
                  <a:solidFill>
                    <a:schemeClr val="accent6">
                      <a:lumMod val="40000"/>
                      <a:lumOff val="60000"/>
                    </a:schemeClr>
                  </a:solidFill>
                  <a:latin typeface="2005_iannnnnBMX" pitchFamily="2" charset="0"/>
                  <a:cs typeface="2005_iannnnnBMX" pitchFamily="2" charset="0"/>
                </a:endParaRPr>
              </a:p>
              <a:p>
                <a:pPr marL="514350" indent="-514350">
                  <a:buNone/>
                </a:pPr>
                <a:endParaRPr lang="en-US" sz="2800" b="1" dirty="0" smtClean="0">
                  <a:solidFill>
                    <a:schemeClr val="accent6">
                      <a:lumMod val="40000"/>
                      <a:lumOff val="60000"/>
                    </a:schemeClr>
                  </a:solidFill>
                  <a:latin typeface="2005_iannnnnBMX" pitchFamily="2" charset="0"/>
                  <a:cs typeface="2005_iannnnnBMX" pitchFamily="2" charset="0"/>
                </a:endParaRPr>
              </a:p>
              <a:p>
                <a:pPr marL="514350" indent="-514350">
                  <a:buNone/>
                </a:pPr>
                <a:endParaRPr lang="en-US" sz="2800" b="1" dirty="0" smtClean="0">
                  <a:solidFill>
                    <a:schemeClr val="accent6">
                      <a:lumMod val="40000"/>
                      <a:lumOff val="60000"/>
                    </a:schemeClr>
                  </a:solidFill>
                  <a:latin typeface="2005_iannnnnBMX" pitchFamily="2" charset="0"/>
                  <a:cs typeface="2005_iannnnnBMX" pitchFamily="2" charset="0"/>
                </a:endParaRPr>
              </a:p>
            </p:txBody>
          </p:sp>
        </mc:Choice>
        <mc:Fallback xmlns="">
          <p:sp>
            <p:nvSpPr>
              <p:cNvPr id="5123" name="Rectangle 3"/>
              <p:cNvSpPr>
                <a:spLocks noGrp="1" noRot="1" noChangeAspect="1" noMove="1" noResize="1" noEditPoints="1" noAdjustHandles="1" noChangeArrowheads="1" noChangeShapeType="1" noTextEdit="1"/>
              </p:cNvSpPr>
              <p:nvPr>
                <p:ph type="body" idx="1"/>
              </p:nvPr>
            </p:nvSpPr>
            <p:spPr>
              <a:xfrm>
                <a:off x="500034" y="1772816"/>
                <a:ext cx="8001056" cy="4680520"/>
              </a:xfrm>
              <a:blipFill rotWithShape="1">
                <a:blip r:embed="rId2"/>
                <a:stretch>
                  <a:fillRect l="-1523" t="-1302"/>
                </a:stretch>
              </a:blipFill>
            </p:spPr>
            <p:txBody>
              <a:bodyPr/>
              <a:lstStyle/>
              <a:p>
                <a:r>
                  <a:rPr lang="th-TH">
                    <a:noFill/>
                  </a:rPr>
                  <a:t> </a:t>
                </a:r>
              </a:p>
            </p:txBody>
          </p:sp>
        </mc:Fallback>
      </mc:AlternateContent>
    </p:spTree>
    <p:extLst>
      <p:ext uri="{BB962C8B-B14F-4D97-AF65-F5344CB8AC3E}">
        <p14:creationId xmlns:p14="http://schemas.microsoft.com/office/powerpoint/2010/main" val="20431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เมฆ 5"/>
          <p:cNvSpPr/>
          <p:nvPr/>
        </p:nvSpPr>
        <p:spPr>
          <a:xfrm>
            <a:off x="395536" y="404664"/>
            <a:ext cx="8136904" cy="912734"/>
          </a:xfrm>
          <a:prstGeom prst="clou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 name="ตัวยึดหมายเลขภาพนิ่ง 5"/>
          <p:cNvSpPr>
            <a:spLocks noGrp="1"/>
          </p:cNvSpPr>
          <p:nvPr>
            <p:ph type="sldNum" sz="quarter" idx="12"/>
          </p:nvPr>
        </p:nvSpPr>
        <p:spPr/>
        <p:txBody>
          <a:bodyPr/>
          <a:lstStyle/>
          <a:p>
            <a:fld id="{8E3771CF-BC35-4C5D-AE13-C627F28D70EF}" type="slidenum">
              <a:rPr lang="en-US"/>
              <a:pPr/>
              <a:t>28</a:t>
            </a:fld>
            <a:endParaRPr lang="en-US"/>
          </a:p>
        </p:txBody>
      </p:sp>
      <p:sp>
        <p:nvSpPr>
          <p:cNvPr id="5122" name="Rectangle 2"/>
          <p:cNvSpPr>
            <a:spLocks noGrp="1" noChangeArrowheads="1"/>
          </p:cNvSpPr>
          <p:nvPr>
            <p:ph type="title"/>
          </p:nvPr>
        </p:nvSpPr>
        <p:spPr>
          <a:xfrm>
            <a:off x="428596" y="404664"/>
            <a:ext cx="7924800" cy="857256"/>
          </a:xfrm>
        </p:spPr>
        <p:txBody>
          <a:bodyPr/>
          <a:lstStyle/>
          <a:p>
            <a:pPr marL="514350" indent="-514350" algn="ctr"/>
            <a:r>
              <a:rPr lang="en-US" sz="4000" dirty="0">
                <a:solidFill>
                  <a:srgbClr val="FFFF00"/>
                </a:solidFill>
                <a:latin typeface="2005_iannnnnBMX" pitchFamily="2" charset="0"/>
                <a:cs typeface="2005_iannnnnBMX" pitchFamily="2" charset="0"/>
              </a:rPr>
              <a:t>Exponent and </a:t>
            </a:r>
            <a:r>
              <a:rPr lang="en-US" sz="4000" dirty="0" smtClean="0">
                <a:solidFill>
                  <a:srgbClr val="FFFF00"/>
                </a:solidFill>
                <a:latin typeface="2005_iannnnnBMX" pitchFamily="2" charset="0"/>
                <a:cs typeface="2005_iannnnnBMX" pitchFamily="2" charset="0"/>
              </a:rPr>
              <a:t>Multiplication</a:t>
            </a:r>
            <a:endParaRPr lang="en-US" sz="4000" dirty="0">
              <a:solidFill>
                <a:srgbClr val="00B0F0"/>
              </a:solidFill>
              <a:latin typeface="2005_iannnnnBMX" pitchFamily="2" charset="0"/>
              <a:cs typeface="2005_iannnnnBMX" pitchFamily="2" charset="0"/>
            </a:endParaRPr>
          </a:p>
        </p:txBody>
      </p:sp>
      <mc:AlternateContent xmlns:mc="http://schemas.openxmlformats.org/markup-compatibility/2006" xmlns:a14="http://schemas.microsoft.com/office/drawing/2010/main">
        <mc:Choice Requires="a14">
          <p:sp>
            <p:nvSpPr>
              <p:cNvPr id="5123" name="Rectangle 3"/>
              <p:cNvSpPr>
                <a:spLocks noGrp="1" noChangeArrowheads="1"/>
              </p:cNvSpPr>
              <p:nvPr>
                <p:ph type="body" idx="1"/>
              </p:nvPr>
            </p:nvSpPr>
            <p:spPr>
              <a:xfrm>
                <a:off x="500034" y="1340768"/>
                <a:ext cx="8001056" cy="5328592"/>
              </a:xfrm>
            </p:spPr>
            <p:txBody>
              <a:bodyPr/>
              <a:lstStyle/>
              <a:p>
                <a:pPr marL="514350" indent="-514350">
                  <a:buNone/>
                </a:pPr>
                <a:r>
                  <a:rPr lang="en-US" sz="2800" b="1" dirty="0" smtClean="0">
                    <a:solidFill>
                      <a:srgbClr val="FFFF00"/>
                    </a:solidFill>
                    <a:latin typeface="2005_iannnnnBMX" pitchFamily="2" charset="0"/>
                    <a:cs typeface="2005_iannnnnBMX" pitchFamily="2" charset="0"/>
                  </a:rPr>
                  <a:t>Example </a:t>
                </a:r>
                <a:r>
                  <a:rPr lang="en-US" sz="2800" b="1" dirty="0" smtClean="0">
                    <a:solidFill>
                      <a:srgbClr val="00B0F0"/>
                    </a:solidFill>
                    <a:latin typeface="2005_iannnnnBMX" pitchFamily="2" charset="0"/>
                    <a:cs typeface="2005_iannnnnBMX" pitchFamily="2" charset="0"/>
                  </a:rPr>
                  <a:t>Rewrite each expression using each base only once</a:t>
                </a:r>
                <a:r>
                  <a:rPr lang="en-US" sz="2800" b="1" dirty="0" smtClean="0">
                    <a:solidFill>
                      <a:srgbClr val="FFFF00"/>
                    </a:solidFill>
                    <a:latin typeface="2005_iannnnnBMX" pitchFamily="2" charset="0"/>
                    <a:cs typeface="2005_iannnnnBMX" pitchFamily="2" charset="0"/>
                  </a:rPr>
                  <a:t>.</a:t>
                </a:r>
              </a:p>
              <a:p>
                <a:pPr marL="514350" indent="-514350">
                  <a:buNone/>
                </a:pPr>
                <a:r>
                  <a:rPr lang="en-US" sz="2800" b="1" dirty="0" smtClean="0">
                    <a:solidFill>
                      <a:schemeClr val="bg1"/>
                    </a:solidFill>
                    <a:latin typeface="2005_iannnnnBMX" pitchFamily="2" charset="0"/>
                    <a:cs typeface="2005_iannnnnBMX" pitchFamily="2" charset="0"/>
                  </a:rPr>
                  <a:t>a. </a:t>
                </a:r>
                <a14:m>
                  <m:oMath xmlns:m="http://schemas.openxmlformats.org/officeDocument/2006/math">
                    <m:sSup>
                      <m:sSupPr>
                        <m:ctrlPr>
                          <a:rPr lang="en-US" sz="2000" b="1" i="1" smtClean="0">
                            <a:solidFill>
                              <a:schemeClr val="bg1"/>
                            </a:solidFill>
                            <a:latin typeface="Cambria Math"/>
                            <a:cs typeface="2005_iannnnnBMX" pitchFamily="2" charset="0"/>
                          </a:rPr>
                        </m:ctrlPr>
                      </m:sSupPr>
                      <m:e>
                        <m:r>
                          <a:rPr lang="en-US" sz="2000" b="1" i="1" smtClean="0">
                            <a:solidFill>
                              <a:schemeClr val="bg1"/>
                            </a:solidFill>
                            <a:latin typeface="Cambria Math"/>
                            <a:cs typeface="2005_iannnnnBMX" pitchFamily="2" charset="0"/>
                          </a:rPr>
                          <m:t>𝟏𝟏</m:t>
                        </m:r>
                      </m:e>
                      <m:sup>
                        <m:r>
                          <a:rPr lang="en-US" sz="2000" b="1" i="1" smtClean="0">
                            <a:solidFill>
                              <a:schemeClr val="bg1"/>
                            </a:solidFill>
                            <a:latin typeface="Cambria Math"/>
                            <a:cs typeface="2005_iannnnnBMX" pitchFamily="2" charset="0"/>
                          </a:rPr>
                          <m:t>𝟒</m:t>
                        </m:r>
                      </m:sup>
                    </m:sSup>
                  </m:oMath>
                </a14:m>
                <a:r>
                  <a:rPr lang="en-US" sz="2000" b="1" dirty="0" smtClean="0">
                    <a:solidFill>
                      <a:schemeClr val="bg1"/>
                    </a:solidFill>
                    <a:latin typeface="2005_iannnnnBMX" pitchFamily="2" charset="0"/>
                    <a:cs typeface="2005_iannnnnBMX" pitchFamily="2" charset="0"/>
                    <a:sym typeface="Symbol"/>
                  </a:rPr>
                  <a:t> </a:t>
                </a:r>
                <a14:m>
                  <m:oMath xmlns:m="http://schemas.openxmlformats.org/officeDocument/2006/math">
                    <m:sSup>
                      <m:sSupPr>
                        <m:ctrlPr>
                          <a:rPr lang="en-US" sz="2000" b="1" i="1" smtClean="0">
                            <a:solidFill>
                              <a:schemeClr val="bg1"/>
                            </a:solidFill>
                            <a:latin typeface="Cambria Math"/>
                            <a:cs typeface="2005_iannnnnBMX" pitchFamily="2" charset="0"/>
                            <a:sym typeface="Symbol"/>
                          </a:rPr>
                        </m:ctrlPr>
                      </m:sSupPr>
                      <m:e>
                        <m:r>
                          <a:rPr lang="en-US" sz="2000" b="1" i="1" smtClean="0">
                            <a:solidFill>
                              <a:schemeClr val="bg1"/>
                            </a:solidFill>
                            <a:latin typeface="Cambria Math"/>
                            <a:cs typeface="2005_iannnnnBMX" pitchFamily="2" charset="0"/>
                            <a:sym typeface="Symbol"/>
                          </a:rPr>
                          <m:t>𝟏𝟏</m:t>
                        </m:r>
                      </m:e>
                      <m:sup>
                        <m:r>
                          <a:rPr lang="en-US" sz="2000" b="1" i="1" smtClean="0">
                            <a:solidFill>
                              <a:schemeClr val="bg1"/>
                            </a:solidFill>
                            <a:latin typeface="Cambria Math"/>
                            <a:cs typeface="2005_iannnnnBMX" pitchFamily="2" charset="0"/>
                            <a:sym typeface="Symbol"/>
                          </a:rPr>
                          <m:t>𝟑</m:t>
                        </m:r>
                      </m:sup>
                    </m:sSup>
                  </m:oMath>
                </a14:m>
                <a:r>
                  <a:rPr lang="en-US" sz="2000" b="1" dirty="0" smtClean="0">
                    <a:solidFill>
                      <a:schemeClr val="bg1"/>
                    </a:solidFill>
                    <a:latin typeface="2005_iannnnnBMX" pitchFamily="2" charset="0"/>
                    <a:cs typeface="2005_iannnnnBMX" pitchFamily="2" charset="0"/>
                  </a:rPr>
                  <a:t> = </a:t>
                </a:r>
                <a14:m>
                  <m:oMath xmlns:m="http://schemas.openxmlformats.org/officeDocument/2006/math">
                    <m:sSup>
                      <m:sSupPr>
                        <m:ctrlPr>
                          <a:rPr lang="en-US" sz="2000" b="1" i="1" smtClean="0">
                            <a:solidFill>
                              <a:schemeClr val="bg1"/>
                            </a:solidFill>
                            <a:latin typeface="Cambria Math"/>
                            <a:cs typeface="2005_iannnnnBMX" pitchFamily="2" charset="0"/>
                          </a:rPr>
                        </m:ctrlPr>
                      </m:sSupPr>
                      <m:e>
                        <m:r>
                          <a:rPr lang="en-US" sz="2000" b="1" i="1" smtClean="0">
                            <a:solidFill>
                              <a:schemeClr val="bg1"/>
                            </a:solidFill>
                            <a:latin typeface="Cambria Math"/>
                            <a:cs typeface="2005_iannnnnBMX" pitchFamily="2" charset="0"/>
                          </a:rPr>
                          <m:t>𝟏𝟏</m:t>
                        </m:r>
                      </m:e>
                      <m:sup>
                        <m:r>
                          <a:rPr lang="en-US" sz="2000" b="1" i="1" smtClean="0">
                            <a:solidFill>
                              <a:schemeClr val="bg1"/>
                            </a:solidFill>
                            <a:latin typeface="Cambria Math"/>
                            <a:cs typeface="2005_iannnnnBMX" pitchFamily="2" charset="0"/>
                          </a:rPr>
                          <m:t>𝟒</m:t>
                        </m:r>
                        <m:r>
                          <a:rPr lang="en-US" sz="2000" b="1" i="1" smtClean="0">
                            <a:solidFill>
                              <a:schemeClr val="bg1"/>
                            </a:solidFill>
                            <a:latin typeface="Cambria Math"/>
                            <a:cs typeface="2005_iannnnnBMX" pitchFamily="2" charset="0"/>
                          </a:rPr>
                          <m:t>+</m:t>
                        </m:r>
                        <m:r>
                          <a:rPr lang="en-US" sz="2000" b="1" i="1" smtClean="0">
                            <a:solidFill>
                              <a:schemeClr val="bg1"/>
                            </a:solidFill>
                            <a:latin typeface="Cambria Math"/>
                            <a:cs typeface="2005_iannnnnBMX" pitchFamily="2" charset="0"/>
                          </a:rPr>
                          <m:t>𝟑</m:t>
                        </m:r>
                      </m:sup>
                    </m:sSup>
                  </m:oMath>
                </a14:m>
                <a:r>
                  <a:rPr lang="en-US" sz="2800" b="1" dirty="0" smtClean="0">
                    <a:solidFill>
                      <a:schemeClr val="accent6">
                        <a:lumMod val="40000"/>
                        <a:lumOff val="60000"/>
                      </a:schemeClr>
                    </a:solidFill>
                    <a:latin typeface="2005_iannnnnBMX" pitchFamily="2" charset="0"/>
                    <a:cs typeface="2005_iannnnnBMX" pitchFamily="2" charset="0"/>
                  </a:rPr>
                  <a:t>	Add exponents of powers with the same base.</a:t>
                </a:r>
              </a:p>
              <a:p>
                <a:pPr marL="514350" indent="-514350">
                  <a:buNone/>
                </a:pPr>
                <a:r>
                  <a:rPr lang="en-US" sz="2800" b="1" dirty="0" smtClean="0">
                    <a:solidFill>
                      <a:schemeClr val="accent6">
                        <a:lumMod val="40000"/>
                        <a:lumOff val="60000"/>
                      </a:schemeClr>
                    </a:solidFill>
                    <a:latin typeface="2005_iannnnnBMX" pitchFamily="2" charset="0"/>
                    <a:cs typeface="2005_iannnnnBMX" pitchFamily="2" charset="0"/>
                  </a:rPr>
                  <a:t>		    </a:t>
                </a:r>
                <a:r>
                  <a:rPr lang="en-US" sz="2800" b="1" dirty="0" smtClean="0">
                    <a:solidFill>
                      <a:schemeClr val="bg1"/>
                    </a:solidFill>
                    <a:latin typeface="2005_iannnnnBMX" pitchFamily="2" charset="0"/>
                    <a:cs typeface="2005_iannnnnBMX" pitchFamily="2" charset="0"/>
                  </a:rPr>
                  <a:t>= </a:t>
                </a:r>
                <a14:m>
                  <m:oMath xmlns:m="http://schemas.openxmlformats.org/officeDocument/2006/math">
                    <m:sSup>
                      <m:sSupPr>
                        <m:ctrlPr>
                          <a:rPr lang="en-US" sz="1800" b="1" i="1" smtClean="0">
                            <a:solidFill>
                              <a:schemeClr val="bg1"/>
                            </a:solidFill>
                            <a:latin typeface="Cambria Math"/>
                            <a:cs typeface="2005_iannnnnBMX" pitchFamily="2" charset="0"/>
                          </a:rPr>
                        </m:ctrlPr>
                      </m:sSupPr>
                      <m:e>
                        <m:r>
                          <a:rPr lang="en-US" sz="1800" b="1" i="1" smtClean="0">
                            <a:solidFill>
                              <a:schemeClr val="bg1"/>
                            </a:solidFill>
                            <a:latin typeface="Cambria Math"/>
                            <a:cs typeface="2005_iannnnnBMX" pitchFamily="2" charset="0"/>
                          </a:rPr>
                          <m:t>𝟏𝟏</m:t>
                        </m:r>
                      </m:e>
                      <m:sup>
                        <m:r>
                          <a:rPr lang="en-US" sz="1800" b="1" i="1" smtClean="0">
                            <a:solidFill>
                              <a:schemeClr val="bg1"/>
                            </a:solidFill>
                            <a:latin typeface="Cambria Math"/>
                            <a:cs typeface="2005_iannnnnBMX" pitchFamily="2" charset="0"/>
                          </a:rPr>
                          <m:t>𝟕</m:t>
                        </m:r>
                      </m:sup>
                    </m:sSup>
                  </m:oMath>
                </a14:m>
                <a:r>
                  <a:rPr lang="en-US" sz="2800" b="1" dirty="0" smtClean="0">
                    <a:solidFill>
                      <a:schemeClr val="accent6">
                        <a:lumMod val="40000"/>
                        <a:lumOff val="60000"/>
                      </a:schemeClr>
                    </a:solidFill>
                    <a:latin typeface="2005_iannnnnBMX" pitchFamily="2" charset="0"/>
                    <a:cs typeface="2005_iannnnnBMX" pitchFamily="2" charset="0"/>
                  </a:rPr>
                  <a:t>	Simplify the sum of the exponents.</a:t>
                </a:r>
              </a:p>
              <a:p>
                <a:pPr marL="514350" indent="-514350">
                  <a:buNone/>
                </a:pPr>
                <a:r>
                  <a:rPr lang="en-US" sz="2800" b="1" dirty="0" smtClean="0">
                    <a:solidFill>
                      <a:schemeClr val="bg1"/>
                    </a:solidFill>
                    <a:latin typeface="2005_iannnnnBMX" pitchFamily="2" charset="0"/>
                    <a:cs typeface="2005_iannnnnBMX" pitchFamily="2" charset="0"/>
                  </a:rPr>
                  <a:t>b. </a:t>
                </a:r>
                <a14:m>
                  <m:oMath xmlns:m="http://schemas.openxmlformats.org/officeDocument/2006/math">
                    <m:sSup>
                      <m:sSupPr>
                        <m:ctrlPr>
                          <a:rPr lang="en-US" sz="2000" b="1" i="1">
                            <a:solidFill>
                              <a:schemeClr val="bg1"/>
                            </a:solidFill>
                            <a:latin typeface="Cambria Math"/>
                            <a:cs typeface="2005_iannnnnBMX" pitchFamily="2" charset="0"/>
                          </a:rPr>
                        </m:ctrlPr>
                      </m:sSupPr>
                      <m:e>
                        <m:r>
                          <a:rPr lang="en-US" sz="2000" b="1" i="1" smtClean="0">
                            <a:solidFill>
                              <a:schemeClr val="bg1"/>
                            </a:solidFill>
                            <a:latin typeface="Cambria Math"/>
                            <a:cs typeface="2005_iannnnnBMX" pitchFamily="2" charset="0"/>
                          </a:rPr>
                          <m:t>𝟕</m:t>
                        </m:r>
                      </m:e>
                      <m:sup>
                        <m:r>
                          <a:rPr lang="en-US" sz="2000" b="1" i="1" smtClean="0">
                            <a:solidFill>
                              <a:schemeClr val="bg1"/>
                            </a:solidFill>
                            <a:latin typeface="Cambria Math"/>
                            <a:cs typeface="2005_iannnnnBMX" pitchFamily="2" charset="0"/>
                          </a:rPr>
                          <m:t>−</m:t>
                        </m:r>
                        <m:r>
                          <a:rPr lang="en-US" sz="2000" b="1" i="1" smtClean="0">
                            <a:solidFill>
                              <a:schemeClr val="bg1"/>
                            </a:solidFill>
                            <a:latin typeface="Cambria Math"/>
                            <a:cs typeface="2005_iannnnnBMX" pitchFamily="2" charset="0"/>
                          </a:rPr>
                          <m:t>𝟏</m:t>
                        </m:r>
                      </m:sup>
                    </m:sSup>
                  </m:oMath>
                </a14:m>
                <a:r>
                  <a:rPr lang="en-US" sz="2000" b="1" dirty="0">
                    <a:solidFill>
                      <a:schemeClr val="bg1"/>
                    </a:solidFill>
                    <a:latin typeface="2005_iannnnnBMX" pitchFamily="2" charset="0"/>
                    <a:cs typeface="2005_iannnnnBMX" pitchFamily="2" charset="0"/>
                    <a:sym typeface="Symbol"/>
                  </a:rPr>
                  <a:t> </a:t>
                </a:r>
                <a14:m>
                  <m:oMath xmlns:m="http://schemas.openxmlformats.org/officeDocument/2006/math">
                    <m:sSup>
                      <m:sSupPr>
                        <m:ctrlPr>
                          <a:rPr lang="en-US" sz="2000" b="1" i="1">
                            <a:solidFill>
                              <a:schemeClr val="bg1"/>
                            </a:solidFill>
                            <a:latin typeface="Cambria Math"/>
                            <a:cs typeface="2005_iannnnnBMX" pitchFamily="2" charset="0"/>
                            <a:sym typeface="Symbol"/>
                          </a:rPr>
                        </m:ctrlPr>
                      </m:sSupPr>
                      <m:e>
                        <m:r>
                          <a:rPr lang="en-US" sz="2000" b="1" i="1" smtClean="0">
                            <a:solidFill>
                              <a:schemeClr val="bg1"/>
                            </a:solidFill>
                            <a:latin typeface="Cambria Math"/>
                            <a:cs typeface="2005_iannnnnBMX" pitchFamily="2" charset="0"/>
                            <a:sym typeface="Symbol"/>
                          </a:rPr>
                          <m:t>𝟕</m:t>
                        </m:r>
                      </m:e>
                      <m:sup>
                        <m:r>
                          <a:rPr lang="en-US" sz="2000" b="1" i="1" smtClean="0">
                            <a:solidFill>
                              <a:schemeClr val="bg1"/>
                            </a:solidFill>
                            <a:latin typeface="Cambria Math"/>
                            <a:cs typeface="2005_iannnnnBMX" pitchFamily="2" charset="0"/>
                            <a:sym typeface="Symbol"/>
                          </a:rPr>
                          <m:t>−</m:t>
                        </m:r>
                        <m:r>
                          <a:rPr lang="en-US" sz="2000" b="1" i="1" smtClean="0">
                            <a:solidFill>
                              <a:schemeClr val="bg1"/>
                            </a:solidFill>
                            <a:latin typeface="Cambria Math"/>
                            <a:cs typeface="2005_iannnnnBMX" pitchFamily="2" charset="0"/>
                            <a:sym typeface="Symbol"/>
                          </a:rPr>
                          <m:t>𝟒</m:t>
                        </m:r>
                      </m:sup>
                    </m:sSup>
                  </m:oMath>
                </a14:m>
                <a:r>
                  <a:rPr lang="en-US" sz="2000" b="1" dirty="0">
                    <a:solidFill>
                      <a:schemeClr val="bg1"/>
                    </a:solidFill>
                    <a:latin typeface="2005_iannnnnBMX" pitchFamily="2" charset="0"/>
                    <a:cs typeface="2005_iannnnnBMX" pitchFamily="2" charset="0"/>
                  </a:rPr>
                  <a:t> </a:t>
                </a:r>
                <a:r>
                  <a:rPr lang="en-US" sz="2000" b="1" dirty="0" smtClean="0">
                    <a:solidFill>
                      <a:schemeClr val="bg1"/>
                    </a:solidFill>
                    <a:latin typeface="2005_iannnnnBMX" pitchFamily="2" charset="0"/>
                    <a:cs typeface="2005_iannnnnBMX" pitchFamily="2" charset="0"/>
                  </a:rPr>
                  <a:t>= </a:t>
                </a:r>
                <a14:m>
                  <m:oMath xmlns:m="http://schemas.openxmlformats.org/officeDocument/2006/math">
                    <m:sSup>
                      <m:sSupPr>
                        <m:ctrlPr>
                          <a:rPr lang="en-US" sz="2000" b="1" i="1">
                            <a:solidFill>
                              <a:schemeClr val="bg1"/>
                            </a:solidFill>
                            <a:latin typeface="Cambria Math"/>
                            <a:cs typeface="2005_iannnnnBMX" pitchFamily="2" charset="0"/>
                          </a:rPr>
                        </m:ctrlPr>
                      </m:sSupPr>
                      <m:e>
                        <m:r>
                          <a:rPr lang="en-US" sz="2000" b="1" i="1" smtClean="0">
                            <a:solidFill>
                              <a:schemeClr val="bg1"/>
                            </a:solidFill>
                            <a:latin typeface="Cambria Math"/>
                            <a:cs typeface="2005_iannnnnBMX" pitchFamily="2" charset="0"/>
                          </a:rPr>
                          <m:t>𝟕</m:t>
                        </m:r>
                      </m:e>
                      <m:sup>
                        <m:r>
                          <a:rPr lang="en-US" sz="2000" b="1" i="1" smtClean="0">
                            <a:solidFill>
                              <a:schemeClr val="bg1"/>
                            </a:solidFill>
                            <a:latin typeface="Cambria Math"/>
                            <a:cs typeface="2005_iannnnnBMX" pitchFamily="2" charset="0"/>
                          </a:rPr>
                          <m:t>−</m:t>
                        </m:r>
                        <m:r>
                          <a:rPr lang="en-US" sz="2000" b="1" i="1" smtClean="0">
                            <a:solidFill>
                              <a:schemeClr val="bg1"/>
                            </a:solidFill>
                            <a:latin typeface="Cambria Math"/>
                            <a:cs typeface="2005_iannnnnBMX" pitchFamily="2" charset="0"/>
                          </a:rPr>
                          <m:t>𝟏</m:t>
                        </m:r>
                        <m:r>
                          <a:rPr lang="en-US" sz="2000" b="1" i="1">
                            <a:solidFill>
                              <a:schemeClr val="bg1"/>
                            </a:solidFill>
                            <a:latin typeface="Cambria Math"/>
                            <a:cs typeface="2005_iannnnnBMX" pitchFamily="2" charset="0"/>
                          </a:rPr>
                          <m:t>+</m:t>
                        </m:r>
                        <m:r>
                          <a:rPr lang="en-US" sz="2000" b="1" i="1" smtClean="0">
                            <a:solidFill>
                              <a:schemeClr val="bg1"/>
                            </a:solidFill>
                            <a:latin typeface="Cambria Math"/>
                            <a:cs typeface="2005_iannnnnBMX" pitchFamily="2" charset="0"/>
                          </a:rPr>
                          <m:t>(−</m:t>
                        </m:r>
                        <m:r>
                          <a:rPr lang="en-US" sz="2000" b="1" i="1" smtClean="0">
                            <a:solidFill>
                              <a:schemeClr val="bg1"/>
                            </a:solidFill>
                            <a:latin typeface="Cambria Math"/>
                            <a:cs typeface="2005_iannnnnBMX" pitchFamily="2" charset="0"/>
                          </a:rPr>
                          <m:t>𝟒</m:t>
                        </m:r>
                        <m:r>
                          <a:rPr lang="en-US" sz="2000" b="1" i="1" smtClean="0">
                            <a:solidFill>
                              <a:schemeClr val="bg1"/>
                            </a:solidFill>
                            <a:latin typeface="Cambria Math"/>
                            <a:cs typeface="2005_iannnnnBMX" pitchFamily="2" charset="0"/>
                          </a:rPr>
                          <m:t>)</m:t>
                        </m:r>
                      </m:sup>
                    </m:sSup>
                  </m:oMath>
                </a14:m>
                <a:r>
                  <a:rPr lang="en-US" sz="2800" b="1" dirty="0">
                    <a:solidFill>
                      <a:schemeClr val="accent6">
                        <a:lumMod val="40000"/>
                        <a:lumOff val="60000"/>
                      </a:schemeClr>
                    </a:solidFill>
                    <a:latin typeface="2005_iannnnnBMX" pitchFamily="2" charset="0"/>
                    <a:cs typeface="2005_iannnnnBMX" pitchFamily="2" charset="0"/>
                  </a:rPr>
                  <a:t>	Add exponents of powers with the same base.</a:t>
                </a:r>
              </a:p>
              <a:p>
                <a:pPr marL="514350" indent="-514350">
                  <a:buNone/>
                </a:pPr>
                <a:r>
                  <a:rPr lang="en-US" sz="2800" b="1" dirty="0">
                    <a:solidFill>
                      <a:schemeClr val="accent6">
                        <a:lumMod val="40000"/>
                        <a:lumOff val="60000"/>
                      </a:schemeClr>
                    </a:solidFill>
                    <a:latin typeface="2005_iannnnnBMX" pitchFamily="2" charset="0"/>
                    <a:cs typeface="2005_iannnnnBMX" pitchFamily="2" charset="0"/>
                  </a:rPr>
                  <a:t>		    </a:t>
                </a:r>
                <a:r>
                  <a:rPr lang="en-US" sz="2800" b="1" dirty="0" smtClean="0">
                    <a:solidFill>
                      <a:schemeClr val="bg1"/>
                    </a:solidFill>
                    <a:latin typeface="2005_iannnnnBMX" pitchFamily="2" charset="0"/>
                    <a:cs typeface="2005_iannnnnBMX" pitchFamily="2" charset="0"/>
                  </a:rPr>
                  <a:t>= </a:t>
                </a:r>
                <a14:m>
                  <m:oMath xmlns:m="http://schemas.openxmlformats.org/officeDocument/2006/math">
                    <m:sSup>
                      <m:sSupPr>
                        <m:ctrlPr>
                          <a:rPr lang="en-US" sz="1800" b="1" i="1">
                            <a:solidFill>
                              <a:schemeClr val="bg1"/>
                            </a:solidFill>
                            <a:latin typeface="Cambria Math"/>
                            <a:cs typeface="2005_iannnnnBMX" pitchFamily="2" charset="0"/>
                          </a:rPr>
                        </m:ctrlPr>
                      </m:sSupPr>
                      <m:e>
                        <m:r>
                          <a:rPr lang="en-US" sz="1800" b="1" i="1" smtClean="0">
                            <a:solidFill>
                              <a:schemeClr val="bg1"/>
                            </a:solidFill>
                            <a:latin typeface="Cambria Math"/>
                            <a:cs typeface="2005_iannnnnBMX" pitchFamily="2" charset="0"/>
                          </a:rPr>
                          <m:t>𝟕</m:t>
                        </m:r>
                      </m:e>
                      <m:sup>
                        <m:r>
                          <a:rPr lang="en-US" sz="1800" b="1" i="1" smtClean="0">
                            <a:solidFill>
                              <a:schemeClr val="bg1"/>
                            </a:solidFill>
                            <a:latin typeface="Cambria Math"/>
                            <a:cs typeface="2005_iannnnnBMX" pitchFamily="2" charset="0"/>
                          </a:rPr>
                          <m:t>−</m:t>
                        </m:r>
                        <m:r>
                          <a:rPr lang="en-US" sz="1800" b="1" i="1" smtClean="0">
                            <a:solidFill>
                              <a:schemeClr val="bg1"/>
                            </a:solidFill>
                            <a:latin typeface="Cambria Math"/>
                            <a:cs typeface="2005_iannnnnBMX" pitchFamily="2" charset="0"/>
                          </a:rPr>
                          <m:t>𝟓</m:t>
                        </m:r>
                      </m:sup>
                    </m:sSup>
                  </m:oMath>
                </a14:m>
                <a:r>
                  <a:rPr lang="en-US" sz="2800" b="1" dirty="0">
                    <a:solidFill>
                      <a:schemeClr val="accent6">
                        <a:lumMod val="40000"/>
                        <a:lumOff val="60000"/>
                      </a:schemeClr>
                    </a:solidFill>
                    <a:latin typeface="2005_iannnnnBMX" pitchFamily="2" charset="0"/>
                    <a:cs typeface="2005_iannnnnBMX" pitchFamily="2" charset="0"/>
                  </a:rPr>
                  <a:t>	</a:t>
                </a:r>
                <a:r>
                  <a:rPr lang="en-US" sz="2800" b="1" dirty="0" smtClean="0">
                    <a:solidFill>
                      <a:schemeClr val="accent6">
                        <a:lumMod val="40000"/>
                        <a:lumOff val="60000"/>
                      </a:schemeClr>
                    </a:solidFill>
                    <a:latin typeface="2005_iannnnnBMX" pitchFamily="2" charset="0"/>
                    <a:cs typeface="2005_iannnnnBMX" pitchFamily="2" charset="0"/>
                  </a:rPr>
                  <a:t>	Simplify </a:t>
                </a:r>
                <a:r>
                  <a:rPr lang="en-US" sz="2800" b="1" dirty="0">
                    <a:solidFill>
                      <a:schemeClr val="accent6">
                        <a:lumMod val="40000"/>
                        <a:lumOff val="60000"/>
                      </a:schemeClr>
                    </a:solidFill>
                    <a:latin typeface="2005_iannnnnBMX" pitchFamily="2" charset="0"/>
                    <a:cs typeface="2005_iannnnnBMX" pitchFamily="2" charset="0"/>
                  </a:rPr>
                  <a:t>the sum of the exponents</a:t>
                </a:r>
                <a:r>
                  <a:rPr lang="en-US" sz="2800" b="1" dirty="0" smtClean="0">
                    <a:solidFill>
                      <a:schemeClr val="accent6">
                        <a:lumMod val="40000"/>
                        <a:lumOff val="60000"/>
                      </a:schemeClr>
                    </a:solidFill>
                    <a:latin typeface="2005_iannnnnBMX" pitchFamily="2" charset="0"/>
                    <a:cs typeface="2005_iannnnnBMX" pitchFamily="2" charset="0"/>
                  </a:rPr>
                  <a:t>.</a:t>
                </a:r>
              </a:p>
              <a:p>
                <a:pPr marL="514350" indent="-514350">
                  <a:buNone/>
                </a:pPr>
                <a:r>
                  <a:rPr lang="en-US" sz="2800" b="1" dirty="0" smtClean="0">
                    <a:solidFill>
                      <a:schemeClr val="bg1"/>
                    </a:solidFill>
                    <a:latin typeface="2005_iannnnnBMX" pitchFamily="2" charset="0"/>
                    <a:cs typeface="2005_iannnnnBMX" pitchFamily="2" charset="0"/>
                  </a:rPr>
                  <a:t>c. </a:t>
                </a:r>
                <a14:m>
                  <m:oMath xmlns:m="http://schemas.openxmlformats.org/officeDocument/2006/math">
                    <m:sSup>
                      <m:sSupPr>
                        <m:ctrlPr>
                          <a:rPr lang="en-US" sz="2000" b="1" i="1">
                            <a:solidFill>
                              <a:schemeClr val="bg1"/>
                            </a:solidFill>
                            <a:latin typeface="Cambria Math"/>
                            <a:cs typeface="2005_iannnnnBMX" pitchFamily="2" charset="0"/>
                          </a:rPr>
                        </m:ctrlPr>
                      </m:sSupPr>
                      <m:e>
                        <m:r>
                          <a:rPr lang="en-US" sz="2000" b="1" i="1" smtClean="0">
                            <a:solidFill>
                              <a:schemeClr val="bg1"/>
                            </a:solidFill>
                            <a:latin typeface="Cambria Math"/>
                            <a:cs typeface="2005_iannnnnBMX" pitchFamily="2" charset="0"/>
                          </a:rPr>
                          <m:t>𝟐</m:t>
                        </m:r>
                      </m:e>
                      <m:sup>
                        <m:r>
                          <a:rPr lang="en-US" sz="2000" b="1" i="1" smtClean="0">
                            <a:solidFill>
                              <a:schemeClr val="bg1"/>
                            </a:solidFill>
                            <a:latin typeface="Cambria Math"/>
                            <a:cs typeface="2005_iannnnnBMX" pitchFamily="2" charset="0"/>
                          </a:rPr>
                          <m:t>𝟑</m:t>
                        </m:r>
                      </m:sup>
                    </m:sSup>
                  </m:oMath>
                </a14:m>
                <a:r>
                  <a:rPr lang="en-US" sz="2000" b="1" dirty="0">
                    <a:solidFill>
                      <a:schemeClr val="bg1"/>
                    </a:solidFill>
                    <a:latin typeface="2005_iannnnnBMX" pitchFamily="2" charset="0"/>
                    <a:cs typeface="2005_iannnnnBMX" pitchFamily="2" charset="0"/>
                    <a:sym typeface="Symbol"/>
                  </a:rPr>
                  <a:t> </a:t>
                </a:r>
                <a14:m>
                  <m:oMath xmlns:m="http://schemas.openxmlformats.org/officeDocument/2006/math">
                    <m:sSup>
                      <m:sSupPr>
                        <m:ctrlPr>
                          <a:rPr lang="en-US" sz="2000" b="1" i="1">
                            <a:solidFill>
                              <a:schemeClr val="bg1"/>
                            </a:solidFill>
                            <a:latin typeface="Cambria Math"/>
                            <a:cs typeface="2005_iannnnnBMX" pitchFamily="2" charset="0"/>
                            <a:sym typeface="Symbol"/>
                          </a:rPr>
                        </m:ctrlPr>
                      </m:sSupPr>
                      <m:e>
                        <m:r>
                          <a:rPr lang="en-US" sz="2000" b="1" i="1" smtClean="0">
                            <a:solidFill>
                              <a:schemeClr val="bg1"/>
                            </a:solidFill>
                            <a:latin typeface="Cambria Math"/>
                            <a:cs typeface="2005_iannnnnBMX" pitchFamily="2" charset="0"/>
                            <a:sym typeface="Symbol"/>
                          </a:rPr>
                          <m:t>𝟐</m:t>
                        </m:r>
                      </m:e>
                      <m:sup>
                        <m:r>
                          <a:rPr lang="en-US" sz="2000" b="1" i="1">
                            <a:solidFill>
                              <a:schemeClr val="bg1"/>
                            </a:solidFill>
                            <a:latin typeface="Cambria Math"/>
                            <a:cs typeface="2005_iannnnnBMX" pitchFamily="2" charset="0"/>
                            <a:sym typeface="Symbol"/>
                          </a:rPr>
                          <m:t>−</m:t>
                        </m:r>
                        <m:r>
                          <a:rPr lang="en-US" sz="2000" b="1" i="1">
                            <a:solidFill>
                              <a:schemeClr val="bg1"/>
                            </a:solidFill>
                            <a:latin typeface="Cambria Math"/>
                            <a:cs typeface="2005_iannnnnBMX" pitchFamily="2" charset="0"/>
                            <a:sym typeface="Symbol"/>
                          </a:rPr>
                          <m:t>𝟒</m:t>
                        </m:r>
                      </m:sup>
                    </m:sSup>
                  </m:oMath>
                </a14:m>
                <a:r>
                  <a:rPr lang="en-US" sz="2000" b="1" dirty="0">
                    <a:solidFill>
                      <a:schemeClr val="bg1"/>
                    </a:solidFill>
                    <a:latin typeface="2005_iannnnnBMX" pitchFamily="2" charset="0"/>
                    <a:cs typeface="2005_iannnnnBMX" pitchFamily="2" charset="0"/>
                  </a:rPr>
                  <a:t> = </a:t>
                </a:r>
                <a14:m>
                  <m:oMath xmlns:m="http://schemas.openxmlformats.org/officeDocument/2006/math">
                    <m:sSup>
                      <m:sSupPr>
                        <m:ctrlPr>
                          <a:rPr lang="en-US" sz="2000" b="1" i="1">
                            <a:solidFill>
                              <a:schemeClr val="bg1"/>
                            </a:solidFill>
                            <a:latin typeface="Cambria Math"/>
                            <a:cs typeface="2005_iannnnnBMX" pitchFamily="2" charset="0"/>
                          </a:rPr>
                        </m:ctrlPr>
                      </m:sSupPr>
                      <m:e>
                        <m:r>
                          <a:rPr lang="en-US" sz="2000" b="1" i="1" smtClean="0">
                            <a:solidFill>
                              <a:schemeClr val="bg1"/>
                            </a:solidFill>
                            <a:latin typeface="Cambria Math"/>
                            <a:cs typeface="2005_iannnnnBMX" pitchFamily="2" charset="0"/>
                          </a:rPr>
                          <m:t>𝟐</m:t>
                        </m:r>
                      </m:e>
                      <m:sup>
                        <m:r>
                          <a:rPr lang="en-US" sz="2000" b="1" i="1" smtClean="0">
                            <a:solidFill>
                              <a:schemeClr val="bg1"/>
                            </a:solidFill>
                            <a:latin typeface="Cambria Math"/>
                            <a:cs typeface="2005_iannnnnBMX" pitchFamily="2" charset="0"/>
                          </a:rPr>
                          <m:t>𝟑</m:t>
                        </m:r>
                        <m:r>
                          <a:rPr lang="en-US" sz="2000" b="1" i="1">
                            <a:solidFill>
                              <a:schemeClr val="bg1"/>
                            </a:solidFill>
                            <a:latin typeface="Cambria Math"/>
                            <a:cs typeface="2005_iannnnnBMX" pitchFamily="2" charset="0"/>
                          </a:rPr>
                          <m:t>+(−</m:t>
                        </m:r>
                        <m:r>
                          <a:rPr lang="en-US" sz="2000" b="1" i="1">
                            <a:solidFill>
                              <a:schemeClr val="bg1"/>
                            </a:solidFill>
                            <a:latin typeface="Cambria Math"/>
                            <a:cs typeface="2005_iannnnnBMX" pitchFamily="2" charset="0"/>
                          </a:rPr>
                          <m:t>𝟒</m:t>
                        </m:r>
                        <m:r>
                          <a:rPr lang="en-US" sz="2000" b="1" i="1">
                            <a:solidFill>
                              <a:schemeClr val="bg1"/>
                            </a:solidFill>
                            <a:latin typeface="Cambria Math"/>
                            <a:cs typeface="2005_iannnnnBMX" pitchFamily="2" charset="0"/>
                          </a:rPr>
                          <m:t>)</m:t>
                        </m:r>
                      </m:sup>
                    </m:sSup>
                  </m:oMath>
                </a14:m>
                <a:r>
                  <a:rPr lang="en-US" sz="2800" b="1" dirty="0">
                    <a:solidFill>
                      <a:schemeClr val="accent6">
                        <a:lumMod val="40000"/>
                        <a:lumOff val="60000"/>
                      </a:schemeClr>
                    </a:solidFill>
                    <a:latin typeface="2005_iannnnnBMX" pitchFamily="2" charset="0"/>
                    <a:cs typeface="2005_iannnnnBMX" pitchFamily="2" charset="0"/>
                  </a:rPr>
                  <a:t>	Add exponents of powers with the same base.</a:t>
                </a:r>
              </a:p>
              <a:p>
                <a:pPr marL="514350" indent="-514350">
                  <a:buNone/>
                </a:pPr>
                <a:r>
                  <a:rPr lang="en-US" sz="2800" b="1" dirty="0">
                    <a:solidFill>
                      <a:schemeClr val="accent6">
                        <a:lumMod val="40000"/>
                        <a:lumOff val="60000"/>
                      </a:schemeClr>
                    </a:solidFill>
                    <a:latin typeface="2005_iannnnnBMX" pitchFamily="2" charset="0"/>
                    <a:cs typeface="2005_iannnnnBMX" pitchFamily="2" charset="0"/>
                  </a:rPr>
                  <a:t>		    </a:t>
                </a:r>
                <a:r>
                  <a:rPr lang="en-US" sz="2800" b="1" dirty="0" smtClean="0">
                    <a:solidFill>
                      <a:schemeClr val="bg1"/>
                    </a:solidFill>
                    <a:latin typeface="2005_iannnnnBMX" pitchFamily="2" charset="0"/>
                    <a:cs typeface="2005_iannnnnBMX" pitchFamily="2" charset="0"/>
                  </a:rPr>
                  <a:t>= </a:t>
                </a:r>
                <a14:m>
                  <m:oMath xmlns:m="http://schemas.openxmlformats.org/officeDocument/2006/math">
                    <m:sSup>
                      <m:sSupPr>
                        <m:ctrlPr>
                          <a:rPr lang="en-US" sz="1800" b="1" i="1">
                            <a:solidFill>
                              <a:schemeClr val="bg1"/>
                            </a:solidFill>
                            <a:latin typeface="Cambria Math"/>
                            <a:cs typeface="2005_iannnnnBMX" pitchFamily="2" charset="0"/>
                          </a:rPr>
                        </m:ctrlPr>
                      </m:sSupPr>
                      <m:e>
                        <m:r>
                          <a:rPr lang="en-US" sz="1800" b="1" i="1" smtClean="0">
                            <a:solidFill>
                              <a:schemeClr val="bg1"/>
                            </a:solidFill>
                            <a:latin typeface="Cambria Math"/>
                            <a:cs typeface="2005_iannnnnBMX" pitchFamily="2" charset="0"/>
                          </a:rPr>
                          <m:t>𝟐</m:t>
                        </m:r>
                      </m:e>
                      <m:sup>
                        <m:r>
                          <a:rPr lang="en-US" sz="1800" b="1" i="1">
                            <a:solidFill>
                              <a:schemeClr val="bg1"/>
                            </a:solidFill>
                            <a:latin typeface="Cambria Math"/>
                            <a:cs typeface="2005_iannnnnBMX" pitchFamily="2" charset="0"/>
                          </a:rPr>
                          <m:t>−</m:t>
                        </m:r>
                        <m:r>
                          <a:rPr lang="en-US" sz="1800" b="1" i="1" smtClean="0">
                            <a:solidFill>
                              <a:schemeClr val="bg1"/>
                            </a:solidFill>
                            <a:latin typeface="Cambria Math"/>
                            <a:cs typeface="2005_iannnnnBMX" pitchFamily="2" charset="0"/>
                          </a:rPr>
                          <m:t>𝟏</m:t>
                        </m:r>
                      </m:sup>
                    </m:sSup>
                  </m:oMath>
                </a14:m>
                <a:r>
                  <a:rPr lang="en-US" sz="2800" b="1" dirty="0">
                    <a:solidFill>
                      <a:schemeClr val="accent6">
                        <a:lumMod val="40000"/>
                        <a:lumOff val="60000"/>
                      </a:schemeClr>
                    </a:solidFill>
                    <a:latin typeface="2005_iannnnnBMX" pitchFamily="2" charset="0"/>
                    <a:cs typeface="2005_iannnnnBMX" pitchFamily="2" charset="0"/>
                  </a:rPr>
                  <a:t>		Simplify the sum of the exponents</a:t>
                </a:r>
                <a:r>
                  <a:rPr lang="en-US" sz="2800" b="1" dirty="0" smtClean="0">
                    <a:solidFill>
                      <a:schemeClr val="accent6">
                        <a:lumMod val="40000"/>
                        <a:lumOff val="60000"/>
                      </a:schemeClr>
                    </a:solidFill>
                    <a:latin typeface="2005_iannnnnBMX" pitchFamily="2" charset="0"/>
                    <a:cs typeface="2005_iannnnnBMX" pitchFamily="2" charset="0"/>
                  </a:rPr>
                  <a:t>.</a:t>
                </a:r>
              </a:p>
              <a:p>
                <a:pPr marL="514350" indent="-514350">
                  <a:buNone/>
                </a:pPr>
                <a:r>
                  <a:rPr lang="en-US" sz="2800" b="1" dirty="0" smtClean="0">
                    <a:solidFill>
                      <a:schemeClr val="bg1"/>
                    </a:solidFill>
                    <a:latin typeface="2005_iannnnnBMX" pitchFamily="2" charset="0"/>
                    <a:cs typeface="2005_iannnnnBMX" pitchFamily="2" charset="0"/>
                  </a:rPr>
                  <a:t>d. </a:t>
                </a:r>
                <a14:m>
                  <m:oMath xmlns:m="http://schemas.openxmlformats.org/officeDocument/2006/math">
                    <m:sSup>
                      <m:sSupPr>
                        <m:ctrlPr>
                          <a:rPr lang="en-US" sz="2000" b="1" i="1">
                            <a:solidFill>
                              <a:schemeClr val="bg1"/>
                            </a:solidFill>
                            <a:latin typeface="Cambria Math"/>
                            <a:cs typeface="2005_iannnnnBMX" pitchFamily="2" charset="0"/>
                          </a:rPr>
                        </m:ctrlPr>
                      </m:sSupPr>
                      <m:e>
                        <m:r>
                          <a:rPr lang="en-US" sz="2000" b="1" i="1" smtClean="0">
                            <a:solidFill>
                              <a:schemeClr val="bg1"/>
                            </a:solidFill>
                            <a:latin typeface="Cambria Math"/>
                            <a:cs typeface="2005_iannnnnBMX" pitchFamily="2" charset="0"/>
                          </a:rPr>
                          <m:t>𝟓</m:t>
                        </m:r>
                      </m:e>
                      <m:sup>
                        <m:r>
                          <a:rPr lang="en-US" sz="2000" b="1" i="1" smtClean="0">
                            <a:solidFill>
                              <a:schemeClr val="bg1"/>
                            </a:solidFill>
                            <a:latin typeface="Cambria Math"/>
                            <a:cs typeface="2005_iannnnnBMX" pitchFamily="2" charset="0"/>
                          </a:rPr>
                          <m:t>−</m:t>
                        </m:r>
                        <m:r>
                          <a:rPr lang="en-US" sz="2000" b="1" i="1" smtClean="0">
                            <a:solidFill>
                              <a:schemeClr val="bg1"/>
                            </a:solidFill>
                            <a:latin typeface="Cambria Math"/>
                            <a:cs typeface="2005_iannnnnBMX" pitchFamily="2" charset="0"/>
                          </a:rPr>
                          <m:t>𝟐</m:t>
                        </m:r>
                      </m:sup>
                    </m:sSup>
                  </m:oMath>
                </a14:m>
                <a:r>
                  <a:rPr lang="en-US" sz="2000" b="1" dirty="0">
                    <a:solidFill>
                      <a:schemeClr val="bg1"/>
                    </a:solidFill>
                    <a:latin typeface="2005_iannnnnBMX" pitchFamily="2" charset="0"/>
                    <a:cs typeface="2005_iannnnnBMX" pitchFamily="2" charset="0"/>
                    <a:sym typeface="Symbol"/>
                  </a:rPr>
                  <a:t> </a:t>
                </a:r>
                <a14:m>
                  <m:oMath xmlns:m="http://schemas.openxmlformats.org/officeDocument/2006/math">
                    <m:sSup>
                      <m:sSupPr>
                        <m:ctrlPr>
                          <a:rPr lang="en-US" sz="2000" b="1" i="1">
                            <a:solidFill>
                              <a:schemeClr val="bg1"/>
                            </a:solidFill>
                            <a:latin typeface="Cambria Math"/>
                            <a:cs typeface="2005_iannnnnBMX" pitchFamily="2" charset="0"/>
                            <a:sym typeface="Symbol"/>
                          </a:rPr>
                        </m:ctrlPr>
                      </m:sSupPr>
                      <m:e>
                        <m:r>
                          <a:rPr lang="en-US" sz="2000" b="1" i="1" smtClean="0">
                            <a:solidFill>
                              <a:schemeClr val="bg1"/>
                            </a:solidFill>
                            <a:latin typeface="Cambria Math"/>
                            <a:cs typeface="2005_iannnnnBMX" pitchFamily="2" charset="0"/>
                            <a:sym typeface="Symbol"/>
                          </a:rPr>
                          <m:t>𝟓</m:t>
                        </m:r>
                      </m:e>
                      <m:sup>
                        <m:r>
                          <a:rPr lang="en-US" sz="2000" b="1" i="1" smtClean="0">
                            <a:solidFill>
                              <a:schemeClr val="bg1"/>
                            </a:solidFill>
                            <a:latin typeface="Cambria Math"/>
                            <a:cs typeface="2005_iannnnnBMX" pitchFamily="2" charset="0"/>
                            <a:sym typeface="Symbol"/>
                          </a:rPr>
                          <m:t>𝟐</m:t>
                        </m:r>
                      </m:sup>
                    </m:sSup>
                  </m:oMath>
                </a14:m>
                <a:r>
                  <a:rPr lang="en-US" sz="2000" b="1" dirty="0">
                    <a:solidFill>
                      <a:schemeClr val="bg1"/>
                    </a:solidFill>
                    <a:latin typeface="2005_iannnnnBMX" pitchFamily="2" charset="0"/>
                    <a:cs typeface="2005_iannnnnBMX" pitchFamily="2" charset="0"/>
                  </a:rPr>
                  <a:t> </a:t>
                </a:r>
                <a:r>
                  <a:rPr lang="en-US" sz="2000" b="1" dirty="0" smtClean="0">
                    <a:solidFill>
                      <a:schemeClr val="bg1"/>
                    </a:solidFill>
                    <a:latin typeface="2005_iannnnnBMX" pitchFamily="2" charset="0"/>
                    <a:cs typeface="2005_iannnnnBMX" pitchFamily="2" charset="0"/>
                  </a:rPr>
                  <a:t>  = </a:t>
                </a:r>
                <a14:m>
                  <m:oMath xmlns:m="http://schemas.openxmlformats.org/officeDocument/2006/math">
                    <m:sSup>
                      <m:sSupPr>
                        <m:ctrlPr>
                          <a:rPr lang="en-US" sz="2000" b="1" i="1">
                            <a:solidFill>
                              <a:schemeClr val="bg1"/>
                            </a:solidFill>
                            <a:latin typeface="Cambria Math"/>
                            <a:cs typeface="2005_iannnnnBMX" pitchFamily="2" charset="0"/>
                          </a:rPr>
                        </m:ctrlPr>
                      </m:sSupPr>
                      <m:e>
                        <m:r>
                          <a:rPr lang="en-US" sz="2000" b="1" i="1" smtClean="0">
                            <a:solidFill>
                              <a:schemeClr val="bg1"/>
                            </a:solidFill>
                            <a:latin typeface="Cambria Math"/>
                            <a:cs typeface="2005_iannnnnBMX" pitchFamily="2" charset="0"/>
                          </a:rPr>
                          <m:t>𝟓</m:t>
                        </m:r>
                      </m:e>
                      <m:sup>
                        <m:r>
                          <a:rPr lang="en-US" sz="2000" b="1" i="1" smtClean="0">
                            <a:solidFill>
                              <a:schemeClr val="bg1"/>
                            </a:solidFill>
                            <a:latin typeface="Cambria Math"/>
                            <a:cs typeface="2005_iannnnnBMX" pitchFamily="2" charset="0"/>
                          </a:rPr>
                          <m:t>−</m:t>
                        </m:r>
                        <m:r>
                          <a:rPr lang="en-US" sz="2000" b="1" i="1" smtClean="0">
                            <a:solidFill>
                              <a:schemeClr val="bg1"/>
                            </a:solidFill>
                            <a:latin typeface="Cambria Math"/>
                            <a:cs typeface="2005_iannnnnBMX" pitchFamily="2" charset="0"/>
                          </a:rPr>
                          <m:t>𝟐</m:t>
                        </m:r>
                        <m:r>
                          <a:rPr lang="en-US" sz="2000" b="1" i="1">
                            <a:solidFill>
                              <a:schemeClr val="bg1"/>
                            </a:solidFill>
                            <a:latin typeface="Cambria Math"/>
                            <a:cs typeface="2005_iannnnnBMX" pitchFamily="2" charset="0"/>
                          </a:rPr>
                          <m:t>+</m:t>
                        </m:r>
                        <m:r>
                          <a:rPr lang="en-US" sz="2000" b="1" i="1" smtClean="0">
                            <a:solidFill>
                              <a:schemeClr val="bg1"/>
                            </a:solidFill>
                            <a:latin typeface="Cambria Math"/>
                            <a:cs typeface="2005_iannnnnBMX" pitchFamily="2" charset="0"/>
                          </a:rPr>
                          <m:t>𝟐</m:t>
                        </m:r>
                      </m:sup>
                    </m:sSup>
                  </m:oMath>
                </a14:m>
                <a:r>
                  <a:rPr lang="en-US" sz="2800" b="1" dirty="0" smtClean="0">
                    <a:solidFill>
                      <a:schemeClr val="accent6">
                        <a:lumMod val="40000"/>
                        <a:lumOff val="60000"/>
                      </a:schemeClr>
                    </a:solidFill>
                    <a:latin typeface="2005_iannnnnBMX" pitchFamily="2" charset="0"/>
                    <a:cs typeface="2005_iannnnnBMX" pitchFamily="2" charset="0"/>
                  </a:rPr>
                  <a:t>	</a:t>
                </a:r>
                <a:r>
                  <a:rPr lang="en-US" sz="2800" b="1" dirty="0">
                    <a:solidFill>
                      <a:schemeClr val="accent6">
                        <a:lumMod val="40000"/>
                        <a:lumOff val="60000"/>
                      </a:schemeClr>
                    </a:solidFill>
                    <a:latin typeface="2005_iannnnnBMX" pitchFamily="2" charset="0"/>
                    <a:cs typeface="2005_iannnnnBMX" pitchFamily="2" charset="0"/>
                  </a:rPr>
                  <a:t>Add exponents of powers with the same base</a:t>
                </a:r>
                <a:r>
                  <a:rPr lang="en-US" sz="2800" b="1" dirty="0" smtClean="0">
                    <a:solidFill>
                      <a:schemeClr val="accent6">
                        <a:lumMod val="40000"/>
                        <a:lumOff val="60000"/>
                      </a:schemeClr>
                    </a:solidFill>
                    <a:latin typeface="2005_iannnnnBMX" pitchFamily="2" charset="0"/>
                    <a:cs typeface="2005_iannnnnBMX" pitchFamily="2" charset="0"/>
                  </a:rPr>
                  <a:t>.</a:t>
                </a:r>
                <a:endParaRPr lang="en-US" sz="2800" b="1" dirty="0">
                  <a:solidFill>
                    <a:schemeClr val="accent6">
                      <a:lumMod val="40000"/>
                      <a:lumOff val="60000"/>
                    </a:schemeClr>
                  </a:solidFill>
                  <a:latin typeface="2005_iannnnnBMX" pitchFamily="2" charset="0"/>
                  <a:cs typeface="2005_iannnnnBMX" pitchFamily="2" charset="0"/>
                </a:endParaRPr>
              </a:p>
              <a:p>
                <a:pPr marL="514350" indent="-514350">
                  <a:buNone/>
                </a:pPr>
                <a:r>
                  <a:rPr lang="en-US" sz="2800" b="1" dirty="0">
                    <a:solidFill>
                      <a:schemeClr val="accent6">
                        <a:lumMod val="40000"/>
                        <a:lumOff val="60000"/>
                      </a:schemeClr>
                    </a:solidFill>
                    <a:latin typeface="2005_iannnnnBMX" pitchFamily="2" charset="0"/>
                    <a:cs typeface="2005_iannnnnBMX" pitchFamily="2" charset="0"/>
                  </a:rPr>
                  <a:t>		    </a:t>
                </a:r>
                <a:r>
                  <a:rPr lang="en-US" sz="2800" b="1" dirty="0" smtClean="0">
                    <a:solidFill>
                      <a:schemeClr val="bg1"/>
                    </a:solidFill>
                    <a:latin typeface="2005_iannnnnBMX" pitchFamily="2" charset="0"/>
                    <a:cs typeface="2005_iannnnnBMX" pitchFamily="2" charset="0"/>
                  </a:rPr>
                  <a:t>= </a:t>
                </a:r>
                <a14:m>
                  <m:oMath xmlns:m="http://schemas.openxmlformats.org/officeDocument/2006/math">
                    <m:sSup>
                      <m:sSupPr>
                        <m:ctrlPr>
                          <a:rPr lang="en-US" sz="2000" b="1" i="1">
                            <a:solidFill>
                              <a:schemeClr val="bg1"/>
                            </a:solidFill>
                            <a:latin typeface="Cambria Math"/>
                            <a:cs typeface="2005_iannnnnBMX" pitchFamily="2" charset="0"/>
                          </a:rPr>
                        </m:ctrlPr>
                      </m:sSupPr>
                      <m:e>
                        <m:r>
                          <a:rPr lang="en-US" sz="2000" b="1" i="1" smtClean="0">
                            <a:solidFill>
                              <a:schemeClr val="bg1"/>
                            </a:solidFill>
                            <a:latin typeface="Cambria Math"/>
                            <a:cs typeface="2005_iannnnnBMX" pitchFamily="2" charset="0"/>
                          </a:rPr>
                          <m:t>𝟓</m:t>
                        </m:r>
                      </m:e>
                      <m:sup>
                        <m:r>
                          <a:rPr lang="en-US" sz="2000" b="1" i="1" smtClean="0">
                            <a:solidFill>
                              <a:schemeClr val="bg1"/>
                            </a:solidFill>
                            <a:latin typeface="Cambria Math"/>
                            <a:cs typeface="2005_iannnnnBMX" pitchFamily="2" charset="0"/>
                          </a:rPr>
                          <m:t>𝟎</m:t>
                        </m:r>
                      </m:sup>
                    </m:sSup>
                  </m:oMath>
                </a14:m>
                <a:r>
                  <a:rPr lang="en-US" sz="2800" b="1" dirty="0" smtClean="0">
                    <a:solidFill>
                      <a:schemeClr val="accent6">
                        <a:lumMod val="40000"/>
                        <a:lumOff val="60000"/>
                      </a:schemeClr>
                    </a:solidFill>
                    <a:latin typeface="2005_iannnnnBMX" pitchFamily="2" charset="0"/>
                    <a:cs typeface="2005_iannnnnBMX" pitchFamily="2" charset="0"/>
                  </a:rPr>
                  <a:t>		</a:t>
                </a:r>
                <a:r>
                  <a:rPr lang="en-US" sz="2800" b="1" dirty="0">
                    <a:solidFill>
                      <a:schemeClr val="accent6">
                        <a:lumMod val="40000"/>
                        <a:lumOff val="60000"/>
                      </a:schemeClr>
                    </a:solidFill>
                    <a:latin typeface="2005_iannnnnBMX" pitchFamily="2" charset="0"/>
                    <a:cs typeface="2005_iannnnnBMX" pitchFamily="2" charset="0"/>
                  </a:rPr>
                  <a:t> Simplify the sum of the </a:t>
                </a:r>
                <a:r>
                  <a:rPr lang="en-US" sz="2800" b="1" dirty="0" smtClean="0">
                    <a:solidFill>
                      <a:schemeClr val="accent6">
                        <a:lumMod val="40000"/>
                        <a:lumOff val="60000"/>
                      </a:schemeClr>
                    </a:solidFill>
                    <a:latin typeface="2005_iannnnnBMX" pitchFamily="2" charset="0"/>
                    <a:cs typeface="2005_iannnnnBMX" pitchFamily="2" charset="0"/>
                  </a:rPr>
                  <a:t>exponents.</a:t>
                </a:r>
              </a:p>
              <a:p>
                <a:pPr marL="514350" indent="-514350">
                  <a:buNone/>
                </a:pPr>
                <a:r>
                  <a:rPr lang="en-US" sz="2800" b="1" dirty="0">
                    <a:solidFill>
                      <a:schemeClr val="accent6">
                        <a:lumMod val="40000"/>
                        <a:lumOff val="60000"/>
                      </a:schemeClr>
                    </a:solidFill>
                    <a:latin typeface="2005_iannnnnBMX" pitchFamily="2" charset="0"/>
                    <a:cs typeface="2005_iannnnnBMX" pitchFamily="2" charset="0"/>
                  </a:rPr>
                  <a:t>	</a:t>
                </a:r>
                <a:r>
                  <a:rPr lang="en-US" sz="2800" b="1" dirty="0" smtClean="0">
                    <a:solidFill>
                      <a:schemeClr val="accent6">
                        <a:lumMod val="40000"/>
                        <a:lumOff val="60000"/>
                      </a:schemeClr>
                    </a:solidFill>
                    <a:latin typeface="2005_iannnnnBMX" pitchFamily="2" charset="0"/>
                    <a:cs typeface="2005_iannnnnBMX" pitchFamily="2" charset="0"/>
                  </a:rPr>
                  <a:t>	    </a:t>
                </a:r>
                <a:r>
                  <a:rPr lang="en-US" sz="2800" b="1" dirty="0" smtClean="0">
                    <a:latin typeface="2005_iannnnnBMX" pitchFamily="2" charset="0"/>
                    <a:cs typeface="2005_iannnnnBMX" pitchFamily="2" charset="0"/>
                  </a:rPr>
                  <a:t>= 1	</a:t>
                </a:r>
                <a:r>
                  <a:rPr lang="en-US" sz="2800" b="1" dirty="0" smtClean="0">
                    <a:solidFill>
                      <a:schemeClr val="accent6">
                        <a:lumMod val="40000"/>
                        <a:lumOff val="60000"/>
                      </a:schemeClr>
                    </a:solidFill>
                    <a:latin typeface="2005_iannnnnBMX" pitchFamily="2" charset="0"/>
                    <a:cs typeface="2005_iannnnnBMX" pitchFamily="2" charset="0"/>
                  </a:rPr>
                  <a:t>	Use the definition of zero as an exponent.</a:t>
                </a:r>
                <a:endParaRPr lang="en-US" sz="2800" b="1" dirty="0">
                  <a:solidFill>
                    <a:schemeClr val="accent6">
                      <a:lumMod val="40000"/>
                      <a:lumOff val="60000"/>
                    </a:schemeClr>
                  </a:solidFill>
                  <a:latin typeface="2005_iannnnnBMX" pitchFamily="2" charset="0"/>
                  <a:cs typeface="2005_iannnnnBMX" pitchFamily="2" charset="0"/>
                </a:endParaRPr>
              </a:p>
              <a:p>
                <a:pPr marL="514350" indent="-514350">
                  <a:buNone/>
                </a:pPr>
                <a:endParaRPr lang="en-US" sz="2800" b="1" dirty="0">
                  <a:solidFill>
                    <a:schemeClr val="accent6">
                      <a:lumMod val="40000"/>
                      <a:lumOff val="60000"/>
                    </a:schemeClr>
                  </a:solidFill>
                  <a:latin typeface="2005_iannnnnBMX" pitchFamily="2" charset="0"/>
                  <a:cs typeface="2005_iannnnnBMX" pitchFamily="2" charset="0"/>
                </a:endParaRPr>
              </a:p>
              <a:p>
                <a:pPr marL="514350" indent="-514350">
                  <a:buNone/>
                </a:pPr>
                <a:endParaRPr lang="en-US" sz="2800" b="1" dirty="0" smtClean="0">
                  <a:solidFill>
                    <a:schemeClr val="accent6">
                      <a:lumMod val="40000"/>
                      <a:lumOff val="60000"/>
                    </a:schemeClr>
                  </a:solidFill>
                  <a:latin typeface="2005_iannnnnBMX" pitchFamily="2" charset="0"/>
                  <a:cs typeface="2005_iannnnnBMX" pitchFamily="2" charset="0"/>
                </a:endParaRPr>
              </a:p>
              <a:p>
                <a:pPr marL="514350" indent="-514350">
                  <a:buNone/>
                </a:pPr>
                <a:endParaRPr lang="en-US" sz="2800" b="1" dirty="0" smtClean="0">
                  <a:solidFill>
                    <a:schemeClr val="accent6">
                      <a:lumMod val="40000"/>
                      <a:lumOff val="60000"/>
                    </a:schemeClr>
                  </a:solidFill>
                  <a:latin typeface="2005_iannnnnBMX" pitchFamily="2" charset="0"/>
                  <a:cs typeface="2005_iannnnnBMX" pitchFamily="2" charset="0"/>
                </a:endParaRPr>
              </a:p>
            </p:txBody>
          </p:sp>
        </mc:Choice>
        <mc:Fallback xmlns="">
          <p:sp>
            <p:nvSpPr>
              <p:cNvPr id="5123" name="Rectangle 3"/>
              <p:cNvSpPr>
                <a:spLocks noGrp="1" noRot="1" noChangeAspect="1" noMove="1" noResize="1" noEditPoints="1" noAdjustHandles="1" noChangeArrowheads="1" noChangeShapeType="1" noTextEdit="1"/>
              </p:cNvSpPr>
              <p:nvPr>
                <p:ph type="body" idx="1"/>
              </p:nvPr>
            </p:nvSpPr>
            <p:spPr>
              <a:xfrm>
                <a:off x="500034" y="1340768"/>
                <a:ext cx="8001056" cy="5328592"/>
              </a:xfrm>
              <a:blipFill rotWithShape="1">
                <a:blip r:embed="rId2"/>
                <a:stretch>
                  <a:fillRect l="-1523" t="-1144"/>
                </a:stretch>
              </a:blipFill>
            </p:spPr>
            <p:txBody>
              <a:bodyPr/>
              <a:lstStyle/>
              <a:p>
                <a:r>
                  <a:rPr lang="th-TH">
                    <a:noFill/>
                  </a:rPr>
                  <a:t> </a:t>
                </a:r>
              </a:p>
            </p:txBody>
          </p:sp>
        </mc:Fallback>
      </mc:AlternateContent>
    </p:spTree>
    <p:extLst>
      <p:ext uri="{BB962C8B-B14F-4D97-AF65-F5344CB8AC3E}">
        <p14:creationId xmlns:p14="http://schemas.microsoft.com/office/powerpoint/2010/main" val="3159711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fade">
                                      <p:cBhvr>
                                        <p:cTn id="12" dur="500"/>
                                        <p:tgtEl>
                                          <p:spTgt spid="5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fade">
                                      <p:cBhvr>
                                        <p:cTn id="17" dur="500"/>
                                        <p:tgtEl>
                                          <p:spTgt spid="51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fade">
                                      <p:cBhvr>
                                        <p:cTn id="22" dur="500"/>
                                        <p:tgtEl>
                                          <p:spTgt spid="51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23">
                                            <p:txEl>
                                              <p:pRg st="4" end="4"/>
                                            </p:txEl>
                                          </p:spTgt>
                                        </p:tgtEl>
                                        <p:attrNameLst>
                                          <p:attrName>style.visibility</p:attrName>
                                        </p:attrNameLst>
                                      </p:cBhvr>
                                      <p:to>
                                        <p:strVal val="visible"/>
                                      </p:to>
                                    </p:set>
                                    <p:animEffect transition="in" filter="fade">
                                      <p:cBhvr>
                                        <p:cTn id="27" dur="500"/>
                                        <p:tgtEl>
                                          <p:spTgt spid="51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123">
                                            <p:txEl>
                                              <p:pRg st="5" end="5"/>
                                            </p:txEl>
                                          </p:spTgt>
                                        </p:tgtEl>
                                        <p:attrNameLst>
                                          <p:attrName>style.visibility</p:attrName>
                                        </p:attrNameLst>
                                      </p:cBhvr>
                                      <p:to>
                                        <p:strVal val="visible"/>
                                      </p:to>
                                    </p:set>
                                    <p:animEffect transition="in" filter="fade">
                                      <p:cBhvr>
                                        <p:cTn id="32" dur="500"/>
                                        <p:tgtEl>
                                          <p:spTgt spid="512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123">
                                            <p:txEl>
                                              <p:pRg st="6" end="6"/>
                                            </p:txEl>
                                          </p:spTgt>
                                        </p:tgtEl>
                                        <p:attrNameLst>
                                          <p:attrName>style.visibility</p:attrName>
                                        </p:attrNameLst>
                                      </p:cBhvr>
                                      <p:to>
                                        <p:strVal val="visible"/>
                                      </p:to>
                                    </p:set>
                                    <p:animEffect transition="in" filter="fade">
                                      <p:cBhvr>
                                        <p:cTn id="37" dur="500"/>
                                        <p:tgtEl>
                                          <p:spTgt spid="512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123">
                                            <p:txEl>
                                              <p:pRg st="7" end="7"/>
                                            </p:txEl>
                                          </p:spTgt>
                                        </p:tgtEl>
                                        <p:attrNameLst>
                                          <p:attrName>style.visibility</p:attrName>
                                        </p:attrNameLst>
                                      </p:cBhvr>
                                      <p:to>
                                        <p:strVal val="visible"/>
                                      </p:to>
                                    </p:set>
                                    <p:animEffect transition="in" filter="fade">
                                      <p:cBhvr>
                                        <p:cTn id="42" dur="500"/>
                                        <p:tgtEl>
                                          <p:spTgt spid="512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123">
                                            <p:txEl>
                                              <p:pRg st="8" end="8"/>
                                            </p:txEl>
                                          </p:spTgt>
                                        </p:tgtEl>
                                        <p:attrNameLst>
                                          <p:attrName>style.visibility</p:attrName>
                                        </p:attrNameLst>
                                      </p:cBhvr>
                                      <p:to>
                                        <p:strVal val="visible"/>
                                      </p:to>
                                    </p:set>
                                    <p:animEffect transition="in" filter="fade">
                                      <p:cBhvr>
                                        <p:cTn id="47" dur="500"/>
                                        <p:tgtEl>
                                          <p:spTgt spid="512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123">
                                            <p:txEl>
                                              <p:pRg st="9" end="9"/>
                                            </p:txEl>
                                          </p:spTgt>
                                        </p:tgtEl>
                                        <p:attrNameLst>
                                          <p:attrName>style.visibility</p:attrName>
                                        </p:attrNameLst>
                                      </p:cBhvr>
                                      <p:to>
                                        <p:strVal val="visible"/>
                                      </p:to>
                                    </p:set>
                                    <p:animEffect transition="in" filter="fade">
                                      <p:cBhvr>
                                        <p:cTn id="52" dur="500"/>
                                        <p:tgtEl>
                                          <p:spTgt spid="512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เมฆ 5"/>
          <p:cNvSpPr/>
          <p:nvPr/>
        </p:nvSpPr>
        <p:spPr>
          <a:xfrm>
            <a:off x="395536" y="404664"/>
            <a:ext cx="8136904" cy="912734"/>
          </a:xfrm>
          <a:prstGeom prst="clou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 name="ตัวยึดหมายเลขภาพนิ่ง 5"/>
          <p:cNvSpPr>
            <a:spLocks noGrp="1"/>
          </p:cNvSpPr>
          <p:nvPr>
            <p:ph type="sldNum" sz="quarter" idx="12"/>
          </p:nvPr>
        </p:nvSpPr>
        <p:spPr/>
        <p:txBody>
          <a:bodyPr/>
          <a:lstStyle/>
          <a:p>
            <a:fld id="{8E3771CF-BC35-4C5D-AE13-C627F28D70EF}" type="slidenum">
              <a:rPr lang="en-US"/>
              <a:pPr/>
              <a:t>29</a:t>
            </a:fld>
            <a:endParaRPr lang="en-US"/>
          </a:p>
        </p:txBody>
      </p:sp>
      <p:sp>
        <p:nvSpPr>
          <p:cNvPr id="5122" name="Rectangle 2"/>
          <p:cNvSpPr>
            <a:spLocks noGrp="1" noChangeArrowheads="1"/>
          </p:cNvSpPr>
          <p:nvPr>
            <p:ph type="title"/>
          </p:nvPr>
        </p:nvSpPr>
        <p:spPr>
          <a:xfrm>
            <a:off x="428596" y="404664"/>
            <a:ext cx="7924800" cy="857256"/>
          </a:xfrm>
        </p:spPr>
        <p:txBody>
          <a:bodyPr/>
          <a:lstStyle/>
          <a:p>
            <a:pPr marL="514350" indent="-514350" algn="ctr"/>
            <a:r>
              <a:rPr lang="en-US" sz="4000" dirty="0">
                <a:solidFill>
                  <a:srgbClr val="FFFF00"/>
                </a:solidFill>
                <a:latin typeface="2005_iannnnnBMX" pitchFamily="2" charset="0"/>
                <a:cs typeface="2005_iannnnnBMX" pitchFamily="2" charset="0"/>
              </a:rPr>
              <a:t>Exponent and </a:t>
            </a:r>
            <a:r>
              <a:rPr lang="en-US" sz="4000" dirty="0" smtClean="0">
                <a:solidFill>
                  <a:srgbClr val="FFFF00"/>
                </a:solidFill>
                <a:latin typeface="2005_iannnnnBMX" pitchFamily="2" charset="0"/>
                <a:cs typeface="2005_iannnnnBMX" pitchFamily="2" charset="0"/>
              </a:rPr>
              <a:t>Multiplication</a:t>
            </a:r>
            <a:endParaRPr lang="en-US" sz="4000" dirty="0">
              <a:solidFill>
                <a:srgbClr val="FFFF00"/>
              </a:solidFill>
              <a:latin typeface="2005_iannnnnBMX" pitchFamily="2" charset="0"/>
              <a:cs typeface="2005_iannnnnBMX" pitchFamily="2" charset="0"/>
            </a:endParaRPr>
          </a:p>
        </p:txBody>
      </p:sp>
      <mc:AlternateContent xmlns:mc="http://schemas.openxmlformats.org/markup-compatibility/2006" xmlns:a14="http://schemas.microsoft.com/office/drawing/2010/main">
        <mc:Choice Requires="a14">
          <p:sp>
            <p:nvSpPr>
              <p:cNvPr id="5123" name="Rectangle 3"/>
              <p:cNvSpPr>
                <a:spLocks noGrp="1" noChangeArrowheads="1"/>
              </p:cNvSpPr>
              <p:nvPr>
                <p:ph type="body" idx="1"/>
              </p:nvPr>
            </p:nvSpPr>
            <p:spPr>
              <a:xfrm>
                <a:off x="500034" y="1340768"/>
                <a:ext cx="8001056" cy="5328592"/>
              </a:xfrm>
            </p:spPr>
            <p:txBody>
              <a:bodyPr/>
              <a:lstStyle/>
              <a:p>
                <a:pPr marL="514350" indent="-514350">
                  <a:buNone/>
                </a:pPr>
                <a:r>
                  <a:rPr lang="en-US" sz="2800" b="1" dirty="0" smtClean="0">
                    <a:solidFill>
                      <a:srgbClr val="FFFF00"/>
                    </a:solidFill>
                    <a:latin typeface="2005_iannnnnBMX" pitchFamily="2" charset="0"/>
                    <a:cs typeface="2005_iannnnnBMX" pitchFamily="2" charset="0"/>
                  </a:rPr>
                  <a:t>Example </a:t>
                </a:r>
                <a:r>
                  <a:rPr lang="en-US" sz="2800" b="1" dirty="0" smtClean="0">
                    <a:solidFill>
                      <a:srgbClr val="00B0F0"/>
                    </a:solidFill>
                    <a:latin typeface="2005_iannnnnBMX" pitchFamily="2" charset="0"/>
                    <a:cs typeface="2005_iannnnnBMX" pitchFamily="2" charset="0"/>
                  </a:rPr>
                  <a:t>Multiplying Powers in an Algebraic Expression</a:t>
                </a:r>
              </a:p>
              <a:p>
                <a:pPr marL="514350" indent="-514350">
                  <a:buNone/>
                </a:pPr>
                <a:r>
                  <a:rPr lang="en-US" sz="2800" b="1" dirty="0" smtClean="0">
                    <a:solidFill>
                      <a:srgbClr val="00B0F0"/>
                    </a:solidFill>
                    <a:latin typeface="2005_iannnnnBMX" pitchFamily="2" charset="0"/>
                    <a:cs typeface="2005_iannnnnBMX" pitchFamily="2" charset="0"/>
                  </a:rPr>
                  <a:t>Simplify each expression.</a:t>
                </a:r>
              </a:p>
              <a:p>
                <a:pPr marL="514350" indent="-514350">
                  <a:buNone/>
                </a:pPr>
                <a:r>
                  <a:rPr lang="en-US" sz="2800" b="1" dirty="0" smtClean="0">
                    <a:solidFill>
                      <a:schemeClr val="bg1"/>
                    </a:solidFill>
                    <a:latin typeface="2005_iannnnnBMX" pitchFamily="2" charset="0"/>
                    <a:cs typeface="2005_iannnnnBMX" pitchFamily="2" charset="0"/>
                  </a:rPr>
                  <a:t>a. </a:t>
                </a:r>
                <a14:m>
                  <m:oMath xmlns:m="http://schemas.openxmlformats.org/officeDocument/2006/math">
                    <m:sSup>
                      <m:sSupPr>
                        <m:ctrlPr>
                          <a:rPr lang="en-US" sz="1800" b="1" i="1">
                            <a:solidFill>
                              <a:schemeClr val="bg1"/>
                            </a:solidFill>
                            <a:latin typeface="Cambria Math"/>
                            <a:cs typeface="2005_iannnnnBMX" pitchFamily="2" charset="0"/>
                          </a:rPr>
                        </m:ctrlPr>
                      </m:sSupPr>
                      <m:e>
                        <m:r>
                          <a:rPr lang="en-US" sz="1800" b="1" i="1" smtClean="0">
                            <a:solidFill>
                              <a:schemeClr val="bg1"/>
                            </a:solidFill>
                            <a:latin typeface="Cambria Math"/>
                            <a:cs typeface="2005_iannnnnBMX" pitchFamily="2" charset="0"/>
                          </a:rPr>
                          <m:t>𝟐</m:t>
                        </m:r>
                        <m:r>
                          <a:rPr lang="en-US" sz="1800" b="1" i="1" smtClean="0">
                            <a:solidFill>
                              <a:schemeClr val="bg1"/>
                            </a:solidFill>
                            <a:latin typeface="Cambria Math"/>
                            <a:cs typeface="2005_iannnnnBMX" pitchFamily="2" charset="0"/>
                          </a:rPr>
                          <m:t>𝒏</m:t>
                        </m:r>
                      </m:e>
                      <m:sup>
                        <m:r>
                          <a:rPr lang="en-US" sz="1800" b="1" i="1" smtClean="0">
                            <a:solidFill>
                              <a:schemeClr val="bg1"/>
                            </a:solidFill>
                            <a:latin typeface="Cambria Math"/>
                            <a:cs typeface="2005_iannnnnBMX" pitchFamily="2" charset="0"/>
                          </a:rPr>
                          <m:t>𝟓</m:t>
                        </m:r>
                      </m:sup>
                    </m:sSup>
                  </m:oMath>
                </a14:m>
                <a:r>
                  <a:rPr lang="en-US" sz="1800" b="1" dirty="0" smtClean="0">
                    <a:solidFill>
                      <a:schemeClr val="bg1"/>
                    </a:solidFill>
                    <a:latin typeface="2005_iannnnnBMX" pitchFamily="2" charset="0"/>
                    <a:cs typeface="2005_iannnnnBMX" pitchFamily="2" charset="0"/>
                    <a:sym typeface="Symbol"/>
                  </a:rPr>
                  <a:t></a:t>
                </a:r>
                <a:r>
                  <a:rPr lang="en-US" sz="1800" b="1" dirty="0">
                    <a:solidFill>
                      <a:schemeClr val="bg1"/>
                    </a:solidFill>
                    <a:cs typeface="2005_iannnnnBMX" pitchFamily="2" charset="0"/>
                  </a:rPr>
                  <a:t> </a:t>
                </a:r>
                <a14:m>
                  <m:oMath xmlns:m="http://schemas.openxmlformats.org/officeDocument/2006/math">
                    <m:sSup>
                      <m:sSupPr>
                        <m:ctrlPr>
                          <a:rPr lang="en-US" sz="1800" b="1" i="1">
                            <a:solidFill>
                              <a:schemeClr val="bg1"/>
                            </a:solidFill>
                            <a:latin typeface="Cambria Math"/>
                            <a:cs typeface="2005_iannnnnBMX" pitchFamily="2" charset="0"/>
                          </a:rPr>
                        </m:ctrlPr>
                      </m:sSupPr>
                      <m:e>
                        <m:r>
                          <a:rPr lang="en-US" sz="1800" b="1" i="1" smtClean="0">
                            <a:solidFill>
                              <a:schemeClr val="bg1"/>
                            </a:solidFill>
                            <a:latin typeface="Cambria Math"/>
                            <a:cs typeface="2005_iannnnnBMX" pitchFamily="2" charset="0"/>
                          </a:rPr>
                          <m:t>𝟑</m:t>
                        </m:r>
                        <m:r>
                          <a:rPr lang="en-US" sz="1800" b="1" i="1" smtClean="0">
                            <a:solidFill>
                              <a:schemeClr val="bg1"/>
                            </a:solidFill>
                            <a:latin typeface="Cambria Math"/>
                            <a:cs typeface="2005_iannnnnBMX" pitchFamily="2" charset="0"/>
                          </a:rPr>
                          <m:t>𝒏</m:t>
                        </m:r>
                      </m:e>
                      <m:sup>
                        <m:r>
                          <a:rPr lang="en-US" sz="1800" b="1" i="1" smtClean="0">
                            <a:solidFill>
                              <a:schemeClr val="bg1"/>
                            </a:solidFill>
                            <a:latin typeface="Cambria Math"/>
                            <a:cs typeface="2005_iannnnnBMX" pitchFamily="2" charset="0"/>
                          </a:rPr>
                          <m:t>−</m:t>
                        </m:r>
                        <m:r>
                          <a:rPr lang="en-US" sz="1800" b="1" i="1" smtClean="0">
                            <a:solidFill>
                              <a:schemeClr val="bg1"/>
                            </a:solidFill>
                            <a:latin typeface="Cambria Math"/>
                            <a:cs typeface="2005_iannnnnBMX" pitchFamily="2" charset="0"/>
                          </a:rPr>
                          <m:t>𝟐</m:t>
                        </m:r>
                      </m:sup>
                    </m:sSup>
                  </m:oMath>
                </a14:m>
                <a:r>
                  <a:rPr lang="en-US" sz="2800" b="1" dirty="0" smtClean="0">
                    <a:solidFill>
                      <a:schemeClr val="bg1"/>
                    </a:solidFill>
                    <a:latin typeface="2005_iannnnnBMX" pitchFamily="2" charset="0"/>
                    <a:cs typeface="2005_iannnnnBMX" pitchFamily="2" charset="0"/>
                  </a:rPr>
                  <a:t> = (2 </a:t>
                </a:r>
                <a:r>
                  <a:rPr lang="en-US" sz="2800" b="1" dirty="0" smtClean="0">
                    <a:solidFill>
                      <a:schemeClr val="bg1"/>
                    </a:solidFill>
                    <a:latin typeface="2005_iannnnnBMX" pitchFamily="2" charset="0"/>
                    <a:cs typeface="2005_iannnnnBMX" pitchFamily="2" charset="0"/>
                    <a:sym typeface="Symbol"/>
                  </a:rPr>
                  <a:t> 3)(</a:t>
                </a:r>
                <a14:m>
                  <m:oMath xmlns:m="http://schemas.openxmlformats.org/officeDocument/2006/math">
                    <m:sSup>
                      <m:sSupPr>
                        <m:ctrlPr>
                          <a:rPr lang="en-US" sz="2000" b="1" i="1">
                            <a:solidFill>
                              <a:schemeClr val="bg1"/>
                            </a:solidFill>
                            <a:latin typeface="Cambria Math"/>
                            <a:cs typeface="2005_iannnnnBMX" pitchFamily="2" charset="0"/>
                          </a:rPr>
                        </m:ctrlPr>
                      </m:sSupPr>
                      <m:e>
                        <m:r>
                          <a:rPr lang="en-US" sz="2000" b="1" i="1">
                            <a:solidFill>
                              <a:schemeClr val="bg1"/>
                            </a:solidFill>
                            <a:latin typeface="Cambria Math"/>
                            <a:cs typeface="2005_iannnnnBMX" pitchFamily="2" charset="0"/>
                          </a:rPr>
                          <m:t>𝒏</m:t>
                        </m:r>
                      </m:e>
                      <m:sup>
                        <m:r>
                          <a:rPr lang="en-US" sz="2000" b="1" i="1">
                            <a:solidFill>
                              <a:schemeClr val="bg1"/>
                            </a:solidFill>
                            <a:latin typeface="Cambria Math"/>
                            <a:cs typeface="2005_iannnnnBMX" pitchFamily="2" charset="0"/>
                          </a:rPr>
                          <m:t>𝟓</m:t>
                        </m:r>
                      </m:sup>
                    </m:sSup>
                  </m:oMath>
                </a14:m>
                <a:r>
                  <a:rPr lang="en-US" sz="2000" b="1" dirty="0">
                    <a:solidFill>
                      <a:schemeClr val="bg1"/>
                    </a:solidFill>
                    <a:latin typeface="2005_iannnnnBMX" pitchFamily="2" charset="0"/>
                    <a:cs typeface="2005_iannnnnBMX" pitchFamily="2" charset="0"/>
                    <a:sym typeface="Symbol"/>
                  </a:rPr>
                  <a:t> </a:t>
                </a:r>
                <a14:m>
                  <m:oMath xmlns:m="http://schemas.openxmlformats.org/officeDocument/2006/math">
                    <m:sSup>
                      <m:sSupPr>
                        <m:ctrlPr>
                          <a:rPr lang="en-US" sz="2000" b="1" i="1">
                            <a:solidFill>
                              <a:schemeClr val="bg1"/>
                            </a:solidFill>
                            <a:latin typeface="Cambria Math"/>
                            <a:cs typeface="2005_iannnnnBMX" pitchFamily="2" charset="0"/>
                          </a:rPr>
                        </m:ctrlPr>
                      </m:sSupPr>
                      <m:e>
                        <m:r>
                          <a:rPr lang="en-US" sz="2000" b="1" i="1">
                            <a:solidFill>
                              <a:schemeClr val="bg1"/>
                            </a:solidFill>
                            <a:latin typeface="Cambria Math"/>
                            <a:cs typeface="2005_iannnnnBMX" pitchFamily="2" charset="0"/>
                          </a:rPr>
                          <m:t>𝒏</m:t>
                        </m:r>
                      </m:e>
                      <m:sup>
                        <m:r>
                          <a:rPr lang="en-US" sz="2000" b="1" i="1" smtClean="0">
                            <a:solidFill>
                              <a:schemeClr val="bg1"/>
                            </a:solidFill>
                            <a:latin typeface="Cambria Math"/>
                            <a:cs typeface="2005_iannnnnBMX" pitchFamily="2" charset="0"/>
                          </a:rPr>
                          <m:t>−</m:t>
                        </m:r>
                        <m:r>
                          <a:rPr lang="en-US" sz="2000" b="1" i="1" smtClean="0">
                            <a:solidFill>
                              <a:schemeClr val="bg1"/>
                            </a:solidFill>
                            <a:latin typeface="Cambria Math"/>
                            <a:cs typeface="2005_iannnnnBMX" pitchFamily="2" charset="0"/>
                          </a:rPr>
                          <m:t>𝟐</m:t>
                        </m:r>
                      </m:sup>
                    </m:sSup>
                  </m:oMath>
                </a14:m>
                <a:r>
                  <a:rPr lang="en-US" sz="2800" b="1" dirty="0" smtClean="0">
                    <a:solidFill>
                      <a:schemeClr val="bg1"/>
                    </a:solidFill>
                    <a:latin typeface="2005_iannnnnBMX" pitchFamily="2" charset="0"/>
                    <a:cs typeface="2005_iannnnnBMX" pitchFamily="2" charset="0"/>
                  </a:rPr>
                  <a:t>)</a:t>
                </a:r>
                <a:r>
                  <a:rPr lang="en-US" sz="2800" b="1" dirty="0" smtClean="0">
                    <a:solidFill>
                      <a:schemeClr val="accent6">
                        <a:lumMod val="40000"/>
                        <a:lumOff val="60000"/>
                      </a:schemeClr>
                    </a:solidFill>
                    <a:latin typeface="2005_iannnnnBMX" pitchFamily="2" charset="0"/>
                    <a:cs typeface="2005_iannnnnBMX" pitchFamily="2" charset="0"/>
                  </a:rPr>
                  <a:t>	Commutative Property of Multiplication.</a:t>
                </a:r>
              </a:p>
              <a:p>
                <a:pPr marL="514350" indent="-514350">
                  <a:buNone/>
                </a:pPr>
                <a:r>
                  <a:rPr lang="en-US" sz="2800" b="1" dirty="0" smtClean="0">
                    <a:solidFill>
                      <a:schemeClr val="accent6">
                        <a:lumMod val="40000"/>
                        <a:lumOff val="60000"/>
                      </a:schemeClr>
                    </a:solidFill>
                    <a:latin typeface="2005_iannnnnBMX" pitchFamily="2" charset="0"/>
                    <a:cs typeface="2005_iannnnnBMX" pitchFamily="2" charset="0"/>
                  </a:rPr>
                  <a:t>		     </a:t>
                </a:r>
                <a:r>
                  <a:rPr lang="en-US" sz="2800" b="1" dirty="0" smtClean="0">
                    <a:solidFill>
                      <a:schemeClr val="bg1"/>
                    </a:solidFill>
                    <a:latin typeface="2005_iannnnnBMX" pitchFamily="2" charset="0"/>
                    <a:cs typeface="2005_iannnnnBMX" pitchFamily="2" charset="0"/>
                  </a:rPr>
                  <a:t>= 6(</a:t>
                </a:r>
                <a14:m>
                  <m:oMath xmlns:m="http://schemas.openxmlformats.org/officeDocument/2006/math">
                    <m:sSup>
                      <m:sSupPr>
                        <m:ctrlPr>
                          <a:rPr lang="en-US" sz="2000" b="1" i="1">
                            <a:solidFill>
                              <a:schemeClr val="bg1"/>
                            </a:solidFill>
                            <a:latin typeface="Cambria Math"/>
                            <a:cs typeface="2005_iannnnnBMX" pitchFamily="2" charset="0"/>
                          </a:rPr>
                        </m:ctrlPr>
                      </m:sSupPr>
                      <m:e>
                        <m:r>
                          <a:rPr lang="en-US" sz="2000" b="1" i="1">
                            <a:solidFill>
                              <a:schemeClr val="bg1"/>
                            </a:solidFill>
                            <a:latin typeface="Cambria Math"/>
                            <a:cs typeface="2005_iannnnnBMX" pitchFamily="2" charset="0"/>
                          </a:rPr>
                          <m:t>𝒏</m:t>
                        </m:r>
                      </m:e>
                      <m:sup>
                        <m:r>
                          <a:rPr lang="en-US" sz="2000" b="1" i="1" smtClean="0">
                            <a:solidFill>
                              <a:schemeClr val="bg1"/>
                            </a:solidFill>
                            <a:latin typeface="Cambria Math"/>
                            <a:cs typeface="2005_iannnnnBMX" pitchFamily="2" charset="0"/>
                          </a:rPr>
                          <m:t>𝟓</m:t>
                        </m:r>
                        <m:r>
                          <a:rPr lang="en-US" sz="2000" b="1" i="1" smtClean="0">
                            <a:solidFill>
                              <a:schemeClr val="bg1"/>
                            </a:solidFill>
                            <a:latin typeface="Cambria Math"/>
                            <a:cs typeface="2005_iannnnnBMX" pitchFamily="2" charset="0"/>
                          </a:rPr>
                          <m:t>+(−</m:t>
                        </m:r>
                        <m:r>
                          <a:rPr lang="en-US" sz="2000" b="1" i="1" smtClean="0">
                            <a:solidFill>
                              <a:schemeClr val="bg1"/>
                            </a:solidFill>
                            <a:latin typeface="Cambria Math"/>
                            <a:cs typeface="2005_iannnnnBMX" pitchFamily="2" charset="0"/>
                          </a:rPr>
                          <m:t>𝟐</m:t>
                        </m:r>
                        <m:r>
                          <a:rPr lang="en-US" sz="2000" b="1" i="1" smtClean="0">
                            <a:solidFill>
                              <a:schemeClr val="bg1"/>
                            </a:solidFill>
                            <a:latin typeface="Cambria Math"/>
                            <a:cs typeface="2005_iannnnnBMX" pitchFamily="2" charset="0"/>
                          </a:rPr>
                          <m:t>)</m:t>
                        </m:r>
                      </m:sup>
                    </m:sSup>
                  </m:oMath>
                </a14:m>
                <a:r>
                  <a:rPr lang="en-US" sz="2800" b="1" dirty="0" smtClean="0">
                    <a:solidFill>
                      <a:schemeClr val="bg1"/>
                    </a:solidFill>
                    <a:latin typeface="2005_iannnnnBMX" pitchFamily="2" charset="0"/>
                    <a:cs typeface="2005_iannnnnBMX" pitchFamily="2" charset="0"/>
                  </a:rPr>
                  <a:t>)	          </a:t>
                </a:r>
                <a:r>
                  <a:rPr lang="en-US" sz="2400" b="1" dirty="0" smtClean="0">
                    <a:solidFill>
                      <a:schemeClr val="accent6">
                        <a:lumMod val="40000"/>
                        <a:lumOff val="60000"/>
                      </a:schemeClr>
                    </a:solidFill>
                    <a:latin typeface="2005_iannnnnBMX" pitchFamily="2" charset="0"/>
                    <a:cs typeface="2005_iannnnnBMX" pitchFamily="2" charset="0"/>
                  </a:rPr>
                  <a:t>Add exponents of powers with the same base.</a:t>
                </a:r>
                <a:endParaRPr lang="en-US" sz="1800" b="1" dirty="0">
                  <a:solidFill>
                    <a:schemeClr val="accent6">
                      <a:lumMod val="40000"/>
                      <a:lumOff val="60000"/>
                    </a:schemeClr>
                  </a:solidFill>
                  <a:latin typeface="2005_iannnnnBMX" pitchFamily="2" charset="0"/>
                  <a:cs typeface="2005_iannnnnBMX" pitchFamily="2" charset="0"/>
                </a:endParaRPr>
              </a:p>
              <a:p>
                <a:pPr marL="514350" indent="-514350">
                  <a:buNone/>
                </a:pPr>
                <a:r>
                  <a:rPr lang="en-US" sz="2800" b="1" dirty="0" smtClean="0">
                    <a:solidFill>
                      <a:schemeClr val="accent6">
                        <a:lumMod val="40000"/>
                        <a:lumOff val="60000"/>
                      </a:schemeClr>
                    </a:solidFill>
                    <a:latin typeface="2005_iannnnnBMX" pitchFamily="2" charset="0"/>
                    <a:cs typeface="2005_iannnnnBMX" pitchFamily="2" charset="0"/>
                  </a:rPr>
                  <a:t>		     </a:t>
                </a:r>
                <a:r>
                  <a:rPr lang="en-US" sz="2800" b="1" dirty="0" smtClean="0">
                    <a:solidFill>
                      <a:schemeClr val="bg1"/>
                    </a:solidFill>
                    <a:latin typeface="2005_iannnnnBMX" pitchFamily="2" charset="0"/>
                    <a:cs typeface="2005_iannnnnBMX" pitchFamily="2" charset="0"/>
                  </a:rPr>
                  <a:t>= </a:t>
                </a:r>
                <a14:m>
                  <m:oMath xmlns:m="http://schemas.openxmlformats.org/officeDocument/2006/math">
                    <m:sSup>
                      <m:sSupPr>
                        <m:ctrlPr>
                          <a:rPr lang="en-US" sz="2000" b="1" i="1">
                            <a:solidFill>
                              <a:schemeClr val="bg1"/>
                            </a:solidFill>
                            <a:latin typeface="Cambria Math"/>
                            <a:cs typeface="2005_iannnnnBMX" pitchFamily="2" charset="0"/>
                          </a:rPr>
                        </m:ctrlPr>
                      </m:sSupPr>
                      <m:e>
                        <m:r>
                          <a:rPr lang="en-US" sz="2000" b="1" i="1" smtClean="0">
                            <a:solidFill>
                              <a:schemeClr val="bg1"/>
                            </a:solidFill>
                            <a:latin typeface="Cambria Math"/>
                            <a:cs typeface="2005_iannnnnBMX" pitchFamily="2" charset="0"/>
                          </a:rPr>
                          <m:t>𝟔</m:t>
                        </m:r>
                        <m:r>
                          <a:rPr lang="en-US" sz="2000" b="1" i="1">
                            <a:solidFill>
                              <a:schemeClr val="bg1"/>
                            </a:solidFill>
                            <a:latin typeface="Cambria Math"/>
                            <a:cs typeface="2005_iannnnnBMX" pitchFamily="2" charset="0"/>
                          </a:rPr>
                          <m:t>𝒏</m:t>
                        </m:r>
                      </m:e>
                      <m:sup>
                        <m:r>
                          <a:rPr lang="en-US" sz="2000" b="1" i="1" smtClean="0">
                            <a:solidFill>
                              <a:schemeClr val="bg1"/>
                            </a:solidFill>
                            <a:latin typeface="Cambria Math"/>
                            <a:cs typeface="2005_iannnnnBMX" pitchFamily="2" charset="0"/>
                          </a:rPr>
                          <m:t>𝟑</m:t>
                        </m:r>
                      </m:sup>
                    </m:sSup>
                  </m:oMath>
                </a14:m>
                <a:r>
                  <a:rPr lang="en-US" sz="2800" b="1" dirty="0" smtClean="0">
                    <a:solidFill>
                      <a:schemeClr val="accent6">
                        <a:lumMod val="40000"/>
                        <a:lumOff val="60000"/>
                      </a:schemeClr>
                    </a:solidFill>
                    <a:latin typeface="2005_iannnnnBMX" pitchFamily="2" charset="0"/>
                    <a:cs typeface="2005_iannnnnBMX" pitchFamily="2" charset="0"/>
                  </a:rPr>
                  <a:t>		Simplify.</a:t>
                </a:r>
                <a:endParaRPr lang="en-US" sz="2800" b="1" dirty="0">
                  <a:solidFill>
                    <a:schemeClr val="accent6">
                      <a:lumMod val="40000"/>
                      <a:lumOff val="60000"/>
                    </a:schemeClr>
                  </a:solidFill>
                  <a:latin typeface="2005_iannnnnBMX" pitchFamily="2" charset="0"/>
                  <a:cs typeface="2005_iannnnnBMX" pitchFamily="2" charset="0"/>
                </a:endParaRPr>
              </a:p>
              <a:p>
                <a:pPr marL="514350" indent="-514350">
                  <a:buNone/>
                </a:pPr>
                <a:r>
                  <a:rPr lang="en-US" sz="2800" b="1" dirty="0" smtClean="0">
                    <a:solidFill>
                      <a:schemeClr val="bg1"/>
                    </a:solidFill>
                    <a:latin typeface="2005_iannnnnBMX" pitchFamily="2" charset="0"/>
                    <a:cs typeface="2005_iannnnnBMX" pitchFamily="2" charset="0"/>
                  </a:rPr>
                  <a:t>b. 5x </a:t>
                </a:r>
                <a:r>
                  <a:rPr lang="en-US" sz="2800" b="1" dirty="0" smtClean="0">
                    <a:solidFill>
                      <a:schemeClr val="bg1"/>
                    </a:solidFill>
                    <a:latin typeface="2005_iannnnnBMX" pitchFamily="2" charset="0"/>
                    <a:cs typeface="2005_iannnnnBMX" pitchFamily="2" charset="0"/>
                    <a:sym typeface="Symbol"/>
                  </a:rPr>
                  <a:t> </a:t>
                </a:r>
                <a14:m>
                  <m:oMath xmlns:m="http://schemas.openxmlformats.org/officeDocument/2006/math">
                    <m:sSup>
                      <m:sSupPr>
                        <m:ctrlPr>
                          <a:rPr lang="en-US" sz="1800" b="1" i="1">
                            <a:solidFill>
                              <a:schemeClr val="bg1"/>
                            </a:solidFill>
                            <a:latin typeface="Cambria Math"/>
                            <a:cs typeface="2005_iannnnnBMX" pitchFamily="2" charset="0"/>
                          </a:rPr>
                        </m:ctrlPr>
                      </m:sSupPr>
                      <m:e>
                        <m:r>
                          <a:rPr lang="en-US" sz="1800" b="1" i="1">
                            <a:solidFill>
                              <a:schemeClr val="bg1"/>
                            </a:solidFill>
                            <a:latin typeface="Cambria Math"/>
                            <a:cs typeface="2005_iannnnnBMX" pitchFamily="2" charset="0"/>
                          </a:rPr>
                          <m:t>𝟐</m:t>
                        </m:r>
                        <m:r>
                          <a:rPr lang="en-US" sz="1800" b="1" i="1" smtClean="0">
                            <a:solidFill>
                              <a:schemeClr val="bg1"/>
                            </a:solidFill>
                            <a:latin typeface="Cambria Math"/>
                            <a:cs typeface="2005_iannnnnBMX" pitchFamily="2" charset="0"/>
                          </a:rPr>
                          <m:t>𝒚</m:t>
                        </m:r>
                      </m:e>
                      <m:sup>
                        <m:r>
                          <a:rPr lang="en-US" sz="1800" b="1" i="1" smtClean="0">
                            <a:solidFill>
                              <a:schemeClr val="bg1"/>
                            </a:solidFill>
                            <a:latin typeface="Cambria Math"/>
                            <a:cs typeface="2005_iannnnnBMX" pitchFamily="2" charset="0"/>
                          </a:rPr>
                          <m:t>𝟒</m:t>
                        </m:r>
                      </m:sup>
                    </m:sSup>
                  </m:oMath>
                </a14:m>
                <a:r>
                  <a:rPr lang="en-US" sz="1800" b="1" dirty="0">
                    <a:solidFill>
                      <a:schemeClr val="bg1"/>
                    </a:solidFill>
                    <a:latin typeface="2005_iannnnnBMX" pitchFamily="2" charset="0"/>
                    <a:cs typeface="2005_iannnnnBMX" pitchFamily="2" charset="0"/>
                    <a:sym typeface="Symbol"/>
                  </a:rPr>
                  <a:t></a:t>
                </a:r>
                <a:r>
                  <a:rPr lang="en-US" sz="1800" b="1" dirty="0">
                    <a:solidFill>
                      <a:schemeClr val="bg1"/>
                    </a:solidFill>
                    <a:cs typeface="2005_iannnnnBMX" pitchFamily="2" charset="0"/>
                  </a:rPr>
                  <a:t> </a:t>
                </a:r>
                <a14:m>
                  <m:oMath xmlns:m="http://schemas.openxmlformats.org/officeDocument/2006/math">
                    <m:sSup>
                      <m:sSupPr>
                        <m:ctrlPr>
                          <a:rPr lang="en-US" sz="1800" b="1" i="1">
                            <a:solidFill>
                              <a:schemeClr val="bg1"/>
                            </a:solidFill>
                            <a:latin typeface="Cambria Math"/>
                            <a:cs typeface="2005_iannnnnBMX" pitchFamily="2" charset="0"/>
                          </a:rPr>
                        </m:ctrlPr>
                      </m:sSupPr>
                      <m:e>
                        <m:r>
                          <a:rPr lang="en-US" sz="1800" b="1" i="1">
                            <a:solidFill>
                              <a:schemeClr val="bg1"/>
                            </a:solidFill>
                            <a:latin typeface="Cambria Math"/>
                            <a:cs typeface="2005_iannnnnBMX" pitchFamily="2" charset="0"/>
                          </a:rPr>
                          <m:t>𝟑</m:t>
                        </m:r>
                        <m:r>
                          <a:rPr lang="en-US" sz="1800" b="1" i="1" smtClean="0">
                            <a:solidFill>
                              <a:schemeClr val="bg1"/>
                            </a:solidFill>
                            <a:latin typeface="Cambria Math"/>
                            <a:cs typeface="2005_iannnnnBMX" pitchFamily="2" charset="0"/>
                          </a:rPr>
                          <m:t>𝒙</m:t>
                        </m:r>
                      </m:e>
                      <m:sup>
                        <m:r>
                          <a:rPr lang="en-US" sz="1800" b="1" i="1" smtClean="0">
                            <a:solidFill>
                              <a:schemeClr val="bg1"/>
                            </a:solidFill>
                            <a:latin typeface="Cambria Math"/>
                            <a:cs typeface="2005_iannnnnBMX" pitchFamily="2" charset="0"/>
                          </a:rPr>
                          <m:t>𝟖</m:t>
                        </m:r>
                      </m:sup>
                    </m:sSup>
                  </m:oMath>
                </a14:m>
                <a:r>
                  <a:rPr lang="en-US" sz="2800" b="1" dirty="0">
                    <a:solidFill>
                      <a:schemeClr val="bg1"/>
                    </a:solidFill>
                    <a:latin typeface="2005_iannnnnBMX" pitchFamily="2" charset="0"/>
                    <a:cs typeface="2005_iannnnnBMX" pitchFamily="2" charset="0"/>
                  </a:rPr>
                  <a:t> = </a:t>
                </a:r>
                <a:r>
                  <a:rPr lang="en-US" sz="2800" b="1" dirty="0" smtClean="0">
                    <a:solidFill>
                      <a:schemeClr val="bg1"/>
                    </a:solidFill>
                    <a:latin typeface="2005_iannnnnBMX" pitchFamily="2" charset="0"/>
                    <a:cs typeface="2005_iannnnnBMX" pitchFamily="2" charset="0"/>
                  </a:rPr>
                  <a:t>(5 </a:t>
                </a:r>
                <a:r>
                  <a:rPr lang="en-US" sz="2800" b="1" dirty="0" smtClean="0">
                    <a:solidFill>
                      <a:schemeClr val="bg1"/>
                    </a:solidFill>
                    <a:latin typeface="2005_iannnnnBMX" pitchFamily="2" charset="0"/>
                    <a:cs typeface="2005_iannnnnBMX" pitchFamily="2" charset="0"/>
                    <a:sym typeface="Symbol"/>
                  </a:rPr>
                  <a:t> </a:t>
                </a:r>
                <a:r>
                  <a:rPr lang="en-US" sz="2800" b="1" dirty="0" smtClean="0">
                    <a:solidFill>
                      <a:schemeClr val="bg1"/>
                    </a:solidFill>
                    <a:latin typeface="2005_iannnnnBMX" pitchFamily="2" charset="0"/>
                    <a:cs typeface="2005_iannnnnBMX" pitchFamily="2" charset="0"/>
                  </a:rPr>
                  <a:t>2 </a:t>
                </a:r>
                <a:r>
                  <a:rPr lang="en-US" sz="2800" b="1" dirty="0">
                    <a:solidFill>
                      <a:schemeClr val="bg1"/>
                    </a:solidFill>
                    <a:latin typeface="2005_iannnnnBMX" pitchFamily="2" charset="0"/>
                    <a:cs typeface="2005_iannnnnBMX" pitchFamily="2" charset="0"/>
                    <a:sym typeface="Symbol"/>
                  </a:rPr>
                  <a:t> 3)(</a:t>
                </a:r>
                <a:r>
                  <a:rPr lang="en-US" sz="2800" b="1" dirty="0" smtClean="0">
                    <a:solidFill>
                      <a:schemeClr val="bg1"/>
                    </a:solidFill>
                    <a:latin typeface="2005_iannnnnBMX" pitchFamily="2" charset="0"/>
                    <a:cs typeface="2005_iannnnnBMX" pitchFamily="2" charset="0"/>
                    <a:sym typeface="Symbol"/>
                  </a:rPr>
                  <a:t>x  </a:t>
                </a:r>
                <a14:m>
                  <m:oMath xmlns:m="http://schemas.openxmlformats.org/officeDocument/2006/math">
                    <m:sSup>
                      <m:sSupPr>
                        <m:ctrlPr>
                          <a:rPr lang="en-US" sz="2000" b="1" i="1">
                            <a:solidFill>
                              <a:schemeClr val="bg1"/>
                            </a:solidFill>
                            <a:latin typeface="Cambria Math"/>
                            <a:cs typeface="2005_iannnnnBMX" pitchFamily="2" charset="0"/>
                          </a:rPr>
                        </m:ctrlPr>
                      </m:sSupPr>
                      <m:e>
                        <m:r>
                          <a:rPr lang="en-US" sz="2000" b="1" i="1" smtClean="0">
                            <a:solidFill>
                              <a:schemeClr val="bg1"/>
                            </a:solidFill>
                            <a:latin typeface="Cambria Math"/>
                            <a:cs typeface="2005_iannnnnBMX" pitchFamily="2" charset="0"/>
                          </a:rPr>
                          <m:t>𝒙</m:t>
                        </m:r>
                      </m:e>
                      <m:sup>
                        <m:r>
                          <a:rPr lang="en-US" sz="2000" b="1" i="1" smtClean="0">
                            <a:solidFill>
                              <a:schemeClr val="bg1"/>
                            </a:solidFill>
                            <a:latin typeface="Cambria Math"/>
                            <a:cs typeface="2005_iannnnnBMX" pitchFamily="2" charset="0"/>
                          </a:rPr>
                          <m:t>𝟖</m:t>
                        </m:r>
                      </m:sup>
                    </m:sSup>
                  </m:oMath>
                </a14:m>
                <a:r>
                  <a:rPr lang="en-US" sz="2000" b="1" dirty="0">
                    <a:solidFill>
                      <a:schemeClr val="bg1"/>
                    </a:solidFill>
                    <a:latin typeface="2005_iannnnnBMX" pitchFamily="2" charset="0"/>
                    <a:cs typeface="2005_iannnnnBMX" pitchFamily="2" charset="0"/>
                    <a:sym typeface="Symbol"/>
                  </a:rPr>
                  <a:t></a:t>
                </a:r>
                <a14:m>
                  <m:oMath xmlns:m="http://schemas.openxmlformats.org/officeDocument/2006/math">
                    <m:sSup>
                      <m:sSupPr>
                        <m:ctrlPr>
                          <a:rPr lang="en-US" sz="2000" b="1" i="1" smtClean="0">
                            <a:solidFill>
                              <a:schemeClr val="bg1"/>
                            </a:solidFill>
                            <a:latin typeface="Cambria Math"/>
                            <a:cs typeface="2005_iannnnnBMX" pitchFamily="2" charset="0"/>
                          </a:rPr>
                        </m:ctrlPr>
                      </m:sSupPr>
                      <m:e>
                        <m:r>
                          <a:rPr lang="en-US" sz="2000" b="1" i="1" smtClean="0">
                            <a:solidFill>
                              <a:schemeClr val="bg1"/>
                            </a:solidFill>
                            <a:latin typeface="Cambria Math"/>
                            <a:cs typeface="2005_iannnnnBMX" pitchFamily="2" charset="0"/>
                          </a:rPr>
                          <m:t>𝒚</m:t>
                        </m:r>
                      </m:e>
                      <m:sup>
                        <m:r>
                          <a:rPr lang="en-US" sz="2000" b="1" i="1" smtClean="0">
                            <a:solidFill>
                              <a:schemeClr val="bg1"/>
                            </a:solidFill>
                            <a:latin typeface="Cambria Math"/>
                            <a:cs typeface="2005_iannnnnBMX" pitchFamily="2" charset="0"/>
                          </a:rPr>
                          <m:t>𝟒</m:t>
                        </m:r>
                      </m:sup>
                    </m:sSup>
                  </m:oMath>
                </a14:m>
                <a:r>
                  <a:rPr lang="en-US" sz="2800" b="1" dirty="0">
                    <a:solidFill>
                      <a:schemeClr val="bg1"/>
                    </a:solidFill>
                    <a:latin typeface="2005_iannnnnBMX" pitchFamily="2" charset="0"/>
                    <a:cs typeface="2005_iannnnnBMX" pitchFamily="2" charset="0"/>
                  </a:rPr>
                  <a:t>)</a:t>
                </a:r>
                <a:r>
                  <a:rPr lang="en-US" sz="2800" b="1" dirty="0" smtClean="0">
                    <a:solidFill>
                      <a:schemeClr val="bg1"/>
                    </a:solidFill>
                    <a:latin typeface="2005_iannnnnBMX" pitchFamily="2" charset="0"/>
                    <a:cs typeface="2005_iannnnnBMX" pitchFamily="2" charset="0"/>
                  </a:rPr>
                  <a:t> </a:t>
                </a:r>
                <a:r>
                  <a:rPr lang="en-US" sz="2400" b="1" dirty="0">
                    <a:solidFill>
                      <a:schemeClr val="accent6">
                        <a:lumMod val="40000"/>
                        <a:lumOff val="60000"/>
                      </a:schemeClr>
                    </a:solidFill>
                    <a:latin typeface="2005_iannnnnBMX" pitchFamily="2" charset="0"/>
                    <a:cs typeface="2005_iannnnnBMX" pitchFamily="2" charset="0"/>
                  </a:rPr>
                  <a:t>Commutative Property of </a:t>
                </a:r>
                <a:r>
                  <a:rPr lang="en-US" sz="2400" b="1" dirty="0" smtClean="0">
                    <a:solidFill>
                      <a:schemeClr val="accent6">
                        <a:lumMod val="40000"/>
                        <a:lumOff val="60000"/>
                      </a:schemeClr>
                    </a:solidFill>
                    <a:latin typeface="2005_iannnnnBMX" pitchFamily="2" charset="0"/>
                    <a:cs typeface="2005_iannnnnBMX" pitchFamily="2" charset="0"/>
                  </a:rPr>
                  <a:t>Multiplication.</a:t>
                </a:r>
              </a:p>
              <a:p>
                <a:pPr marL="514350" indent="-514350">
                  <a:buNone/>
                </a:pPr>
                <a:r>
                  <a:rPr lang="en-US" sz="2400" b="1" dirty="0" smtClean="0">
                    <a:solidFill>
                      <a:schemeClr val="accent6">
                        <a:lumMod val="40000"/>
                        <a:lumOff val="60000"/>
                      </a:schemeClr>
                    </a:solidFill>
                    <a:latin typeface="2005_iannnnnBMX" pitchFamily="2" charset="0"/>
                    <a:cs typeface="2005_iannnnnBMX" pitchFamily="2" charset="0"/>
                  </a:rPr>
                  <a:t>		      </a:t>
                </a:r>
                <a:r>
                  <a:rPr lang="en-US" sz="2400" b="1" dirty="0" smtClean="0">
                    <a:solidFill>
                      <a:schemeClr val="bg1"/>
                    </a:solidFill>
                    <a:latin typeface="2005_iannnnnBMX" pitchFamily="2" charset="0"/>
                    <a:cs typeface="2005_iannnnnBMX" pitchFamily="2" charset="0"/>
                  </a:rPr>
                  <a:t>= 30</a:t>
                </a:r>
                <a:r>
                  <a:rPr lang="en-US" sz="3200" b="1" dirty="0">
                    <a:solidFill>
                      <a:schemeClr val="bg1"/>
                    </a:solidFill>
                    <a:latin typeface="2005_iannnnnBMX" pitchFamily="2" charset="0"/>
                    <a:cs typeface="2005_iannnnnBMX" pitchFamily="2" charset="0"/>
                  </a:rPr>
                  <a:t> (</a:t>
                </a:r>
                <a14:m>
                  <m:oMath xmlns:m="http://schemas.openxmlformats.org/officeDocument/2006/math">
                    <m:sSup>
                      <m:sSupPr>
                        <m:ctrlPr>
                          <a:rPr lang="en-US" sz="2000" b="1" i="1">
                            <a:solidFill>
                              <a:schemeClr val="bg1"/>
                            </a:solidFill>
                            <a:latin typeface="Cambria Math"/>
                            <a:cs typeface="2005_iannnnnBMX" pitchFamily="2" charset="0"/>
                          </a:rPr>
                        </m:ctrlPr>
                      </m:sSupPr>
                      <m:e>
                        <m:r>
                          <a:rPr lang="en-US" sz="2000" b="1" i="1">
                            <a:solidFill>
                              <a:schemeClr val="bg1"/>
                            </a:solidFill>
                            <a:latin typeface="Cambria Math"/>
                            <a:cs typeface="2005_iannnnnBMX" pitchFamily="2" charset="0"/>
                          </a:rPr>
                          <m:t>𝒙</m:t>
                        </m:r>
                      </m:e>
                      <m:sup>
                        <m:r>
                          <a:rPr lang="en-US" sz="2000" b="1" i="1">
                            <a:solidFill>
                              <a:schemeClr val="bg1"/>
                            </a:solidFill>
                            <a:latin typeface="Cambria Math"/>
                            <a:cs typeface="2005_iannnnnBMX" pitchFamily="2" charset="0"/>
                          </a:rPr>
                          <m:t>𝟏</m:t>
                        </m:r>
                      </m:sup>
                    </m:sSup>
                    <m:r>
                      <a:rPr lang="en-US" sz="2000" b="1" i="1" smtClean="0">
                        <a:solidFill>
                          <a:schemeClr val="bg1"/>
                        </a:solidFill>
                        <a:latin typeface="Cambria Math"/>
                        <a:cs typeface="2005_iannnnnBMX" pitchFamily="2" charset="0"/>
                        <a:sym typeface="Symbol"/>
                      </a:rPr>
                      <m:t></m:t>
                    </m:r>
                    <m:sSup>
                      <m:sSupPr>
                        <m:ctrlPr>
                          <a:rPr lang="en-US" sz="2000" b="1" i="1" smtClean="0">
                            <a:solidFill>
                              <a:schemeClr val="bg1"/>
                            </a:solidFill>
                            <a:latin typeface="Cambria Math"/>
                            <a:cs typeface="2005_iannnnnBMX" pitchFamily="2" charset="0"/>
                          </a:rPr>
                        </m:ctrlPr>
                      </m:sSupPr>
                      <m:e>
                        <m:r>
                          <a:rPr lang="en-US" sz="2000" b="1" i="1" smtClean="0">
                            <a:solidFill>
                              <a:schemeClr val="bg1"/>
                            </a:solidFill>
                            <a:latin typeface="Cambria Math"/>
                            <a:cs typeface="2005_iannnnnBMX" pitchFamily="2" charset="0"/>
                          </a:rPr>
                          <m:t> </m:t>
                        </m:r>
                        <m:r>
                          <a:rPr lang="en-US" sz="2000" b="1" i="1" smtClean="0">
                            <a:solidFill>
                              <a:schemeClr val="bg1"/>
                            </a:solidFill>
                            <a:latin typeface="Cambria Math"/>
                            <a:cs typeface="2005_iannnnnBMX" pitchFamily="2" charset="0"/>
                          </a:rPr>
                          <m:t>𝒙</m:t>
                        </m:r>
                      </m:e>
                      <m:sup>
                        <m:r>
                          <a:rPr lang="en-US" sz="2000" b="1" i="1" smtClean="0">
                            <a:solidFill>
                              <a:schemeClr val="bg1"/>
                            </a:solidFill>
                            <a:latin typeface="Cambria Math"/>
                            <a:cs typeface="2005_iannnnnBMX" pitchFamily="2" charset="0"/>
                          </a:rPr>
                          <m:t>𝟖</m:t>
                        </m:r>
                      </m:sup>
                    </m:sSup>
                  </m:oMath>
                </a14:m>
                <a:r>
                  <a:rPr lang="en-US" sz="2800" b="1" dirty="0">
                    <a:solidFill>
                      <a:schemeClr val="bg1"/>
                    </a:solidFill>
                    <a:latin typeface="2005_iannnnnBMX" pitchFamily="2" charset="0"/>
                    <a:cs typeface="2005_iannnnnBMX" pitchFamily="2" charset="0"/>
                  </a:rPr>
                  <a:t>)(</a:t>
                </a:r>
                <a14:m>
                  <m:oMath xmlns:m="http://schemas.openxmlformats.org/officeDocument/2006/math">
                    <m:sSup>
                      <m:sSupPr>
                        <m:ctrlPr>
                          <a:rPr lang="en-US" sz="2000" b="1" i="1">
                            <a:solidFill>
                              <a:schemeClr val="bg1"/>
                            </a:solidFill>
                            <a:latin typeface="Cambria Math"/>
                            <a:cs typeface="2005_iannnnnBMX" pitchFamily="2" charset="0"/>
                          </a:rPr>
                        </m:ctrlPr>
                      </m:sSupPr>
                      <m:e>
                        <m:r>
                          <a:rPr lang="en-US" sz="2000" b="1" i="1">
                            <a:solidFill>
                              <a:schemeClr val="bg1"/>
                            </a:solidFill>
                            <a:latin typeface="Cambria Math"/>
                            <a:cs typeface="2005_iannnnnBMX" pitchFamily="2" charset="0"/>
                          </a:rPr>
                          <m:t>𝒚</m:t>
                        </m:r>
                      </m:e>
                      <m:sup>
                        <m:r>
                          <a:rPr lang="en-US" sz="2000" b="1" i="1">
                            <a:solidFill>
                              <a:schemeClr val="bg1"/>
                            </a:solidFill>
                            <a:latin typeface="Cambria Math"/>
                            <a:cs typeface="2005_iannnnnBMX" pitchFamily="2" charset="0"/>
                          </a:rPr>
                          <m:t>𝟒</m:t>
                        </m:r>
                      </m:sup>
                    </m:sSup>
                  </m:oMath>
                </a14:m>
                <a:r>
                  <a:rPr lang="en-US" sz="3200" b="1" dirty="0">
                    <a:solidFill>
                      <a:schemeClr val="bg1"/>
                    </a:solidFill>
                    <a:latin typeface="2005_iannnnnBMX" pitchFamily="2" charset="0"/>
                    <a:cs typeface="2005_iannnnnBMX" pitchFamily="2" charset="0"/>
                  </a:rPr>
                  <a:t>) </a:t>
                </a:r>
                <a:r>
                  <a:rPr lang="en-US" sz="3200" b="1" dirty="0" smtClean="0">
                    <a:solidFill>
                      <a:schemeClr val="accent6">
                        <a:lumMod val="40000"/>
                        <a:lumOff val="60000"/>
                      </a:schemeClr>
                    </a:solidFill>
                    <a:latin typeface="2005_iannnnnBMX" pitchFamily="2" charset="0"/>
                    <a:cs typeface="2005_iannnnnBMX" pitchFamily="2" charset="0"/>
                  </a:rPr>
                  <a:t>	</a:t>
                </a:r>
                <a:r>
                  <a:rPr lang="en-US" sz="2800" b="1" dirty="0" smtClean="0">
                    <a:solidFill>
                      <a:schemeClr val="accent6">
                        <a:lumMod val="40000"/>
                        <a:lumOff val="60000"/>
                      </a:schemeClr>
                    </a:solidFill>
                    <a:latin typeface="2005_iannnnnBMX" pitchFamily="2" charset="0"/>
                    <a:cs typeface="2005_iannnnnBMX" pitchFamily="2" charset="0"/>
                  </a:rPr>
                  <a:t>Multiply the coefficients. Write x as </a:t>
                </a:r>
                <a14:m>
                  <m:oMath xmlns:m="http://schemas.openxmlformats.org/officeDocument/2006/math">
                    <m:sSup>
                      <m:sSupPr>
                        <m:ctrlPr>
                          <a:rPr lang="en-US" sz="2400" b="1" i="1" smtClean="0">
                            <a:solidFill>
                              <a:schemeClr val="accent6">
                                <a:lumMod val="40000"/>
                                <a:lumOff val="60000"/>
                              </a:schemeClr>
                            </a:solidFill>
                            <a:latin typeface="Cambria Math"/>
                            <a:cs typeface="2005_iannnnnBMX" pitchFamily="2" charset="0"/>
                          </a:rPr>
                        </m:ctrlPr>
                      </m:sSupPr>
                      <m:e>
                        <m:r>
                          <a:rPr lang="en-US" sz="2400" b="1" i="1" smtClean="0">
                            <a:solidFill>
                              <a:schemeClr val="accent6">
                                <a:lumMod val="40000"/>
                                <a:lumOff val="60000"/>
                              </a:schemeClr>
                            </a:solidFill>
                            <a:latin typeface="Cambria Math"/>
                            <a:cs typeface="2005_iannnnnBMX" pitchFamily="2" charset="0"/>
                          </a:rPr>
                          <m:t>𝒙</m:t>
                        </m:r>
                      </m:e>
                      <m:sup>
                        <m:r>
                          <a:rPr lang="en-US" sz="2400" b="1" i="1" smtClean="0">
                            <a:solidFill>
                              <a:schemeClr val="accent6">
                                <a:lumMod val="40000"/>
                                <a:lumOff val="60000"/>
                              </a:schemeClr>
                            </a:solidFill>
                            <a:latin typeface="Cambria Math"/>
                            <a:cs typeface="2005_iannnnnBMX" pitchFamily="2" charset="0"/>
                          </a:rPr>
                          <m:t>𝟏</m:t>
                        </m:r>
                      </m:sup>
                    </m:sSup>
                  </m:oMath>
                </a14:m>
                <a:endParaRPr lang="en-US" sz="3200" b="1" dirty="0" smtClean="0">
                  <a:solidFill>
                    <a:schemeClr val="accent6">
                      <a:lumMod val="40000"/>
                      <a:lumOff val="60000"/>
                    </a:schemeClr>
                  </a:solidFill>
                  <a:latin typeface="2005_iannnnnBMX" pitchFamily="2" charset="0"/>
                  <a:cs typeface="2005_iannnnnBMX" pitchFamily="2" charset="0"/>
                </a:endParaRPr>
              </a:p>
              <a:p>
                <a:pPr marL="514350" indent="-514350">
                  <a:buNone/>
                </a:pPr>
                <a:r>
                  <a:rPr lang="en-US" sz="2800" b="1" dirty="0">
                    <a:solidFill>
                      <a:schemeClr val="accent6">
                        <a:lumMod val="40000"/>
                        <a:lumOff val="60000"/>
                      </a:schemeClr>
                    </a:solidFill>
                    <a:latin typeface="2005_iannnnnBMX" pitchFamily="2" charset="0"/>
                    <a:cs typeface="2005_iannnnnBMX" pitchFamily="2" charset="0"/>
                  </a:rPr>
                  <a:t>		</a:t>
                </a:r>
                <a:r>
                  <a:rPr lang="en-US" sz="2800" b="1" dirty="0" smtClean="0">
                    <a:solidFill>
                      <a:schemeClr val="bg1"/>
                    </a:solidFill>
                    <a:latin typeface="2005_iannnnnBMX" pitchFamily="2" charset="0"/>
                    <a:cs typeface="2005_iannnnnBMX" pitchFamily="2" charset="0"/>
                  </a:rPr>
                  <a:t>     = 30</a:t>
                </a:r>
                <a:r>
                  <a:rPr lang="en-US" sz="2800" b="1" dirty="0">
                    <a:solidFill>
                      <a:schemeClr val="bg1"/>
                    </a:solidFill>
                    <a:latin typeface="2005_iannnnnBMX" pitchFamily="2" charset="0"/>
                    <a:cs typeface="2005_iannnnnBMX" pitchFamily="2" charset="0"/>
                  </a:rPr>
                  <a:t>(</a:t>
                </a:r>
                <a14:m>
                  <m:oMath xmlns:m="http://schemas.openxmlformats.org/officeDocument/2006/math">
                    <m:sSup>
                      <m:sSupPr>
                        <m:ctrlPr>
                          <a:rPr lang="en-US" sz="2000" b="1" i="1">
                            <a:solidFill>
                              <a:schemeClr val="bg1"/>
                            </a:solidFill>
                            <a:latin typeface="Cambria Math"/>
                            <a:cs typeface="2005_iannnnnBMX" pitchFamily="2" charset="0"/>
                          </a:rPr>
                        </m:ctrlPr>
                      </m:sSupPr>
                      <m:e>
                        <m:r>
                          <a:rPr lang="en-US" sz="2000" b="1" i="1" smtClean="0">
                            <a:solidFill>
                              <a:schemeClr val="bg1"/>
                            </a:solidFill>
                            <a:latin typeface="Cambria Math"/>
                            <a:cs typeface="2005_iannnnnBMX" pitchFamily="2" charset="0"/>
                          </a:rPr>
                          <m:t>𝒙</m:t>
                        </m:r>
                      </m:e>
                      <m:sup>
                        <m:r>
                          <a:rPr lang="en-US" sz="2000" b="1" i="1" smtClean="0">
                            <a:solidFill>
                              <a:schemeClr val="bg1"/>
                            </a:solidFill>
                            <a:latin typeface="Cambria Math"/>
                            <a:cs typeface="2005_iannnnnBMX" pitchFamily="2" charset="0"/>
                          </a:rPr>
                          <m:t>𝟏</m:t>
                        </m:r>
                        <m:r>
                          <a:rPr lang="en-US" sz="2000" b="1" i="1" smtClean="0">
                            <a:solidFill>
                              <a:schemeClr val="bg1"/>
                            </a:solidFill>
                            <a:latin typeface="Cambria Math"/>
                            <a:cs typeface="2005_iannnnnBMX" pitchFamily="2" charset="0"/>
                          </a:rPr>
                          <m:t>+</m:t>
                        </m:r>
                        <m:r>
                          <a:rPr lang="en-US" sz="2000" b="1" i="1" smtClean="0">
                            <a:solidFill>
                              <a:schemeClr val="bg1"/>
                            </a:solidFill>
                            <a:latin typeface="Cambria Math"/>
                            <a:cs typeface="2005_iannnnnBMX" pitchFamily="2" charset="0"/>
                          </a:rPr>
                          <m:t>𝟖</m:t>
                        </m:r>
                      </m:sup>
                    </m:sSup>
                  </m:oMath>
                </a14:m>
                <a:r>
                  <a:rPr lang="en-US" sz="2800" b="1" dirty="0">
                    <a:solidFill>
                      <a:schemeClr val="bg1"/>
                    </a:solidFill>
                    <a:latin typeface="2005_iannnnnBMX" pitchFamily="2" charset="0"/>
                    <a:cs typeface="2005_iannnnnBMX" pitchFamily="2" charset="0"/>
                  </a:rPr>
                  <a:t>)</a:t>
                </a:r>
                <a:r>
                  <a:rPr lang="en-US" sz="2800" b="1" dirty="0" smtClean="0">
                    <a:solidFill>
                      <a:schemeClr val="bg1"/>
                    </a:solidFill>
                    <a:latin typeface="2005_iannnnnBMX" pitchFamily="2" charset="0"/>
                    <a:cs typeface="2005_iannnnnBMX" pitchFamily="2" charset="0"/>
                  </a:rPr>
                  <a:t>(</a:t>
                </a:r>
                <a14:m>
                  <m:oMath xmlns:m="http://schemas.openxmlformats.org/officeDocument/2006/math">
                    <m:sSup>
                      <m:sSupPr>
                        <m:ctrlPr>
                          <a:rPr lang="en-US" sz="2000" b="1" i="1">
                            <a:solidFill>
                              <a:schemeClr val="bg1"/>
                            </a:solidFill>
                            <a:latin typeface="Cambria Math"/>
                            <a:cs typeface="2005_iannnnnBMX" pitchFamily="2" charset="0"/>
                          </a:rPr>
                        </m:ctrlPr>
                      </m:sSupPr>
                      <m:e>
                        <m:r>
                          <a:rPr lang="en-US" sz="2000" b="1" i="1">
                            <a:solidFill>
                              <a:schemeClr val="bg1"/>
                            </a:solidFill>
                            <a:latin typeface="Cambria Math"/>
                            <a:cs typeface="2005_iannnnnBMX" pitchFamily="2" charset="0"/>
                          </a:rPr>
                          <m:t>𝒚</m:t>
                        </m:r>
                      </m:e>
                      <m:sup>
                        <m:r>
                          <a:rPr lang="en-US" sz="2000" b="1" i="1">
                            <a:solidFill>
                              <a:schemeClr val="bg1"/>
                            </a:solidFill>
                            <a:latin typeface="Cambria Math"/>
                            <a:cs typeface="2005_iannnnnBMX" pitchFamily="2" charset="0"/>
                          </a:rPr>
                          <m:t>𝟒</m:t>
                        </m:r>
                      </m:sup>
                    </m:sSup>
                  </m:oMath>
                </a14:m>
                <a:r>
                  <a:rPr lang="en-US" sz="2800" b="1" dirty="0" smtClean="0">
                    <a:solidFill>
                      <a:schemeClr val="bg1"/>
                    </a:solidFill>
                    <a:latin typeface="2005_iannnnnBMX" pitchFamily="2" charset="0"/>
                    <a:cs typeface="2005_iannnnnBMX" pitchFamily="2" charset="0"/>
                  </a:rPr>
                  <a:t>)</a:t>
                </a:r>
                <a:r>
                  <a:rPr lang="en-US" sz="2800" b="1" dirty="0">
                    <a:solidFill>
                      <a:schemeClr val="bg1"/>
                    </a:solidFill>
                    <a:latin typeface="2005_iannnnnBMX" pitchFamily="2" charset="0"/>
                    <a:cs typeface="2005_iannnnnBMX" pitchFamily="2" charset="0"/>
                  </a:rPr>
                  <a:t>   </a:t>
                </a:r>
                <a:r>
                  <a:rPr lang="en-US" sz="2800" b="1" dirty="0" smtClean="0">
                    <a:solidFill>
                      <a:schemeClr val="bg1"/>
                    </a:solidFill>
                    <a:latin typeface="2005_iannnnnBMX" pitchFamily="2" charset="0"/>
                    <a:cs typeface="2005_iannnnnBMX" pitchFamily="2" charset="0"/>
                  </a:rPr>
                  <a:t>      </a:t>
                </a:r>
                <a:r>
                  <a:rPr lang="en-US" sz="2400" b="1" dirty="0" smtClean="0">
                    <a:solidFill>
                      <a:schemeClr val="accent6">
                        <a:lumMod val="40000"/>
                        <a:lumOff val="60000"/>
                      </a:schemeClr>
                    </a:solidFill>
                    <a:latin typeface="2005_iannnnnBMX" pitchFamily="2" charset="0"/>
                    <a:cs typeface="2005_iannnnnBMX" pitchFamily="2" charset="0"/>
                  </a:rPr>
                  <a:t>Add </a:t>
                </a:r>
                <a:r>
                  <a:rPr lang="en-US" sz="2400" b="1" dirty="0">
                    <a:solidFill>
                      <a:schemeClr val="accent6">
                        <a:lumMod val="40000"/>
                        <a:lumOff val="60000"/>
                      </a:schemeClr>
                    </a:solidFill>
                    <a:latin typeface="2005_iannnnnBMX" pitchFamily="2" charset="0"/>
                    <a:cs typeface="2005_iannnnnBMX" pitchFamily="2" charset="0"/>
                  </a:rPr>
                  <a:t>exponents of powers with the same base</a:t>
                </a:r>
                <a:r>
                  <a:rPr lang="en-US" sz="2800" b="1" dirty="0">
                    <a:solidFill>
                      <a:schemeClr val="accent6">
                        <a:lumMod val="40000"/>
                        <a:lumOff val="60000"/>
                      </a:schemeClr>
                    </a:solidFill>
                    <a:latin typeface="2005_iannnnnBMX" pitchFamily="2" charset="0"/>
                    <a:cs typeface="2005_iannnnnBMX" pitchFamily="2" charset="0"/>
                  </a:rPr>
                  <a:t>.</a:t>
                </a:r>
                <a:endParaRPr lang="en-US" sz="2000" b="1" dirty="0">
                  <a:solidFill>
                    <a:schemeClr val="accent6">
                      <a:lumMod val="40000"/>
                      <a:lumOff val="60000"/>
                    </a:schemeClr>
                  </a:solidFill>
                  <a:latin typeface="2005_iannnnnBMX" pitchFamily="2" charset="0"/>
                  <a:cs typeface="2005_iannnnnBMX" pitchFamily="2" charset="0"/>
                </a:endParaRPr>
              </a:p>
              <a:p>
                <a:pPr marL="514350" indent="-514350">
                  <a:buNone/>
                </a:pPr>
                <a:r>
                  <a:rPr lang="en-US" sz="2800" b="1" dirty="0">
                    <a:solidFill>
                      <a:schemeClr val="accent6">
                        <a:lumMod val="40000"/>
                        <a:lumOff val="60000"/>
                      </a:schemeClr>
                    </a:solidFill>
                    <a:latin typeface="2005_iannnnnBMX" pitchFamily="2" charset="0"/>
                    <a:cs typeface="2005_iannnnnBMX" pitchFamily="2" charset="0"/>
                  </a:rPr>
                  <a:t>		</a:t>
                </a:r>
                <a:r>
                  <a:rPr lang="en-US" sz="2800" b="1" dirty="0" smtClean="0">
                    <a:solidFill>
                      <a:schemeClr val="bg1"/>
                    </a:solidFill>
                    <a:latin typeface="2005_iannnnnBMX" pitchFamily="2" charset="0"/>
                    <a:cs typeface="2005_iannnnnBMX" pitchFamily="2" charset="0"/>
                  </a:rPr>
                  <a:t>     = </a:t>
                </a:r>
                <a14:m>
                  <m:oMath xmlns:m="http://schemas.openxmlformats.org/officeDocument/2006/math">
                    <m:sSup>
                      <m:sSupPr>
                        <m:ctrlPr>
                          <a:rPr lang="en-US" sz="1800" b="1" i="1">
                            <a:solidFill>
                              <a:schemeClr val="bg1"/>
                            </a:solidFill>
                            <a:latin typeface="Cambria Math"/>
                            <a:cs typeface="2005_iannnnnBMX" pitchFamily="2" charset="0"/>
                          </a:rPr>
                        </m:ctrlPr>
                      </m:sSupPr>
                      <m:e>
                        <m:r>
                          <a:rPr lang="en-US" sz="1800" b="1" i="1" smtClean="0">
                            <a:solidFill>
                              <a:schemeClr val="bg1"/>
                            </a:solidFill>
                            <a:latin typeface="Cambria Math"/>
                            <a:cs typeface="2005_iannnnnBMX" pitchFamily="2" charset="0"/>
                          </a:rPr>
                          <m:t>𝟑𝟎</m:t>
                        </m:r>
                        <m:r>
                          <a:rPr lang="en-US" sz="1800" b="1" i="1" smtClean="0">
                            <a:solidFill>
                              <a:schemeClr val="bg1"/>
                            </a:solidFill>
                            <a:latin typeface="Cambria Math"/>
                            <a:cs typeface="2005_iannnnnBMX" pitchFamily="2" charset="0"/>
                          </a:rPr>
                          <m:t>𝒙</m:t>
                        </m:r>
                      </m:e>
                      <m:sup>
                        <m:r>
                          <a:rPr lang="en-US" sz="1800" b="1" i="1" smtClean="0">
                            <a:solidFill>
                              <a:schemeClr val="bg1"/>
                            </a:solidFill>
                            <a:latin typeface="Cambria Math"/>
                            <a:cs typeface="2005_iannnnnBMX" pitchFamily="2" charset="0"/>
                          </a:rPr>
                          <m:t>𝟗</m:t>
                        </m:r>
                      </m:sup>
                    </m:sSup>
                    <m:sSup>
                      <m:sSupPr>
                        <m:ctrlPr>
                          <a:rPr lang="en-US" sz="1800" b="1" i="1">
                            <a:solidFill>
                              <a:schemeClr val="bg1"/>
                            </a:solidFill>
                            <a:latin typeface="Cambria Math"/>
                            <a:cs typeface="2005_iannnnnBMX" pitchFamily="2" charset="0"/>
                          </a:rPr>
                        </m:ctrlPr>
                      </m:sSupPr>
                      <m:e>
                        <m:r>
                          <a:rPr lang="en-US" sz="1800" b="1" i="1">
                            <a:solidFill>
                              <a:schemeClr val="bg1"/>
                            </a:solidFill>
                            <a:latin typeface="Cambria Math"/>
                            <a:cs typeface="2005_iannnnnBMX" pitchFamily="2" charset="0"/>
                          </a:rPr>
                          <m:t>𝒚</m:t>
                        </m:r>
                      </m:e>
                      <m:sup>
                        <m:r>
                          <a:rPr lang="en-US" sz="1800" b="1" i="1">
                            <a:solidFill>
                              <a:schemeClr val="bg1"/>
                            </a:solidFill>
                            <a:latin typeface="Cambria Math"/>
                            <a:cs typeface="2005_iannnnnBMX" pitchFamily="2" charset="0"/>
                          </a:rPr>
                          <m:t>𝟒</m:t>
                        </m:r>
                      </m:sup>
                    </m:sSup>
                  </m:oMath>
                </a14:m>
                <a:r>
                  <a:rPr lang="en-US" sz="1800" b="1" dirty="0">
                    <a:solidFill>
                      <a:schemeClr val="accent6">
                        <a:lumMod val="40000"/>
                        <a:lumOff val="60000"/>
                      </a:schemeClr>
                    </a:solidFill>
                    <a:latin typeface="2005_iannnnnBMX" pitchFamily="2" charset="0"/>
                    <a:cs typeface="2005_iannnnnBMX" pitchFamily="2" charset="0"/>
                  </a:rPr>
                  <a:t>	</a:t>
                </a:r>
                <a:r>
                  <a:rPr lang="en-US" sz="2800" b="1" dirty="0">
                    <a:solidFill>
                      <a:schemeClr val="accent6">
                        <a:lumMod val="40000"/>
                        <a:lumOff val="60000"/>
                      </a:schemeClr>
                    </a:solidFill>
                    <a:latin typeface="2005_iannnnnBMX" pitchFamily="2" charset="0"/>
                    <a:cs typeface="2005_iannnnnBMX" pitchFamily="2" charset="0"/>
                  </a:rPr>
                  <a:t>	Simplify.</a:t>
                </a:r>
              </a:p>
              <a:p>
                <a:pPr marL="514350" indent="-514350">
                  <a:buNone/>
                </a:pPr>
                <a:endParaRPr lang="en-US" sz="2800" b="1" dirty="0" smtClean="0">
                  <a:solidFill>
                    <a:schemeClr val="accent6">
                      <a:lumMod val="40000"/>
                      <a:lumOff val="60000"/>
                    </a:schemeClr>
                  </a:solidFill>
                  <a:latin typeface="2005_iannnnnBMX" pitchFamily="2" charset="0"/>
                  <a:cs typeface="2005_iannnnnBMX" pitchFamily="2" charset="0"/>
                </a:endParaRPr>
              </a:p>
              <a:p>
                <a:pPr marL="514350" indent="-514350">
                  <a:buNone/>
                </a:pPr>
                <a:endParaRPr lang="en-US" sz="2800" b="1" dirty="0" smtClean="0">
                  <a:solidFill>
                    <a:schemeClr val="accent6">
                      <a:lumMod val="40000"/>
                      <a:lumOff val="60000"/>
                    </a:schemeClr>
                  </a:solidFill>
                  <a:latin typeface="2005_iannnnnBMX" pitchFamily="2" charset="0"/>
                  <a:cs typeface="2005_iannnnnBMX" pitchFamily="2" charset="0"/>
                </a:endParaRPr>
              </a:p>
            </p:txBody>
          </p:sp>
        </mc:Choice>
        <mc:Fallback xmlns="">
          <p:sp>
            <p:nvSpPr>
              <p:cNvPr id="5123" name="Rectangle 3"/>
              <p:cNvSpPr>
                <a:spLocks noGrp="1" noRot="1" noChangeAspect="1" noMove="1" noResize="1" noEditPoints="1" noAdjustHandles="1" noChangeArrowheads="1" noChangeShapeType="1" noTextEdit="1"/>
              </p:cNvSpPr>
              <p:nvPr>
                <p:ph type="body" idx="1"/>
              </p:nvPr>
            </p:nvSpPr>
            <p:spPr>
              <a:xfrm>
                <a:off x="500034" y="1340768"/>
                <a:ext cx="8001056" cy="5328592"/>
              </a:xfrm>
              <a:blipFill rotWithShape="1">
                <a:blip r:embed="rId2"/>
                <a:stretch>
                  <a:fillRect l="-1523" t="-1144" r="-838"/>
                </a:stretch>
              </a:blipFill>
            </p:spPr>
            <p:txBody>
              <a:bodyPr/>
              <a:lstStyle/>
              <a:p>
                <a:r>
                  <a:rPr lang="th-TH">
                    <a:noFill/>
                  </a:rPr>
                  <a:t> </a:t>
                </a:r>
              </a:p>
            </p:txBody>
          </p:sp>
        </mc:Fallback>
      </mc:AlternateContent>
    </p:spTree>
    <p:extLst>
      <p:ext uri="{BB962C8B-B14F-4D97-AF65-F5344CB8AC3E}">
        <p14:creationId xmlns:p14="http://schemas.microsoft.com/office/powerpoint/2010/main" val="4148085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fade">
                                      <p:cBhvr>
                                        <p:cTn id="12" dur="500"/>
                                        <p:tgtEl>
                                          <p:spTgt spid="5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fade">
                                      <p:cBhvr>
                                        <p:cTn id="17" dur="500"/>
                                        <p:tgtEl>
                                          <p:spTgt spid="51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fade">
                                      <p:cBhvr>
                                        <p:cTn id="22" dur="500"/>
                                        <p:tgtEl>
                                          <p:spTgt spid="51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23">
                                            <p:txEl>
                                              <p:pRg st="4" end="4"/>
                                            </p:txEl>
                                          </p:spTgt>
                                        </p:tgtEl>
                                        <p:attrNameLst>
                                          <p:attrName>style.visibility</p:attrName>
                                        </p:attrNameLst>
                                      </p:cBhvr>
                                      <p:to>
                                        <p:strVal val="visible"/>
                                      </p:to>
                                    </p:set>
                                    <p:animEffect transition="in" filter="fade">
                                      <p:cBhvr>
                                        <p:cTn id="27" dur="500"/>
                                        <p:tgtEl>
                                          <p:spTgt spid="51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123">
                                            <p:txEl>
                                              <p:pRg st="5" end="5"/>
                                            </p:txEl>
                                          </p:spTgt>
                                        </p:tgtEl>
                                        <p:attrNameLst>
                                          <p:attrName>style.visibility</p:attrName>
                                        </p:attrNameLst>
                                      </p:cBhvr>
                                      <p:to>
                                        <p:strVal val="visible"/>
                                      </p:to>
                                    </p:set>
                                    <p:animEffect transition="in" filter="fade">
                                      <p:cBhvr>
                                        <p:cTn id="32" dur="500"/>
                                        <p:tgtEl>
                                          <p:spTgt spid="512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123">
                                            <p:txEl>
                                              <p:pRg st="6" end="6"/>
                                            </p:txEl>
                                          </p:spTgt>
                                        </p:tgtEl>
                                        <p:attrNameLst>
                                          <p:attrName>style.visibility</p:attrName>
                                        </p:attrNameLst>
                                      </p:cBhvr>
                                      <p:to>
                                        <p:strVal val="visible"/>
                                      </p:to>
                                    </p:set>
                                    <p:animEffect transition="in" filter="fade">
                                      <p:cBhvr>
                                        <p:cTn id="37" dur="500"/>
                                        <p:tgtEl>
                                          <p:spTgt spid="512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123">
                                            <p:txEl>
                                              <p:pRg st="7" end="7"/>
                                            </p:txEl>
                                          </p:spTgt>
                                        </p:tgtEl>
                                        <p:attrNameLst>
                                          <p:attrName>style.visibility</p:attrName>
                                        </p:attrNameLst>
                                      </p:cBhvr>
                                      <p:to>
                                        <p:strVal val="visible"/>
                                      </p:to>
                                    </p:set>
                                    <p:animEffect transition="in" filter="fade">
                                      <p:cBhvr>
                                        <p:cTn id="42" dur="500"/>
                                        <p:tgtEl>
                                          <p:spTgt spid="512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123">
                                            <p:txEl>
                                              <p:pRg st="8" end="8"/>
                                            </p:txEl>
                                          </p:spTgt>
                                        </p:tgtEl>
                                        <p:attrNameLst>
                                          <p:attrName>style.visibility</p:attrName>
                                        </p:attrNameLst>
                                      </p:cBhvr>
                                      <p:to>
                                        <p:strVal val="visible"/>
                                      </p:to>
                                    </p:set>
                                    <p:animEffect transition="in" filter="fade">
                                      <p:cBhvr>
                                        <p:cTn id="47" dur="500"/>
                                        <p:tgtEl>
                                          <p:spTgt spid="512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เมฆ 5"/>
          <p:cNvSpPr/>
          <p:nvPr/>
        </p:nvSpPr>
        <p:spPr>
          <a:xfrm>
            <a:off x="2214546" y="500042"/>
            <a:ext cx="4429156" cy="1000132"/>
          </a:xfrm>
          <a:prstGeom prst="clou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 name="ตัวยึดหมายเลขภาพนิ่ง 5"/>
          <p:cNvSpPr>
            <a:spLocks noGrp="1"/>
          </p:cNvSpPr>
          <p:nvPr>
            <p:ph type="sldNum" sz="quarter" idx="12"/>
          </p:nvPr>
        </p:nvSpPr>
        <p:spPr/>
        <p:txBody>
          <a:bodyPr/>
          <a:lstStyle/>
          <a:p>
            <a:fld id="{8E3771CF-BC35-4C5D-AE13-C627F28D70EF}" type="slidenum">
              <a:rPr lang="en-US"/>
              <a:pPr/>
              <a:t>3</a:t>
            </a:fld>
            <a:endParaRPr lang="en-US"/>
          </a:p>
        </p:txBody>
      </p:sp>
      <p:sp>
        <p:nvSpPr>
          <p:cNvPr id="5122" name="Rectangle 2"/>
          <p:cNvSpPr>
            <a:spLocks noGrp="1" noChangeArrowheads="1"/>
          </p:cNvSpPr>
          <p:nvPr>
            <p:ph type="title"/>
          </p:nvPr>
        </p:nvSpPr>
        <p:spPr>
          <a:xfrm>
            <a:off x="457200" y="528606"/>
            <a:ext cx="7924800" cy="900130"/>
          </a:xfrm>
        </p:spPr>
        <p:txBody>
          <a:bodyPr/>
          <a:lstStyle/>
          <a:p>
            <a:pPr algn="ctr"/>
            <a:r>
              <a:rPr lang="en-US" sz="4000" dirty="0" smtClean="0">
                <a:solidFill>
                  <a:srgbClr val="FFFF00"/>
                </a:solidFill>
                <a:latin typeface="2005_iannnnnBMX" pitchFamily="2" charset="0"/>
                <a:cs typeface="2005_iannnnnBMX" pitchFamily="2" charset="0"/>
              </a:rPr>
              <a:t>Learning Objective</a:t>
            </a:r>
            <a:endParaRPr lang="en-US" sz="4000" dirty="0">
              <a:solidFill>
                <a:srgbClr val="FFFF00"/>
              </a:solidFill>
              <a:latin typeface="2005_iannnnnBMX" pitchFamily="2" charset="0"/>
              <a:cs typeface="2005_iannnnnBMX" pitchFamily="2" charset="0"/>
            </a:endParaRPr>
          </a:p>
        </p:txBody>
      </p:sp>
      <p:sp>
        <p:nvSpPr>
          <p:cNvPr id="5123" name="Rectangle 3"/>
          <p:cNvSpPr>
            <a:spLocks noGrp="1" noChangeArrowheads="1"/>
          </p:cNvSpPr>
          <p:nvPr>
            <p:ph type="body" idx="1"/>
          </p:nvPr>
        </p:nvSpPr>
        <p:spPr>
          <a:xfrm>
            <a:off x="500034" y="1285860"/>
            <a:ext cx="7848600" cy="5000660"/>
          </a:xfrm>
        </p:spPr>
        <p:txBody>
          <a:bodyPr/>
          <a:lstStyle/>
          <a:p>
            <a:pPr marL="742950" indent="-742950">
              <a:buNone/>
            </a:pPr>
            <a:r>
              <a:rPr lang="en-US" sz="3600" b="1" dirty="0" smtClean="0">
                <a:latin typeface="2005_iannnnnBMX" pitchFamily="2" charset="0"/>
                <a:cs typeface="2005_iannnnnBMX" pitchFamily="2" charset="0"/>
              </a:rPr>
              <a:t>1. Understand the terms, exponent, base and ordinary notation</a:t>
            </a:r>
          </a:p>
          <a:p>
            <a:pPr marL="742950" indent="-742950">
              <a:buNone/>
            </a:pPr>
            <a:r>
              <a:rPr lang="en-US" sz="3600" b="1" dirty="0" smtClean="0">
                <a:latin typeface="2005_iannnnnBMX" pitchFamily="2" charset="0"/>
                <a:cs typeface="2005_iannnnnBMX" pitchFamily="2" charset="0"/>
              </a:rPr>
              <a:t>2. Addition </a:t>
            </a:r>
            <a:r>
              <a:rPr lang="en-US" sz="3600" b="1" dirty="0">
                <a:latin typeface="2005_iannnnnBMX" pitchFamily="2" charset="0"/>
                <a:cs typeface="2005_iannnnnBMX" pitchFamily="2" charset="0"/>
              </a:rPr>
              <a:t>and </a:t>
            </a:r>
            <a:r>
              <a:rPr lang="en-US" sz="3600" b="1" dirty="0" smtClean="0">
                <a:latin typeface="2005_iannnnnBMX" pitchFamily="2" charset="0"/>
                <a:cs typeface="2005_iannnnnBMX" pitchFamily="2" charset="0"/>
              </a:rPr>
              <a:t>subtraction </a:t>
            </a:r>
            <a:r>
              <a:rPr lang="en-US" sz="3600" b="1" dirty="0">
                <a:latin typeface="2005_iannnnnBMX" pitchFamily="2" charset="0"/>
                <a:cs typeface="2005_iannnnnBMX" pitchFamily="2" charset="0"/>
              </a:rPr>
              <a:t>using exponent.</a:t>
            </a:r>
            <a:endParaRPr lang="en-US" sz="3600" b="1" dirty="0" smtClean="0">
              <a:latin typeface="2005_iannnnnBMX" pitchFamily="2" charset="0"/>
              <a:cs typeface="2005_iannnnnBMX" pitchFamily="2" charset="0"/>
            </a:endParaRPr>
          </a:p>
          <a:p>
            <a:pPr marL="742950" indent="-742950">
              <a:buNone/>
            </a:pPr>
            <a:r>
              <a:rPr lang="en-US" sz="3600" b="1" dirty="0" smtClean="0">
                <a:latin typeface="2005_iannnnnBMX" pitchFamily="2" charset="0"/>
                <a:cs typeface="2005_iannnnnBMX" pitchFamily="2" charset="0"/>
              </a:rPr>
              <a:t>3. Multiplication and division using exponents.</a:t>
            </a:r>
          </a:p>
          <a:p>
            <a:pPr marL="742950" indent="-742950">
              <a:buNone/>
            </a:pPr>
            <a:r>
              <a:rPr lang="en-US" sz="3600" b="1" dirty="0" smtClean="0">
                <a:latin typeface="2005_iannnnnBMX" pitchFamily="2" charset="0"/>
                <a:cs typeface="2005_iannnnnBMX" pitchFamily="2" charset="0"/>
              </a:rPr>
              <a:t>4. Simplifying expression in scientific notation.</a:t>
            </a:r>
          </a:p>
          <a:p>
            <a:pPr marL="742950" indent="-742950">
              <a:buNone/>
            </a:pPr>
            <a:r>
              <a:rPr lang="en-US" sz="3600" b="1" dirty="0" smtClean="0">
                <a:latin typeface="2005_iannnnnBMX" pitchFamily="2" charset="0"/>
                <a:cs typeface="2005_iannnnnBMX" pitchFamily="2" charset="0"/>
              </a:rPr>
              <a:t>5. Solve word problems.</a:t>
            </a:r>
            <a:endParaRPr lang="en-US" sz="4800" b="1" dirty="0">
              <a:latin typeface="2005_iannnnnBMX" pitchFamily="2" charset="0"/>
              <a:cs typeface="2005_iannnnnBMX"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fade">
                                      <p:cBhvr>
                                        <p:cTn id="12" dur="500"/>
                                        <p:tgtEl>
                                          <p:spTgt spid="5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fade">
                                      <p:cBhvr>
                                        <p:cTn id="17" dur="500"/>
                                        <p:tgtEl>
                                          <p:spTgt spid="51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fade">
                                      <p:cBhvr>
                                        <p:cTn id="22" dur="500"/>
                                        <p:tgtEl>
                                          <p:spTgt spid="51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23">
                                            <p:txEl>
                                              <p:pRg st="4" end="4"/>
                                            </p:txEl>
                                          </p:spTgt>
                                        </p:tgtEl>
                                        <p:attrNameLst>
                                          <p:attrName>style.visibility</p:attrName>
                                        </p:attrNameLst>
                                      </p:cBhvr>
                                      <p:to>
                                        <p:strVal val="visible"/>
                                      </p:to>
                                    </p:set>
                                    <p:animEffect transition="in" filter="fade">
                                      <p:cBhvr>
                                        <p:cTn id="27" dur="500"/>
                                        <p:tgtEl>
                                          <p:spTgt spid="51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เมฆ 5"/>
          <p:cNvSpPr/>
          <p:nvPr/>
        </p:nvSpPr>
        <p:spPr>
          <a:xfrm>
            <a:off x="395536" y="404664"/>
            <a:ext cx="8136904" cy="720080"/>
          </a:xfrm>
          <a:prstGeom prst="clou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 name="ตัวยึดหมายเลขภาพนิ่ง 5"/>
          <p:cNvSpPr>
            <a:spLocks noGrp="1"/>
          </p:cNvSpPr>
          <p:nvPr>
            <p:ph type="sldNum" sz="quarter" idx="12"/>
          </p:nvPr>
        </p:nvSpPr>
        <p:spPr/>
        <p:txBody>
          <a:bodyPr/>
          <a:lstStyle/>
          <a:p>
            <a:fld id="{8E3771CF-BC35-4C5D-AE13-C627F28D70EF}" type="slidenum">
              <a:rPr lang="en-US"/>
              <a:pPr/>
              <a:t>30</a:t>
            </a:fld>
            <a:endParaRPr lang="en-US"/>
          </a:p>
        </p:txBody>
      </p:sp>
      <p:sp>
        <p:nvSpPr>
          <p:cNvPr id="5122" name="Rectangle 2"/>
          <p:cNvSpPr>
            <a:spLocks noGrp="1" noChangeArrowheads="1"/>
          </p:cNvSpPr>
          <p:nvPr>
            <p:ph type="title"/>
          </p:nvPr>
        </p:nvSpPr>
        <p:spPr>
          <a:xfrm>
            <a:off x="428596" y="404664"/>
            <a:ext cx="7924800" cy="857256"/>
          </a:xfrm>
        </p:spPr>
        <p:txBody>
          <a:bodyPr/>
          <a:lstStyle/>
          <a:p>
            <a:pPr marL="514350" indent="-514350" algn="ctr"/>
            <a:r>
              <a:rPr lang="en-US" sz="4000" dirty="0">
                <a:solidFill>
                  <a:srgbClr val="FFFF00"/>
                </a:solidFill>
                <a:latin typeface="2005_iannnnnBMX" pitchFamily="2" charset="0"/>
                <a:cs typeface="2005_iannnnnBMX" pitchFamily="2" charset="0"/>
              </a:rPr>
              <a:t>Exponent and </a:t>
            </a:r>
            <a:r>
              <a:rPr lang="en-US" sz="4000" dirty="0" smtClean="0">
                <a:solidFill>
                  <a:srgbClr val="FFFF00"/>
                </a:solidFill>
                <a:latin typeface="2005_iannnnnBMX" pitchFamily="2" charset="0"/>
                <a:cs typeface="2005_iannnnnBMX" pitchFamily="2" charset="0"/>
              </a:rPr>
              <a:t>Multiplication</a:t>
            </a:r>
            <a:endParaRPr lang="en-US" sz="4000" dirty="0">
              <a:solidFill>
                <a:srgbClr val="FFFF00"/>
              </a:solidFill>
              <a:latin typeface="2005_iannnnnBMX" pitchFamily="2" charset="0"/>
              <a:cs typeface="2005_iannnnnBMX" pitchFamily="2" charset="0"/>
            </a:endParaRPr>
          </a:p>
        </p:txBody>
      </p:sp>
      <mc:AlternateContent xmlns:mc="http://schemas.openxmlformats.org/markup-compatibility/2006" xmlns:a14="http://schemas.microsoft.com/office/drawing/2010/main">
        <mc:Choice Requires="a14">
          <p:sp>
            <p:nvSpPr>
              <p:cNvPr id="5123" name="Rectangle 3"/>
              <p:cNvSpPr>
                <a:spLocks noGrp="1" noChangeArrowheads="1"/>
              </p:cNvSpPr>
              <p:nvPr>
                <p:ph type="body" idx="1"/>
              </p:nvPr>
            </p:nvSpPr>
            <p:spPr>
              <a:xfrm>
                <a:off x="395536" y="1052736"/>
                <a:ext cx="8208912" cy="5400600"/>
              </a:xfrm>
            </p:spPr>
            <p:txBody>
              <a:bodyPr/>
              <a:lstStyle/>
              <a:p>
                <a:pPr marL="514350" indent="-514350">
                  <a:buNone/>
                </a:pPr>
                <a:r>
                  <a:rPr lang="en-US" sz="2800" b="1" dirty="0" smtClean="0">
                    <a:solidFill>
                      <a:srgbClr val="00B0F0"/>
                    </a:solidFill>
                    <a:latin typeface="2005_iannnnnBMX" pitchFamily="2" charset="0"/>
                    <a:cs typeface="2005_iannnnnBMX" pitchFamily="2" charset="0"/>
                  </a:rPr>
                  <a:t>You can use the property for multiplying powers with the same base to write numbers and to multiply numbers in scientific notation.</a:t>
                </a:r>
              </a:p>
              <a:p>
                <a:pPr marL="514350" indent="-514350">
                  <a:buNone/>
                </a:pPr>
                <a:r>
                  <a:rPr lang="en-US" sz="2800" b="1" dirty="0" smtClean="0">
                    <a:solidFill>
                      <a:srgbClr val="FFFF00"/>
                    </a:solidFill>
                    <a:latin typeface="2005_iannnnnBMX" pitchFamily="2" charset="0"/>
                    <a:cs typeface="2005_iannnnnBMX" pitchFamily="2" charset="0"/>
                  </a:rPr>
                  <a:t>Example</a:t>
                </a:r>
                <a:r>
                  <a:rPr lang="en-US" sz="2800" b="1" dirty="0" smtClean="0">
                    <a:solidFill>
                      <a:schemeClr val="accent6">
                        <a:lumMod val="40000"/>
                        <a:lumOff val="60000"/>
                      </a:schemeClr>
                    </a:solidFill>
                    <a:latin typeface="2005_iannnnnBMX" pitchFamily="2" charset="0"/>
                    <a:cs typeface="2005_iannnnnBMX" pitchFamily="2" charset="0"/>
                  </a:rPr>
                  <a:t> </a:t>
                </a:r>
                <a:r>
                  <a:rPr lang="en-US" sz="2800" b="1" dirty="0" smtClean="0">
                    <a:solidFill>
                      <a:srgbClr val="00B0F0"/>
                    </a:solidFill>
                    <a:latin typeface="2005_iannnnnBMX" pitchFamily="2" charset="0"/>
                    <a:cs typeface="2005_iannnnnBMX" pitchFamily="2" charset="0"/>
                  </a:rPr>
                  <a:t>Multiplying Numbers in Scientific Notation</a:t>
                </a:r>
              </a:p>
              <a:p>
                <a:pPr marL="514350" indent="-514350">
                  <a:buNone/>
                </a:pPr>
                <a:r>
                  <a:rPr lang="en-US" sz="2800" b="1" dirty="0" smtClean="0">
                    <a:solidFill>
                      <a:srgbClr val="00B0F0"/>
                    </a:solidFill>
                    <a:latin typeface="2005_iannnnnBMX" pitchFamily="2" charset="0"/>
                    <a:cs typeface="2005_iannnnnBMX" pitchFamily="2" charset="0"/>
                  </a:rPr>
                  <a:t>Simplify (7 </a:t>
                </a:r>
                <a:r>
                  <a:rPr lang="en-US" sz="2800" b="1" dirty="0">
                    <a:solidFill>
                      <a:srgbClr val="00B0F0"/>
                    </a:solidFill>
                    <a:latin typeface="2005_iannnnnBMX" pitchFamily="2" charset="0"/>
                    <a:cs typeface="2005_iannnnnBMX" pitchFamily="2" charset="0"/>
                    <a:sym typeface="Symbol"/>
                  </a:rPr>
                  <a:t> </a:t>
                </a:r>
                <a14:m>
                  <m:oMath xmlns:m="http://schemas.openxmlformats.org/officeDocument/2006/math">
                    <m:sSup>
                      <m:sSupPr>
                        <m:ctrlPr>
                          <a:rPr lang="en-US" sz="2000" b="1" i="1">
                            <a:solidFill>
                              <a:srgbClr val="00B0F0"/>
                            </a:solidFill>
                            <a:latin typeface="Cambria Math"/>
                            <a:cs typeface="2005_iannnnnBMX" pitchFamily="2" charset="0"/>
                          </a:rPr>
                        </m:ctrlPr>
                      </m:sSupPr>
                      <m:e>
                        <m:r>
                          <a:rPr lang="en-US" sz="2000" b="1" i="1">
                            <a:solidFill>
                              <a:srgbClr val="00B0F0"/>
                            </a:solidFill>
                            <a:latin typeface="Cambria Math"/>
                            <a:cs typeface="2005_iannnnnBMX" pitchFamily="2" charset="0"/>
                          </a:rPr>
                          <m:t>𝟏𝟎</m:t>
                        </m:r>
                      </m:e>
                      <m:sup>
                        <m:r>
                          <a:rPr lang="en-US" sz="2000" b="1" i="1" smtClean="0">
                            <a:solidFill>
                              <a:srgbClr val="00B0F0"/>
                            </a:solidFill>
                            <a:latin typeface="Cambria Math"/>
                            <a:cs typeface="2005_iannnnnBMX" pitchFamily="2" charset="0"/>
                          </a:rPr>
                          <m:t>𝟐</m:t>
                        </m:r>
                      </m:sup>
                    </m:sSup>
                  </m:oMath>
                </a14:m>
                <a:r>
                  <a:rPr lang="en-US" sz="2800" b="1" dirty="0" smtClean="0">
                    <a:solidFill>
                      <a:srgbClr val="00B0F0"/>
                    </a:solidFill>
                    <a:latin typeface="2005_iannnnnBMX" pitchFamily="2" charset="0"/>
                    <a:cs typeface="2005_iannnnnBMX" pitchFamily="2" charset="0"/>
                  </a:rPr>
                  <a:t>)</a:t>
                </a:r>
                <a:r>
                  <a:rPr lang="en-US" sz="2800" b="1" dirty="0">
                    <a:solidFill>
                      <a:srgbClr val="00B0F0"/>
                    </a:solidFill>
                    <a:latin typeface="2005_iannnnnBMX" pitchFamily="2" charset="0"/>
                    <a:cs typeface="2005_iannnnnBMX" pitchFamily="2" charset="0"/>
                  </a:rPr>
                  <a:t> </a:t>
                </a:r>
                <a:r>
                  <a:rPr lang="en-US" sz="2800" b="1" dirty="0" smtClean="0">
                    <a:solidFill>
                      <a:srgbClr val="00B0F0"/>
                    </a:solidFill>
                    <a:latin typeface="2005_iannnnnBMX" pitchFamily="2" charset="0"/>
                    <a:cs typeface="2005_iannnnnBMX" pitchFamily="2" charset="0"/>
                  </a:rPr>
                  <a:t>(4 </a:t>
                </a:r>
                <a:r>
                  <a:rPr lang="en-US" sz="2800" b="1" dirty="0">
                    <a:solidFill>
                      <a:srgbClr val="00B0F0"/>
                    </a:solidFill>
                    <a:latin typeface="2005_iannnnnBMX" pitchFamily="2" charset="0"/>
                    <a:cs typeface="2005_iannnnnBMX" pitchFamily="2" charset="0"/>
                    <a:sym typeface="Symbol"/>
                  </a:rPr>
                  <a:t> </a:t>
                </a:r>
                <a14:m>
                  <m:oMath xmlns:m="http://schemas.openxmlformats.org/officeDocument/2006/math">
                    <m:sSup>
                      <m:sSupPr>
                        <m:ctrlPr>
                          <a:rPr lang="en-US" sz="2000" b="1" i="1">
                            <a:solidFill>
                              <a:srgbClr val="00B0F0"/>
                            </a:solidFill>
                            <a:latin typeface="Cambria Math"/>
                            <a:cs typeface="2005_iannnnnBMX" pitchFamily="2" charset="0"/>
                          </a:rPr>
                        </m:ctrlPr>
                      </m:sSupPr>
                      <m:e>
                        <m:r>
                          <a:rPr lang="en-US" sz="2000" b="1" i="1">
                            <a:solidFill>
                              <a:srgbClr val="00B0F0"/>
                            </a:solidFill>
                            <a:latin typeface="Cambria Math"/>
                            <a:cs typeface="2005_iannnnnBMX" pitchFamily="2" charset="0"/>
                          </a:rPr>
                          <m:t>𝟏𝟎</m:t>
                        </m:r>
                      </m:e>
                      <m:sup>
                        <m:r>
                          <a:rPr lang="en-US" sz="2000" b="1" i="1" smtClean="0">
                            <a:solidFill>
                              <a:srgbClr val="00B0F0"/>
                            </a:solidFill>
                            <a:latin typeface="Cambria Math"/>
                            <a:cs typeface="2005_iannnnnBMX" pitchFamily="2" charset="0"/>
                          </a:rPr>
                          <m:t>𝟓</m:t>
                        </m:r>
                      </m:sup>
                    </m:sSup>
                  </m:oMath>
                </a14:m>
                <a:r>
                  <a:rPr lang="en-US" sz="2800" b="1" dirty="0" smtClean="0">
                    <a:solidFill>
                      <a:srgbClr val="00B0F0"/>
                    </a:solidFill>
                    <a:latin typeface="2005_iannnnnBMX" pitchFamily="2" charset="0"/>
                    <a:cs typeface="2005_iannnnnBMX" pitchFamily="2" charset="0"/>
                  </a:rPr>
                  <a:t>) Write the answer in scientific notation.</a:t>
                </a:r>
              </a:p>
              <a:p>
                <a:pPr marL="514350" indent="-514350">
                  <a:buNone/>
                </a:pPr>
                <a:r>
                  <a:rPr lang="en-US" sz="2800" b="1" dirty="0" smtClean="0">
                    <a:solidFill>
                      <a:schemeClr val="bg1"/>
                    </a:solidFill>
                    <a:latin typeface="2005_iannnnnBMX" pitchFamily="2" charset="0"/>
                    <a:cs typeface="2005_iannnnnBMX" pitchFamily="2" charset="0"/>
                  </a:rPr>
                  <a:t>(7 </a:t>
                </a:r>
                <a:r>
                  <a:rPr lang="en-US" sz="2800" b="1" dirty="0">
                    <a:solidFill>
                      <a:schemeClr val="bg1"/>
                    </a:solidFill>
                    <a:latin typeface="2005_iannnnnBMX" pitchFamily="2" charset="0"/>
                    <a:cs typeface="2005_iannnnnBMX" pitchFamily="2" charset="0"/>
                    <a:sym typeface="Symbol"/>
                  </a:rPr>
                  <a:t> </a:t>
                </a:r>
                <a14:m>
                  <m:oMath xmlns:m="http://schemas.openxmlformats.org/officeDocument/2006/math">
                    <m:sSup>
                      <m:sSupPr>
                        <m:ctrlPr>
                          <a:rPr lang="en-US" sz="2000" b="1" i="1">
                            <a:solidFill>
                              <a:schemeClr val="bg1"/>
                            </a:solidFill>
                            <a:latin typeface="Cambria Math"/>
                            <a:cs typeface="2005_iannnnnBMX" pitchFamily="2" charset="0"/>
                          </a:rPr>
                        </m:ctrlPr>
                      </m:sSupPr>
                      <m:e>
                        <m:r>
                          <a:rPr lang="en-US" sz="2000" b="1" i="1">
                            <a:solidFill>
                              <a:schemeClr val="bg1"/>
                            </a:solidFill>
                            <a:latin typeface="Cambria Math"/>
                            <a:cs typeface="2005_iannnnnBMX" pitchFamily="2" charset="0"/>
                          </a:rPr>
                          <m:t>𝟏𝟎</m:t>
                        </m:r>
                      </m:e>
                      <m:sup>
                        <m:r>
                          <a:rPr lang="en-US" sz="2000" b="1" i="1">
                            <a:solidFill>
                              <a:schemeClr val="bg1"/>
                            </a:solidFill>
                            <a:latin typeface="Cambria Math"/>
                            <a:cs typeface="2005_iannnnnBMX" pitchFamily="2" charset="0"/>
                          </a:rPr>
                          <m:t>𝟐</m:t>
                        </m:r>
                      </m:sup>
                    </m:sSup>
                  </m:oMath>
                </a14:m>
                <a:r>
                  <a:rPr lang="en-US" sz="2800" b="1" dirty="0">
                    <a:solidFill>
                      <a:schemeClr val="bg1"/>
                    </a:solidFill>
                    <a:latin typeface="2005_iannnnnBMX" pitchFamily="2" charset="0"/>
                    <a:cs typeface="2005_iannnnnBMX" pitchFamily="2" charset="0"/>
                  </a:rPr>
                  <a:t>) (4 </a:t>
                </a:r>
                <a:r>
                  <a:rPr lang="en-US" sz="2800" b="1" dirty="0">
                    <a:solidFill>
                      <a:schemeClr val="bg1"/>
                    </a:solidFill>
                    <a:latin typeface="2005_iannnnnBMX" pitchFamily="2" charset="0"/>
                    <a:cs typeface="2005_iannnnnBMX" pitchFamily="2" charset="0"/>
                    <a:sym typeface="Symbol"/>
                  </a:rPr>
                  <a:t> </a:t>
                </a:r>
                <a14:m>
                  <m:oMath xmlns:m="http://schemas.openxmlformats.org/officeDocument/2006/math">
                    <m:sSup>
                      <m:sSupPr>
                        <m:ctrlPr>
                          <a:rPr lang="en-US" sz="2000" b="1" i="1">
                            <a:solidFill>
                              <a:schemeClr val="bg1"/>
                            </a:solidFill>
                            <a:latin typeface="Cambria Math"/>
                            <a:cs typeface="2005_iannnnnBMX" pitchFamily="2" charset="0"/>
                          </a:rPr>
                        </m:ctrlPr>
                      </m:sSupPr>
                      <m:e>
                        <m:r>
                          <a:rPr lang="en-US" sz="2000" b="1" i="1">
                            <a:solidFill>
                              <a:schemeClr val="bg1"/>
                            </a:solidFill>
                            <a:latin typeface="Cambria Math"/>
                            <a:cs typeface="2005_iannnnnBMX" pitchFamily="2" charset="0"/>
                          </a:rPr>
                          <m:t>𝟏𝟎</m:t>
                        </m:r>
                      </m:e>
                      <m:sup>
                        <m:r>
                          <a:rPr lang="en-US" sz="2000" b="1" i="1">
                            <a:solidFill>
                              <a:schemeClr val="bg1"/>
                            </a:solidFill>
                            <a:latin typeface="Cambria Math"/>
                            <a:cs typeface="2005_iannnnnBMX" pitchFamily="2" charset="0"/>
                          </a:rPr>
                          <m:t>𝟓</m:t>
                        </m:r>
                      </m:sup>
                    </m:sSup>
                  </m:oMath>
                </a14:m>
                <a:r>
                  <a:rPr lang="en-US" sz="2800" b="1" dirty="0">
                    <a:solidFill>
                      <a:schemeClr val="bg1"/>
                    </a:solidFill>
                    <a:latin typeface="2005_iannnnnBMX" pitchFamily="2" charset="0"/>
                    <a:cs typeface="2005_iannnnnBMX" pitchFamily="2" charset="0"/>
                  </a:rPr>
                  <a:t>)</a:t>
                </a:r>
                <a:r>
                  <a:rPr lang="en-US" sz="2800" b="1" dirty="0" smtClean="0">
                    <a:solidFill>
                      <a:schemeClr val="bg1"/>
                    </a:solidFill>
                    <a:latin typeface="2005_iannnnnBMX" pitchFamily="2" charset="0"/>
                    <a:cs typeface="2005_iannnnnBMX" pitchFamily="2" charset="0"/>
                  </a:rPr>
                  <a:t> = (7 </a:t>
                </a:r>
                <a:r>
                  <a:rPr lang="en-US" sz="2800" b="1" dirty="0" smtClean="0">
                    <a:solidFill>
                      <a:schemeClr val="bg1"/>
                    </a:solidFill>
                    <a:latin typeface="2005_iannnnnBMX" pitchFamily="2" charset="0"/>
                    <a:cs typeface="2005_iannnnnBMX" pitchFamily="2" charset="0"/>
                    <a:sym typeface="Symbol"/>
                  </a:rPr>
                  <a:t> 4) (</a:t>
                </a:r>
                <a14:m>
                  <m:oMath xmlns:m="http://schemas.openxmlformats.org/officeDocument/2006/math">
                    <m:sSup>
                      <m:sSupPr>
                        <m:ctrlPr>
                          <a:rPr lang="en-US" sz="2000" b="1" i="1">
                            <a:solidFill>
                              <a:schemeClr val="bg1"/>
                            </a:solidFill>
                            <a:latin typeface="Cambria Math"/>
                            <a:cs typeface="2005_iannnnnBMX" pitchFamily="2" charset="0"/>
                          </a:rPr>
                        </m:ctrlPr>
                      </m:sSupPr>
                      <m:e>
                        <m:r>
                          <a:rPr lang="en-US" sz="2000" b="1" i="1">
                            <a:solidFill>
                              <a:schemeClr val="bg1"/>
                            </a:solidFill>
                            <a:latin typeface="Cambria Math"/>
                            <a:cs typeface="2005_iannnnnBMX" pitchFamily="2" charset="0"/>
                          </a:rPr>
                          <m:t>𝟏𝟎</m:t>
                        </m:r>
                      </m:e>
                      <m:sup>
                        <m:r>
                          <a:rPr lang="en-US" sz="2000" b="1" i="1">
                            <a:solidFill>
                              <a:schemeClr val="bg1"/>
                            </a:solidFill>
                            <a:latin typeface="Cambria Math"/>
                            <a:cs typeface="2005_iannnnnBMX" pitchFamily="2" charset="0"/>
                          </a:rPr>
                          <m:t>𝟐</m:t>
                        </m:r>
                      </m:sup>
                    </m:sSup>
                  </m:oMath>
                </a14:m>
                <a:r>
                  <a:rPr lang="en-US" sz="2800" b="1" dirty="0" smtClean="0">
                    <a:solidFill>
                      <a:schemeClr val="bg1"/>
                    </a:solidFill>
                    <a:latin typeface="2005_iannnnnBMX" pitchFamily="2" charset="0"/>
                    <a:cs typeface="2005_iannnnnBMX" pitchFamily="2" charset="0"/>
                    <a:sym typeface="Symbol"/>
                  </a:rPr>
                  <a:t></a:t>
                </a:r>
                <a14:m>
                  <m:oMath xmlns:m="http://schemas.openxmlformats.org/officeDocument/2006/math">
                    <m:sSup>
                      <m:sSupPr>
                        <m:ctrlPr>
                          <a:rPr lang="en-US" sz="2000" b="1" i="1">
                            <a:solidFill>
                              <a:schemeClr val="bg1"/>
                            </a:solidFill>
                            <a:latin typeface="Cambria Math"/>
                            <a:cs typeface="2005_iannnnnBMX" pitchFamily="2" charset="0"/>
                          </a:rPr>
                        </m:ctrlPr>
                      </m:sSupPr>
                      <m:e>
                        <m:r>
                          <a:rPr lang="en-US" sz="2000" b="1" i="1">
                            <a:solidFill>
                              <a:schemeClr val="bg1"/>
                            </a:solidFill>
                            <a:latin typeface="Cambria Math"/>
                            <a:cs typeface="2005_iannnnnBMX" pitchFamily="2" charset="0"/>
                          </a:rPr>
                          <m:t>𝟏𝟎</m:t>
                        </m:r>
                      </m:e>
                      <m:sup>
                        <m:r>
                          <a:rPr lang="en-US" sz="2000" b="1" i="1">
                            <a:solidFill>
                              <a:schemeClr val="bg1"/>
                            </a:solidFill>
                            <a:latin typeface="Cambria Math"/>
                            <a:cs typeface="2005_iannnnnBMX" pitchFamily="2" charset="0"/>
                          </a:rPr>
                          <m:t>𝟓</m:t>
                        </m:r>
                      </m:sup>
                    </m:sSup>
                  </m:oMath>
                </a14:m>
                <a:r>
                  <a:rPr lang="en-US" sz="2800" b="1" dirty="0" smtClean="0">
                    <a:solidFill>
                      <a:schemeClr val="bg1"/>
                    </a:solidFill>
                    <a:latin typeface="2005_iannnnnBMX" pitchFamily="2" charset="0"/>
                    <a:cs typeface="2005_iannnnnBMX" pitchFamily="2" charset="0"/>
                  </a:rPr>
                  <a:t>)   </a:t>
                </a:r>
                <a:r>
                  <a:rPr lang="en-US" sz="2800" b="1" dirty="0" smtClean="0">
                    <a:solidFill>
                      <a:schemeClr val="accent6">
                        <a:lumMod val="40000"/>
                        <a:lumOff val="60000"/>
                      </a:schemeClr>
                    </a:solidFill>
                    <a:latin typeface="2005_iannnnnBMX" pitchFamily="2" charset="0"/>
                    <a:cs typeface="2005_iannnnnBMX" pitchFamily="2" charset="0"/>
                  </a:rPr>
                  <a:t>Commutative and Associative </a:t>
                </a:r>
              </a:p>
              <a:p>
                <a:pPr marL="514350" indent="-514350">
                  <a:buNone/>
                </a:pPr>
                <a:r>
                  <a:rPr lang="en-US" sz="2800" b="1" dirty="0">
                    <a:solidFill>
                      <a:schemeClr val="accent6">
                        <a:lumMod val="40000"/>
                        <a:lumOff val="60000"/>
                      </a:schemeClr>
                    </a:solidFill>
                    <a:latin typeface="2005_iannnnnBMX" pitchFamily="2" charset="0"/>
                    <a:cs typeface="2005_iannnnnBMX" pitchFamily="2" charset="0"/>
                  </a:rPr>
                  <a:t> </a:t>
                </a:r>
                <a:r>
                  <a:rPr lang="en-US" sz="2800" b="1" dirty="0" smtClean="0">
                    <a:solidFill>
                      <a:schemeClr val="accent6">
                        <a:lumMod val="40000"/>
                        <a:lumOff val="60000"/>
                      </a:schemeClr>
                    </a:solidFill>
                    <a:latin typeface="2005_iannnnnBMX" pitchFamily="2" charset="0"/>
                    <a:cs typeface="2005_iannnnnBMX" pitchFamily="2" charset="0"/>
                  </a:rPr>
                  <a:t>                                                    Properties of Multiplication.</a:t>
                </a:r>
              </a:p>
              <a:p>
                <a:pPr marL="514350" indent="-514350">
                  <a:buNone/>
                </a:pPr>
                <a:r>
                  <a:rPr lang="en-US" sz="2800" b="1" dirty="0" smtClean="0">
                    <a:solidFill>
                      <a:schemeClr val="bg1"/>
                    </a:solidFill>
                    <a:latin typeface="2005_iannnnnBMX" pitchFamily="2" charset="0"/>
                    <a:cs typeface="2005_iannnnnBMX" pitchFamily="2" charset="0"/>
                  </a:rPr>
                  <a:t>                           = 28 </a:t>
                </a:r>
                <a:r>
                  <a:rPr lang="en-US" sz="2400" b="1" dirty="0">
                    <a:solidFill>
                      <a:schemeClr val="bg1"/>
                    </a:solidFill>
                    <a:latin typeface="2005_iannnnnBMX" pitchFamily="2" charset="0"/>
                    <a:cs typeface="2005_iannnnnBMX" pitchFamily="2" charset="0"/>
                    <a:sym typeface="Symbol"/>
                  </a:rPr>
                  <a:t> </a:t>
                </a:r>
                <a14:m>
                  <m:oMath xmlns:m="http://schemas.openxmlformats.org/officeDocument/2006/math">
                    <m:sSup>
                      <m:sSupPr>
                        <m:ctrlPr>
                          <a:rPr lang="en-US" sz="1800" b="1" i="1">
                            <a:solidFill>
                              <a:schemeClr val="bg1"/>
                            </a:solidFill>
                            <a:latin typeface="Cambria Math"/>
                            <a:cs typeface="2005_iannnnnBMX" pitchFamily="2" charset="0"/>
                          </a:rPr>
                        </m:ctrlPr>
                      </m:sSupPr>
                      <m:e>
                        <m:r>
                          <a:rPr lang="en-US" sz="1800" b="1" i="1">
                            <a:solidFill>
                              <a:schemeClr val="bg1"/>
                            </a:solidFill>
                            <a:latin typeface="Cambria Math"/>
                            <a:cs typeface="2005_iannnnnBMX" pitchFamily="2" charset="0"/>
                          </a:rPr>
                          <m:t>𝟏𝟎</m:t>
                        </m:r>
                      </m:e>
                      <m:sup>
                        <m:r>
                          <a:rPr lang="en-US" sz="1800" b="1" i="1" smtClean="0">
                            <a:solidFill>
                              <a:schemeClr val="bg1"/>
                            </a:solidFill>
                            <a:latin typeface="Cambria Math"/>
                            <a:cs typeface="2005_iannnnnBMX" pitchFamily="2" charset="0"/>
                          </a:rPr>
                          <m:t>𝟕</m:t>
                        </m:r>
                      </m:sup>
                    </m:sSup>
                  </m:oMath>
                </a14:m>
                <a:r>
                  <a:rPr lang="en-US" sz="2800" b="1" dirty="0" smtClean="0">
                    <a:solidFill>
                      <a:schemeClr val="bg1"/>
                    </a:solidFill>
                    <a:latin typeface="2005_iannnnnBMX" pitchFamily="2" charset="0"/>
                    <a:cs typeface="2005_iannnnnBMX" pitchFamily="2" charset="0"/>
                  </a:rPr>
                  <a:t>	</a:t>
                </a:r>
                <a:r>
                  <a:rPr lang="en-US" sz="2800" b="1" dirty="0">
                    <a:solidFill>
                      <a:schemeClr val="bg1"/>
                    </a:solidFill>
                    <a:latin typeface="2005_iannnnnBMX" pitchFamily="2" charset="0"/>
                    <a:cs typeface="2005_iannnnnBMX" pitchFamily="2" charset="0"/>
                  </a:rPr>
                  <a:t> </a:t>
                </a:r>
                <a:r>
                  <a:rPr lang="en-US" sz="2800" b="1" dirty="0" smtClean="0">
                    <a:solidFill>
                      <a:schemeClr val="bg1"/>
                    </a:solidFill>
                    <a:latin typeface="2005_iannnnnBMX" pitchFamily="2" charset="0"/>
                    <a:cs typeface="2005_iannnnnBMX" pitchFamily="2" charset="0"/>
                  </a:rPr>
                  <a:t>          </a:t>
                </a:r>
                <a:r>
                  <a:rPr lang="en-US" sz="2800" b="1" dirty="0" smtClean="0">
                    <a:solidFill>
                      <a:schemeClr val="accent6">
                        <a:lumMod val="40000"/>
                        <a:lumOff val="60000"/>
                      </a:schemeClr>
                    </a:solidFill>
                    <a:latin typeface="2005_iannnnnBMX" pitchFamily="2" charset="0"/>
                    <a:cs typeface="2005_iannnnnBMX" pitchFamily="2" charset="0"/>
                  </a:rPr>
                  <a:t>Simplify.</a:t>
                </a:r>
              </a:p>
              <a:p>
                <a:pPr marL="514350" indent="-514350">
                  <a:buNone/>
                </a:pPr>
                <a:r>
                  <a:rPr lang="en-US" sz="2800" b="1" dirty="0" smtClean="0">
                    <a:solidFill>
                      <a:schemeClr val="bg1"/>
                    </a:solidFill>
                    <a:latin typeface="2005_iannnnnBMX" pitchFamily="2" charset="0"/>
                    <a:cs typeface="2005_iannnnnBMX" pitchFamily="2" charset="0"/>
                  </a:rPr>
                  <a:t>                           =</a:t>
                </a:r>
                <a:r>
                  <a:rPr lang="en-US" sz="3600" b="1" dirty="0" smtClean="0">
                    <a:solidFill>
                      <a:schemeClr val="bg1"/>
                    </a:solidFill>
                    <a:latin typeface="2005_iannnnnBMX" pitchFamily="2" charset="0"/>
                    <a:cs typeface="2005_iannnnnBMX" pitchFamily="2" charset="0"/>
                  </a:rPr>
                  <a:t> </a:t>
                </a:r>
                <a:r>
                  <a:rPr lang="en-US" sz="2800" b="1" dirty="0">
                    <a:solidFill>
                      <a:schemeClr val="bg1"/>
                    </a:solidFill>
                    <a:latin typeface="2005_iannnnnBMX" pitchFamily="2" charset="0"/>
                    <a:cs typeface="2005_iannnnnBMX" pitchFamily="2" charset="0"/>
                  </a:rPr>
                  <a:t>28 </a:t>
                </a:r>
                <a:r>
                  <a:rPr lang="en-US" sz="2400" b="1" dirty="0">
                    <a:solidFill>
                      <a:schemeClr val="bg1"/>
                    </a:solidFill>
                    <a:latin typeface="2005_iannnnnBMX" pitchFamily="2" charset="0"/>
                    <a:cs typeface="2005_iannnnnBMX" pitchFamily="2" charset="0"/>
                    <a:sym typeface="Symbol"/>
                  </a:rPr>
                  <a:t> </a:t>
                </a:r>
                <a14:m>
                  <m:oMath xmlns:m="http://schemas.openxmlformats.org/officeDocument/2006/math">
                    <m:sSup>
                      <m:sSupPr>
                        <m:ctrlPr>
                          <a:rPr lang="en-US" sz="1800" b="1" i="1">
                            <a:solidFill>
                              <a:schemeClr val="bg1"/>
                            </a:solidFill>
                            <a:latin typeface="Cambria Math"/>
                            <a:cs typeface="2005_iannnnnBMX" pitchFamily="2" charset="0"/>
                          </a:rPr>
                        </m:ctrlPr>
                      </m:sSupPr>
                      <m:e>
                        <m:r>
                          <a:rPr lang="en-US" sz="1800" b="1" i="1">
                            <a:solidFill>
                              <a:schemeClr val="bg1"/>
                            </a:solidFill>
                            <a:latin typeface="Cambria Math"/>
                            <a:cs typeface="2005_iannnnnBMX" pitchFamily="2" charset="0"/>
                          </a:rPr>
                          <m:t>𝟏𝟎</m:t>
                        </m:r>
                      </m:e>
                      <m:sup>
                        <m:r>
                          <a:rPr lang="en-US" sz="1800" b="1" i="1" smtClean="0">
                            <a:solidFill>
                              <a:schemeClr val="bg1"/>
                            </a:solidFill>
                            <a:latin typeface="Cambria Math"/>
                            <a:cs typeface="2005_iannnnnBMX" pitchFamily="2" charset="0"/>
                          </a:rPr>
                          <m:t>𝟏</m:t>
                        </m:r>
                      </m:sup>
                    </m:sSup>
                    <m:r>
                      <a:rPr lang="en-US" sz="2400" b="1" dirty="0" smtClean="0">
                        <a:solidFill>
                          <a:schemeClr val="bg1"/>
                        </a:solidFill>
                        <a:latin typeface="Cambria Math"/>
                        <a:cs typeface="2005_iannnnnBMX" pitchFamily="2" charset="0"/>
                        <a:sym typeface="Symbol"/>
                      </a:rPr>
                      <m:t></m:t>
                    </m:r>
                    <m:sSup>
                      <m:sSupPr>
                        <m:ctrlPr>
                          <a:rPr lang="en-US" sz="1800" b="1" i="1">
                            <a:solidFill>
                              <a:schemeClr val="bg1"/>
                            </a:solidFill>
                            <a:latin typeface="Cambria Math"/>
                            <a:cs typeface="2005_iannnnnBMX" pitchFamily="2" charset="0"/>
                          </a:rPr>
                        </m:ctrlPr>
                      </m:sSupPr>
                      <m:e>
                        <m:r>
                          <a:rPr lang="en-US" sz="1800" b="1" i="1">
                            <a:solidFill>
                              <a:schemeClr val="bg1"/>
                            </a:solidFill>
                            <a:latin typeface="Cambria Math"/>
                            <a:cs typeface="2005_iannnnnBMX" pitchFamily="2" charset="0"/>
                          </a:rPr>
                          <m:t>𝟏𝟎</m:t>
                        </m:r>
                      </m:e>
                      <m:sup>
                        <m:r>
                          <a:rPr lang="en-US" sz="1800" b="1" i="1">
                            <a:solidFill>
                              <a:schemeClr val="bg1"/>
                            </a:solidFill>
                            <a:latin typeface="Cambria Math"/>
                            <a:cs typeface="2005_iannnnnBMX" pitchFamily="2" charset="0"/>
                          </a:rPr>
                          <m:t>𝟕</m:t>
                        </m:r>
                      </m:sup>
                    </m:sSup>
                  </m:oMath>
                </a14:m>
                <a:r>
                  <a:rPr lang="en-US" sz="2800" b="1" dirty="0" smtClean="0">
                    <a:solidFill>
                      <a:schemeClr val="accent6">
                        <a:lumMod val="40000"/>
                        <a:lumOff val="60000"/>
                      </a:schemeClr>
                    </a:solidFill>
                    <a:latin typeface="2005_iannnnnBMX" pitchFamily="2" charset="0"/>
                    <a:cs typeface="2005_iannnnnBMX" pitchFamily="2" charset="0"/>
                  </a:rPr>
                  <a:t>	Write 28 in scientific notation.</a:t>
                </a:r>
              </a:p>
              <a:p>
                <a:pPr marL="514350" indent="-514350">
                  <a:buNone/>
                </a:pPr>
                <a:r>
                  <a:rPr lang="en-US" sz="2800" b="1" dirty="0" smtClean="0">
                    <a:solidFill>
                      <a:schemeClr val="bg1"/>
                    </a:solidFill>
                    <a:latin typeface="2005_iannnnnBMX" pitchFamily="2" charset="0"/>
                    <a:cs typeface="2005_iannnnnBMX" pitchFamily="2" charset="0"/>
                  </a:rPr>
                  <a:t>                           =</a:t>
                </a:r>
                <a:r>
                  <a:rPr lang="en-US" sz="3600" b="1" dirty="0" smtClean="0">
                    <a:solidFill>
                      <a:schemeClr val="bg1"/>
                    </a:solidFill>
                    <a:latin typeface="2005_iannnnnBMX" pitchFamily="2" charset="0"/>
                    <a:cs typeface="2005_iannnnnBMX" pitchFamily="2" charset="0"/>
                  </a:rPr>
                  <a:t> </a:t>
                </a:r>
                <a:r>
                  <a:rPr lang="en-US" sz="2800" b="1" dirty="0">
                    <a:solidFill>
                      <a:schemeClr val="bg1"/>
                    </a:solidFill>
                    <a:latin typeface="2005_iannnnnBMX" pitchFamily="2" charset="0"/>
                    <a:cs typeface="2005_iannnnnBMX" pitchFamily="2" charset="0"/>
                  </a:rPr>
                  <a:t>28 </a:t>
                </a:r>
                <a:r>
                  <a:rPr lang="en-US" sz="2400" b="1" dirty="0">
                    <a:solidFill>
                      <a:schemeClr val="bg1"/>
                    </a:solidFill>
                    <a:latin typeface="2005_iannnnnBMX" pitchFamily="2" charset="0"/>
                    <a:cs typeface="2005_iannnnnBMX" pitchFamily="2" charset="0"/>
                    <a:sym typeface="Symbol"/>
                  </a:rPr>
                  <a:t> </a:t>
                </a:r>
                <a14:m>
                  <m:oMath xmlns:m="http://schemas.openxmlformats.org/officeDocument/2006/math">
                    <m:sSup>
                      <m:sSupPr>
                        <m:ctrlPr>
                          <a:rPr lang="en-US" sz="1800" b="1" i="1">
                            <a:solidFill>
                              <a:schemeClr val="bg1"/>
                            </a:solidFill>
                            <a:latin typeface="Cambria Math"/>
                            <a:cs typeface="2005_iannnnnBMX" pitchFamily="2" charset="0"/>
                          </a:rPr>
                        </m:ctrlPr>
                      </m:sSupPr>
                      <m:e>
                        <m:r>
                          <a:rPr lang="en-US" sz="1800" b="1" i="1">
                            <a:solidFill>
                              <a:schemeClr val="bg1"/>
                            </a:solidFill>
                            <a:latin typeface="Cambria Math"/>
                            <a:cs typeface="2005_iannnnnBMX" pitchFamily="2" charset="0"/>
                          </a:rPr>
                          <m:t>𝟏𝟎</m:t>
                        </m:r>
                      </m:e>
                      <m:sup>
                        <m:r>
                          <a:rPr lang="en-US" sz="1800" b="1" i="1" smtClean="0">
                            <a:solidFill>
                              <a:schemeClr val="bg1"/>
                            </a:solidFill>
                            <a:latin typeface="Cambria Math"/>
                            <a:cs typeface="2005_iannnnnBMX" pitchFamily="2" charset="0"/>
                          </a:rPr>
                          <m:t>𝟏</m:t>
                        </m:r>
                        <m:r>
                          <a:rPr lang="en-US" sz="1800" b="1" i="1" smtClean="0">
                            <a:solidFill>
                              <a:schemeClr val="bg1"/>
                            </a:solidFill>
                            <a:latin typeface="Cambria Math"/>
                            <a:cs typeface="2005_iannnnnBMX" pitchFamily="2" charset="0"/>
                          </a:rPr>
                          <m:t>+</m:t>
                        </m:r>
                        <m:r>
                          <a:rPr lang="en-US" sz="1800" b="1" i="1" smtClean="0">
                            <a:solidFill>
                              <a:schemeClr val="bg1"/>
                            </a:solidFill>
                            <a:latin typeface="Cambria Math"/>
                            <a:cs typeface="2005_iannnnnBMX" pitchFamily="2" charset="0"/>
                          </a:rPr>
                          <m:t>𝟕</m:t>
                        </m:r>
                      </m:sup>
                    </m:sSup>
                    <m:r>
                      <a:rPr lang="en-US" sz="1800" b="1" i="0" smtClean="0">
                        <a:solidFill>
                          <a:schemeClr val="bg1"/>
                        </a:solidFill>
                        <a:latin typeface="Cambria Math"/>
                        <a:cs typeface="2005_iannnnnBMX" pitchFamily="2" charset="0"/>
                      </a:rPr>
                      <m:t> </m:t>
                    </m:r>
                  </m:oMath>
                </a14:m>
                <a:r>
                  <a:rPr lang="en-US" sz="2400" b="1" dirty="0" smtClean="0">
                    <a:solidFill>
                      <a:schemeClr val="bg1"/>
                    </a:solidFill>
                    <a:latin typeface="2005_iannnnnBMX" pitchFamily="2" charset="0"/>
                    <a:cs typeface="2005_iannnnnBMX" pitchFamily="2" charset="0"/>
                  </a:rPr>
                  <a:t>    </a:t>
                </a:r>
                <a:r>
                  <a:rPr lang="en-US" sz="2400" b="1" dirty="0" smtClean="0">
                    <a:solidFill>
                      <a:schemeClr val="accent6">
                        <a:lumMod val="40000"/>
                        <a:lumOff val="60000"/>
                      </a:schemeClr>
                    </a:solidFill>
                    <a:latin typeface="2005_iannnnnBMX" pitchFamily="2" charset="0"/>
                    <a:cs typeface="2005_iannnnnBMX" pitchFamily="2" charset="0"/>
                  </a:rPr>
                  <a:t>Add exponents of power with the same base</a:t>
                </a:r>
              </a:p>
              <a:p>
                <a:pPr marL="514350" indent="-514350">
                  <a:buNone/>
                </a:pPr>
                <a:r>
                  <a:rPr lang="en-US" sz="2800" b="1" dirty="0" smtClean="0">
                    <a:solidFill>
                      <a:schemeClr val="bg1"/>
                    </a:solidFill>
                    <a:latin typeface="2005_iannnnnBMX" pitchFamily="2" charset="0"/>
                    <a:cs typeface="2005_iannnnnBMX" pitchFamily="2" charset="0"/>
                  </a:rPr>
                  <a:t>                           =</a:t>
                </a:r>
                <a:r>
                  <a:rPr lang="en-US" sz="3600" b="1" dirty="0" smtClean="0">
                    <a:solidFill>
                      <a:schemeClr val="bg1"/>
                    </a:solidFill>
                    <a:latin typeface="2005_iannnnnBMX" pitchFamily="2" charset="0"/>
                    <a:cs typeface="2005_iannnnnBMX" pitchFamily="2" charset="0"/>
                  </a:rPr>
                  <a:t> </a:t>
                </a:r>
                <a:r>
                  <a:rPr lang="en-US" sz="2800" b="1" dirty="0" smtClean="0">
                    <a:solidFill>
                      <a:schemeClr val="bg1"/>
                    </a:solidFill>
                    <a:latin typeface="2005_iannnnnBMX" pitchFamily="2" charset="0"/>
                    <a:cs typeface="2005_iannnnnBMX" pitchFamily="2" charset="0"/>
                  </a:rPr>
                  <a:t>2.8 </a:t>
                </a:r>
                <a:r>
                  <a:rPr lang="en-US" sz="2400" b="1" dirty="0">
                    <a:solidFill>
                      <a:schemeClr val="bg1"/>
                    </a:solidFill>
                    <a:latin typeface="2005_iannnnnBMX" pitchFamily="2" charset="0"/>
                    <a:cs typeface="2005_iannnnnBMX" pitchFamily="2" charset="0"/>
                    <a:sym typeface="Symbol"/>
                  </a:rPr>
                  <a:t> </a:t>
                </a:r>
                <a14:m>
                  <m:oMath xmlns:m="http://schemas.openxmlformats.org/officeDocument/2006/math">
                    <m:sSup>
                      <m:sSupPr>
                        <m:ctrlPr>
                          <a:rPr lang="en-US" sz="1800" b="1" i="1">
                            <a:solidFill>
                              <a:schemeClr val="bg1"/>
                            </a:solidFill>
                            <a:latin typeface="Cambria Math"/>
                            <a:cs typeface="2005_iannnnnBMX" pitchFamily="2" charset="0"/>
                          </a:rPr>
                        </m:ctrlPr>
                      </m:sSupPr>
                      <m:e>
                        <m:r>
                          <a:rPr lang="en-US" sz="1800" b="1" i="1">
                            <a:solidFill>
                              <a:schemeClr val="bg1"/>
                            </a:solidFill>
                            <a:latin typeface="Cambria Math"/>
                            <a:cs typeface="2005_iannnnnBMX" pitchFamily="2" charset="0"/>
                          </a:rPr>
                          <m:t>𝟏𝟎</m:t>
                        </m:r>
                      </m:e>
                      <m:sup>
                        <m:r>
                          <a:rPr lang="en-US" sz="1800" b="1" i="1" smtClean="0">
                            <a:solidFill>
                              <a:schemeClr val="bg1"/>
                            </a:solidFill>
                            <a:latin typeface="Cambria Math"/>
                            <a:cs typeface="2005_iannnnnBMX" pitchFamily="2" charset="0"/>
                          </a:rPr>
                          <m:t>𝟖</m:t>
                        </m:r>
                      </m:sup>
                    </m:sSup>
                  </m:oMath>
                </a14:m>
                <a:r>
                  <a:rPr lang="en-US" sz="2800" b="1" dirty="0" smtClean="0">
                    <a:solidFill>
                      <a:schemeClr val="accent6">
                        <a:lumMod val="40000"/>
                        <a:lumOff val="60000"/>
                      </a:schemeClr>
                    </a:solidFill>
                    <a:latin typeface="2005_iannnnnBMX" pitchFamily="2" charset="0"/>
                    <a:cs typeface="2005_iannnnnBMX" pitchFamily="2" charset="0"/>
                  </a:rPr>
                  <a:t>	         Simplify the sum of the exponents.</a:t>
                </a:r>
              </a:p>
              <a:p>
                <a:pPr marL="514350" indent="-514350">
                  <a:buNone/>
                </a:pPr>
                <a:endParaRPr lang="en-US" sz="2800" b="1" dirty="0" smtClean="0">
                  <a:solidFill>
                    <a:schemeClr val="accent6">
                      <a:lumMod val="40000"/>
                      <a:lumOff val="60000"/>
                    </a:schemeClr>
                  </a:solidFill>
                  <a:latin typeface="2005_iannnnnBMX" pitchFamily="2" charset="0"/>
                  <a:cs typeface="2005_iannnnnBMX" pitchFamily="2" charset="0"/>
                </a:endParaRPr>
              </a:p>
            </p:txBody>
          </p:sp>
        </mc:Choice>
        <mc:Fallback xmlns="">
          <p:sp>
            <p:nvSpPr>
              <p:cNvPr id="5123" name="Rectangle 3"/>
              <p:cNvSpPr>
                <a:spLocks noGrp="1" noRot="1" noChangeAspect="1" noMove="1" noResize="1" noEditPoints="1" noAdjustHandles="1" noChangeArrowheads="1" noChangeShapeType="1" noTextEdit="1"/>
              </p:cNvSpPr>
              <p:nvPr>
                <p:ph type="body" idx="1"/>
              </p:nvPr>
            </p:nvSpPr>
            <p:spPr>
              <a:xfrm>
                <a:off x="395536" y="1052736"/>
                <a:ext cx="8208912" cy="5400600"/>
              </a:xfrm>
              <a:blipFill rotWithShape="1">
                <a:blip r:embed="rId2"/>
                <a:stretch>
                  <a:fillRect l="-1560" t="-1129" r="-1486" b="-4063"/>
                </a:stretch>
              </a:blipFill>
            </p:spPr>
            <p:txBody>
              <a:bodyPr/>
              <a:lstStyle/>
              <a:p>
                <a:r>
                  <a:rPr lang="th-TH">
                    <a:noFill/>
                  </a:rPr>
                  <a:t> </a:t>
                </a:r>
              </a:p>
            </p:txBody>
          </p:sp>
        </mc:Fallback>
      </mc:AlternateContent>
    </p:spTree>
    <p:extLst>
      <p:ext uri="{BB962C8B-B14F-4D97-AF65-F5344CB8AC3E}">
        <p14:creationId xmlns:p14="http://schemas.microsoft.com/office/powerpoint/2010/main" val="326458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fade">
                                      <p:cBhvr>
                                        <p:cTn id="12" dur="500"/>
                                        <p:tgtEl>
                                          <p:spTgt spid="5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fade">
                                      <p:cBhvr>
                                        <p:cTn id="17" dur="500"/>
                                        <p:tgtEl>
                                          <p:spTgt spid="51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fade">
                                      <p:cBhvr>
                                        <p:cTn id="22" dur="500"/>
                                        <p:tgtEl>
                                          <p:spTgt spid="51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23">
                                            <p:txEl>
                                              <p:pRg st="4" end="4"/>
                                            </p:txEl>
                                          </p:spTgt>
                                        </p:tgtEl>
                                        <p:attrNameLst>
                                          <p:attrName>style.visibility</p:attrName>
                                        </p:attrNameLst>
                                      </p:cBhvr>
                                      <p:to>
                                        <p:strVal val="visible"/>
                                      </p:to>
                                    </p:set>
                                    <p:animEffect transition="in" filter="fade">
                                      <p:cBhvr>
                                        <p:cTn id="27" dur="500"/>
                                        <p:tgtEl>
                                          <p:spTgt spid="51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123">
                                            <p:txEl>
                                              <p:pRg st="5" end="5"/>
                                            </p:txEl>
                                          </p:spTgt>
                                        </p:tgtEl>
                                        <p:attrNameLst>
                                          <p:attrName>style.visibility</p:attrName>
                                        </p:attrNameLst>
                                      </p:cBhvr>
                                      <p:to>
                                        <p:strVal val="visible"/>
                                      </p:to>
                                    </p:set>
                                    <p:animEffect transition="in" filter="fade">
                                      <p:cBhvr>
                                        <p:cTn id="32" dur="500"/>
                                        <p:tgtEl>
                                          <p:spTgt spid="512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123">
                                            <p:txEl>
                                              <p:pRg st="6" end="6"/>
                                            </p:txEl>
                                          </p:spTgt>
                                        </p:tgtEl>
                                        <p:attrNameLst>
                                          <p:attrName>style.visibility</p:attrName>
                                        </p:attrNameLst>
                                      </p:cBhvr>
                                      <p:to>
                                        <p:strVal val="visible"/>
                                      </p:to>
                                    </p:set>
                                    <p:animEffect transition="in" filter="fade">
                                      <p:cBhvr>
                                        <p:cTn id="37" dur="500"/>
                                        <p:tgtEl>
                                          <p:spTgt spid="512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123">
                                            <p:txEl>
                                              <p:pRg st="7" end="7"/>
                                            </p:txEl>
                                          </p:spTgt>
                                        </p:tgtEl>
                                        <p:attrNameLst>
                                          <p:attrName>style.visibility</p:attrName>
                                        </p:attrNameLst>
                                      </p:cBhvr>
                                      <p:to>
                                        <p:strVal val="visible"/>
                                      </p:to>
                                    </p:set>
                                    <p:animEffect transition="in" filter="fade">
                                      <p:cBhvr>
                                        <p:cTn id="42" dur="500"/>
                                        <p:tgtEl>
                                          <p:spTgt spid="512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123">
                                            <p:txEl>
                                              <p:pRg st="8" end="8"/>
                                            </p:txEl>
                                          </p:spTgt>
                                        </p:tgtEl>
                                        <p:attrNameLst>
                                          <p:attrName>style.visibility</p:attrName>
                                        </p:attrNameLst>
                                      </p:cBhvr>
                                      <p:to>
                                        <p:strVal val="visible"/>
                                      </p:to>
                                    </p:set>
                                    <p:animEffect transition="in" filter="fade">
                                      <p:cBhvr>
                                        <p:cTn id="47" dur="500"/>
                                        <p:tgtEl>
                                          <p:spTgt spid="512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เมฆ 5"/>
          <p:cNvSpPr/>
          <p:nvPr/>
        </p:nvSpPr>
        <p:spPr>
          <a:xfrm>
            <a:off x="395536" y="404664"/>
            <a:ext cx="8136904" cy="912734"/>
          </a:xfrm>
          <a:prstGeom prst="clou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 name="ตัวยึดหมายเลขภาพนิ่ง 5"/>
          <p:cNvSpPr>
            <a:spLocks noGrp="1"/>
          </p:cNvSpPr>
          <p:nvPr>
            <p:ph type="sldNum" sz="quarter" idx="12"/>
          </p:nvPr>
        </p:nvSpPr>
        <p:spPr/>
        <p:txBody>
          <a:bodyPr/>
          <a:lstStyle/>
          <a:p>
            <a:fld id="{8E3771CF-BC35-4C5D-AE13-C627F28D70EF}" type="slidenum">
              <a:rPr lang="en-US"/>
              <a:pPr/>
              <a:t>31</a:t>
            </a:fld>
            <a:endParaRPr lang="en-US"/>
          </a:p>
        </p:txBody>
      </p:sp>
      <p:sp>
        <p:nvSpPr>
          <p:cNvPr id="5122" name="Rectangle 2"/>
          <p:cNvSpPr>
            <a:spLocks noGrp="1" noChangeArrowheads="1"/>
          </p:cNvSpPr>
          <p:nvPr>
            <p:ph type="title"/>
          </p:nvPr>
        </p:nvSpPr>
        <p:spPr>
          <a:xfrm>
            <a:off x="428596" y="404664"/>
            <a:ext cx="7924800" cy="857256"/>
          </a:xfrm>
        </p:spPr>
        <p:txBody>
          <a:bodyPr/>
          <a:lstStyle/>
          <a:p>
            <a:pPr marL="514350" indent="-514350" algn="ctr"/>
            <a:r>
              <a:rPr lang="en-US" sz="4000" dirty="0">
                <a:solidFill>
                  <a:srgbClr val="FFFF00"/>
                </a:solidFill>
                <a:latin typeface="2005_iannnnnBMX" pitchFamily="2" charset="0"/>
                <a:cs typeface="2005_iannnnnBMX" pitchFamily="2" charset="0"/>
              </a:rPr>
              <a:t>Exponent and </a:t>
            </a:r>
            <a:r>
              <a:rPr lang="en-US" sz="4000" dirty="0" smtClean="0">
                <a:solidFill>
                  <a:srgbClr val="FFFF00"/>
                </a:solidFill>
                <a:latin typeface="2005_iannnnnBMX" pitchFamily="2" charset="0"/>
                <a:cs typeface="2005_iannnnnBMX" pitchFamily="2" charset="0"/>
              </a:rPr>
              <a:t>Multiplication</a:t>
            </a:r>
            <a:endParaRPr lang="en-US" sz="4000" dirty="0">
              <a:solidFill>
                <a:srgbClr val="FFFF00"/>
              </a:solidFill>
              <a:latin typeface="2005_iannnnnBMX" pitchFamily="2" charset="0"/>
              <a:cs typeface="2005_iannnnnBMX" pitchFamily="2" charset="0"/>
            </a:endParaRPr>
          </a:p>
        </p:txBody>
      </p:sp>
      <mc:AlternateContent xmlns:mc="http://schemas.openxmlformats.org/markup-compatibility/2006" xmlns:a14="http://schemas.microsoft.com/office/drawing/2010/main">
        <mc:Choice Requires="a14">
          <p:sp>
            <p:nvSpPr>
              <p:cNvPr id="5123" name="Rectangle 3"/>
              <p:cNvSpPr>
                <a:spLocks noGrp="1" noChangeArrowheads="1"/>
              </p:cNvSpPr>
              <p:nvPr>
                <p:ph type="body" idx="1"/>
              </p:nvPr>
            </p:nvSpPr>
            <p:spPr>
              <a:xfrm>
                <a:off x="500034" y="1124744"/>
                <a:ext cx="8001056" cy="5328592"/>
              </a:xfrm>
            </p:spPr>
            <p:txBody>
              <a:bodyPr/>
              <a:lstStyle/>
              <a:p>
                <a:pPr marL="514350" indent="-514350">
                  <a:buNone/>
                </a:pPr>
                <a:r>
                  <a:rPr lang="en-US" sz="2800" b="1" dirty="0" smtClean="0">
                    <a:solidFill>
                      <a:srgbClr val="00B0F0"/>
                    </a:solidFill>
                    <a:latin typeface="2005_iannnnnBMX" pitchFamily="2" charset="0"/>
                    <a:cs typeface="2005_iannnnnBMX" pitchFamily="2" charset="0"/>
                  </a:rPr>
                  <a:t>You can multiply a number that is in scientific notation by another number. If the product is less than one or greater than 10. rewrite the product in scientific notation.</a:t>
                </a:r>
              </a:p>
              <a:p>
                <a:pPr marL="514350" indent="-514350">
                  <a:buNone/>
                </a:pPr>
                <a:r>
                  <a:rPr lang="en-US" sz="2800" b="1" dirty="0" smtClean="0">
                    <a:solidFill>
                      <a:srgbClr val="FFFF00"/>
                    </a:solidFill>
                    <a:latin typeface="2005_iannnnnBMX" pitchFamily="2" charset="0"/>
                    <a:cs typeface="2005_iannnnnBMX" pitchFamily="2" charset="0"/>
                  </a:rPr>
                  <a:t>Example </a:t>
                </a:r>
                <a:r>
                  <a:rPr lang="en-US" sz="2800" b="1" dirty="0" smtClean="0">
                    <a:solidFill>
                      <a:srgbClr val="00B0F0"/>
                    </a:solidFill>
                    <a:latin typeface="2005_iannnnnBMX" pitchFamily="2" charset="0"/>
                    <a:cs typeface="2005_iannnnnBMX" pitchFamily="2" charset="0"/>
                  </a:rPr>
                  <a:t>Multiplying a number in scientific notation.</a:t>
                </a:r>
              </a:p>
              <a:p>
                <a:pPr marL="514350" indent="-514350">
                  <a:buNone/>
                </a:pPr>
                <a:r>
                  <a:rPr lang="en-US" sz="2800" b="1" dirty="0" smtClean="0">
                    <a:solidFill>
                      <a:srgbClr val="00B0F0"/>
                    </a:solidFill>
                    <a:latin typeface="2005_iannnnnBMX" pitchFamily="2" charset="0"/>
                    <a:cs typeface="2005_iannnnnBMX" pitchFamily="2" charset="0"/>
                  </a:rPr>
                  <a:t>Simplify. Write each answer using scientific notation.</a:t>
                </a:r>
              </a:p>
              <a:p>
                <a:pPr marL="514350" indent="-514350">
                  <a:buNone/>
                </a:pPr>
                <a:r>
                  <a:rPr lang="en-US" sz="2800" b="1" dirty="0" smtClean="0">
                    <a:solidFill>
                      <a:schemeClr val="bg1"/>
                    </a:solidFill>
                    <a:latin typeface="2005_iannnnnBMX" pitchFamily="2" charset="0"/>
                    <a:cs typeface="2005_iannnnnBMX" pitchFamily="2" charset="0"/>
                  </a:rPr>
                  <a:t>a. 7(4 </a:t>
                </a:r>
                <a:r>
                  <a:rPr lang="en-US" sz="2800" b="1" dirty="0" smtClean="0">
                    <a:solidFill>
                      <a:schemeClr val="bg1"/>
                    </a:solidFill>
                    <a:latin typeface="2005_iannnnnBMX" pitchFamily="2" charset="0"/>
                    <a:cs typeface="2005_iannnnnBMX" pitchFamily="2" charset="0"/>
                    <a:sym typeface="Symbol"/>
                  </a:rPr>
                  <a:t> </a:t>
                </a:r>
                <a14:m>
                  <m:oMath xmlns:m="http://schemas.openxmlformats.org/officeDocument/2006/math">
                    <m:sSup>
                      <m:sSupPr>
                        <m:ctrlPr>
                          <a:rPr lang="en-US" sz="1800" b="1" i="1">
                            <a:solidFill>
                              <a:schemeClr val="bg1"/>
                            </a:solidFill>
                            <a:latin typeface="Cambria Math"/>
                            <a:cs typeface="2005_iannnnnBMX" pitchFamily="2" charset="0"/>
                            <a:sym typeface="Symbol"/>
                          </a:rPr>
                        </m:ctrlPr>
                      </m:sSupPr>
                      <m:e>
                        <m:r>
                          <a:rPr lang="en-US" sz="1800" b="1" i="1" smtClean="0">
                            <a:solidFill>
                              <a:schemeClr val="bg1"/>
                            </a:solidFill>
                            <a:latin typeface="Cambria Math"/>
                            <a:cs typeface="2005_iannnnnBMX" pitchFamily="2" charset="0"/>
                            <a:sym typeface="Symbol"/>
                          </a:rPr>
                          <m:t>𝟏𝟎</m:t>
                        </m:r>
                      </m:e>
                      <m:sup>
                        <m:r>
                          <a:rPr lang="en-US" sz="1800" b="1" i="1" smtClean="0">
                            <a:solidFill>
                              <a:schemeClr val="bg1"/>
                            </a:solidFill>
                            <a:latin typeface="Cambria Math"/>
                            <a:cs typeface="2005_iannnnnBMX" pitchFamily="2" charset="0"/>
                            <a:sym typeface="Symbol"/>
                          </a:rPr>
                          <m:t>𝟓</m:t>
                        </m:r>
                      </m:sup>
                    </m:sSup>
                  </m:oMath>
                </a14:m>
                <a:r>
                  <a:rPr lang="en-US" sz="2800" b="1" dirty="0" smtClean="0">
                    <a:solidFill>
                      <a:schemeClr val="bg1"/>
                    </a:solidFill>
                    <a:latin typeface="2005_iannnnnBMX" pitchFamily="2" charset="0"/>
                    <a:cs typeface="2005_iannnnnBMX" pitchFamily="2" charset="0"/>
                  </a:rPr>
                  <a:t>) = (7 </a:t>
                </a:r>
                <a:r>
                  <a:rPr lang="en-US" sz="2800" b="1" dirty="0" smtClean="0">
                    <a:solidFill>
                      <a:schemeClr val="bg1"/>
                    </a:solidFill>
                    <a:latin typeface="2005_iannnnnBMX" pitchFamily="2" charset="0"/>
                    <a:cs typeface="2005_iannnnnBMX" pitchFamily="2" charset="0"/>
                    <a:sym typeface="Symbol"/>
                  </a:rPr>
                  <a:t> 4) </a:t>
                </a:r>
                <a:r>
                  <a:rPr lang="en-US" sz="2400" b="1" dirty="0">
                    <a:solidFill>
                      <a:schemeClr val="bg1"/>
                    </a:solidFill>
                    <a:latin typeface="2005_iannnnnBMX" pitchFamily="2" charset="0"/>
                    <a:cs typeface="2005_iannnnnBMX" pitchFamily="2" charset="0"/>
                    <a:sym typeface="Symbol"/>
                  </a:rPr>
                  <a:t> </a:t>
                </a:r>
                <a14:m>
                  <m:oMath xmlns:m="http://schemas.openxmlformats.org/officeDocument/2006/math">
                    <m:sSup>
                      <m:sSupPr>
                        <m:ctrlPr>
                          <a:rPr lang="en-US" sz="1600" b="1" i="1">
                            <a:solidFill>
                              <a:schemeClr val="bg1"/>
                            </a:solidFill>
                            <a:latin typeface="Cambria Math"/>
                            <a:cs typeface="2005_iannnnnBMX" pitchFamily="2" charset="0"/>
                            <a:sym typeface="Symbol"/>
                          </a:rPr>
                        </m:ctrlPr>
                      </m:sSupPr>
                      <m:e>
                        <m:r>
                          <a:rPr lang="en-US" sz="1600" b="1" i="1">
                            <a:solidFill>
                              <a:schemeClr val="bg1"/>
                            </a:solidFill>
                            <a:latin typeface="Cambria Math"/>
                            <a:cs typeface="2005_iannnnnBMX" pitchFamily="2" charset="0"/>
                            <a:sym typeface="Symbol"/>
                          </a:rPr>
                          <m:t>𝟏𝟎</m:t>
                        </m:r>
                      </m:e>
                      <m:sup>
                        <m:r>
                          <a:rPr lang="en-US" sz="1600" b="1" i="1">
                            <a:solidFill>
                              <a:schemeClr val="bg1"/>
                            </a:solidFill>
                            <a:latin typeface="Cambria Math"/>
                            <a:cs typeface="2005_iannnnnBMX" pitchFamily="2" charset="0"/>
                            <a:sym typeface="Symbol"/>
                          </a:rPr>
                          <m:t>𝟓</m:t>
                        </m:r>
                      </m:sup>
                    </m:sSup>
                  </m:oMath>
                </a14:m>
                <a:r>
                  <a:rPr lang="en-US" sz="2800" b="1" dirty="0" smtClean="0">
                    <a:solidFill>
                      <a:schemeClr val="accent6">
                        <a:lumMod val="40000"/>
                        <a:lumOff val="60000"/>
                      </a:schemeClr>
                    </a:solidFill>
                    <a:latin typeface="2005_iannnnnBMX" pitchFamily="2" charset="0"/>
                    <a:cs typeface="2005_iannnnnBMX" pitchFamily="2" charset="0"/>
                  </a:rPr>
                  <a:t>	Use the Associative Property of</a:t>
                </a:r>
              </a:p>
              <a:p>
                <a:pPr marL="514350" indent="-514350">
                  <a:buNone/>
                </a:pPr>
                <a:r>
                  <a:rPr lang="en-US" sz="2800" b="1" dirty="0" smtClean="0">
                    <a:solidFill>
                      <a:schemeClr val="accent6">
                        <a:lumMod val="40000"/>
                        <a:lumOff val="60000"/>
                      </a:schemeClr>
                    </a:solidFill>
                    <a:latin typeface="2005_iannnnnBMX" pitchFamily="2" charset="0"/>
                    <a:cs typeface="2005_iannnnnBMX" pitchFamily="2" charset="0"/>
                  </a:rPr>
                  <a:t>					Multiplication.</a:t>
                </a:r>
              </a:p>
              <a:p>
                <a:pPr marL="514350" indent="-514350">
                  <a:buNone/>
                </a:pPr>
                <a:r>
                  <a:rPr lang="en-US" sz="2800" b="1" dirty="0">
                    <a:solidFill>
                      <a:schemeClr val="accent6">
                        <a:lumMod val="40000"/>
                        <a:lumOff val="60000"/>
                      </a:schemeClr>
                    </a:solidFill>
                    <a:latin typeface="2005_iannnnnBMX" pitchFamily="2" charset="0"/>
                    <a:cs typeface="2005_iannnnnBMX" pitchFamily="2" charset="0"/>
                  </a:rPr>
                  <a:t>	</a:t>
                </a:r>
                <a:r>
                  <a:rPr lang="en-US" sz="2800" b="1" dirty="0" smtClean="0">
                    <a:solidFill>
                      <a:schemeClr val="accent6">
                        <a:lumMod val="40000"/>
                        <a:lumOff val="60000"/>
                      </a:schemeClr>
                    </a:solidFill>
                    <a:latin typeface="2005_iannnnnBMX" pitchFamily="2" charset="0"/>
                    <a:cs typeface="2005_iannnnnBMX" pitchFamily="2" charset="0"/>
                  </a:rPr>
                  <a:t>	      </a:t>
                </a:r>
                <a:r>
                  <a:rPr lang="en-US" sz="2800" b="1" dirty="0" smtClean="0">
                    <a:solidFill>
                      <a:schemeClr val="bg1"/>
                    </a:solidFill>
                    <a:latin typeface="2005_iannnnnBMX" pitchFamily="2" charset="0"/>
                    <a:cs typeface="2005_iannnnnBMX" pitchFamily="2" charset="0"/>
                  </a:rPr>
                  <a:t>= 28 </a:t>
                </a:r>
                <a:r>
                  <a:rPr lang="en-US" sz="2400" b="1" dirty="0">
                    <a:solidFill>
                      <a:schemeClr val="bg1"/>
                    </a:solidFill>
                    <a:latin typeface="2005_iannnnnBMX" pitchFamily="2" charset="0"/>
                    <a:cs typeface="2005_iannnnnBMX" pitchFamily="2" charset="0"/>
                    <a:sym typeface="Symbol"/>
                  </a:rPr>
                  <a:t> </a:t>
                </a:r>
                <a14:m>
                  <m:oMath xmlns:m="http://schemas.openxmlformats.org/officeDocument/2006/math">
                    <m:sSup>
                      <m:sSupPr>
                        <m:ctrlPr>
                          <a:rPr lang="en-US" sz="1600" b="1" i="1">
                            <a:solidFill>
                              <a:schemeClr val="bg1"/>
                            </a:solidFill>
                            <a:latin typeface="Cambria Math"/>
                            <a:cs typeface="2005_iannnnnBMX" pitchFamily="2" charset="0"/>
                            <a:sym typeface="Symbol"/>
                          </a:rPr>
                        </m:ctrlPr>
                      </m:sSupPr>
                      <m:e>
                        <m:r>
                          <a:rPr lang="en-US" sz="1600" b="1" i="1">
                            <a:solidFill>
                              <a:schemeClr val="bg1"/>
                            </a:solidFill>
                            <a:latin typeface="Cambria Math"/>
                            <a:cs typeface="2005_iannnnnBMX" pitchFamily="2" charset="0"/>
                            <a:sym typeface="Symbol"/>
                          </a:rPr>
                          <m:t>𝟏𝟎</m:t>
                        </m:r>
                      </m:e>
                      <m:sup>
                        <m:r>
                          <a:rPr lang="en-US" sz="1600" b="1" i="1">
                            <a:solidFill>
                              <a:schemeClr val="bg1"/>
                            </a:solidFill>
                            <a:latin typeface="Cambria Math"/>
                            <a:cs typeface="2005_iannnnnBMX" pitchFamily="2" charset="0"/>
                            <a:sym typeface="Symbol"/>
                          </a:rPr>
                          <m:t>𝟓</m:t>
                        </m:r>
                      </m:sup>
                    </m:sSup>
                  </m:oMath>
                </a14:m>
                <a:r>
                  <a:rPr lang="en-US" sz="2800" b="1" dirty="0" smtClean="0">
                    <a:solidFill>
                      <a:schemeClr val="accent6">
                        <a:lumMod val="40000"/>
                        <a:lumOff val="60000"/>
                      </a:schemeClr>
                    </a:solidFill>
                    <a:latin typeface="2005_iannnnnBMX" pitchFamily="2" charset="0"/>
                    <a:cs typeface="2005_iannnnnBMX" pitchFamily="2" charset="0"/>
                  </a:rPr>
                  <a:t>		Simplify inside the parentheses.</a:t>
                </a:r>
                <a:endParaRPr lang="en-US" sz="2800" b="1" dirty="0">
                  <a:solidFill>
                    <a:schemeClr val="accent6">
                      <a:lumMod val="40000"/>
                      <a:lumOff val="60000"/>
                    </a:schemeClr>
                  </a:solidFill>
                  <a:latin typeface="2005_iannnnnBMX" pitchFamily="2" charset="0"/>
                  <a:cs typeface="2005_iannnnnBMX" pitchFamily="2" charset="0"/>
                </a:endParaRPr>
              </a:p>
              <a:p>
                <a:pPr marL="514350" indent="-514350">
                  <a:buNone/>
                </a:pPr>
                <a:r>
                  <a:rPr lang="en-US" sz="2800" b="1" dirty="0" smtClean="0">
                    <a:solidFill>
                      <a:schemeClr val="accent6">
                        <a:lumMod val="40000"/>
                        <a:lumOff val="60000"/>
                      </a:schemeClr>
                    </a:solidFill>
                    <a:latin typeface="2005_iannnnnBMX" pitchFamily="2" charset="0"/>
                    <a:cs typeface="2005_iannnnnBMX" pitchFamily="2" charset="0"/>
                  </a:rPr>
                  <a:t>	</a:t>
                </a:r>
                <a:r>
                  <a:rPr lang="en-US" sz="2800" b="1" dirty="0">
                    <a:solidFill>
                      <a:schemeClr val="accent6">
                        <a:lumMod val="40000"/>
                        <a:lumOff val="60000"/>
                      </a:schemeClr>
                    </a:solidFill>
                    <a:latin typeface="2005_iannnnnBMX" pitchFamily="2" charset="0"/>
                    <a:cs typeface="2005_iannnnnBMX" pitchFamily="2" charset="0"/>
                  </a:rPr>
                  <a:t> </a:t>
                </a:r>
                <a:r>
                  <a:rPr lang="en-US" sz="2800" b="1" dirty="0" smtClean="0">
                    <a:solidFill>
                      <a:schemeClr val="accent6">
                        <a:lumMod val="40000"/>
                        <a:lumOff val="60000"/>
                      </a:schemeClr>
                    </a:solidFill>
                    <a:latin typeface="2005_iannnnnBMX" pitchFamily="2" charset="0"/>
                    <a:cs typeface="2005_iannnnnBMX" pitchFamily="2" charset="0"/>
                  </a:rPr>
                  <a:t>          </a:t>
                </a:r>
                <a:r>
                  <a:rPr lang="en-US" sz="2800" b="1" dirty="0" smtClean="0">
                    <a:solidFill>
                      <a:schemeClr val="bg1"/>
                    </a:solidFill>
                    <a:latin typeface="2005_iannnnnBMX" pitchFamily="2" charset="0"/>
                    <a:cs typeface="2005_iannnnnBMX" pitchFamily="2" charset="0"/>
                  </a:rPr>
                  <a:t>= </a:t>
                </a:r>
                <a:r>
                  <a:rPr lang="en-US" sz="2800" b="1" dirty="0">
                    <a:solidFill>
                      <a:schemeClr val="bg1"/>
                    </a:solidFill>
                    <a:latin typeface="2005_iannnnnBMX" pitchFamily="2" charset="0"/>
                    <a:cs typeface="2005_iannnnnBMX" pitchFamily="2" charset="0"/>
                  </a:rPr>
                  <a:t>28 </a:t>
                </a:r>
                <a:r>
                  <a:rPr lang="en-US" sz="2400" b="1" dirty="0">
                    <a:solidFill>
                      <a:schemeClr val="bg1"/>
                    </a:solidFill>
                    <a:latin typeface="2005_iannnnnBMX" pitchFamily="2" charset="0"/>
                    <a:cs typeface="2005_iannnnnBMX" pitchFamily="2" charset="0"/>
                    <a:sym typeface="Symbol"/>
                  </a:rPr>
                  <a:t> </a:t>
                </a:r>
                <a14:m>
                  <m:oMath xmlns:m="http://schemas.openxmlformats.org/officeDocument/2006/math">
                    <m:sSup>
                      <m:sSupPr>
                        <m:ctrlPr>
                          <a:rPr lang="en-US" sz="1600" b="1" i="1">
                            <a:solidFill>
                              <a:schemeClr val="bg1"/>
                            </a:solidFill>
                            <a:latin typeface="Cambria Math"/>
                            <a:cs typeface="2005_iannnnnBMX" pitchFamily="2" charset="0"/>
                            <a:sym typeface="Symbol"/>
                          </a:rPr>
                        </m:ctrlPr>
                      </m:sSupPr>
                      <m:e>
                        <m:r>
                          <a:rPr lang="en-US" sz="1600" b="1" i="1">
                            <a:solidFill>
                              <a:schemeClr val="bg1"/>
                            </a:solidFill>
                            <a:latin typeface="Cambria Math"/>
                            <a:cs typeface="2005_iannnnnBMX" pitchFamily="2" charset="0"/>
                            <a:sym typeface="Symbol"/>
                          </a:rPr>
                          <m:t>𝟏𝟎</m:t>
                        </m:r>
                      </m:e>
                      <m:sup>
                        <m:r>
                          <a:rPr lang="en-US" sz="1600" b="1" i="1">
                            <a:solidFill>
                              <a:schemeClr val="bg1"/>
                            </a:solidFill>
                            <a:latin typeface="Cambria Math"/>
                            <a:cs typeface="2005_iannnnnBMX" pitchFamily="2" charset="0"/>
                            <a:sym typeface="Symbol"/>
                          </a:rPr>
                          <m:t>𝟓</m:t>
                        </m:r>
                      </m:sup>
                    </m:sSup>
                  </m:oMath>
                </a14:m>
                <a:r>
                  <a:rPr lang="en-US" sz="2800" b="1" dirty="0" smtClean="0">
                    <a:solidFill>
                      <a:schemeClr val="bg1"/>
                    </a:solidFill>
                    <a:latin typeface="2005_iannnnnBMX" pitchFamily="2" charset="0"/>
                    <a:cs typeface="2005_iannnnnBMX" pitchFamily="2" charset="0"/>
                  </a:rPr>
                  <a:t>	</a:t>
                </a:r>
                <a:r>
                  <a:rPr lang="en-US" sz="2800" b="1" dirty="0" smtClean="0">
                    <a:solidFill>
                      <a:schemeClr val="accent6">
                        <a:lumMod val="40000"/>
                        <a:lumOff val="60000"/>
                      </a:schemeClr>
                    </a:solidFill>
                    <a:latin typeface="2005_iannnnnBMX" pitchFamily="2" charset="0"/>
                    <a:cs typeface="2005_iannnnnBMX" pitchFamily="2" charset="0"/>
                  </a:rPr>
                  <a:t>	Write the product in scientific notation.</a:t>
                </a:r>
              </a:p>
              <a:p>
                <a:pPr marL="514350" indent="-514350">
                  <a:buNone/>
                </a:pPr>
                <a:endParaRPr lang="en-US" sz="2800" b="1" dirty="0" smtClean="0">
                  <a:solidFill>
                    <a:schemeClr val="accent6">
                      <a:lumMod val="40000"/>
                      <a:lumOff val="60000"/>
                    </a:schemeClr>
                  </a:solidFill>
                  <a:latin typeface="2005_iannnnnBMX" pitchFamily="2" charset="0"/>
                  <a:cs typeface="2005_iannnnnBMX" pitchFamily="2" charset="0"/>
                </a:endParaRPr>
              </a:p>
            </p:txBody>
          </p:sp>
        </mc:Choice>
        <mc:Fallback xmlns="">
          <p:sp>
            <p:nvSpPr>
              <p:cNvPr id="5123" name="Rectangle 3"/>
              <p:cNvSpPr>
                <a:spLocks noGrp="1" noRot="1" noChangeAspect="1" noMove="1" noResize="1" noEditPoints="1" noAdjustHandles="1" noChangeArrowheads="1" noChangeShapeType="1" noTextEdit="1"/>
              </p:cNvSpPr>
              <p:nvPr>
                <p:ph type="body" idx="1"/>
              </p:nvPr>
            </p:nvSpPr>
            <p:spPr>
              <a:xfrm>
                <a:off x="500034" y="1124744"/>
                <a:ext cx="8001056" cy="5328592"/>
              </a:xfrm>
              <a:blipFill rotWithShape="1">
                <a:blip r:embed="rId2"/>
                <a:stretch>
                  <a:fillRect l="-1523" t="-1144" r="-1980"/>
                </a:stretch>
              </a:blipFill>
            </p:spPr>
            <p:txBody>
              <a:bodyPr/>
              <a:lstStyle/>
              <a:p>
                <a:r>
                  <a:rPr lang="th-TH">
                    <a:noFill/>
                  </a:rPr>
                  <a:t> </a:t>
                </a:r>
              </a:p>
            </p:txBody>
          </p:sp>
        </mc:Fallback>
      </mc:AlternateContent>
    </p:spTree>
    <p:extLst>
      <p:ext uri="{BB962C8B-B14F-4D97-AF65-F5344CB8AC3E}">
        <p14:creationId xmlns:p14="http://schemas.microsoft.com/office/powerpoint/2010/main" val="3591031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fade">
                                      <p:cBhvr>
                                        <p:cTn id="12" dur="500"/>
                                        <p:tgtEl>
                                          <p:spTgt spid="5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fade">
                                      <p:cBhvr>
                                        <p:cTn id="17" dur="500"/>
                                        <p:tgtEl>
                                          <p:spTgt spid="51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fade">
                                      <p:cBhvr>
                                        <p:cTn id="22" dur="500"/>
                                        <p:tgtEl>
                                          <p:spTgt spid="51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23">
                                            <p:txEl>
                                              <p:pRg st="4" end="4"/>
                                            </p:txEl>
                                          </p:spTgt>
                                        </p:tgtEl>
                                        <p:attrNameLst>
                                          <p:attrName>style.visibility</p:attrName>
                                        </p:attrNameLst>
                                      </p:cBhvr>
                                      <p:to>
                                        <p:strVal val="visible"/>
                                      </p:to>
                                    </p:set>
                                    <p:animEffect transition="in" filter="fade">
                                      <p:cBhvr>
                                        <p:cTn id="27" dur="500"/>
                                        <p:tgtEl>
                                          <p:spTgt spid="51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123">
                                            <p:txEl>
                                              <p:pRg st="5" end="5"/>
                                            </p:txEl>
                                          </p:spTgt>
                                        </p:tgtEl>
                                        <p:attrNameLst>
                                          <p:attrName>style.visibility</p:attrName>
                                        </p:attrNameLst>
                                      </p:cBhvr>
                                      <p:to>
                                        <p:strVal val="visible"/>
                                      </p:to>
                                    </p:set>
                                    <p:animEffect transition="in" filter="fade">
                                      <p:cBhvr>
                                        <p:cTn id="32" dur="500"/>
                                        <p:tgtEl>
                                          <p:spTgt spid="512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123">
                                            <p:txEl>
                                              <p:pRg st="6" end="6"/>
                                            </p:txEl>
                                          </p:spTgt>
                                        </p:tgtEl>
                                        <p:attrNameLst>
                                          <p:attrName>style.visibility</p:attrName>
                                        </p:attrNameLst>
                                      </p:cBhvr>
                                      <p:to>
                                        <p:strVal val="visible"/>
                                      </p:to>
                                    </p:set>
                                    <p:animEffect transition="in" filter="fade">
                                      <p:cBhvr>
                                        <p:cTn id="37" dur="500"/>
                                        <p:tgtEl>
                                          <p:spTgt spid="51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เมฆ 5"/>
          <p:cNvSpPr/>
          <p:nvPr/>
        </p:nvSpPr>
        <p:spPr>
          <a:xfrm>
            <a:off x="395536" y="404664"/>
            <a:ext cx="8136904" cy="912734"/>
          </a:xfrm>
          <a:prstGeom prst="clou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 name="ตัวยึดหมายเลขภาพนิ่ง 5"/>
          <p:cNvSpPr>
            <a:spLocks noGrp="1"/>
          </p:cNvSpPr>
          <p:nvPr>
            <p:ph type="sldNum" sz="quarter" idx="12"/>
          </p:nvPr>
        </p:nvSpPr>
        <p:spPr/>
        <p:txBody>
          <a:bodyPr/>
          <a:lstStyle/>
          <a:p>
            <a:fld id="{8E3771CF-BC35-4C5D-AE13-C627F28D70EF}" type="slidenum">
              <a:rPr lang="en-US"/>
              <a:pPr/>
              <a:t>32</a:t>
            </a:fld>
            <a:endParaRPr lang="en-US"/>
          </a:p>
        </p:txBody>
      </p:sp>
      <p:sp>
        <p:nvSpPr>
          <p:cNvPr id="5122" name="Rectangle 2"/>
          <p:cNvSpPr>
            <a:spLocks noGrp="1" noChangeArrowheads="1"/>
          </p:cNvSpPr>
          <p:nvPr>
            <p:ph type="title"/>
          </p:nvPr>
        </p:nvSpPr>
        <p:spPr>
          <a:xfrm>
            <a:off x="428596" y="404664"/>
            <a:ext cx="7924800" cy="857256"/>
          </a:xfrm>
        </p:spPr>
        <p:txBody>
          <a:bodyPr/>
          <a:lstStyle/>
          <a:p>
            <a:pPr marL="514350" indent="-514350" algn="ctr"/>
            <a:r>
              <a:rPr lang="en-US" sz="4000" dirty="0">
                <a:solidFill>
                  <a:srgbClr val="FFFF00"/>
                </a:solidFill>
                <a:latin typeface="2005_iannnnnBMX" pitchFamily="2" charset="0"/>
                <a:cs typeface="2005_iannnnnBMX" pitchFamily="2" charset="0"/>
              </a:rPr>
              <a:t>Exponent and </a:t>
            </a:r>
            <a:r>
              <a:rPr lang="en-US" sz="4000" dirty="0" smtClean="0">
                <a:solidFill>
                  <a:srgbClr val="FFFF00"/>
                </a:solidFill>
                <a:latin typeface="2005_iannnnnBMX" pitchFamily="2" charset="0"/>
                <a:cs typeface="2005_iannnnnBMX" pitchFamily="2" charset="0"/>
              </a:rPr>
              <a:t>Multiplication</a:t>
            </a:r>
            <a:endParaRPr lang="en-US" sz="4000" dirty="0">
              <a:solidFill>
                <a:srgbClr val="00B0F0"/>
              </a:solidFill>
              <a:latin typeface="2005_iannnnnBMX" pitchFamily="2" charset="0"/>
              <a:cs typeface="2005_iannnnnBMX" pitchFamily="2" charset="0"/>
            </a:endParaRPr>
          </a:p>
        </p:txBody>
      </p:sp>
      <mc:AlternateContent xmlns:mc="http://schemas.openxmlformats.org/markup-compatibility/2006" xmlns:a14="http://schemas.microsoft.com/office/drawing/2010/main">
        <mc:Choice Requires="a14">
          <p:sp>
            <p:nvSpPr>
              <p:cNvPr id="5123" name="Rectangle 3"/>
              <p:cNvSpPr>
                <a:spLocks noGrp="1" noChangeArrowheads="1"/>
              </p:cNvSpPr>
              <p:nvPr>
                <p:ph type="body" idx="1"/>
              </p:nvPr>
            </p:nvSpPr>
            <p:spPr>
              <a:xfrm>
                <a:off x="395536" y="1772816"/>
                <a:ext cx="8280920" cy="4680520"/>
              </a:xfrm>
            </p:spPr>
            <p:txBody>
              <a:bodyPr/>
              <a:lstStyle/>
              <a:p>
                <a:pPr marL="514350" indent="-514350">
                  <a:buNone/>
                </a:pPr>
                <a:r>
                  <a:rPr lang="en-US" sz="2800" b="1" dirty="0" smtClean="0">
                    <a:solidFill>
                      <a:schemeClr val="bg1"/>
                    </a:solidFill>
                    <a:latin typeface="2005_iannnnnBMX" pitchFamily="2" charset="0"/>
                    <a:cs typeface="2005_iannnnnBMX" pitchFamily="2" charset="0"/>
                  </a:rPr>
                  <a:t>b. 0.5(1.2 </a:t>
                </a:r>
                <a:r>
                  <a:rPr lang="en-US" sz="2800" b="1" dirty="0" smtClean="0">
                    <a:solidFill>
                      <a:schemeClr val="bg1"/>
                    </a:solidFill>
                    <a:latin typeface="2005_iannnnnBMX" pitchFamily="2" charset="0"/>
                    <a:cs typeface="2005_iannnnnBMX" pitchFamily="2" charset="0"/>
                    <a:sym typeface="Symbol"/>
                  </a:rPr>
                  <a:t> </a:t>
                </a:r>
                <a14:m>
                  <m:oMath xmlns:m="http://schemas.openxmlformats.org/officeDocument/2006/math">
                    <m:sSup>
                      <m:sSupPr>
                        <m:ctrlPr>
                          <a:rPr lang="en-US" sz="1800" b="1" i="1">
                            <a:solidFill>
                              <a:schemeClr val="bg1"/>
                            </a:solidFill>
                            <a:latin typeface="Cambria Math"/>
                            <a:cs typeface="2005_iannnnnBMX" pitchFamily="2" charset="0"/>
                            <a:sym typeface="Symbol"/>
                          </a:rPr>
                        </m:ctrlPr>
                      </m:sSupPr>
                      <m:e>
                        <m:r>
                          <a:rPr lang="en-US" sz="1800" b="1" i="1" smtClean="0">
                            <a:solidFill>
                              <a:schemeClr val="bg1"/>
                            </a:solidFill>
                            <a:latin typeface="Cambria Math"/>
                            <a:cs typeface="2005_iannnnnBMX" pitchFamily="2" charset="0"/>
                            <a:sym typeface="Symbol"/>
                          </a:rPr>
                          <m:t>𝟏𝟎</m:t>
                        </m:r>
                      </m:e>
                      <m:sup>
                        <m:r>
                          <a:rPr lang="en-US" sz="1800" b="1" i="1" smtClean="0">
                            <a:solidFill>
                              <a:schemeClr val="bg1"/>
                            </a:solidFill>
                            <a:latin typeface="Cambria Math"/>
                            <a:cs typeface="2005_iannnnnBMX" pitchFamily="2" charset="0"/>
                            <a:sym typeface="Symbol"/>
                          </a:rPr>
                          <m:t>−</m:t>
                        </m:r>
                        <m:r>
                          <a:rPr lang="en-US" sz="1800" b="1" i="1" smtClean="0">
                            <a:solidFill>
                              <a:schemeClr val="bg1"/>
                            </a:solidFill>
                            <a:latin typeface="Cambria Math"/>
                            <a:cs typeface="2005_iannnnnBMX" pitchFamily="2" charset="0"/>
                            <a:sym typeface="Symbol"/>
                          </a:rPr>
                          <m:t>𝟑</m:t>
                        </m:r>
                      </m:sup>
                    </m:sSup>
                  </m:oMath>
                </a14:m>
                <a:r>
                  <a:rPr lang="en-US" sz="2800" b="1" dirty="0" smtClean="0">
                    <a:solidFill>
                      <a:schemeClr val="bg1"/>
                    </a:solidFill>
                    <a:latin typeface="2005_iannnnnBMX" pitchFamily="2" charset="0"/>
                    <a:cs typeface="2005_iannnnnBMX" pitchFamily="2" charset="0"/>
                  </a:rPr>
                  <a:t>) = (0.5 </a:t>
                </a:r>
                <a:r>
                  <a:rPr lang="en-US" sz="2800" b="1" dirty="0" smtClean="0">
                    <a:solidFill>
                      <a:schemeClr val="bg1"/>
                    </a:solidFill>
                    <a:latin typeface="2005_iannnnnBMX" pitchFamily="2" charset="0"/>
                    <a:cs typeface="2005_iannnnnBMX" pitchFamily="2" charset="0"/>
                    <a:sym typeface="Symbol"/>
                  </a:rPr>
                  <a:t> 1.2) </a:t>
                </a:r>
                <a:r>
                  <a:rPr lang="en-US" sz="2400" b="1" dirty="0">
                    <a:solidFill>
                      <a:schemeClr val="bg1"/>
                    </a:solidFill>
                    <a:latin typeface="2005_iannnnnBMX" pitchFamily="2" charset="0"/>
                    <a:cs typeface="2005_iannnnnBMX" pitchFamily="2" charset="0"/>
                    <a:sym typeface="Symbol"/>
                  </a:rPr>
                  <a:t> </a:t>
                </a:r>
                <a14:m>
                  <m:oMath xmlns:m="http://schemas.openxmlformats.org/officeDocument/2006/math">
                    <m:sSup>
                      <m:sSupPr>
                        <m:ctrlPr>
                          <a:rPr lang="en-US" sz="1600" b="1" i="1">
                            <a:solidFill>
                              <a:schemeClr val="bg1"/>
                            </a:solidFill>
                            <a:latin typeface="Cambria Math"/>
                            <a:cs typeface="2005_iannnnnBMX" pitchFamily="2" charset="0"/>
                            <a:sym typeface="Symbol"/>
                          </a:rPr>
                        </m:ctrlPr>
                      </m:sSupPr>
                      <m:e>
                        <m:r>
                          <a:rPr lang="en-US" sz="1600" b="1" i="1">
                            <a:solidFill>
                              <a:schemeClr val="bg1"/>
                            </a:solidFill>
                            <a:latin typeface="Cambria Math"/>
                            <a:cs typeface="2005_iannnnnBMX" pitchFamily="2" charset="0"/>
                            <a:sym typeface="Symbol"/>
                          </a:rPr>
                          <m:t>𝟏𝟎</m:t>
                        </m:r>
                      </m:e>
                      <m:sup>
                        <m:r>
                          <a:rPr lang="en-US" sz="1600" b="1" i="1" smtClean="0">
                            <a:solidFill>
                              <a:schemeClr val="bg1"/>
                            </a:solidFill>
                            <a:latin typeface="Cambria Math"/>
                            <a:cs typeface="2005_iannnnnBMX" pitchFamily="2" charset="0"/>
                            <a:sym typeface="Symbol"/>
                          </a:rPr>
                          <m:t>−</m:t>
                        </m:r>
                        <m:r>
                          <a:rPr lang="en-US" sz="1600" b="1" i="1" smtClean="0">
                            <a:solidFill>
                              <a:schemeClr val="bg1"/>
                            </a:solidFill>
                            <a:latin typeface="Cambria Math"/>
                            <a:cs typeface="2005_iannnnnBMX" pitchFamily="2" charset="0"/>
                            <a:sym typeface="Symbol"/>
                          </a:rPr>
                          <m:t>𝟑</m:t>
                        </m:r>
                      </m:sup>
                    </m:sSup>
                  </m:oMath>
                </a14:m>
                <a:r>
                  <a:rPr lang="en-US" sz="2800" b="1" dirty="0" smtClean="0">
                    <a:solidFill>
                      <a:schemeClr val="bg1"/>
                    </a:solidFill>
                    <a:latin typeface="2005_iannnnnBMX" pitchFamily="2" charset="0"/>
                    <a:cs typeface="2005_iannnnnBMX" pitchFamily="2" charset="0"/>
                  </a:rPr>
                  <a:t> </a:t>
                </a:r>
                <a:r>
                  <a:rPr lang="en-US" sz="2800" b="1" dirty="0" smtClean="0">
                    <a:solidFill>
                      <a:schemeClr val="accent6">
                        <a:lumMod val="40000"/>
                        <a:lumOff val="60000"/>
                      </a:schemeClr>
                    </a:solidFill>
                    <a:latin typeface="2005_iannnnnBMX" pitchFamily="2" charset="0"/>
                    <a:cs typeface="2005_iannnnnBMX" pitchFamily="2" charset="0"/>
                  </a:rPr>
                  <a:t>Use the Associative Property of</a:t>
                </a:r>
              </a:p>
              <a:p>
                <a:pPr marL="514350" indent="-514350">
                  <a:buNone/>
                </a:pPr>
                <a:r>
                  <a:rPr lang="en-US" sz="2800" b="1" dirty="0" smtClean="0">
                    <a:solidFill>
                      <a:schemeClr val="accent6">
                        <a:lumMod val="40000"/>
                        <a:lumOff val="60000"/>
                      </a:schemeClr>
                    </a:solidFill>
                    <a:latin typeface="2005_iannnnnBMX" pitchFamily="2" charset="0"/>
                    <a:cs typeface="2005_iannnnnBMX" pitchFamily="2" charset="0"/>
                  </a:rPr>
                  <a:t>					   Multiplication.</a:t>
                </a:r>
              </a:p>
              <a:p>
                <a:pPr marL="514350" indent="-514350">
                  <a:buNone/>
                </a:pPr>
                <a:r>
                  <a:rPr lang="en-US" sz="2800" b="1" dirty="0">
                    <a:solidFill>
                      <a:schemeClr val="accent6">
                        <a:lumMod val="40000"/>
                        <a:lumOff val="60000"/>
                      </a:schemeClr>
                    </a:solidFill>
                    <a:latin typeface="2005_iannnnnBMX" pitchFamily="2" charset="0"/>
                    <a:cs typeface="2005_iannnnnBMX" pitchFamily="2" charset="0"/>
                  </a:rPr>
                  <a:t>	</a:t>
                </a:r>
                <a:r>
                  <a:rPr lang="en-US" sz="2800" b="1" dirty="0" smtClean="0">
                    <a:solidFill>
                      <a:schemeClr val="accent6">
                        <a:lumMod val="40000"/>
                        <a:lumOff val="60000"/>
                      </a:schemeClr>
                    </a:solidFill>
                    <a:latin typeface="2005_iannnnnBMX" pitchFamily="2" charset="0"/>
                    <a:cs typeface="2005_iannnnnBMX" pitchFamily="2" charset="0"/>
                  </a:rPr>
                  <a:t>	</a:t>
                </a:r>
                <a:r>
                  <a:rPr lang="en-US" sz="2800" b="1" dirty="0" smtClean="0">
                    <a:solidFill>
                      <a:schemeClr val="bg1"/>
                    </a:solidFill>
                    <a:latin typeface="2005_iannnnnBMX" pitchFamily="2" charset="0"/>
                    <a:cs typeface="2005_iannnnnBMX" pitchFamily="2" charset="0"/>
                  </a:rPr>
                  <a:t>           = 0.6 </a:t>
                </a:r>
                <a:r>
                  <a:rPr lang="en-US" sz="2400" b="1" dirty="0">
                    <a:solidFill>
                      <a:schemeClr val="bg1"/>
                    </a:solidFill>
                    <a:latin typeface="2005_iannnnnBMX" pitchFamily="2" charset="0"/>
                    <a:cs typeface="2005_iannnnnBMX" pitchFamily="2" charset="0"/>
                    <a:sym typeface="Symbol"/>
                  </a:rPr>
                  <a:t> </a:t>
                </a:r>
                <a14:m>
                  <m:oMath xmlns:m="http://schemas.openxmlformats.org/officeDocument/2006/math">
                    <m:sSup>
                      <m:sSupPr>
                        <m:ctrlPr>
                          <a:rPr lang="en-US" sz="1600" b="1" i="1">
                            <a:solidFill>
                              <a:schemeClr val="bg1"/>
                            </a:solidFill>
                            <a:latin typeface="Cambria Math"/>
                            <a:cs typeface="2005_iannnnnBMX" pitchFamily="2" charset="0"/>
                            <a:sym typeface="Symbol"/>
                          </a:rPr>
                        </m:ctrlPr>
                      </m:sSupPr>
                      <m:e>
                        <m:r>
                          <a:rPr lang="en-US" sz="1600" b="1" i="1">
                            <a:solidFill>
                              <a:schemeClr val="bg1"/>
                            </a:solidFill>
                            <a:latin typeface="Cambria Math"/>
                            <a:cs typeface="2005_iannnnnBMX" pitchFamily="2" charset="0"/>
                            <a:sym typeface="Symbol"/>
                          </a:rPr>
                          <m:t>𝟏𝟎</m:t>
                        </m:r>
                      </m:e>
                      <m:sup>
                        <m:r>
                          <a:rPr lang="en-US" sz="1600" b="1" i="1" smtClean="0">
                            <a:solidFill>
                              <a:schemeClr val="bg1"/>
                            </a:solidFill>
                            <a:latin typeface="Cambria Math"/>
                            <a:cs typeface="2005_iannnnnBMX" pitchFamily="2" charset="0"/>
                            <a:sym typeface="Symbol"/>
                          </a:rPr>
                          <m:t>−</m:t>
                        </m:r>
                        <m:r>
                          <a:rPr lang="en-US" sz="1600" b="1" i="1" smtClean="0">
                            <a:solidFill>
                              <a:schemeClr val="bg1"/>
                            </a:solidFill>
                            <a:latin typeface="Cambria Math"/>
                            <a:cs typeface="2005_iannnnnBMX" pitchFamily="2" charset="0"/>
                            <a:sym typeface="Symbol"/>
                          </a:rPr>
                          <m:t>𝟑</m:t>
                        </m:r>
                      </m:sup>
                    </m:sSup>
                  </m:oMath>
                </a14:m>
                <a:r>
                  <a:rPr lang="en-US" sz="2800" b="1" dirty="0" smtClean="0">
                    <a:solidFill>
                      <a:schemeClr val="bg1"/>
                    </a:solidFill>
                    <a:latin typeface="2005_iannnnnBMX" pitchFamily="2" charset="0"/>
                    <a:cs typeface="2005_iannnnnBMX" pitchFamily="2" charset="0"/>
                  </a:rPr>
                  <a:t>         </a:t>
                </a:r>
                <a:r>
                  <a:rPr lang="en-US" sz="2800" b="1" dirty="0" smtClean="0">
                    <a:solidFill>
                      <a:schemeClr val="accent6">
                        <a:lumMod val="40000"/>
                        <a:lumOff val="60000"/>
                      </a:schemeClr>
                    </a:solidFill>
                    <a:latin typeface="2005_iannnnnBMX" pitchFamily="2" charset="0"/>
                    <a:cs typeface="2005_iannnnnBMX" pitchFamily="2" charset="0"/>
                  </a:rPr>
                  <a:t>Simplify inside the parentheses.</a:t>
                </a:r>
                <a:endParaRPr lang="en-US" sz="2800" b="1" dirty="0">
                  <a:solidFill>
                    <a:schemeClr val="accent6">
                      <a:lumMod val="40000"/>
                      <a:lumOff val="60000"/>
                    </a:schemeClr>
                  </a:solidFill>
                  <a:latin typeface="2005_iannnnnBMX" pitchFamily="2" charset="0"/>
                  <a:cs typeface="2005_iannnnnBMX" pitchFamily="2" charset="0"/>
                </a:endParaRPr>
              </a:p>
              <a:p>
                <a:pPr marL="514350" indent="-514350">
                  <a:buNone/>
                </a:pPr>
                <a:r>
                  <a:rPr lang="en-US" sz="2800" b="1" dirty="0" smtClean="0">
                    <a:solidFill>
                      <a:schemeClr val="accent6">
                        <a:lumMod val="40000"/>
                        <a:lumOff val="60000"/>
                      </a:schemeClr>
                    </a:solidFill>
                    <a:latin typeface="2005_iannnnnBMX" pitchFamily="2" charset="0"/>
                    <a:cs typeface="2005_iannnnnBMX" pitchFamily="2" charset="0"/>
                  </a:rPr>
                  <a:t>	</a:t>
                </a:r>
                <a:r>
                  <a:rPr lang="en-US" sz="2800" b="1" dirty="0" smtClean="0">
                    <a:solidFill>
                      <a:schemeClr val="bg1"/>
                    </a:solidFill>
                    <a:latin typeface="2005_iannnnnBMX" pitchFamily="2" charset="0"/>
                    <a:cs typeface="2005_iannnnnBMX" pitchFamily="2" charset="0"/>
                  </a:rPr>
                  <a:t>                = 6 </a:t>
                </a:r>
                <a:r>
                  <a:rPr lang="en-US" sz="2400" b="1" dirty="0">
                    <a:solidFill>
                      <a:schemeClr val="bg1"/>
                    </a:solidFill>
                    <a:latin typeface="2005_iannnnnBMX" pitchFamily="2" charset="0"/>
                    <a:cs typeface="2005_iannnnnBMX" pitchFamily="2" charset="0"/>
                    <a:sym typeface="Symbol"/>
                  </a:rPr>
                  <a:t> </a:t>
                </a:r>
                <a14:m>
                  <m:oMath xmlns:m="http://schemas.openxmlformats.org/officeDocument/2006/math">
                    <m:sSup>
                      <m:sSupPr>
                        <m:ctrlPr>
                          <a:rPr lang="en-US" sz="1600" b="1" i="1" smtClean="0">
                            <a:solidFill>
                              <a:schemeClr val="bg1"/>
                            </a:solidFill>
                            <a:latin typeface="Cambria Math"/>
                            <a:cs typeface="2005_iannnnnBMX" pitchFamily="2" charset="0"/>
                            <a:sym typeface="Symbol"/>
                          </a:rPr>
                        </m:ctrlPr>
                      </m:sSupPr>
                      <m:e>
                        <m:r>
                          <a:rPr lang="en-US" sz="1600" b="1" i="1">
                            <a:solidFill>
                              <a:schemeClr val="bg1"/>
                            </a:solidFill>
                            <a:latin typeface="Cambria Math"/>
                            <a:cs typeface="2005_iannnnnBMX" pitchFamily="2" charset="0"/>
                            <a:sym typeface="Symbol"/>
                          </a:rPr>
                          <m:t>𝟏𝟎</m:t>
                        </m:r>
                      </m:e>
                      <m:sup>
                        <m:r>
                          <a:rPr lang="en-US" sz="1600" b="1" i="1" smtClean="0">
                            <a:solidFill>
                              <a:schemeClr val="bg1"/>
                            </a:solidFill>
                            <a:latin typeface="Cambria Math"/>
                            <a:cs typeface="2005_iannnnnBMX" pitchFamily="2" charset="0"/>
                            <a:sym typeface="Symbol"/>
                          </a:rPr>
                          <m:t>−</m:t>
                        </m:r>
                        <m:r>
                          <a:rPr lang="en-US" sz="1600" b="1" i="1" smtClean="0">
                            <a:solidFill>
                              <a:schemeClr val="bg1"/>
                            </a:solidFill>
                            <a:latin typeface="Cambria Math"/>
                            <a:cs typeface="2005_iannnnnBMX" pitchFamily="2" charset="0"/>
                            <a:sym typeface="Symbol"/>
                          </a:rPr>
                          <m:t>𝟒</m:t>
                        </m:r>
                      </m:sup>
                    </m:sSup>
                  </m:oMath>
                </a14:m>
                <a:r>
                  <a:rPr lang="en-US" sz="2800" b="1" dirty="0" smtClean="0">
                    <a:solidFill>
                      <a:schemeClr val="bg1"/>
                    </a:solidFill>
                    <a:latin typeface="2005_iannnnnBMX" pitchFamily="2" charset="0"/>
                    <a:cs typeface="2005_iannnnnBMX" pitchFamily="2" charset="0"/>
                  </a:rPr>
                  <a:t>           </a:t>
                </a:r>
                <a:r>
                  <a:rPr lang="en-US" sz="2800" b="1" dirty="0" smtClean="0">
                    <a:solidFill>
                      <a:schemeClr val="accent6">
                        <a:lumMod val="40000"/>
                        <a:lumOff val="60000"/>
                      </a:schemeClr>
                    </a:solidFill>
                    <a:latin typeface="2005_iannnnnBMX" pitchFamily="2" charset="0"/>
                    <a:cs typeface="2005_iannnnnBMX" pitchFamily="2" charset="0"/>
                  </a:rPr>
                  <a:t>Write the product in scientific notation.</a:t>
                </a:r>
              </a:p>
              <a:p>
                <a:pPr marL="514350" indent="-514350">
                  <a:buNone/>
                </a:pPr>
                <a:r>
                  <a:rPr lang="en-US" sz="2800" b="1" dirty="0" smtClean="0">
                    <a:solidFill>
                      <a:schemeClr val="bg1"/>
                    </a:solidFill>
                    <a:latin typeface="2005_iannnnnBMX" pitchFamily="2" charset="0"/>
                    <a:cs typeface="2005_iannnnnBMX" pitchFamily="2" charset="0"/>
                  </a:rPr>
                  <a:t>c. 0.4(2 </a:t>
                </a:r>
                <a:r>
                  <a:rPr lang="en-US" sz="2800" b="1" dirty="0">
                    <a:solidFill>
                      <a:schemeClr val="bg1"/>
                    </a:solidFill>
                    <a:latin typeface="2005_iannnnnBMX" pitchFamily="2" charset="0"/>
                    <a:cs typeface="2005_iannnnnBMX" pitchFamily="2" charset="0"/>
                    <a:sym typeface="Symbol"/>
                  </a:rPr>
                  <a:t> </a:t>
                </a:r>
                <a14:m>
                  <m:oMath xmlns:m="http://schemas.openxmlformats.org/officeDocument/2006/math">
                    <m:sSup>
                      <m:sSupPr>
                        <m:ctrlPr>
                          <a:rPr lang="en-US" sz="1800" b="1" i="1">
                            <a:solidFill>
                              <a:schemeClr val="bg1"/>
                            </a:solidFill>
                            <a:latin typeface="Cambria Math"/>
                            <a:cs typeface="2005_iannnnnBMX" pitchFamily="2" charset="0"/>
                            <a:sym typeface="Symbol"/>
                          </a:rPr>
                        </m:ctrlPr>
                      </m:sSupPr>
                      <m:e>
                        <m:r>
                          <a:rPr lang="en-US" sz="1800" b="1" i="1">
                            <a:solidFill>
                              <a:schemeClr val="bg1"/>
                            </a:solidFill>
                            <a:latin typeface="Cambria Math"/>
                            <a:cs typeface="2005_iannnnnBMX" pitchFamily="2" charset="0"/>
                            <a:sym typeface="Symbol"/>
                          </a:rPr>
                          <m:t>𝟏𝟎</m:t>
                        </m:r>
                      </m:e>
                      <m:sup>
                        <m:r>
                          <a:rPr lang="en-US" sz="1800" b="1" i="1" smtClean="0">
                            <a:solidFill>
                              <a:schemeClr val="bg1"/>
                            </a:solidFill>
                            <a:latin typeface="Cambria Math"/>
                            <a:cs typeface="2005_iannnnnBMX" pitchFamily="2" charset="0"/>
                            <a:sym typeface="Symbol"/>
                          </a:rPr>
                          <m:t>−</m:t>
                        </m:r>
                        <m:r>
                          <a:rPr lang="en-US" sz="1800" b="1" i="1" smtClean="0">
                            <a:solidFill>
                              <a:schemeClr val="bg1"/>
                            </a:solidFill>
                            <a:latin typeface="Cambria Math"/>
                            <a:cs typeface="2005_iannnnnBMX" pitchFamily="2" charset="0"/>
                            <a:sym typeface="Symbol"/>
                          </a:rPr>
                          <m:t>𝟗</m:t>
                        </m:r>
                      </m:sup>
                    </m:sSup>
                  </m:oMath>
                </a14:m>
                <a:r>
                  <a:rPr lang="en-US" sz="2800" b="1" dirty="0">
                    <a:solidFill>
                      <a:schemeClr val="bg1"/>
                    </a:solidFill>
                    <a:latin typeface="2005_iannnnnBMX" pitchFamily="2" charset="0"/>
                    <a:cs typeface="2005_iannnnnBMX" pitchFamily="2" charset="0"/>
                  </a:rPr>
                  <a:t>) = </a:t>
                </a:r>
                <a:r>
                  <a:rPr lang="en-US" sz="2800" b="1" dirty="0" smtClean="0">
                    <a:solidFill>
                      <a:schemeClr val="bg1"/>
                    </a:solidFill>
                    <a:latin typeface="2005_iannnnnBMX" pitchFamily="2" charset="0"/>
                    <a:cs typeface="2005_iannnnnBMX" pitchFamily="2" charset="0"/>
                  </a:rPr>
                  <a:t>(0.4 </a:t>
                </a:r>
                <a:r>
                  <a:rPr lang="en-US" sz="2800" b="1" dirty="0">
                    <a:solidFill>
                      <a:schemeClr val="bg1"/>
                    </a:solidFill>
                    <a:latin typeface="2005_iannnnnBMX" pitchFamily="2" charset="0"/>
                    <a:cs typeface="2005_iannnnnBMX" pitchFamily="2" charset="0"/>
                    <a:sym typeface="Symbol"/>
                  </a:rPr>
                  <a:t> </a:t>
                </a:r>
                <a:r>
                  <a:rPr lang="en-US" sz="2800" b="1" dirty="0" smtClean="0">
                    <a:solidFill>
                      <a:schemeClr val="bg1"/>
                    </a:solidFill>
                    <a:latin typeface="2005_iannnnnBMX" pitchFamily="2" charset="0"/>
                    <a:cs typeface="2005_iannnnnBMX" pitchFamily="2" charset="0"/>
                    <a:sym typeface="Symbol"/>
                  </a:rPr>
                  <a:t>2) </a:t>
                </a:r>
                <a:r>
                  <a:rPr lang="en-US" sz="2400" b="1" dirty="0">
                    <a:solidFill>
                      <a:schemeClr val="bg1"/>
                    </a:solidFill>
                    <a:latin typeface="2005_iannnnnBMX" pitchFamily="2" charset="0"/>
                    <a:cs typeface="2005_iannnnnBMX" pitchFamily="2" charset="0"/>
                    <a:sym typeface="Symbol"/>
                  </a:rPr>
                  <a:t> </a:t>
                </a:r>
                <a14:m>
                  <m:oMath xmlns:m="http://schemas.openxmlformats.org/officeDocument/2006/math">
                    <m:sSup>
                      <m:sSupPr>
                        <m:ctrlPr>
                          <a:rPr lang="en-US" sz="1600" b="1" i="1">
                            <a:solidFill>
                              <a:schemeClr val="bg1"/>
                            </a:solidFill>
                            <a:latin typeface="Cambria Math"/>
                            <a:cs typeface="2005_iannnnnBMX" pitchFamily="2" charset="0"/>
                            <a:sym typeface="Symbol"/>
                          </a:rPr>
                        </m:ctrlPr>
                      </m:sSupPr>
                      <m:e>
                        <m:r>
                          <a:rPr lang="en-US" sz="1600" b="1" i="1">
                            <a:solidFill>
                              <a:schemeClr val="bg1"/>
                            </a:solidFill>
                            <a:latin typeface="Cambria Math"/>
                            <a:cs typeface="2005_iannnnnBMX" pitchFamily="2" charset="0"/>
                            <a:sym typeface="Symbol"/>
                          </a:rPr>
                          <m:t>𝟏𝟎</m:t>
                        </m:r>
                      </m:e>
                      <m:sup>
                        <m:r>
                          <a:rPr lang="en-US" sz="1600" b="1" i="1" smtClean="0">
                            <a:solidFill>
                              <a:schemeClr val="bg1"/>
                            </a:solidFill>
                            <a:latin typeface="Cambria Math"/>
                            <a:cs typeface="2005_iannnnnBMX" pitchFamily="2" charset="0"/>
                            <a:sym typeface="Symbol"/>
                          </a:rPr>
                          <m:t>−</m:t>
                        </m:r>
                        <m:r>
                          <a:rPr lang="en-US" sz="1600" b="1" i="1" smtClean="0">
                            <a:solidFill>
                              <a:schemeClr val="bg1"/>
                            </a:solidFill>
                            <a:latin typeface="Cambria Math"/>
                            <a:cs typeface="2005_iannnnnBMX" pitchFamily="2" charset="0"/>
                            <a:sym typeface="Symbol"/>
                          </a:rPr>
                          <m:t>𝟗</m:t>
                        </m:r>
                      </m:sup>
                    </m:sSup>
                  </m:oMath>
                </a14:m>
                <a:r>
                  <a:rPr lang="en-US" sz="2800" b="1" dirty="0">
                    <a:solidFill>
                      <a:schemeClr val="accent6">
                        <a:lumMod val="40000"/>
                        <a:lumOff val="60000"/>
                      </a:schemeClr>
                    </a:solidFill>
                    <a:latin typeface="2005_iannnnnBMX" pitchFamily="2" charset="0"/>
                    <a:cs typeface="2005_iannnnnBMX" pitchFamily="2" charset="0"/>
                  </a:rPr>
                  <a:t>	</a:t>
                </a:r>
                <a:r>
                  <a:rPr lang="en-US" sz="2800" b="1" dirty="0" smtClean="0">
                    <a:solidFill>
                      <a:schemeClr val="accent6">
                        <a:lumMod val="40000"/>
                        <a:lumOff val="60000"/>
                      </a:schemeClr>
                    </a:solidFill>
                    <a:latin typeface="2005_iannnnnBMX" pitchFamily="2" charset="0"/>
                    <a:cs typeface="2005_iannnnnBMX" pitchFamily="2" charset="0"/>
                  </a:rPr>
                  <a:t>   Use </a:t>
                </a:r>
                <a:r>
                  <a:rPr lang="en-US" sz="2800" b="1" dirty="0">
                    <a:solidFill>
                      <a:schemeClr val="accent6">
                        <a:lumMod val="40000"/>
                        <a:lumOff val="60000"/>
                      </a:schemeClr>
                    </a:solidFill>
                    <a:latin typeface="2005_iannnnnBMX" pitchFamily="2" charset="0"/>
                    <a:cs typeface="2005_iannnnnBMX" pitchFamily="2" charset="0"/>
                  </a:rPr>
                  <a:t>the Associative Property of</a:t>
                </a:r>
              </a:p>
              <a:p>
                <a:pPr marL="514350" indent="-514350">
                  <a:buNone/>
                </a:pPr>
                <a:r>
                  <a:rPr lang="en-US" sz="2800" b="1" dirty="0">
                    <a:solidFill>
                      <a:schemeClr val="accent6">
                        <a:lumMod val="40000"/>
                        <a:lumOff val="60000"/>
                      </a:schemeClr>
                    </a:solidFill>
                    <a:latin typeface="2005_iannnnnBMX" pitchFamily="2" charset="0"/>
                    <a:cs typeface="2005_iannnnnBMX" pitchFamily="2" charset="0"/>
                  </a:rPr>
                  <a:t>					</a:t>
                </a:r>
                <a:r>
                  <a:rPr lang="en-US" sz="2800" b="1" dirty="0" smtClean="0">
                    <a:solidFill>
                      <a:schemeClr val="accent6">
                        <a:lumMod val="40000"/>
                        <a:lumOff val="60000"/>
                      </a:schemeClr>
                    </a:solidFill>
                    <a:latin typeface="2005_iannnnnBMX" pitchFamily="2" charset="0"/>
                    <a:cs typeface="2005_iannnnnBMX" pitchFamily="2" charset="0"/>
                  </a:rPr>
                  <a:t>   Multiplication</a:t>
                </a:r>
                <a:r>
                  <a:rPr lang="en-US" sz="2800" b="1" dirty="0">
                    <a:solidFill>
                      <a:schemeClr val="accent6">
                        <a:lumMod val="40000"/>
                        <a:lumOff val="60000"/>
                      </a:schemeClr>
                    </a:solidFill>
                    <a:latin typeface="2005_iannnnnBMX" pitchFamily="2" charset="0"/>
                    <a:cs typeface="2005_iannnnnBMX" pitchFamily="2" charset="0"/>
                  </a:rPr>
                  <a:t>.</a:t>
                </a:r>
              </a:p>
              <a:p>
                <a:pPr marL="514350" indent="-514350">
                  <a:buNone/>
                </a:pPr>
                <a:r>
                  <a:rPr lang="en-US" sz="2800" b="1" dirty="0">
                    <a:solidFill>
                      <a:schemeClr val="accent6">
                        <a:lumMod val="40000"/>
                        <a:lumOff val="60000"/>
                      </a:schemeClr>
                    </a:solidFill>
                    <a:latin typeface="2005_iannnnnBMX" pitchFamily="2" charset="0"/>
                    <a:cs typeface="2005_iannnnnBMX" pitchFamily="2" charset="0"/>
                  </a:rPr>
                  <a:t>		      </a:t>
                </a:r>
                <a:r>
                  <a:rPr lang="en-US" sz="2800" b="1" dirty="0" smtClean="0">
                    <a:solidFill>
                      <a:schemeClr val="accent6">
                        <a:lumMod val="40000"/>
                        <a:lumOff val="60000"/>
                      </a:schemeClr>
                    </a:solidFill>
                    <a:latin typeface="2005_iannnnnBMX" pitchFamily="2" charset="0"/>
                    <a:cs typeface="2005_iannnnnBMX" pitchFamily="2" charset="0"/>
                  </a:rPr>
                  <a:t>     </a:t>
                </a:r>
                <a:r>
                  <a:rPr lang="en-US" sz="2800" b="1" dirty="0" smtClean="0">
                    <a:solidFill>
                      <a:schemeClr val="bg1"/>
                    </a:solidFill>
                    <a:latin typeface="2005_iannnnnBMX" pitchFamily="2" charset="0"/>
                    <a:cs typeface="2005_iannnnnBMX" pitchFamily="2" charset="0"/>
                  </a:rPr>
                  <a:t>= 0.8 </a:t>
                </a:r>
                <a:r>
                  <a:rPr lang="en-US" sz="2400" b="1" dirty="0">
                    <a:solidFill>
                      <a:schemeClr val="bg1"/>
                    </a:solidFill>
                    <a:latin typeface="2005_iannnnnBMX" pitchFamily="2" charset="0"/>
                    <a:cs typeface="2005_iannnnnBMX" pitchFamily="2" charset="0"/>
                    <a:sym typeface="Symbol"/>
                  </a:rPr>
                  <a:t> </a:t>
                </a:r>
                <a14:m>
                  <m:oMath xmlns:m="http://schemas.openxmlformats.org/officeDocument/2006/math">
                    <m:sSup>
                      <m:sSupPr>
                        <m:ctrlPr>
                          <a:rPr lang="en-US" sz="1600" b="1" i="1">
                            <a:solidFill>
                              <a:schemeClr val="bg1"/>
                            </a:solidFill>
                            <a:latin typeface="Cambria Math"/>
                            <a:cs typeface="2005_iannnnnBMX" pitchFamily="2" charset="0"/>
                            <a:sym typeface="Symbol"/>
                          </a:rPr>
                        </m:ctrlPr>
                      </m:sSupPr>
                      <m:e>
                        <m:r>
                          <a:rPr lang="en-US" sz="1600" b="1" i="1">
                            <a:solidFill>
                              <a:schemeClr val="bg1"/>
                            </a:solidFill>
                            <a:latin typeface="Cambria Math"/>
                            <a:cs typeface="2005_iannnnnBMX" pitchFamily="2" charset="0"/>
                            <a:sym typeface="Symbol"/>
                          </a:rPr>
                          <m:t>𝟏𝟎</m:t>
                        </m:r>
                      </m:e>
                      <m:sup>
                        <m:r>
                          <a:rPr lang="en-US" sz="1600" b="1" i="1" smtClean="0">
                            <a:solidFill>
                              <a:schemeClr val="bg1"/>
                            </a:solidFill>
                            <a:latin typeface="Cambria Math"/>
                            <a:cs typeface="2005_iannnnnBMX" pitchFamily="2" charset="0"/>
                            <a:sym typeface="Symbol"/>
                          </a:rPr>
                          <m:t>−</m:t>
                        </m:r>
                        <m:r>
                          <a:rPr lang="en-US" sz="1600" b="1" i="1" smtClean="0">
                            <a:solidFill>
                              <a:schemeClr val="bg1"/>
                            </a:solidFill>
                            <a:latin typeface="Cambria Math"/>
                            <a:cs typeface="2005_iannnnnBMX" pitchFamily="2" charset="0"/>
                            <a:sym typeface="Symbol"/>
                          </a:rPr>
                          <m:t>𝟗</m:t>
                        </m:r>
                      </m:sup>
                    </m:sSup>
                  </m:oMath>
                </a14:m>
                <a:r>
                  <a:rPr lang="en-US" sz="2800" b="1" dirty="0" smtClean="0">
                    <a:solidFill>
                      <a:schemeClr val="accent6">
                        <a:lumMod val="40000"/>
                        <a:lumOff val="60000"/>
                      </a:schemeClr>
                    </a:solidFill>
                    <a:latin typeface="2005_iannnnnBMX" pitchFamily="2" charset="0"/>
                    <a:cs typeface="2005_iannnnnBMX" pitchFamily="2" charset="0"/>
                  </a:rPr>
                  <a:t>         Simplify </a:t>
                </a:r>
                <a:r>
                  <a:rPr lang="en-US" sz="2800" b="1" dirty="0">
                    <a:solidFill>
                      <a:schemeClr val="accent6">
                        <a:lumMod val="40000"/>
                        <a:lumOff val="60000"/>
                      </a:schemeClr>
                    </a:solidFill>
                    <a:latin typeface="2005_iannnnnBMX" pitchFamily="2" charset="0"/>
                    <a:cs typeface="2005_iannnnnBMX" pitchFamily="2" charset="0"/>
                  </a:rPr>
                  <a:t>inside the parentheses.</a:t>
                </a:r>
              </a:p>
              <a:p>
                <a:pPr marL="514350" indent="-514350">
                  <a:buNone/>
                </a:pPr>
                <a:r>
                  <a:rPr lang="en-US" sz="2800" b="1" dirty="0">
                    <a:solidFill>
                      <a:schemeClr val="accent6">
                        <a:lumMod val="40000"/>
                        <a:lumOff val="60000"/>
                      </a:schemeClr>
                    </a:solidFill>
                    <a:latin typeface="2005_iannnnnBMX" pitchFamily="2" charset="0"/>
                    <a:cs typeface="2005_iannnnnBMX" pitchFamily="2" charset="0"/>
                  </a:rPr>
                  <a:t>	</a:t>
                </a:r>
                <a:r>
                  <a:rPr lang="en-US" sz="2800" b="1" dirty="0" smtClean="0">
                    <a:solidFill>
                      <a:schemeClr val="bg1"/>
                    </a:solidFill>
                    <a:latin typeface="2005_iannnnnBMX" pitchFamily="2" charset="0"/>
                    <a:cs typeface="2005_iannnnnBMX" pitchFamily="2" charset="0"/>
                  </a:rPr>
                  <a:t>                = 8 </a:t>
                </a:r>
                <a:r>
                  <a:rPr lang="en-US" sz="2400" b="1" dirty="0">
                    <a:solidFill>
                      <a:schemeClr val="bg1"/>
                    </a:solidFill>
                    <a:latin typeface="2005_iannnnnBMX" pitchFamily="2" charset="0"/>
                    <a:cs typeface="2005_iannnnnBMX" pitchFamily="2" charset="0"/>
                    <a:sym typeface="Symbol"/>
                  </a:rPr>
                  <a:t> </a:t>
                </a:r>
                <a14:m>
                  <m:oMath xmlns:m="http://schemas.openxmlformats.org/officeDocument/2006/math">
                    <m:sSup>
                      <m:sSupPr>
                        <m:ctrlPr>
                          <a:rPr lang="en-US" sz="1600" b="1" i="1">
                            <a:solidFill>
                              <a:schemeClr val="bg1"/>
                            </a:solidFill>
                            <a:latin typeface="Cambria Math"/>
                            <a:cs typeface="2005_iannnnnBMX" pitchFamily="2" charset="0"/>
                            <a:sym typeface="Symbol"/>
                          </a:rPr>
                        </m:ctrlPr>
                      </m:sSupPr>
                      <m:e>
                        <m:r>
                          <a:rPr lang="en-US" sz="1600" b="1" i="1">
                            <a:solidFill>
                              <a:schemeClr val="bg1"/>
                            </a:solidFill>
                            <a:latin typeface="Cambria Math"/>
                            <a:cs typeface="2005_iannnnnBMX" pitchFamily="2" charset="0"/>
                            <a:sym typeface="Symbol"/>
                          </a:rPr>
                          <m:t>𝟏𝟎</m:t>
                        </m:r>
                      </m:e>
                      <m:sup>
                        <m:r>
                          <a:rPr lang="en-US" sz="1600" b="1" i="1" smtClean="0">
                            <a:solidFill>
                              <a:schemeClr val="bg1"/>
                            </a:solidFill>
                            <a:latin typeface="Cambria Math"/>
                            <a:cs typeface="2005_iannnnnBMX" pitchFamily="2" charset="0"/>
                            <a:sym typeface="Symbol"/>
                          </a:rPr>
                          <m:t>−</m:t>
                        </m:r>
                        <m:r>
                          <a:rPr lang="en-US" sz="1600" b="1" i="1" smtClean="0">
                            <a:solidFill>
                              <a:schemeClr val="bg1"/>
                            </a:solidFill>
                            <a:latin typeface="Cambria Math"/>
                            <a:cs typeface="2005_iannnnnBMX" pitchFamily="2" charset="0"/>
                            <a:sym typeface="Symbol"/>
                          </a:rPr>
                          <m:t>𝟏𝟎</m:t>
                        </m:r>
                      </m:sup>
                    </m:sSup>
                  </m:oMath>
                </a14:m>
                <a:r>
                  <a:rPr lang="en-US" sz="2800" b="1" dirty="0">
                    <a:solidFill>
                      <a:schemeClr val="bg1"/>
                    </a:solidFill>
                    <a:latin typeface="2005_iannnnnBMX" pitchFamily="2" charset="0"/>
                    <a:cs typeface="2005_iannnnnBMX" pitchFamily="2" charset="0"/>
                  </a:rPr>
                  <a:t>	</a:t>
                </a:r>
                <a:r>
                  <a:rPr lang="en-US" sz="2800" b="1" dirty="0" smtClean="0">
                    <a:solidFill>
                      <a:schemeClr val="accent6">
                        <a:lumMod val="40000"/>
                        <a:lumOff val="60000"/>
                      </a:schemeClr>
                    </a:solidFill>
                    <a:latin typeface="2005_iannnnnBMX" pitchFamily="2" charset="0"/>
                    <a:cs typeface="2005_iannnnnBMX" pitchFamily="2" charset="0"/>
                  </a:rPr>
                  <a:t>   Write </a:t>
                </a:r>
                <a:r>
                  <a:rPr lang="en-US" sz="2800" b="1" dirty="0">
                    <a:solidFill>
                      <a:schemeClr val="accent6">
                        <a:lumMod val="40000"/>
                        <a:lumOff val="60000"/>
                      </a:schemeClr>
                    </a:solidFill>
                    <a:latin typeface="2005_iannnnnBMX" pitchFamily="2" charset="0"/>
                    <a:cs typeface="2005_iannnnnBMX" pitchFamily="2" charset="0"/>
                  </a:rPr>
                  <a:t>the product in scientific notation.</a:t>
                </a:r>
              </a:p>
              <a:p>
                <a:pPr marL="514350" indent="-514350">
                  <a:buNone/>
                </a:pPr>
                <a:endParaRPr lang="en-US" sz="2800" b="1" dirty="0">
                  <a:solidFill>
                    <a:schemeClr val="accent6">
                      <a:lumMod val="40000"/>
                      <a:lumOff val="60000"/>
                    </a:schemeClr>
                  </a:solidFill>
                  <a:latin typeface="2005_iannnnnBMX" pitchFamily="2" charset="0"/>
                  <a:cs typeface="2005_iannnnnBMX" pitchFamily="2" charset="0"/>
                </a:endParaRPr>
              </a:p>
              <a:p>
                <a:pPr marL="514350" indent="-514350">
                  <a:buNone/>
                </a:pPr>
                <a:endParaRPr lang="en-US" sz="2800" b="1" dirty="0" smtClean="0">
                  <a:solidFill>
                    <a:schemeClr val="accent6">
                      <a:lumMod val="40000"/>
                      <a:lumOff val="60000"/>
                    </a:schemeClr>
                  </a:solidFill>
                  <a:latin typeface="2005_iannnnnBMX" pitchFamily="2" charset="0"/>
                  <a:cs typeface="2005_iannnnnBMX" pitchFamily="2" charset="0"/>
                </a:endParaRPr>
              </a:p>
            </p:txBody>
          </p:sp>
        </mc:Choice>
        <mc:Fallback xmlns="">
          <p:sp>
            <p:nvSpPr>
              <p:cNvPr id="5123" name="Rectangle 3"/>
              <p:cNvSpPr>
                <a:spLocks noGrp="1" noRot="1" noChangeAspect="1" noMove="1" noResize="1" noEditPoints="1" noAdjustHandles="1" noChangeArrowheads="1" noChangeShapeType="1" noTextEdit="1"/>
              </p:cNvSpPr>
              <p:nvPr>
                <p:ph type="body" idx="1"/>
              </p:nvPr>
            </p:nvSpPr>
            <p:spPr>
              <a:xfrm>
                <a:off x="395536" y="1772816"/>
                <a:ext cx="8280920" cy="4680520"/>
              </a:xfrm>
              <a:blipFill rotWithShape="1">
                <a:blip r:embed="rId2"/>
                <a:stretch>
                  <a:fillRect l="-1546" t="-1693" r="-1473"/>
                </a:stretch>
              </a:blipFill>
            </p:spPr>
            <p:txBody>
              <a:bodyPr/>
              <a:lstStyle/>
              <a:p>
                <a:r>
                  <a:rPr lang="th-TH">
                    <a:noFill/>
                  </a:rPr>
                  <a:t> </a:t>
                </a:r>
              </a:p>
            </p:txBody>
          </p:sp>
        </mc:Fallback>
      </mc:AlternateContent>
    </p:spTree>
    <p:extLst>
      <p:ext uri="{BB962C8B-B14F-4D97-AF65-F5344CB8AC3E}">
        <p14:creationId xmlns:p14="http://schemas.microsoft.com/office/powerpoint/2010/main" val="172013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fade">
                                      <p:cBhvr>
                                        <p:cTn id="12" dur="500"/>
                                        <p:tgtEl>
                                          <p:spTgt spid="5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fade">
                                      <p:cBhvr>
                                        <p:cTn id="17" dur="500"/>
                                        <p:tgtEl>
                                          <p:spTgt spid="51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fade">
                                      <p:cBhvr>
                                        <p:cTn id="22" dur="500"/>
                                        <p:tgtEl>
                                          <p:spTgt spid="51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23">
                                            <p:txEl>
                                              <p:pRg st="4" end="4"/>
                                            </p:txEl>
                                          </p:spTgt>
                                        </p:tgtEl>
                                        <p:attrNameLst>
                                          <p:attrName>style.visibility</p:attrName>
                                        </p:attrNameLst>
                                      </p:cBhvr>
                                      <p:to>
                                        <p:strVal val="visible"/>
                                      </p:to>
                                    </p:set>
                                    <p:animEffect transition="in" filter="fade">
                                      <p:cBhvr>
                                        <p:cTn id="27" dur="500"/>
                                        <p:tgtEl>
                                          <p:spTgt spid="51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123">
                                            <p:txEl>
                                              <p:pRg st="5" end="5"/>
                                            </p:txEl>
                                          </p:spTgt>
                                        </p:tgtEl>
                                        <p:attrNameLst>
                                          <p:attrName>style.visibility</p:attrName>
                                        </p:attrNameLst>
                                      </p:cBhvr>
                                      <p:to>
                                        <p:strVal val="visible"/>
                                      </p:to>
                                    </p:set>
                                    <p:animEffect transition="in" filter="fade">
                                      <p:cBhvr>
                                        <p:cTn id="32" dur="500"/>
                                        <p:tgtEl>
                                          <p:spTgt spid="512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123">
                                            <p:txEl>
                                              <p:pRg st="6" end="6"/>
                                            </p:txEl>
                                          </p:spTgt>
                                        </p:tgtEl>
                                        <p:attrNameLst>
                                          <p:attrName>style.visibility</p:attrName>
                                        </p:attrNameLst>
                                      </p:cBhvr>
                                      <p:to>
                                        <p:strVal val="visible"/>
                                      </p:to>
                                    </p:set>
                                    <p:animEffect transition="in" filter="fade">
                                      <p:cBhvr>
                                        <p:cTn id="37" dur="500"/>
                                        <p:tgtEl>
                                          <p:spTgt spid="512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123">
                                            <p:txEl>
                                              <p:pRg st="7" end="7"/>
                                            </p:txEl>
                                          </p:spTgt>
                                        </p:tgtEl>
                                        <p:attrNameLst>
                                          <p:attrName>style.visibility</p:attrName>
                                        </p:attrNameLst>
                                      </p:cBhvr>
                                      <p:to>
                                        <p:strVal val="visible"/>
                                      </p:to>
                                    </p:set>
                                    <p:animEffect transition="in" filter="fade">
                                      <p:cBhvr>
                                        <p:cTn id="42" dur="500"/>
                                        <p:tgtEl>
                                          <p:spTgt spid="51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เมฆ 5"/>
          <p:cNvSpPr/>
          <p:nvPr/>
        </p:nvSpPr>
        <p:spPr>
          <a:xfrm>
            <a:off x="2123728" y="404664"/>
            <a:ext cx="4536504" cy="840726"/>
          </a:xfrm>
          <a:prstGeom prst="clou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 name="ตัวยึดหมายเลขภาพนิ่ง 5"/>
          <p:cNvSpPr>
            <a:spLocks noGrp="1"/>
          </p:cNvSpPr>
          <p:nvPr>
            <p:ph type="sldNum" sz="quarter" idx="12"/>
          </p:nvPr>
        </p:nvSpPr>
        <p:spPr/>
        <p:txBody>
          <a:bodyPr/>
          <a:lstStyle/>
          <a:p>
            <a:fld id="{8E3771CF-BC35-4C5D-AE13-C627F28D70EF}" type="slidenum">
              <a:rPr lang="en-US"/>
              <a:pPr/>
              <a:t>33</a:t>
            </a:fld>
            <a:endParaRPr lang="en-US"/>
          </a:p>
        </p:txBody>
      </p:sp>
      <p:sp>
        <p:nvSpPr>
          <p:cNvPr id="5122" name="Rectangle 2"/>
          <p:cNvSpPr>
            <a:spLocks noGrp="1" noChangeArrowheads="1"/>
          </p:cNvSpPr>
          <p:nvPr>
            <p:ph type="title"/>
          </p:nvPr>
        </p:nvSpPr>
        <p:spPr>
          <a:xfrm>
            <a:off x="428596" y="404664"/>
            <a:ext cx="7924800" cy="857256"/>
          </a:xfrm>
        </p:spPr>
        <p:txBody>
          <a:bodyPr/>
          <a:lstStyle/>
          <a:p>
            <a:pPr algn="ctr"/>
            <a:r>
              <a:rPr lang="en-US" sz="4000" dirty="0">
                <a:solidFill>
                  <a:srgbClr val="FFFF00"/>
                </a:solidFill>
                <a:latin typeface="2005_iannnnnBMX" pitchFamily="2" charset="0"/>
                <a:cs typeface="2005_iannnnnBMX" pitchFamily="2" charset="0"/>
              </a:rPr>
              <a:t>Exponent and </a:t>
            </a:r>
            <a:r>
              <a:rPr lang="en-US" sz="4000" dirty="0" smtClean="0">
                <a:solidFill>
                  <a:srgbClr val="FFFF00"/>
                </a:solidFill>
                <a:latin typeface="2005_iannnnnBMX" pitchFamily="2" charset="0"/>
                <a:cs typeface="2005_iannnnnBMX" pitchFamily="2" charset="0"/>
              </a:rPr>
              <a:t>Division</a:t>
            </a:r>
            <a:endParaRPr lang="en-US" sz="4000" dirty="0">
              <a:solidFill>
                <a:srgbClr val="FFFF00"/>
              </a:solidFill>
              <a:latin typeface="2005_iannnnnBMX" pitchFamily="2" charset="0"/>
              <a:cs typeface="2005_iannnnnBMX" pitchFamily="2" charset="0"/>
            </a:endParaRPr>
          </a:p>
        </p:txBody>
      </p:sp>
      <mc:AlternateContent xmlns:mc="http://schemas.openxmlformats.org/markup-compatibility/2006" xmlns:a14="http://schemas.microsoft.com/office/drawing/2010/main">
        <mc:Choice Requires="a14">
          <p:sp>
            <p:nvSpPr>
              <p:cNvPr id="5123" name="Rectangle 3"/>
              <p:cNvSpPr>
                <a:spLocks noGrp="1" noChangeArrowheads="1"/>
              </p:cNvSpPr>
              <p:nvPr>
                <p:ph type="body" idx="1"/>
              </p:nvPr>
            </p:nvSpPr>
            <p:spPr>
              <a:xfrm>
                <a:off x="500034" y="1093776"/>
                <a:ext cx="8001056" cy="5359560"/>
              </a:xfrm>
            </p:spPr>
            <p:txBody>
              <a:bodyPr/>
              <a:lstStyle/>
              <a:p>
                <a:pPr marL="514350" indent="-514350">
                  <a:buNone/>
                </a:pPr>
                <a:r>
                  <a:rPr lang="en-US" sz="2800" b="1" dirty="0" smtClean="0">
                    <a:solidFill>
                      <a:srgbClr val="00B0F0"/>
                    </a:solidFill>
                    <a:latin typeface="2005_iannnnnBMX" pitchFamily="2" charset="0"/>
                    <a:cs typeface="2005_iannnnnBMX" pitchFamily="2" charset="0"/>
                  </a:rPr>
                  <a:t>You can use repeated multiplication to simplify fractions. Expand the numerator and the denominator using repeated  multiplication. Then cancel like terms.</a:t>
                </a:r>
              </a:p>
              <a:p>
                <a:pPr marL="514350" indent="-514350">
                  <a:buNone/>
                </a:pPr>
                <a:r>
                  <a:rPr lang="en-US" sz="2800" dirty="0" smtClean="0">
                    <a:cs typeface="2005_iannnnnBMX" pitchFamily="2" charset="0"/>
                  </a:rPr>
                  <a:t>		</a:t>
                </a:r>
                <a14:m>
                  <m:oMath xmlns:m="http://schemas.openxmlformats.org/officeDocument/2006/math">
                    <m:f>
                      <m:fPr>
                        <m:ctrlPr>
                          <a:rPr lang="en-US" sz="2800" i="1" smtClean="0">
                            <a:latin typeface="Cambria Math"/>
                            <a:cs typeface="2005_iannnnnBMX" pitchFamily="2" charset="0"/>
                          </a:rPr>
                        </m:ctrlPr>
                      </m:fPr>
                      <m:num>
                        <m:sSup>
                          <m:sSupPr>
                            <m:ctrlPr>
                              <a:rPr lang="en-US" sz="2800" i="1" smtClean="0">
                                <a:latin typeface="Cambria Math"/>
                                <a:cs typeface="2005_iannnnnBMX" pitchFamily="2" charset="0"/>
                              </a:rPr>
                            </m:ctrlPr>
                          </m:sSupPr>
                          <m:e>
                            <m:r>
                              <a:rPr lang="en-US" sz="2800" b="0" i="1" smtClean="0">
                                <a:latin typeface="Cambria Math"/>
                                <a:cs typeface="2005_iannnnnBMX" pitchFamily="2" charset="0"/>
                              </a:rPr>
                              <m:t>5</m:t>
                            </m:r>
                          </m:e>
                          <m:sup>
                            <m:r>
                              <a:rPr lang="en-US" sz="2800" b="0" i="1" smtClean="0">
                                <a:latin typeface="Cambria Math"/>
                                <a:cs typeface="2005_iannnnnBMX" pitchFamily="2" charset="0"/>
                              </a:rPr>
                              <m:t>6</m:t>
                            </m:r>
                          </m:sup>
                        </m:sSup>
                      </m:num>
                      <m:den>
                        <m:sSup>
                          <m:sSupPr>
                            <m:ctrlPr>
                              <a:rPr lang="en-US" sz="2800" i="1" smtClean="0">
                                <a:latin typeface="Cambria Math"/>
                                <a:cs typeface="2005_iannnnnBMX" pitchFamily="2" charset="0"/>
                              </a:rPr>
                            </m:ctrlPr>
                          </m:sSupPr>
                          <m:e>
                            <m:r>
                              <a:rPr lang="en-US" sz="2800" b="0" i="1" smtClean="0">
                                <a:latin typeface="Cambria Math"/>
                                <a:cs typeface="2005_iannnnnBMX" pitchFamily="2" charset="0"/>
                              </a:rPr>
                              <m:t>5</m:t>
                            </m:r>
                          </m:e>
                          <m:sup>
                            <m:r>
                              <a:rPr lang="en-US" sz="2800" b="0" i="1" smtClean="0">
                                <a:latin typeface="Cambria Math"/>
                                <a:cs typeface="2005_iannnnnBMX" pitchFamily="2" charset="0"/>
                              </a:rPr>
                              <m:t>2</m:t>
                            </m:r>
                          </m:sup>
                        </m:sSup>
                      </m:den>
                    </m:f>
                  </m:oMath>
                </a14:m>
                <a:r>
                  <a:rPr lang="en-US" sz="2800" dirty="0" smtClean="0">
                    <a:latin typeface="2005_iannnnnBMX" pitchFamily="2" charset="0"/>
                    <a:cs typeface="2005_iannnnnBMX" pitchFamily="2" charset="0"/>
                  </a:rPr>
                  <a:t> = </a:t>
                </a:r>
                <a14:m>
                  <m:oMath xmlns:m="http://schemas.openxmlformats.org/officeDocument/2006/math">
                    <m:f>
                      <m:fPr>
                        <m:ctrlPr>
                          <a:rPr lang="en-US" sz="2800" i="1" smtClean="0">
                            <a:latin typeface="Cambria Math"/>
                            <a:cs typeface="2005_iannnnnBMX" pitchFamily="2" charset="0"/>
                          </a:rPr>
                        </m:ctrlPr>
                      </m:fPr>
                      <m:num>
                        <m:r>
                          <a:rPr lang="en-US" sz="2800" b="0" i="1" smtClean="0">
                            <a:latin typeface="Cambria Math"/>
                            <a:cs typeface="2005_iannnnnBMX" pitchFamily="2" charset="0"/>
                          </a:rPr>
                          <m:t>5</m:t>
                        </m:r>
                        <m:r>
                          <a:rPr lang="en-US" sz="2800" b="0" i="1" smtClean="0">
                            <a:latin typeface="Cambria Math"/>
                            <a:ea typeface="Cambria Math"/>
                            <a:cs typeface="2005_iannnnnBMX" pitchFamily="2" charset="0"/>
                          </a:rPr>
                          <m:t>∙</m:t>
                        </m:r>
                        <m:r>
                          <a:rPr lang="en-US" sz="2800" b="0" i="1" smtClean="0">
                            <a:latin typeface="Cambria Math"/>
                            <a:ea typeface="Cambria Math"/>
                            <a:cs typeface="2005_iannnnnBMX" pitchFamily="2" charset="0"/>
                          </a:rPr>
                          <m:t>5</m:t>
                        </m:r>
                        <m:r>
                          <a:rPr lang="en-US" sz="2800" b="0" i="1" smtClean="0">
                            <a:latin typeface="Cambria Math"/>
                            <a:ea typeface="Cambria Math"/>
                            <a:cs typeface="2005_iannnnnBMX" pitchFamily="2" charset="0"/>
                          </a:rPr>
                          <m:t>∙</m:t>
                        </m:r>
                        <m:r>
                          <a:rPr lang="en-US" sz="2800" b="0" i="1" smtClean="0">
                            <a:latin typeface="Cambria Math"/>
                            <a:ea typeface="Cambria Math"/>
                            <a:cs typeface="2005_iannnnnBMX" pitchFamily="2" charset="0"/>
                          </a:rPr>
                          <m:t>5</m:t>
                        </m:r>
                        <m:r>
                          <a:rPr lang="en-US" sz="2800" b="0" i="1" smtClean="0">
                            <a:latin typeface="Cambria Math"/>
                            <a:ea typeface="Cambria Math"/>
                            <a:cs typeface="2005_iannnnnBMX" pitchFamily="2" charset="0"/>
                          </a:rPr>
                          <m:t>∙</m:t>
                        </m:r>
                        <m:r>
                          <a:rPr lang="en-US" sz="2800" b="0" i="1" smtClean="0">
                            <a:latin typeface="Cambria Math"/>
                            <a:ea typeface="Cambria Math"/>
                            <a:cs typeface="2005_iannnnnBMX" pitchFamily="2" charset="0"/>
                          </a:rPr>
                          <m:t>5</m:t>
                        </m:r>
                        <m:r>
                          <a:rPr lang="en-US" sz="2800" b="0" i="1" smtClean="0">
                            <a:latin typeface="Cambria Math"/>
                            <a:ea typeface="Cambria Math"/>
                            <a:cs typeface="2005_iannnnnBMX" pitchFamily="2" charset="0"/>
                          </a:rPr>
                          <m:t>∙</m:t>
                        </m:r>
                        <m:r>
                          <a:rPr lang="en-US" sz="2800" b="0" i="1" smtClean="0">
                            <a:latin typeface="Cambria Math"/>
                            <a:ea typeface="Cambria Math"/>
                            <a:cs typeface="2005_iannnnnBMX" pitchFamily="2" charset="0"/>
                          </a:rPr>
                          <m:t>5</m:t>
                        </m:r>
                        <m:r>
                          <a:rPr lang="en-US" sz="2800" b="0" i="1" smtClean="0">
                            <a:latin typeface="Cambria Math"/>
                            <a:ea typeface="Cambria Math"/>
                            <a:cs typeface="2005_iannnnnBMX" pitchFamily="2" charset="0"/>
                          </a:rPr>
                          <m:t>∙</m:t>
                        </m:r>
                        <m:r>
                          <a:rPr lang="en-US" sz="2800" b="0" i="1" smtClean="0">
                            <a:latin typeface="Cambria Math"/>
                            <a:ea typeface="Cambria Math"/>
                            <a:cs typeface="2005_iannnnnBMX" pitchFamily="2" charset="0"/>
                          </a:rPr>
                          <m:t>5</m:t>
                        </m:r>
                      </m:num>
                      <m:den>
                        <m:r>
                          <a:rPr lang="en-US" sz="2800" b="0" i="1" smtClean="0">
                            <a:latin typeface="Cambria Math"/>
                            <a:cs typeface="2005_iannnnnBMX" pitchFamily="2" charset="0"/>
                          </a:rPr>
                          <m:t>5</m:t>
                        </m:r>
                        <m:r>
                          <a:rPr lang="en-US" sz="2800" b="0" i="1" smtClean="0">
                            <a:latin typeface="Cambria Math"/>
                            <a:ea typeface="Cambria Math"/>
                            <a:cs typeface="2005_iannnnnBMX" pitchFamily="2" charset="0"/>
                          </a:rPr>
                          <m:t>∙</m:t>
                        </m:r>
                        <m:r>
                          <a:rPr lang="en-US" sz="2800" b="0" i="1" smtClean="0">
                            <a:latin typeface="Cambria Math"/>
                            <a:ea typeface="Cambria Math"/>
                            <a:cs typeface="2005_iannnnnBMX" pitchFamily="2" charset="0"/>
                          </a:rPr>
                          <m:t>5</m:t>
                        </m:r>
                      </m:den>
                    </m:f>
                  </m:oMath>
                </a14:m>
                <a:r>
                  <a:rPr lang="en-US" sz="2800" dirty="0" smtClean="0">
                    <a:latin typeface="2005_iannnnnBMX" pitchFamily="2" charset="0"/>
                    <a:cs typeface="2005_iannnnnBMX" pitchFamily="2" charset="0"/>
                  </a:rPr>
                  <a:t> = </a:t>
                </a:r>
                <a14:m>
                  <m:oMath xmlns:m="http://schemas.openxmlformats.org/officeDocument/2006/math">
                    <m:sSup>
                      <m:sSupPr>
                        <m:ctrlPr>
                          <a:rPr lang="en-US" sz="2000" i="1" smtClean="0">
                            <a:latin typeface="Cambria Math"/>
                            <a:cs typeface="2005_iannnnnBMX" pitchFamily="2" charset="0"/>
                          </a:rPr>
                        </m:ctrlPr>
                      </m:sSupPr>
                      <m:e>
                        <m:r>
                          <a:rPr lang="en-US" sz="2000" b="0" i="1" smtClean="0">
                            <a:latin typeface="Cambria Math"/>
                            <a:cs typeface="2005_iannnnnBMX" pitchFamily="2" charset="0"/>
                          </a:rPr>
                          <m:t>5</m:t>
                        </m:r>
                      </m:e>
                      <m:sup>
                        <m:r>
                          <a:rPr lang="en-US" sz="2000" b="0" i="1" smtClean="0">
                            <a:latin typeface="Cambria Math"/>
                            <a:cs typeface="2005_iannnnnBMX" pitchFamily="2" charset="0"/>
                          </a:rPr>
                          <m:t>4</m:t>
                        </m:r>
                      </m:sup>
                    </m:sSup>
                  </m:oMath>
                </a14:m>
                <a:endParaRPr lang="en-US" sz="2800" dirty="0" smtClean="0">
                  <a:latin typeface="2005_iannnnnBMX" pitchFamily="2" charset="0"/>
                  <a:cs typeface="2005_iannnnnBMX" pitchFamily="2" charset="0"/>
                </a:endParaRPr>
              </a:p>
              <a:p>
                <a:pPr marL="514350" indent="-514350">
                  <a:buNone/>
                </a:pPr>
                <a:r>
                  <a:rPr lang="en-US" sz="2800" b="1" dirty="0" smtClean="0">
                    <a:latin typeface="2005_iannnnnBMX" pitchFamily="2" charset="0"/>
                    <a:cs typeface="2005_iannnnnBMX" pitchFamily="2" charset="0"/>
                  </a:rPr>
                  <a:t>The illustrates the following property of exponents.</a:t>
                </a:r>
              </a:p>
              <a:p>
                <a:pPr marL="514350" indent="-514350">
                  <a:buNone/>
                </a:pPr>
                <a:r>
                  <a:rPr lang="en-US" sz="2800" b="1" dirty="0" smtClean="0">
                    <a:solidFill>
                      <a:srgbClr val="FFFF00"/>
                    </a:solidFill>
                    <a:latin typeface="2005_iannnnnBMX" pitchFamily="2" charset="0"/>
                    <a:cs typeface="2005_iannnnnBMX" pitchFamily="2" charset="0"/>
                  </a:rPr>
                  <a:t>Property:</a:t>
                </a:r>
                <a:r>
                  <a:rPr lang="en-US" sz="2800" b="1" dirty="0" smtClean="0">
                    <a:latin typeface="2005_iannnnnBMX" pitchFamily="2" charset="0"/>
                    <a:cs typeface="2005_iannnnnBMX" pitchFamily="2" charset="0"/>
                  </a:rPr>
                  <a:t> Dividing Powers With The Same Base</a:t>
                </a:r>
              </a:p>
              <a:p>
                <a:pPr marL="514350" indent="-514350">
                  <a:buNone/>
                </a:pPr>
                <a:r>
                  <a:rPr lang="en-US" sz="2800" b="1" dirty="0" smtClean="0">
                    <a:solidFill>
                      <a:schemeClr val="accent6">
                        <a:lumMod val="40000"/>
                        <a:lumOff val="60000"/>
                      </a:schemeClr>
                    </a:solidFill>
                    <a:latin typeface="2005_iannnnnBMX" pitchFamily="2" charset="0"/>
                    <a:cs typeface="2005_iannnnnBMX" pitchFamily="2" charset="0"/>
                  </a:rPr>
                  <a:t>For every nonzero number a and integers m and n, </a:t>
                </a:r>
                <a14:m>
                  <m:oMath xmlns:m="http://schemas.openxmlformats.org/officeDocument/2006/math">
                    <m:f>
                      <m:fPr>
                        <m:ctrlPr>
                          <a:rPr lang="en-US" sz="2800" b="1" i="1" smtClean="0">
                            <a:solidFill>
                              <a:schemeClr val="accent6">
                                <a:lumMod val="40000"/>
                                <a:lumOff val="60000"/>
                              </a:schemeClr>
                            </a:solidFill>
                            <a:latin typeface="Cambria Math"/>
                            <a:cs typeface="2005_iannnnnBMX" pitchFamily="2" charset="0"/>
                          </a:rPr>
                        </m:ctrlPr>
                      </m:fPr>
                      <m:num>
                        <m:sSup>
                          <m:sSupPr>
                            <m:ctrlPr>
                              <a:rPr lang="en-US" sz="2800" b="1" i="1" smtClean="0">
                                <a:solidFill>
                                  <a:schemeClr val="accent6">
                                    <a:lumMod val="40000"/>
                                    <a:lumOff val="60000"/>
                                  </a:schemeClr>
                                </a:solidFill>
                                <a:latin typeface="Cambria Math"/>
                                <a:cs typeface="2005_iannnnnBMX" pitchFamily="2" charset="0"/>
                              </a:rPr>
                            </m:ctrlPr>
                          </m:sSupPr>
                          <m:e>
                            <m:r>
                              <a:rPr lang="en-US" sz="2800" b="1" i="1" smtClean="0">
                                <a:solidFill>
                                  <a:schemeClr val="accent6">
                                    <a:lumMod val="40000"/>
                                    <a:lumOff val="60000"/>
                                  </a:schemeClr>
                                </a:solidFill>
                                <a:latin typeface="Cambria Math"/>
                                <a:cs typeface="2005_iannnnnBMX" pitchFamily="2" charset="0"/>
                              </a:rPr>
                              <m:t>𝒂</m:t>
                            </m:r>
                          </m:e>
                          <m:sup>
                            <m:r>
                              <a:rPr lang="en-US" sz="2800" b="1" i="1" smtClean="0">
                                <a:solidFill>
                                  <a:schemeClr val="accent6">
                                    <a:lumMod val="40000"/>
                                    <a:lumOff val="60000"/>
                                  </a:schemeClr>
                                </a:solidFill>
                                <a:latin typeface="Cambria Math"/>
                                <a:cs typeface="2005_iannnnnBMX" pitchFamily="2" charset="0"/>
                              </a:rPr>
                              <m:t>𝒎</m:t>
                            </m:r>
                          </m:sup>
                        </m:sSup>
                      </m:num>
                      <m:den>
                        <m:sSup>
                          <m:sSupPr>
                            <m:ctrlPr>
                              <a:rPr lang="en-US" sz="2800" b="1" i="1" smtClean="0">
                                <a:solidFill>
                                  <a:schemeClr val="accent6">
                                    <a:lumMod val="40000"/>
                                    <a:lumOff val="60000"/>
                                  </a:schemeClr>
                                </a:solidFill>
                                <a:latin typeface="Cambria Math"/>
                                <a:cs typeface="2005_iannnnnBMX" pitchFamily="2" charset="0"/>
                              </a:rPr>
                            </m:ctrlPr>
                          </m:sSupPr>
                          <m:e>
                            <m:r>
                              <a:rPr lang="en-US" sz="2800" b="1" i="1" smtClean="0">
                                <a:solidFill>
                                  <a:schemeClr val="accent6">
                                    <a:lumMod val="40000"/>
                                    <a:lumOff val="60000"/>
                                  </a:schemeClr>
                                </a:solidFill>
                                <a:latin typeface="Cambria Math"/>
                                <a:cs typeface="2005_iannnnnBMX" pitchFamily="2" charset="0"/>
                              </a:rPr>
                              <m:t>𝒂</m:t>
                            </m:r>
                          </m:e>
                          <m:sup>
                            <m:r>
                              <a:rPr lang="en-US" sz="2800" b="1" i="1" smtClean="0">
                                <a:solidFill>
                                  <a:schemeClr val="accent6">
                                    <a:lumMod val="40000"/>
                                    <a:lumOff val="60000"/>
                                  </a:schemeClr>
                                </a:solidFill>
                                <a:latin typeface="Cambria Math"/>
                                <a:cs typeface="2005_iannnnnBMX" pitchFamily="2" charset="0"/>
                              </a:rPr>
                              <m:t>𝒏</m:t>
                            </m:r>
                          </m:sup>
                        </m:sSup>
                      </m:den>
                    </m:f>
                  </m:oMath>
                </a14:m>
                <a:r>
                  <a:rPr lang="en-US" sz="2800" b="1" dirty="0" smtClean="0">
                    <a:solidFill>
                      <a:schemeClr val="accent6">
                        <a:lumMod val="40000"/>
                        <a:lumOff val="60000"/>
                      </a:schemeClr>
                    </a:solidFill>
                    <a:latin typeface="2005_iannnnnBMX" pitchFamily="2" charset="0"/>
                    <a:cs typeface="2005_iannnnnBMX" pitchFamily="2" charset="0"/>
                  </a:rPr>
                  <a:t> = </a:t>
                </a:r>
                <a14:m>
                  <m:oMath xmlns:m="http://schemas.openxmlformats.org/officeDocument/2006/math">
                    <m:sSup>
                      <m:sSupPr>
                        <m:ctrlPr>
                          <a:rPr lang="en-US" sz="2400" b="1" i="1" smtClean="0">
                            <a:solidFill>
                              <a:schemeClr val="accent6">
                                <a:lumMod val="40000"/>
                                <a:lumOff val="60000"/>
                              </a:schemeClr>
                            </a:solidFill>
                            <a:latin typeface="Cambria Math"/>
                            <a:cs typeface="2005_iannnnnBMX" pitchFamily="2" charset="0"/>
                          </a:rPr>
                        </m:ctrlPr>
                      </m:sSupPr>
                      <m:e>
                        <m:r>
                          <a:rPr lang="en-US" sz="2400" b="1" i="1" smtClean="0">
                            <a:solidFill>
                              <a:schemeClr val="accent6">
                                <a:lumMod val="40000"/>
                                <a:lumOff val="60000"/>
                              </a:schemeClr>
                            </a:solidFill>
                            <a:latin typeface="Cambria Math"/>
                            <a:cs typeface="2005_iannnnnBMX" pitchFamily="2" charset="0"/>
                          </a:rPr>
                          <m:t>𝒂</m:t>
                        </m:r>
                      </m:e>
                      <m:sup>
                        <m:r>
                          <a:rPr lang="en-US" sz="2400" b="1" i="1" smtClean="0">
                            <a:solidFill>
                              <a:schemeClr val="accent6">
                                <a:lumMod val="40000"/>
                                <a:lumOff val="60000"/>
                              </a:schemeClr>
                            </a:solidFill>
                            <a:latin typeface="Cambria Math"/>
                            <a:cs typeface="2005_iannnnnBMX" pitchFamily="2" charset="0"/>
                          </a:rPr>
                          <m:t>𝒎</m:t>
                        </m:r>
                        <m:r>
                          <a:rPr lang="en-US" sz="2400" b="1" i="1" smtClean="0">
                            <a:solidFill>
                              <a:schemeClr val="accent6">
                                <a:lumMod val="40000"/>
                                <a:lumOff val="60000"/>
                              </a:schemeClr>
                            </a:solidFill>
                            <a:latin typeface="Cambria Math"/>
                            <a:cs typeface="2005_iannnnnBMX" pitchFamily="2" charset="0"/>
                          </a:rPr>
                          <m:t>−</m:t>
                        </m:r>
                        <m:r>
                          <a:rPr lang="en-US" sz="2400" b="1" i="1" smtClean="0">
                            <a:solidFill>
                              <a:schemeClr val="accent6">
                                <a:lumMod val="40000"/>
                                <a:lumOff val="60000"/>
                              </a:schemeClr>
                            </a:solidFill>
                            <a:latin typeface="Cambria Math"/>
                            <a:cs typeface="2005_iannnnnBMX" pitchFamily="2" charset="0"/>
                          </a:rPr>
                          <m:t>𝒏</m:t>
                        </m:r>
                      </m:sup>
                    </m:sSup>
                  </m:oMath>
                </a14:m>
                <a:endParaRPr lang="en-US" sz="2800" b="1" dirty="0" smtClean="0">
                  <a:solidFill>
                    <a:schemeClr val="accent6">
                      <a:lumMod val="40000"/>
                      <a:lumOff val="60000"/>
                    </a:schemeClr>
                  </a:solidFill>
                  <a:latin typeface="2005_iannnnnBMX" pitchFamily="2" charset="0"/>
                  <a:cs typeface="2005_iannnnnBMX" pitchFamily="2" charset="0"/>
                </a:endParaRPr>
              </a:p>
              <a:p>
                <a:pPr marL="514350" indent="-514350">
                  <a:buNone/>
                </a:pPr>
                <a:r>
                  <a:rPr lang="en-US" sz="2800" b="1" dirty="0" smtClean="0">
                    <a:solidFill>
                      <a:schemeClr val="accent6">
                        <a:lumMod val="40000"/>
                        <a:lumOff val="60000"/>
                      </a:schemeClr>
                    </a:solidFill>
                    <a:latin typeface="2005_iannnnnBMX" pitchFamily="2" charset="0"/>
                    <a:cs typeface="2005_iannnnnBMX" pitchFamily="2" charset="0"/>
                  </a:rPr>
                  <a:t>Since division by zero is undefined, assume that no base is equal to zero</a:t>
                </a:r>
                <a:r>
                  <a:rPr lang="en-US" sz="2800" b="1" dirty="0" smtClean="0">
                    <a:latin typeface="2005_iannnnnBMX" pitchFamily="2" charset="0"/>
                    <a:cs typeface="2005_iannnnnBMX" pitchFamily="2" charset="0"/>
                  </a:rPr>
                  <a:t>.</a:t>
                </a:r>
              </a:p>
              <a:p>
                <a:pPr marL="514350" indent="-514350">
                  <a:buNone/>
                </a:pPr>
                <a:r>
                  <a:rPr lang="en-US" sz="2800" b="1" dirty="0" smtClean="0">
                    <a:solidFill>
                      <a:srgbClr val="FFFF00"/>
                    </a:solidFill>
                    <a:latin typeface="2005_iannnnnBMX" pitchFamily="2" charset="0"/>
                    <a:cs typeface="2005_iannnnnBMX" pitchFamily="2" charset="0"/>
                  </a:rPr>
                  <a:t>Example</a:t>
                </a:r>
                <a:r>
                  <a:rPr lang="en-US" sz="2800" b="1" dirty="0" smtClean="0">
                    <a:latin typeface="2005_iannnnnBMX" pitchFamily="2" charset="0"/>
                    <a:cs typeface="2005_iannnnnBMX" pitchFamily="2" charset="0"/>
                  </a:rPr>
                  <a:t> 		</a:t>
                </a:r>
                <a14:m>
                  <m:oMath xmlns:m="http://schemas.openxmlformats.org/officeDocument/2006/math">
                    <m:f>
                      <m:fPr>
                        <m:ctrlPr>
                          <a:rPr lang="en-US" sz="2800" b="1" i="1" dirty="0" smtClean="0">
                            <a:latin typeface="Cambria Math"/>
                            <a:cs typeface="2005_iannnnnBMX" pitchFamily="2" charset="0"/>
                          </a:rPr>
                        </m:ctrlPr>
                      </m:fPr>
                      <m:num>
                        <m:sSup>
                          <m:sSupPr>
                            <m:ctrlPr>
                              <a:rPr lang="en-US" sz="2800" b="1" i="1" dirty="0" smtClean="0">
                                <a:latin typeface="Cambria Math"/>
                                <a:cs typeface="2005_iannnnnBMX" pitchFamily="2" charset="0"/>
                              </a:rPr>
                            </m:ctrlPr>
                          </m:sSupPr>
                          <m:e>
                            <m:r>
                              <a:rPr lang="en-US" sz="2800" b="1" i="1" dirty="0" smtClean="0">
                                <a:latin typeface="Cambria Math"/>
                                <a:cs typeface="2005_iannnnnBMX" pitchFamily="2" charset="0"/>
                              </a:rPr>
                              <m:t>𝟑</m:t>
                            </m:r>
                          </m:e>
                          <m:sup>
                            <m:r>
                              <a:rPr lang="en-US" sz="2800" b="1" i="1" dirty="0" smtClean="0">
                                <a:latin typeface="Cambria Math"/>
                                <a:cs typeface="2005_iannnnnBMX" pitchFamily="2" charset="0"/>
                              </a:rPr>
                              <m:t>𝟕</m:t>
                            </m:r>
                          </m:sup>
                        </m:sSup>
                      </m:num>
                      <m:den>
                        <m:sSup>
                          <m:sSupPr>
                            <m:ctrlPr>
                              <a:rPr lang="en-US" sz="2800" b="1" i="1" dirty="0" smtClean="0">
                                <a:latin typeface="Cambria Math"/>
                                <a:cs typeface="2005_iannnnnBMX" pitchFamily="2" charset="0"/>
                              </a:rPr>
                            </m:ctrlPr>
                          </m:sSupPr>
                          <m:e>
                            <m:r>
                              <a:rPr lang="en-US" sz="2800" b="1" i="1" dirty="0" smtClean="0">
                                <a:latin typeface="Cambria Math"/>
                                <a:cs typeface="2005_iannnnnBMX" pitchFamily="2" charset="0"/>
                              </a:rPr>
                              <m:t>𝟑</m:t>
                            </m:r>
                          </m:e>
                          <m:sup>
                            <m:r>
                              <a:rPr lang="en-US" sz="2800" b="1" i="1" dirty="0" smtClean="0">
                                <a:latin typeface="Cambria Math"/>
                                <a:cs typeface="2005_iannnnnBMX" pitchFamily="2" charset="0"/>
                              </a:rPr>
                              <m:t>𝟑</m:t>
                            </m:r>
                          </m:sup>
                        </m:sSup>
                      </m:den>
                    </m:f>
                  </m:oMath>
                </a14:m>
                <a:r>
                  <a:rPr lang="en-US" sz="2800" b="1" dirty="0" smtClean="0">
                    <a:latin typeface="2005_iannnnnBMX" pitchFamily="2" charset="0"/>
                    <a:cs typeface="2005_iannnnnBMX" pitchFamily="2" charset="0"/>
                  </a:rPr>
                  <a:t> =</a:t>
                </a:r>
                <a14:m>
                  <m:oMath xmlns:m="http://schemas.openxmlformats.org/officeDocument/2006/math">
                    <m:sSup>
                      <m:sSupPr>
                        <m:ctrlPr>
                          <a:rPr lang="en-US" sz="2000" b="1" i="1" dirty="0" smtClean="0">
                            <a:latin typeface="Cambria Math"/>
                            <a:cs typeface="2005_iannnnnBMX" pitchFamily="2" charset="0"/>
                          </a:rPr>
                        </m:ctrlPr>
                      </m:sSupPr>
                      <m:e>
                        <m:r>
                          <a:rPr lang="en-US" sz="2000" b="1" i="1" dirty="0" smtClean="0">
                            <a:latin typeface="Cambria Math"/>
                            <a:cs typeface="2005_iannnnnBMX" pitchFamily="2" charset="0"/>
                          </a:rPr>
                          <m:t> </m:t>
                        </m:r>
                        <m:r>
                          <a:rPr lang="en-US" sz="2000" b="1" i="1" dirty="0" smtClean="0">
                            <a:latin typeface="Cambria Math"/>
                            <a:cs typeface="2005_iannnnnBMX" pitchFamily="2" charset="0"/>
                          </a:rPr>
                          <m:t>𝟑</m:t>
                        </m:r>
                      </m:e>
                      <m:sup>
                        <m:r>
                          <a:rPr lang="en-US" sz="2000" b="1" i="1" dirty="0" smtClean="0">
                            <a:latin typeface="Cambria Math"/>
                            <a:cs typeface="2005_iannnnnBMX" pitchFamily="2" charset="0"/>
                          </a:rPr>
                          <m:t>𝟕</m:t>
                        </m:r>
                        <m:r>
                          <a:rPr lang="en-US" sz="2000" b="1" i="1" dirty="0" smtClean="0">
                            <a:latin typeface="Cambria Math"/>
                            <a:cs typeface="2005_iannnnnBMX" pitchFamily="2" charset="0"/>
                          </a:rPr>
                          <m:t>−</m:t>
                        </m:r>
                        <m:r>
                          <a:rPr lang="en-US" sz="2000" b="1" i="1" dirty="0" smtClean="0">
                            <a:latin typeface="Cambria Math"/>
                            <a:cs typeface="2005_iannnnnBMX" pitchFamily="2" charset="0"/>
                          </a:rPr>
                          <m:t>𝟑</m:t>
                        </m:r>
                      </m:sup>
                    </m:sSup>
                  </m:oMath>
                </a14:m>
                <a:r>
                  <a:rPr lang="en-US" sz="2000" b="1" dirty="0" smtClean="0">
                    <a:latin typeface="2005_iannnnnBMX" pitchFamily="2" charset="0"/>
                    <a:cs typeface="2005_iannnnnBMX" pitchFamily="2" charset="0"/>
                  </a:rPr>
                  <a:t> = </a:t>
                </a:r>
                <a14:m>
                  <m:oMath xmlns:m="http://schemas.openxmlformats.org/officeDocument/2006/math">
                    <m:sSup>
                      <m:sSupPr>
                        <m:ctrlPr>
                          <a:rPr lang="en-US" sz="2000" b="1" i="1" smtClean="0">
                            <a:latin typeface="Cambria Math"/>
                            <a:cs typeface="2005_iannnnnBMX" pitchFamily="2" charset="0"/>
                          </a:rPr>
                        </m:ctrlPr>
                      </m:sSupPr>
                      <m:e>
                        <m:r>
                          <a:rPr lang="en-US" sz="2000" b="1" i="1" smtClean="0">
                            <a:latin typeface="Cambria Math"/>
                            <a:cs typeface="2005_iannnnnBMX" pitchFamily="2" charset="0"/>
                          </a:rPr>
                          <m:t>𝟑</m:t>
                        </m:r>
                      </m:e>
                      <m:sup>
                        <m:r>
                          <a:rPr lang="en-US" sz="2000" b="1" i="1" smtClean="0">
                            <a:latin typeface="Cambria Math"/>
                            <a:cs typeface="2005_iannnnnBMX" pitchFamily="2" charset="0"/>
                          </a:rPr>
                          <m:t>𝟒</m:t>
                        </m:r>
                      </m:sup>
                    </m:sSup>
                  </m:oMath>
                </a14:m>
                <a:endParaRPr lang="en-US" sz="2800" b="1" dirty="0">
                  <a:latin typeface="2005_iannnnnBMX" pitchFamily="2" charset="0"/>
                  <a:cs typeface="2005_iannnnnBMX" pitchFamily="2" charset="0"/>
                </a:endParaRPr>
              </a:p>
            </p:txBody>
          </p:sp>
        </mc:Choice>
        <mc:Fallback xmlns="">
          <p:sp>
            <p:nvSpPr>
              <p:cNvPr id="5123" name="Rectangle 3"/>
              <p:cNvSpPr>
                <a:spLocks noGrp="1" noRot="1" noChangeAspect="1" noMove="1" noResize="1" noEditPoints="1" noAdjustHandles="1" noChangeArrowheads="1" noChangeShapeType="1" noTextEdit="1"/>
              </p:cNvSpPr>
              <p:nvPr>
                <p:ph type="body" idx="1"/>
              </p:nvPr>
            </p:nvSpPr>
            <p:spPr>
              <a:xfrm>
                <a:off x="500034" y="1093776"/>
                <a:ext cx="8001056" cy="5359560"/>
              </a:xfrm>
              <a:blipFill rotWithShape="1">
                <a:blip r:embed="rId2"/>
                <a:stretch>
                  <a:fillRect l="-1523" t="-1136" r="-228" b="-341"/>
                </a:stretch>
              </a:blipFill>
            </p:spPr>
            <p:txBody>
              <a:bodyPr/>
              <a:lstStyle/>
              <a:p>
                <a:r>
                  <a:rPr lang="th-TH">
                    <a:noFill/>
                  </a:rPr>
                  <a:t> </a:t>
                </a:r>
              </a:p>
            </p:txBody>
          </p:sp>
        </mc:Fallback>
      </mc:AlternateContent>
    </p:spTree>
    <p:extLst>
      <p:ext uri="{BB962C8B-B14F-4D97-AF65-F5344CB8AC3E}">
        <p14:creationId xmlns:p14="http://schemas.microsoft.com/office/powerpoint/2010/main" val="555562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fade">
                                      <p:cBhvr>
                                        <p:cTn id="12" dur="500"/>
                                        <p:tgtEl>
                                          <p:spTgt spid="5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fade">
                                      <p:cBhvr>
                                        <p:cTn id="17" dur="500"/>
                                        <p:tgtEl>
                                          <p:spTgt spid="51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fade">
                                      <p:cBhvr>
                                        <p:cTn id="22" dur="500"/>
                                        <p:tgtEl>
                                          <p:spTgt spid="51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23">
                                            <p:txEl>
                                              <p:pRg st="4" end="4"/>
                                            </p:txEl>
                                          </p:spTgt>
                                        </p:tgtEl>
                                        <p:attrNameLst>
                                          <p:attrName>style.visibility</p:attrName>
                                        </p:attrNameLst>
                                      </p:cBhvr>
                                      <p:to>
                                        <p:strVal val="visible"/>
                                      </p:to>
                                    </p:set>
                                    <p:animEffect transition="in" filter="fade">
                                      <p:cBhvr>
                                        <p:cTn id="27" dur="500"/>
                                        <p:tgtEl>
                                          <p:spTgt spid="51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123">
                                            <p:txEl>
                                              <p:pRg st="5" end="5"/>
                                            </p:txEl>
                                          </p:spTgt>
                                        </p:tgtEl>
                                        <p:attrNameLst>
                                          <p:attrName>style.visibility</p:attrName>
                                        </p:attrNameLst>
                                      </p:cBhvr>
                                      <p:to>
                                        <p:strVal val="visible"/>
                                      </p:to>
                                    </p:set>
                                    <p:animEffect transition="in" filter="fade">
                                      <p:cBhvr>
                                        <p:cTn id="32" dur="500"/>
                                        <p:tgtEl>
                                          <p:spTgt spid="512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123">
                                            <p:txEl>
                                              <p:pRg st="6" end="6"/>
                                            </p:txEl>
                                          </p:spTgt>
                                        </p:tgtEl>
                                        <p:attrNameLst>
                                          <p:attrName>style.visibility</p:attrName>
                                        </p:attrNameLst>
                                      </p:cBhvr>
                                      <p:to>
                                        <p:strVal val="visible"/>
                                      </p:to>
                                    </p:set>
                                    <p:animEffect transition="in" filter="fade">
                                      <p:cBhvr>
                                        <p:cTn id="37" dur="500"/>
                                        <p:tgtEl>
                                          <p:spTgt spid="51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เมฆ 5"/>
          <p:cNvSpPr/>
          <p:nvPr/>
        </p:nvSpPr>
        <p:spPr>
          <a:xfrm>
            <a:off x="2339752" y="500042"/>
            <a:ext cx="4248472" cy="840726"/>
          </a:xfrm>
          <a:prstGeom prst="clou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 name="ตัวยึดหมายเลขภาพนิ่ง 5"/>
          <p:cNvSpPr>
            <a:spLocks noGrp="1"/>
          </p:cNvSpPr>
          <p:nvPr>
            <p:ph type="sldNum" sz="quarter" idx="12"/>
          </p:nvPr>
        </p:nvSpPr>
        <p:spPr/>
        <p:txBody>
          <a:bodyPr/>
          <a:lstStyle/>
          <a:p>
            <a:fld id="{8E3771CF-BC35-4C5D-AE13-C627F28D70EF}" type="slidenum">
              <a:rPr lang="en-US"/>
              <a:pPr/>
              <a:t>34</a:t>
            </a:fld>
            <a:endParaRPr lang="en-US"/>
          </a:p>
        </p:txBody>
      </p:sp>
      <p:sp>
        <p:nvSpPr>
          <p:cNvPr id="5122" name="Rectangle 2"/>
          <p:cNvSpPr>
            <a:spLocks noGrp="1" noChangeArrowheads="1"/>
          </p:cNvSpPr>
          <p:nvPr>
            <p:ph type="title"/>
          </p:nvPr>
        </p:nvSpPr>
        <p:spPr>
          <a:xfrm>
            <a:off x="428596" y="476672"/>
            <a:ext cx="7924800" cy="857256"/>
          </a:xfrm>
        </p:spPr>
        <p:txBody>
          <a:bodyPr/>
          <a:lstStyle/>
          <a:p>
            <a:pPr algn="ctr"/>
            <a:r>
              <a:rPr lang="en-US" sz="4000" dirty="0">
                <a:solidFill>
                  <a:srgbClr val="FFFF00"/>
                </a:solidFill>
                <a:latin typeface="2005_iannnnnBMX" pitchFamily="2" charset="0"/>
                <a:cs typeface="2005_iannnnnBMX" pitchFamily="2" charset="0"/>
              </a:rPr>
              <a:t>Exponent and </a:t>
            </a:r>
            <a:r>
              <a:rPr lang="en-US" sz="4000" dirty="0" smtClean="0">
                <a:solidFill>
                  <a:srgbClr val="FFFF00"/>
                </a:solidFill>
                <a:latin typeface="2005_iannnnnBMX" pitchFamily="2" charset="0"/>
                <a:cs typeface="2005_iannnnnBMX" pitchFamily="2" charset="0"/>
              </a:rPr>
              <a:t>Division</a:t>
            </a:r>
            <a:endParaRPr lang="en-US" sz="4000" dirty="0">
              <a:solidFill>
                <a:srgbClr val="FFFF00"/>
              </a:solidFill>
              <a:latin typeface="2005_iannnnnBMX" pitchFamily="2" charset="0"/>
              <a:cs typeface="2005_iannnnnBMX" pitchFamily="2" charset="0"/>
            </a:endParaRPr>
          </a:p>
        </p:txBody>
      </p:sp>
      <mc:AlternateContent xmlns:mc="http://schemas.openxmlformats.org/markup-compatibility/2006" xmlns:a14="http://schemas.microsoft.com/office/drawing/2010/main">
        <mc:Choice Requires="a14">
          <p:sp>
            <p:nvSpPr>
              <p:cNvPr id="5123" name="Rectangle 3"/>
              <p:cNvSpPr>
                <a:spLocks noGrp="1" noChangeArrowheads="1"/>
              </p:cNvSpPr>
              <p:nvPr>
                <p:ph type="body" idx="1"/>
              </p:nvPr>
            </p:nvSpPr>
            <p:spPr>
              <a:xfrm>
                <a:off x="395536" y="1268760"/>
                <a:ext cx="8105554" cy="5184576"/>
              </a:xfrm>
            </p:spPr>
            <p:txBody>
              <a:bodyPr/>
              <a:lstStyle/>
              <a:p>
                <a:pPr marL="514350" indent="-514350">
                  <a:buNone/>
                </a:pPr>
                <a:r>
                  <a:rPr lang="en-US" sz="2800" b="1" dirty="0" smtClean="0">
                    <a:solidFill>
                      <a:srgbClr val="FFFF00"/>
                    </a:solidFill>
                    <a:latin typeface="2005_iannnnnBMX" pitchFamily="2" charset="0"/>
                    <a:cs typeface="2005_iannnnnBMX" pitchFamily="2" charset="0"/>
                  </a:rPr>
                  <a:t>Example</a:t>
                </a:r>
                <a:r>
                  <a:rPr lang="en-US" sz="2800" b="1" dirty="0" smtClean="0">
                    <a:solidFill>
                      <a:srgbClr val="00B0F0"/>
                    </a:solidFill>
                    <a:latin typeface="2005_iannnnnBMX" pitchFamily="2" charset="0"/>
                    <a:cs typeface="2005_iannnnnBMX" pitchFamily="2" charset="0"/>
                  </a:rPr>
                  <a:t> Simplifying an Algebraic Expression</a:t>
                </a:r>
              </a:p>
              <a:p>
                <a:pPr marL="514350" indent="-514350">
                  <a:buNone/>
                </a:pPr>
                <a:r>
                  <a:rPr lang="en-US" sz="2800" b="1" dirty="0" smtClean="0">
                    <a:latin typeface="2005_iannnnnBMX" pitchFamily="2" charset="0"/>
                    <a:cs typeface="2005_iannnnnBMX" pitchFamily="2" charset="0"/>
                  </a:rPr>
                  <a:t>a. </a:t>
                </a:r>
                <a14:m>
                  <m:oMath xmlns:m="http://schemas.openxmlformats.org/officeDocument/2006/math">
                    <m:f>
                      <m:fPr>
                        <m:ctrlPr>
                          <a:rPr lang="en-US" sz="2800" i="1">
                            <a:latin typeface="Cambria Math"/>
                            <a:cs typeface="2005_iannnnnBMX" pitchFamily="2" charset="0"/>
                          </a:rPr>
                        </m:ctrlPr>
                      </m:fPr>
                      <m:num>
                        <m:sSup>
                          <m:sSupPr>
                            <m:ctrlPr>
                              <a:rPr lang="en-US" sz="2800" i="1">
                                <a:latin typeface="Cambria Math"/>
                                <a:cs typeface="2005_iannnnnBMX" pitchFamily="2" charset="0"/>
                              </a:rPr>
                            </m:ctrlPr>
                          </m:sSupPr>
                          <m:e>
                            <m:r>
                              <a:rPr lang="en-US" sz="2800" i="1">
                                <a:latin typeface="Cambria Math"/>
                                <a:cs typeface="2005_iannnnnBMX" pitchFamily="2" charset="0"/>
                              </a:rPr>
                              <m:t>𝑎</m:t>
                            </m:r>
                          </m:e>
                          <m:sup>
                            <m:r>
                              <a:rPr lang="en-US" sz="2800" b="0" i="1" smtClean="0">
                                <a:latin typeface="Cambria Math"/>
                                <a:cs typeface="2005_iannnnnBMX" pitchFamily="2" charset="0"/>
                              </a:rPr>
                              <m:t>6</m:t>
                            </m:r>
                          </m:sup>
                        </m:sSup>
                      </m:num>
                      <m:den>
                        <m:sSup>
                          <m:sSupPr>
                            <m:ctrlPr>
                              <a:rPr lang="en-US" sz="2800" i="1">
                                <a:latin typeface="Cambria Math"/>
                                <a:cs typeface="2005_iannnnnBMX" pitchFamily="2" charset="0"/>
                              </a:rPr>
                            </m:ctrlPr>
                          </m:sSupPr>
                          <m:e>
                            <m:r>
                              <a:rPr lang="en-US" sz="2800" i="1">
                                <a:latin typeface="Cambria Math"/>
                                <a:cs typeface="2005_iannnnnBMX" pitchFamily="2" charset="0"/>
                              </a:rPr>
                              <m:t>𝑎</m:t>
                            </m:r>
                          </m:e>
                          <m:sup>
                            <m:r>
                              <a:rPr lang="en-US" sz="2800" b="0" i="1" smtClean="0">
                                <a:latin typeface="Cambria Math"/>
                                <a:cs typeface="2005_iannnnnBMX" pitchFamily="2" charset="0"/>
                              </a:rPr>
                              <m:t>14</m:t>
                            </m:r>
                          </m:sup>
                        </m:sSup>
                      </m:den>
                    </m:f>
                  </m:oMath>
                </a14:m>
                <a:r>
                  <a:rPr lang="en-US" sz="2800" dirty="0">
                    <a:latin typeface="2005_iannnnnBMX" pitchFamily="2" charset="0"/>
                    <a:cs typeface="2005_iannnnnBMX" pitchFamily="2" charset="0"/>
                  </a:rPr>
                  <a:t> = </a:t>
                </a:r>
                <a14:m>
                  <m:oMath xmlns:m="http://schemas.openxmlformats.org/officeDocument/2006/math">
                    <m:sSup>
                      <m:sSupPr>
                        <m:ctrlPr>
                          <a:rPr lang="en-US" sz="2400" i="1">
                            <a:latin typeface="Cambria Math"/>
                            <a:cs typeface="2005_iannnnnBMX" pitchFamily="2" charset="0"/>
                          </a:rPr>
                        </m:ctrlPr>
                      </m:sSupPr>
                      <m:e>
                        <m:r>
                          <a:rPr lang="en-US" sz="2400" i="1">
                            <a:latin typeface="Cambria Math"/>
                            <a:cs typeface="2005_iannnnnBMX" pitchFamily="2" charset="0"/>
                          </a:rPr>
                          <m:t>𝑎</m:t>
                        </m:r>
                      </m:e>
                      <m:sup>
                        <m:r>
                          <a:rPr lang="en-US" sz="2400" b="0" i="1" smtClean="0">
                            <a:latin typeface="Cambria Math"/>
                            <a:cs typeface="2005_iannnnnBMX" pitchFamily="2" charset="0"/>
                          </a:rPr>
                          <m:t>6</m:t>
                        </m:r>
                        <m:r>
                          <a:rPr lang="en-US" sz="2400" i="1">
                            <a:latin typeface="Cambria Math"/>
                            <a:cs typeface="2005_iannnnnBMX" pitchFamily="2" charset="0"/>
                          </a:rPr>
                          <m:t>−</m:t>
                        </m:r>
                        <m:r>
                          <a:rPr lang="en-US" sz="2400" b="0" i="1" smtClean="0">
                            <a:latin typeface="Cambria Math"/>
                            <a:cs typeface="2005_iannnnnBMX" pitchFamily="2" charset="0"/>
                          </a:rPr>
                          <m:t>14</m:t>
                        </m:r>
                      </m:sup>
                    </m:sSup>
                  </m:oMath>
                </a14:m>
                <a:r>
                  <a:rPr lang="en-US" sz="2800" b="1" dirty="0" smtClean="0">
                    <a:solidFill>
                      <a:srgbClr val="00B0F0"/>
                    </a:solidFill>
                    <a:latin typeface="2005_iannnnnBMX" pitchFamily="2" charset="0"/>
                    <a:cs typeface="2005_iannnnnBMX" pitchFamily="2" charset="0"/>
                  </a:rPr>
                  <a:t>	</a:t>
                </a:r>
                <a:r>
                  <a:rPr lang="en-US" sz="2400" b="1" dirty="0" smtClean="0">
                    <a:solidFill>
                      <a:schemeClr val="accent6">
                        <a:lumMod val="40000"/>
                        <a:lumOff val="60000"/>
                      </a:schemeClr>
                    </a:solidFill>
                    <a:latin typeface="2005_iannnnnBMX" pitchFamily="2" charset="0"/>
                    <a:cs typeface="2005_iannnnnBMX" pitchFamily="2" charset="0"/>
                  </a:rPr>
                  <a:t>Subtract exponents when dividing powers with the same base.</a:t>
                </a:r>
              </a:p>
              <a:p>
                <a:pPr marL="514350" indent="-514350">
                  <a:buNone/>
                </a:pPr>
                <a:r>
                  <a:rPr lang="en-US" sz="2800" b="1" dirty="0" smtClean="0">
                    <a:solidFill>
                      <a:srgbClr val="00B0F0"/>
                    </a:solidFill>
                    <a:latin typeface="2005_iannnnnBMX" pitchFamily="2" charset="0"/>
                    <a:cs typeface="2005_iannnnnBMX" pitchFamily="2" charset="0"/>
                  </a:rPr>
                  <a:t>         </a:t>
                </a:r>
                <a:r>
                  <a:rPr lang="en-US" sz="2800" b="1" dirty="0" smtClean="0">
                    <a:solidFill>
                      <a:schemeClr val="bg1"/>
                    </a:solidFill>
                    <a:latin typeface="2005_iannnnnBMX" pitchFamily="2" charset="0"/>
                    <a:cs typeface="2005_iannnnnBMX" pitchFamily="2" charset="0"/>
                  </a:rPr>
                  <a:t>= </a:t>
                </a:r>
                <a14:m>
                  <m:oMath xmlns:m="http://schemas.openxmlformats.org/officeDocument/2006/math">
                    <m:sSup>
                      <m:sSupPr>
                        <m:ctrlPr>
                          <a:rPr lang="en-US" sz="2000" b="1" i="1" smtClean="0">
                            <a:solidFill>
                              <a:schemeClr val="bg1"/>
                            </a:solidFill>
                            <a:latin typeface="Cambria Math"/>
                            <a:cs typeface="2005_iannnnnBMX" pitchFamily="2" charset="0"/>
                          </a:rPr>
                        </m:ctrlPr>
                      </m:sSupPr>
                      <m:e>
                        <m:r>
                          <a:rPr lang="en-US" sz="2000" b="1" i="1" smtClean="0">
                            <a:solidFill>
                              <a:schemeClr val="bg1"/>
                            </a:solidFill>
                            <a:latin typeface="Cambria Math"/>
                            <a:cs typeface="2005_iannnnnBMX" pitchFamily="2" charset="0"/>
                          </a:rPr>
                          <m:t>𝒂</m:t>
                        </m:r>
                      </m:e>
                      <m:sup>
                        <m:r>
                          <a:rPr lang="en-US" sz="2000" b="1" i="1" smtClean="0">
                            <a:solidFill>
                              <a:schemeClr val="bg1"/>
                            </a:solidFill>
                            <a:latin typeface="Cambria Math"/>
                            <a:cs typeface="2005_iannnnnBMX" pitchFamily="2" charset="0"/>
                          </a:rPr>
                          <m:t>−</m:t>
                        </m:r>
                        <m:r>
                          <a:rPr lang="en-US" sz="2000" b="1" i="1" smtClean="0">
                            <a:solidFill>
                              <a:schemeClr val="bg1"/>
                            </a:solidFill>
                            <a:latin typeface="Cambria Math"/>
                            <a:cs typeface="2005_iannnnnBMX" pitchFamily="2" charset="0"/>
                          </a:rPr>
                          <m:t>𝟖</m:t>
                        </m:r>
                      </m:sup>
                    </m:sSup>
                  </m:oMath>
                </a14:m>
                <a:r>
                  <a:rPr lang="en-US" sz="2800" b="1" dirty="0" smtClean="0">
                    <a:solidFill>
                      <a:srgbClr val="00B0F0"/>
                    </a:solidFill>
                    <a:latin typeface="2005_iannnnnBMX" pitchFamily="2" charset="0"/>
                    <a:cs typeface="2005_iannnnnBMX" pitchFamily="2" charset="0"/>
                  </a:rPr>
                  <a:t>	</a:t>
                </a:r>
                <a:r>
                  <a:rPr lang="en-US" sz="2800" b="1" dirty="0" smtClean="0">
                    <a:solidFill>
                      <a:schemeClr val="accent6">
                        <a:lumMod val="40000"/>
                        <a:lumOff val="60000"/>
                      </a:schemeClr>
                    </a:solidFill>
                    <a:latin typeface="2005_iannnnnBMX" pitchFamily="2" charset="0"/>
                    <a:cs typeface="2005_iannnnnBMX" pitchFamily="2" charset="0"/>
                  </a:rPr>
                  <a:t>Simplify the exponents.</a:t>
                </a:r>
              </a:p>
              <a:p>
                <a:pPr marL="514350" indent="-514350">
                  <a:buNone/>
                </a:pPr>
                <a:r>
                  <a:rPr lang="en-US" sz="2800" b="1" dirty="0" smtClean="0">
                    <a:solidFill>
                      <a:schemeClr val="bg1"/>
                    </a:solidFill>
                    <a:latin typeface="2005_iannnnnBMX" pitchFamily="2" charset="0"/>
                    <a:cs typeface="2005_iannnnnBMX" pitchFamily="2" charset="0"/>
                  </a:rPr>
                  <a:t>         = </a:t>
                </a:r>
                <a14:m>
                  <m:oMath xmlns:m="http://schemas.openxmlformats.org/officeDocument/2006/math">
                    <m:f>
                      <m:fPr>
                        <m:ctrlPr>
                          <a:rPr lang="en-US" sz="2400" b="1" i="1" smtClean="0">
                            <a:solidFill>
                              <a:schemeClr val="bg1"/>
                            </a:solidFill>
                            <a:latin typeface="Cambria Math"/>
                            <a:cs typeface="2005_iannnnnBMX" pitchFamily="2" charset="0"/>
                          </a:rPr>
                        </m:ctrlPr>
                      </m:fPr>
                      <m:num>
                        <m:r>
                          <a:rPr lang="en-US" sz="2400" b="1" i="1" smtClean="0">
                            <a:solidFill>
                              <a:schemeClr val="bg1"/>
                            </a:solidFill>
                            <a:latin typeface="Cambria Math"/>
                            <a:cs typeface="2005_iannnnnBMX" pitchFamily="2" charset="0"/>
                          </a:rPr>
                          <m:t>𝟏</m:t>
                        </m:r>
                      </m:num>
                      <m:den>
                        <m:sSup>
                          <m:sSupPr>
                            <m:ctrlPr>
                              <a:rPr lang="en-US" sz="2400" b="1" i="1" smtClean="0">
                                <a:solidFill>
                                  <a:schemeClr val="bg1"/>
                                </a:solidFill>
                                <a:latin typeface="Cambria Math"/>
                                <a:cs typeface="2005_iannnnnBMX" pitchFamily="2" charset="0"/>
                              </a:rPr>
                            </m:ctrlPr>
                          </m:sSupPr>
                          <m:e>
                            <m:r>
                              <a:rPr lang="en-US" sz="2400" b="1" i="1" smtClean="0">
                                <a:solidFill>
                                  <a:schemeClr val="bg1"/>
                                </a:solidFill>
                                <a:latin typeface="Cambria Math"/>
                                <a:cs typeface="2005_iannnnnBMX" pitchFamily="2" charset="0"/>
                              </a:rPr>
                              <m:t>𝒂</m:t>
                            </m:r>
                          </m:e>
                          <m:sup>
                            <m:r>
                              <a:rPr lang="en-US" sz="2400" b="1" i="1" smtClean="0">
                                <a:solidFill>
                                  <a:schemeClr val="bg1"/>
                                </a:solidFill>
                                <a:latin typeface="Cambria Math"/>
                                <a:cs typeface="2005_iannnnnBMX" pitchFamily="2" charset="0"/>
                              </a:rPr>
                              <m:t>𝟖</m:t>
                            </m:r>
                          </m:sup>
                        </m:sSup>
                      </m:den>
                    </m:f>
                  </m:oMath>
                </a14:m>
                <a:r>
                  <a:rPr lang="en-US" sz="2800" b="1" dirty="0" smtClean="0">
                    <a:solidFill>
                      <a:srgbClr val="00B0F0"/>
                    </a:solidFill>
                    <a:latin typeface="2005_iannnnnBMX" pitchFamily="2" charset="0"/>
                    <a:cs typeface="2005_iannnnnBMX" pitchFamily="2" charset="0"/>
                  </a:rPr>
                  <a:t>	</a:t>
                </a:r>
                <a:r>
                  <a:rPr lang="en-US" sz="2800" b="1" dirty="0" smtClean="0">
                    <a:solidFill>
                      <a:schemeClr val="accent6">
                        <a:lumMod val="40000"/>
                        <a:lumOff val="60000"/>
                      </a:schemeClr>
                    </a:solidFill>
                    <a:latin typeface="2005_iannnnnBMX" pitchFamily="2" charset="0"/>
                    <a:cs typeface="2005_iannnnnBMX" pitchFamily="2" charset="0"/>
                  </a:rPr>
                  <a:t>Rewrite using positive exponents.</a:t>
                </a:r>
              </a:p>
              <a:p>
                <a:pPr marL="514350" indent="-514350">
                  <a:buNone/>
                </a:pPr>
                <a:r>
                  <a:rPr lang="en-US" sz="2800" b="1" dirty="0" smtClean="0">
                    <a:solidFill>
                      <a:schemeClr val="bg1"/>
                    </a:solidFill>
                    <a:latin typeface="2005_iannnnnBMX" pitchFamily="2" charset="0"/>
                    <a:cs typeface="2005_iannnnnBMX" pitchFamily="2" charset="0"/>
                  </a:rPr>
                  <a:t>b. </a:t>
                </a:r>
                <a14:m>
                  <m:oMath xmlns:m="http://schemas.openxmlformats.org/officeDocument/2006/math">
                    <m:f>
                      <m:fPr>
                        <m:ctrlPr>
                          <a:rPr lang="en-US" sz="2800" b="1" i="1" smtClean="0">
                            <a:solidFill>
                              <a:schemeClr val="bg1"/>
                            </a:solidFill>
                            <a:latin typeface="Cambria Math"/>
                            <a:cs typeface="2005_iannnnnBMX" pitchFamily="2" charset="0"/>
                          </a:rPr>
                        </m:ctrlPr>
                      </m:fPr>
                      <m:num>
                        <m:sSup>
                          <m:sSupPr>
                            <m:ctrlPr>
                              <a:rPr lang="en-US" sz="2800" b="1" i="1" smtClean="0">
                                <a:solidFill>
                                  <a:schemeClr val="bg1"/>
                                </a:solidFill>
                                <a:latin typeface="Cambria Math"/>
                                <a:cs typeface="2005_iannnnnBMX" pitchFamily="2" charset="0"/>
                              </a:rPr>
                            </m:ctrlPr>
                          </m:sSupPr>
                          <m:e>
                            <m:r>
                              <a:rPr lang="en-US" sz="2800" b="1" i="1" smtClean="0">
                                <a:solidFill>
                                  <a:schemeClr val="bg1"/>
                                </a:solidFill>
                                <a:latin typeface="Cambria Math"/>
                                <a:cs typeface="2005_iannnnnBMX" pitchFamily="2" charset="0"/>
                              </a:rPr>
                              <m:t>𝒄</m:t>
                            </m:r>
                          </m:e>
                          <m:sup>
                            <m:r>
                              <a:rPr lang="en-US" sz="2800" b="1" i="1" smtClean="0">
                                <a:solidFill>
                                  <a:schemeClr val="bg1"/>
                                </a:solidFill>
                                <a:latin typeface="Cambria Math"/>
                                <a:cs typeface="2005_iannnnnBMX" pitchFamily="2" charset="0"/>
                              </a:rPr>
                              <m:t>−</m:t>
                            </m:r>
                            <m:r>
                              <a:rPr lang="en-US" sz="2800" b="1" i="1" smtClean="0">
                                <a:solidFill>
                                  <a:schemeClr val="bg1"/>
                                </a:solidFill>
                                <a:latin typeface="Cambria Math"/>
                                <a:cs typeface="2005_iannnnnBMX" pitchFamily="2" charset="0"/>
                              </a:rPr>
                              <m:t>𝟏</m:t>
                            </m:r>
                          </m:sup>
                        </m:sSup>
                        <m:sSup>
                          <m:sSupPr>
                            <m:ctrlPr>
                              <a:rPr lang="en-US" sz="2800" b="1" i="1" smtClean="0">
                                <a:solidFill>
                                  <a:schemeClr val="bg1"/>
                                </a:solidFill>
                                <a:latin typeface="Cambria Math"/>
                                <a:cs typeface="2005_iannnnnBMX" pitchFamily="2" charset="0"/>
                              </a:rPr>
                            </m:ctrlPr>
                          </m:sSupPr>
                          <m:e>
                            <m:r>
                              <a:rPr lang="en-US" sz="2800" b="1" i="1" smtClean="0">
                                <a:solidFill>
                                  <a:schemeClr val="bg1"/>
                                </a:solidFill>
                                <a:latin typeface="Cambria Math"/>
                                <a:cs typeface="2005_iannnnnBMX" pitchFamily="2" charset="0"/>
                              </a:rPr>
                              <m:t>𝒅</m:t>
                            </m:r>
                          </m:e>
                          <m:sup>
                            <m:r>
                              <a:rPr lang="en-US" sz="2800" b="1" i="1" smtClean="0">
                                <a:solidFill>
                                  <a:schemeClr val="bg1"/>
                                </a:solidFill>
                                <a:latin typeface="Cambria Math"/>
                                <a:cs typeface="2005_iannnnnBMX" pitchFamily="2" charset="0"/>
                              </a:rPr>
                              <m:t>𝟑</m:t>
                            </m:r>
                          </m:sup>
                        </m:sSup>
                      </m:num>
                      <m:den>
                        <m:sSup>
                          <m:sSupPr>
                            <m:ctrlPr>
                              <a:rPr lang="en-US" sz="2800" b="1" i="1" smtClean="0">
                                <a:solidFill>
                                  <a:schemeClr val="bg1"/>
                                </a:solidFill>
                                <a:latin typeface="Cambria Math"/>
                                <a:cs typeface="2005_iannnnnBMX" pitchFamily="2" charset="0"/>
                              </a:rPr>
                            </m:ctrlPr>
                          </m:sSupPr>
                          <m:e>
                            <m:r>
                              <a:rPr lang="en-US" sz="2800" b="1" i="1" smtClean="0">
                                <a:solidFill>
                                  <a:schemeClr val="bg1"/>
                                </a:solidFill>
                                <a:latin typeface="Cambria Math"/>
                                <a:cs typeface="2005_iannnnnBMX" pitchFamily="2" charset="0"/>
                              </a:rPr>
                              <m:t>𝒄</m:t>
                            </m:r>
                          </m:e>
                          <m:sup>
                            <m:r>
                              <a:rPr lang="en-US" sz="2800" b="1" i="1" smtClean="0">
                                <a:solidFill>
                                  <a:schemeClr val="bg1"/>
                                </a:solidFill>
                                <a:latin typeface="Cambria Math"/>
                                <a:cs typeface="2005_iannnnnBMX" pitchFamily="2" charset="0"/>
                              </a:rPr>
                              <m:t>𝟓</m:t>
                            </m:r>
                          </m:sup>
                        </m:sSup>
                        <m:sSup>
                          <m:sSupPr>
                            <m:ctrlPr>
                              <a:rPr lang="en-US" sz="2800" b="1" i="1" smtClean="0">
                                <a:solidFill>
                                  <a:schemeClr val="bg1"/>
                                </a:solidFill>
                                <a:latin typeface="Cambria Math"/>
                                <a:cs typeface="2005_iannnnnBMX" pitchFamily="2" charset="0"/>
                              </a:rPr>
                            </m:ctrlPr>
                          </m:sSupPr>
                          <m:e>
                            <m:r>
                              <a:rPr lang="en-US" sz="2800" b="1" i="1" smtClean="0">
                                <a:solidFill>
                                  <a:schemeClr val="bg1"/>
                                </a:solidFill>
                                <a:latin typeface="Cambria Math"/>
                                <a:cs typeface="2005_iannnnnBMX" pitchFamily="2" charset="0"/>
                              </a:rPr>
                              <m:t>𝒅</m:t>
                            </m:r>
                          </m:e>
                          <m:sup>
                            <m:r>
                              <a:rPr lang="en-US" sz="2800" b="1" i="1" smtClean="0">
                                <a:solidFill>
                                  <a:schemeClr val="bg1"/>
                                </a:solidFill>
                                <a:latin typeface="Cambria Math"/>
                                <a:cs typeface="2005_iannnnnBMX" pitchFamily="2" charset="0"/>
                              </a:rPr>
                              <m:t>−</m:t>
                            </m:r>
                            <m:r>
                              <a:rPr lang="en-US" sz="2800" b="1" i="1" smtClean="0">
                                <a:solidFill>
                                  <a:schemeClr val="bg1"/>
                                </a:solidFill>
                                <a:latin typeface="Cambria Math"/>
                                <a:cs typeface="2005_iannnnnBMX" pitchFamily="2" charset="0"/>
                              </a:rPr>
                              <m:t>𝟒</m:t>
                            </m:r>
                          </m:sup>
                        </m:sSup>
                      </m:den>
                    </m:f>
                  </m:oMath>
                </a14:m>
                <a:r>
                  <a:rPr lang="en-US" sz="2800" b="1" dirty="0" smtClean="0">
                    <a:solidFill>
                      <a:srgbClr val="00B0F0"/>
                    </a:solidFill>
                    <a:latin typeface="2005_iannnnnBMX" pitchFamily="2" charset="0"/>
                    <a:cs typeface="2005_iannnnnBMX" pitchFamily="2" charset="0"/>
                  </a:rPr>
                  <a:t> </a:t>
                </a:r>
              </a:p>
              <a:p>
                <a:pPr marL="514350" indent="-514350">
                  <a:buNone/>
                </a:pPr>
                <a:r>
                  <a:rPr lang="en-US" sz="2800" b="1" dirty="0" smtClean="0">
                    <a:solidFill>
                      <a:schemeClr val="bg1"/>
                    </a:solidFill>
                    <a:latin typeface="2005_iannnnnBMX" pitchFamily="2" charset="0"/>
                    <a:cs typeface="2005_iannnnnBMX" pitchFamily="2" charset="0"/>
                  </a:rPr>
                  <a:t>= </a:t>
                </a:r>
                <a14:m>
                  <m:oMath xmlns:m="http://schemas.openxmlformats.org/officeDocument/2006/math">
                    <m:sSup>
                      <m:sSupPr>
                        <m:ctrlPr>
                          <a:rPr lang="en-US" sz="2000" b="1" i="1" smtClean="0">
                            <a:solidFill>
                              <a:schemeClr val="bg1"/>
                            </a:solidFill>
                            <a:latin typeface="Cambria Math"/>
                            <a:cs typeface="2005_iannnnnBMX" pitchFamily="2" charset="0"/>
                          </a:rPr>
                        </m:ctrlPr>
                      </m:sSupPr>
                      <m:e>
                        <m:r>
                          <a:rPr lang="en-US" sz="2000" b="1" i="1" smtClean="0">
                            <a:solidFill>
                              <a:schemeClr val="bg1"/>
                            </a:solidFill>
                            <a:latin typeface="Cambria Math"/>
                            <a:cs typeface="2005_iannnnnBMX" pitchFamily="2" charset="0"/>
                          </a:rPr>
                          <m:t>𝒄</m:t>
                        </m:r>
                      </m:e>
                      <m:sup>
                        <m:r>
                          <a:rPr lang="en-US" sz="2000" b="1" i="1" smtClean="0">
                            <a:solidFill>
                              <a:schemeClr val="bg1"/>
                            </a:solidFill>
                            <a:latin typeface="Cambria Math"/>
                            <a:cs typeface="2005_iannnnnBMX" pitchFamily="2" charset="0"/>
                          </a:rPr>
                          <m:t>−</m:t>
                        </m:r>
                        <m:r>
                          <a:rPr lang="en-US" sz="2000" b="1" i="1" smtClean="0">
                            <a:solidFill>
                              <a:schemeClr val="bg1"/>
                            </a:solidFill>
                            <a:latin typeface="Cambria Math"/>
                            <a:cs typeface="2005_iannnnnBMX" pitchFamily="2" charset="0"/>
                          </a:rPr>
                          <m:t>𝟏</m:t>
                        </m:r>
                        <m:r>
                          <a:rPr lang="en-US" sz="2000" b="1" i="1" smtClean="0">
                            <a:solidFill>
                              <a:schemeClr val="bg1"/>
                            </a:solidFill>
                            <a:latin typeface="Cambria Math"/>
                            <a:cs typeface="2005_iannnnnBMX" pitchFamily="2" charset="0"/>
                          </a:rPr>
                          <m:t>−</m:t>
                        </m:r>
                        <m:r>
                          <a:rPr lang="en-US" sz="2000" b="1" i="1" smtClean="0">
                            <a:solidFill>
                              <a:schemeClr val="bg1"/>
                            </a:solidFill>
                            <a:latin typeface="Cambria Math"/>
                            <a:cs typeface="2005_iannnnnBMX" pitchFamily="2" charset="0"/>
                          </a:rPr>
                          <m:t>𝟓</m:t>
                        </m:r>
                      </m:sup>
                    </m:sSup>
                    <m:sSup>
                      <m:sSupPr>
                        <m:ctrlPr>
                          <a:rPr lang="en-US" sz="2000" b="1" i="1" smtClean="0">
                            <a:solidFill>
                              <a:schemeClr val="bg1"/>
                            </a:solidFill>
                            <a:latin typeface="Cambria Math"/>
                            <a:cs typeface="2005_iannnnnBMX" pitchFamily="2" charset="0"/>
                          </a:rPr>
                        </m:ctrlPr>
                      </m:sSupPr>
                      <m:e>
                        <m:r>
                          <a:rPr lang="en-US" sz="2000" b="1" i="1" smtClean="0">
                            <a:solidFill>
                              <a:schemeClr val="bg1"/>
                            </a:solidFill>
                            <a:latin typeface="Cambria Math"/>
                            <a:cs typeface="2005_iannnnnBMX" pitchFamily="2" charset="0"/>
                          </a:rPr>
                          <m:t>𝒅</m:t>
                        </m:r>
                      </m:e>
                      <m:sup>
                        <m:r>
                          <a:rPr lang="en-US" sz="2000" b="1" i="1" smtClean="0">
                            <a:solidFill>
                              <a:schemeClr val="bg1"/>
                            </a:solidFill>
                            <a:latin typeface="Cambria Math"/>
                            <a:cs typeface="2005_iannnnnBMX" pitchFamily="2" charset="0"/>
                          </a:rPr>
                          <m:t>𝟑</m:t>
                        </m:r>
                        <m:r>
                          <a:rPr lang="en-US" sz="2000" b="1" i="1" smtClean="0">
                            <a:solidFill>
                              <a:schemeClr val="bg1"/>
                            </a:solidFill>
                            <a:latin typeface="Cambria Math"/>
                            <a:cs typeface="2005_iannnnnBMX" pitchFamily="2" charset="0"/>
                          </a:rPr>
                          <m:t>−(−</m:t>
                        </m:r>
                        <m:r>
                          <a:rPr lang="en-US" sz="2000" b="1" i="1" smtClean="0">
                            <a:solidFill>
                              <a:schemeClr val="bg1"/>
                            </a:solidFill>
                            <a:latin typeface="Cambria Math"/>
                            <a:cs typeface="2005_iannnnnBMX" pitchFamily="2" charset="0"/>
                          </a:rPr>
                          <m:t>𝟒</m:t>
                        </m:r>
                        <m:r>
                          <a:rPr lang="en-US" sz="2000" b="1" i="1" smtClean="0">
                            <a:solidFill>
                              <a:schemeClr val="bg1"/>
                            </a:solidFill>
                            <a:latin typeface="Cambria Math"/>
                            <a:cs typeface="2005_iannnnnBMX" pitchFamily="2" charset="0"/>
                          </a:rPr>
                          <m:t>)</m:t>
                        </m:r>
                      </m:sup>
                    </m:sSup>
                  </m:oMath>
                </a14:m>
                <a:r>
                  <a:rPr lang="en-US" sz="2400" b="1" dirty="0" smtClean="0">
                    <a:solidFill>
                      <a:srgbClr val="00B0F0"/>
                    </a:solidFill>
                    <a:latin typeface="2005_iannnnnBMX" pitchFamily="2" charset="0"/>
                    <a:cs typeface="2005_iannnnnBMX" pitchFamily="2" charset="0"/>
                  </a:rPr>
                  <a:t>	</a:t>
                </a:r>
                <a:r>
                  <a:rPr lang="en-US" sz="2400" b="1" dirty="0" smtClean="0">
                    <a:solidFill>
                      <a:schemeClr val="accent6">
                        <a:lumMod val="40000"/>
                        <a:lumOff val="60000"/>
                      </a:schemeClr>
                    </a:solidFill>
                    <a:latin typeface="2005_iannnnnBMX" pitchFamily="2" charset="0"/>
                    <a:cs typeface="2005_iannnnnBMX" pitchFamily="2" charset="0"/>
                  </a:rPr>
                  <a:t>Subtract exponents when dividing powers with the same base.</a:t>
                </a:r>
                <a:endParaRPr lang="en-US" sz="2000" b="1" dirty="0" smtClean="0">
                  <a:solidFill>
                    <a:schemeClr val="accent6">
                      <a:lumMod val="40000"/>
                      <a:lumOff val="60000"/>
                    </a:schemeClr>
                  </a:solidFill>
                  <a:latin typeface="2005_iannnnnBMX" pitchFamily="2" charset="0"/>
                  <a:cs typeface="2005_iannnnnBMX" pitchFamily="2" charset="0"/>
                </a:endParaRPr>
              </a:p>
              <a:p>
                <a:pPr marL="514350" indent="-514350">
                  <a:buNone/>
                </a:pPr>
                <a:r>
                  <a:rPr lang="en-US" sz="2800" b="1" dirty="0" smtClean="0">
                    <a:solidFill>
                      <a:schemeClr val="bg1"/>
                    </a:solidFill>
                    <a:latin typeface="2005_iannnnnBMX" pitchFamily="2" charset="0"/>
                    <a:cs typeface="2005_iannnnnBMX" pitchFamily="2" charset="0"/>
                  </a:rPr>
                  <a:t>= </a:t>
                </a:r>
                <a14:m>
                  <m:oMath xmlns:m="http://schemas.openxmlformats.org/officeDocument/2006/math">
                    <m:sSup>
                      <m:sSupPr>
                        <m:ctrlPr>
                          <a:rPr lang="en-US" sz="2000" b="1" i="1" smtClean="0">
                            <a:solidFill>
                              <a:schemeClr val="bg1"/>
                            </a:solidFill>
                            <a:latin typeface="Cambria Math"/>
                            <a:cs typeface="2005_iannnnnBMX" pitchFamily="2" charset="0"/>
                          </a:rPr>
                        </m:ctrlPr>
                      </m:sSupPr>
                      <m:e>
                        <m:r>
                          <a:rPr lang="en-US" sz="2000" b="1" i="1" smtClean="0">
                            <a:solidFill>
                              <a:schemeClr val="bg1"/>
                            </a:solidFill>
                            <a:latin typeface="Cambria Math"/>
                            <a:cs typeface="2005_iannnnnBMX" pitchFamily="2" charset="0"/>
                          </a:rPr>
                          <m:t>𝒄</m:t>
                        </m:r>
                      </m:e>
                      <m:sup>
                        <m:r>
                          <a:rPr lang="en-US" sz="2000" b="1" i="1" smtClean="0">
                            <a:solidFill>
                              <a:schemeClr val="bg1"/>
                            </a:solidFill>
                            <a:latin typeface="Cambria Math"/>
                            <a:cs typeface="2005_iannnnnBMX" pitchFamily="2" charset="0"/>
                          </a:rPr>
                          <m:t>−</m:t>
                        </m:r>
                        <m:r>
                          <a:rPr lang="en-US" sz="2000" b="1" i="1" smtClean="0">
                            <a:solidFill>
                              <a:schemeClr val="bg1"/>
                            </a:solidFill>
                            <a:latin typeface="Cambria Math"/>
                            <a:cs typeface="2005_iannnnnBMX" pitchFamily="2" charset="0"/>
                          </a:rPr>
                          <m:t>𝟔</m:t>
                        </m:r>
                      </m:sup>
                    </m:sSup>
                    <m:sSup>
                      <m:sSupPr>
                        <m:ctrlPr>
                          <a:rPr lang="en-US" sz="2000" b="1" i="1" smtClean="0">
                            <a:solidFill>
                              <a:schemeClr val="bg1"/>
                            </a:solidFill>
                            <a:latin typeface="Cambria Math"/>
                            <a:cs typeface="2005_iannnnnBMX" pitchFamily="2" charset="0"/>
                          </a:rPr>
                        </m:ctrlPr>
                      </m:sSupPr>
                      <m:e>
                        <m:r>
                          <a:rPr lang="en-US" sz="2000" b="1" i="1" smtClean="0">
                            <a:solidFill>
                              <a:schemeClr val="bg1"/>
                            </a:solidFill>
                            <a:latin typeface="Cambria Math"/>
                            <a:cs typeface="2005_iannnnnBMX" pitchFamily="2" charset="0"/>
                          </a:rPr>
                          <m:t>𝒅</m:t>
                        </m:r>
                      </m:e>
                      <m:sup>
                        <m:r>
                          <a:rPr lang="en-US" sz="2000" b="1" i="1" smtClean="0">
                            <a:solidFill>
                              <a:schemeClr val="bg1"/>
                            </a:solidFill>
                            <a:latin typeface="Cambria Math"/>
                            <a:cs typeface="2005_iannnnnBMX" pitchFamily="2" charset="0"/>
                          </a:rPr>
                          <m:t>𝟕</m:t>
                        </m:r>
                      </m:sup>
                    </m:sSup>
                  </m:oMath>
                </a14:m>
                <a:r>
                  <a:rPr lang="en-US" sz="2800" b="1" dirty="0" smtClean="0">
                    <a:solidFill>
                      <a:schemeClr val="bg1"/>
                    </a:solidFill>
                    <a:latin typeface="2005_iannnnnBMX" pitchFamily="2" charset="0"/>
                    <a:cs typeface="2005_iannnnnBMX" pitchFamily="2" charset="0"/>
                  </a:rPr>
                  <a:t>	</a:t>
                </a:r>
                <a:r>
                  <a:rPr lang="en-US" sz="2800" b="1" dirty="0" smtClean="0">
                    <a:solidFill>
                      <a:srgbClr val="00B0F0"/>
                    </a:solidFill>
                    <a:latin typeface="2005_iannnnnBMX" pitchFamily="2" charset="0"/>
                    <a:cs typeface="2005_iannnnnBMX" pitchFamily="2" charset="0"/>
                  </a:rPr>
                  <a:t>	</a:t>
                </a:r>
                <a:r>
                  <a:rPr lang="en-US" sz="2800" b="1" dirty="0" smtClean="0">
                    <a:solidFill>
                      <a:schemeClr val="accent6">
                        <a:lumMod val="40000"/>
                        <a:lumOff val="60000"/>
                      </a:schemeClr>
                    </a:solidFill>
                    <a:latin typeface="2005_iannnnnBMX" pitchFamily="2" charset="0"/>
                    <a:cs typeface="2005_iannnnnBMX" pitchFamily="2" charset="0"/>
                  </a:rPr>
                  <a:t>Simplify.</a:t>
                </a:r>
              </a:p>
              <a:p>
                <a:pPr marL="514350" indent="-514350">
                  <a:buNone/>
                </a:pPr>
                <a:r>
                  <a:rPr lang="en-US" sz="2800" b="1" dirty="0" smtClean="0">
                    <a:solidFill>
                      <a:schemeClr val="bg1"/>
                    </a:solidFill>
                    <a:latin typeface="2005_iannnnnBMX" pitchFamily="2" charset="0"/>
                    <a:cs typeface="2005_iannnnnBMX" pitchFamily="2" charset="0"/>
                  </a:rPr>
                  <a:t>= </a:t>
                </a:r>
                <a14:m>
                  <m:oMath xmlns:m="http://schemas.openxmlformats.org/officeDocument/2006/math">
                    <m:f>
                      <m:fPr>
                        <m:ctrlPr>
                          <a:rPr lang="en-US" sz="2400" b="1" i="1" smtClean="0">
                            <a:solidFill>
                              <a:schemeClr val="bg1"/>
                            </a:solidFill>
                            <a:latin typeface="Cambria Math"/>
                            <a:cs typeface="2005_iannnnnBMX" pitchFamily="2" charset="0"/>
                          </a:rPr>
                        </m:ctrlPr>
                      </m:fPr>
                      <m:num>
                        <m:sSup>
                          <m:sSupPr>
                            <m:ctrlPr>
                              <a:rPr lang="en-US" sz="2400" b="1" i="1" smtClean="0">
                                <a:solidFill>
                                  <a:schemeClr val="bg1"/>
                                </a:solidFill>
                                <a:latin typeface="Cambria Math"/>
                                <a:cs typeface="2005_iannnnnBMX" pitchFamily="2" charset="0"/>
                              </a:rPr>
                            </m:ctrlPr>
                          </m:sSupPr>
                          <m:e>
                            <m:r>
                              <a:rPr lang="en-US" sz="2400" b="1" i="1" smtClean="0">
                                <a:solidFill>
                                  <a:schemeClr val="bg1"/>
                                </a:solidFill>
                                <a:latin typeface="Cambria Math"/>
                                <a:cs typeface="2005_iannnnnBMX" pitchFamily="2" charset="0"/>
                              </a:rPr>
                              <m:t>𝒅</m:t>
                            </m:r>
                          </m:e>
                          <m:sup>
                            <m:r>
                              <a:rPr lang="en-US" sz="2400" b="1" i="1" smtClean="0">
                                <a:solidFill>
                                  <a:schemeClr val="bg1"/>
                                </a:solidFill>
                                <a:latin typeface="Cambria Math"/>
                                <a:cs typeface="2005_iannnnnBMX" pitchFamily="2" charset="0"/>
                              </a:rPr>
                              <m:t>𝟕</m:t>
                            </m:r>
                          </m:sup>
                        </m:sSup>
                      </m:num>
                      <m:den>
                        <m:sSup>
                          <m:sSupPr>
                            <m:ctrlPr>
                              <a:rPr lang="en-US" sz="2400" b="1" i="1" smtClean="0">
                                <a:solidFill>
                                  <a:schemeClr val="bg1"/>
                                </a:solidFill>
                                <a:latin typeface="Cambria Math"/>
                                <a:cs typeface="2005_iannnnnBMX" pitchFamily="2" charset="0"/>
                              </a:rPr>
                            </m:ctrlPr>
                          </m:sSupPr>
                          <m:e>
                            <m:r>
                              <a:rPr lang="en-US" sz="2400" b="1" i="1" smtClean="0">
                                <a:solidFill>
                                  <a:schemeClr val="bg1"/>
                                </a:solidFill>
                                <a:latin typeface="Cambria Math"/>
                                <a:cs typeface="2005_iannnnnBMX" pitchFamily="2" charset="0"/>
                              </a:rPr>
                              <m:t>𝒄</m:t>
                            </m:r>
                          </m:e>
                          <m:sup>
                            <m:r>
                              <a:rPr lang="en-US" sz="2400" b="1" i="1" smtClean="0">
                                <a:solidFill>
                                  <a:schemeClr val="bg1"/>
                                </a:solidFill>
                                <a:latin typeface="Cambria Math"/>
                                <a:cs typeface="2005_iannnnnBMX" pitchFamily="2" charset="0"/>
                              </a:rPr>
                              <m:t>𝟔</m:t>
                            </m:r>
                          </m:sup>
                        </m:sSup>
                      </m:den>
                    </m:f>
                  </m:oMath>
                </a14:m>
                <a:r>
                  <a:rPr lang="en-US" sz="2800" b="1" dirty="0" smtClean="0">
                    <a:solidFill>
                      <a:srgbClr val="00B0F0"/>
                    </a:solidFill>
                    <a:latin typeface="2005_iannnnnBMX" pitchFamily="2" charset="0"/>
                    <a:cs typeface="2005_iannnnnBMX" pitchFamily="2" charset="0"/>
                  </a:rPr>
                  <a:t>			</a:t>
                </a:r>
                <a:r>
                  <a:rPr lang="en-US" sz="2800" b="1" dirty="0" smtClean="0">
                    <a:solidFill>
                      <a:schemeClr val="accent6">
                        <a:lumMod val="40000"/>
                        <a:lumOff val="60000"/>
                      </a:schemeClr>
                    </a:solidFill>
                    <a:latin typeface="2005_iannnnnBMX" pitchFamily="2" charset="0"/>
                    <a:cs typeface="2005_iannnnnBMX" pitchFamily="2" charset="0"/>
                  </a:rPr>
                  <a:t>Rewrite using positive exponents.</a:t>
                </a:r>
              </a:p>
            </p:txBody>
          </p:sp>
        </mc:Choice>
        <mc:Fallback xmlns="">
          <p:sp>
            <p:nvSpPr>
              <p:cNvPr id="5123" name="Rectangle 3"/>
              <p:cNvSpPr>
                <a:spLocks noGrp="1" noRot="1" noChangeAspect="1" noMove="1" noResize="1" noEditPoints="1" noAdjustHandles="1" noChangeArrowheads="1" noChangeShapeType="1" noTextEdit="1"/>
              </p:cNvSpPr>
              <p:nvPr>
                <p:ph type="body" idx="1"/>
              </p:nvPr>
            </p:nvSpPr>
            <p:spPr>
              <a:xfrm>
                <a:off x="395536" y="1268760"/>
                <a:ext cx="8105554" cy="5184576"/>
              </a:xfrm>
              <a:blipFill rotWithShape="1">
                <a:blip r:embed="rId2"/>
                <a:stretch>
                  <a:fillRect l="-1579" t="-1175"/>
                </a:stretch>
              </a:blipFill>
            </p:spPr>
            <p:txBody>
              <a:bodyPr/>
              <a:lstStyle/>
              <a:p>
                <a:r>
                  <a:rPr lang="th-TH">
                    <a:noFill/>
                  </a:rPr>
                  <a:t> </a:t>
                </a:r>
              </a:p>
            </p:txBody>
          </p:sp>
        </mc:Fallback>
      </mc:AlternateContent>
    </p:spTree>
    <p:extLst>
      <p:ext uri="{BB962C8B-B14F-4D97-AF65-F5344CB8AC3E}">
        <p14:creationId xmlns:p14="http://schemas.microsoft.com/office/powerpoint/2010/main" val="19237742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fade">
                                      <p:cBhvr>
                                        <p:cTn id="12" dur="500"/>
                                        <p:tgtEl>
                                          <p:spTgt spid="5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fade">
                                      <p:cBhvr>
                                        <p:cTn id="17" dur="500"/>
                                        <p:tgtEl>
                                          <p:spTgt spid="51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fade">
                                      <p:cBhvr>
                                        <p:cTn id="22" dur="500"/>
                                        <p:tgtEl>
                                          <p:spTgt spid="51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23">
                                            <p:txEl>
                                              <p:pRg st="4" end="4"/>
                                            </p:txEl>
                                          </p:spTgt>
                                        </p:tgtEl>
                                        <p:attrNameLst>
                                          <p:attrName>style.visibility</p:attrName>
                                        </p:attrNameLst>
                                      </p:cBhvr>
                                      <p:to>
                                        <p:strVal val="visible"/>
                                      </p:to>
                                    </p:set>
                                    <p:animEffect transition="in" filter="fade">
                                      <p:cBhvr>
                                        <p:cTn id="27" dur="500"/>
                                        <p:tgtEl>
                                          <p:spTgt spid="51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123">
                                            <p:txEl>
                                              <p:pRg st="5" end="5"/>
                                            </p:txEl>
                                          </p:spTgt>
                                        </p:tgtEl>
                                        <p:attrNameLst>
                                          <p:attrName>style.visibility</p:attrName>
                                        </p:attrNameLst>
                                      </p:cBhvr>
                                      <p:to>
                                        <p:strVal val="visible"/>
                                      </p:to>
                                    </p:set>
                                    <p:animEffect transition="in" filter="fade">
                                      <p:cBhvr>
                                        <p:cTn id="32" dur="500"/>
                                        <p:tgtEl>
                                          <p:spTgt spid="512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123">
                                            <p:txEl>
                                              <p:pRg st="6" end="6"/>
                                            </p:txEl>
                                          </p:spTgt>
                                        </p:tgtEl>
                                        <p:attrNameLst>
                                          <p:attrName>style.visibility</p:attrName>
                                        </p:attrNameLst>
                                      </p:cBhvr>
                                      <p:to>
                                        <p:strVal val="visible"/>
                                      </p:to>
                                    </p:set>
                                    <p:animEffect transition="in" filter="fade">
                                      <p:cBhvr>
                                        <p:cTn id="37" dur="500"/>
                                        <p:tgtEl>
                                          <p:spTgt spid="512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123">
                                            <p:txEl>
                                              <p:pRg st="7" end="7"/>
                                            </p:txEl>
                                          </p:spTgt>
                                        </p:tgtEl>
                                        <p:attrNameLst>
                                          <p:attrName>style.visibility</p:attrName>
                                        </p:attrNameLst>
                                      </p:cBhvr>
                                      <p:to>
                                        <p:strVal val="visible"/>
                                      </p:to>
                                    </p:set>
                                    <p:animEffect transition="in" filter="fade">
                                      <p:cBhvr>
                                        <p:cTn id="42" dur="500"/>
                                        <p:tgtEl>
                                          <p:spTgt spid="51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เมฆ 5"/>
          <p:cNvSpPr/>
          <p:nvPr/>
        </p:nvSpPr>
        <p:spPr>
          <a:xfrm>
            <a:off x="2411760" y="500042"/>
            <a:ext cx="4032448" cy="1071570"/>
          </a:xfrm>
          <a:prstGeom prst="clou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 name="ตัวยึดหมายเลขภาพนิ่ง 5"/>
          <p:cNvSpPr>
            <a:spLocks noGrp="1"/>
          </p:cNvSpPr>
          <p:nvPr>
            <p:ph type="sldNum" sz="quarter" idx="12"/>
          </p:nvPr>
        </p:nvSpPr>
        <p:spPr/>
        <p:txBody>
          <a:bodyPr/>
          <a:lstStyle/>
          <a:p>
            <a:fld id="{8E3771CF-BC35-4C5D-AE13-C627F28D70EF}" type="slidenum">
              <a:rPr lang="en-US"/>
              <a:pPr/>
              <a:t>35</a:t>
            </a:fld>
            <a:endParaRPr lang="en-US"/>
          </a:p>
        </p:txBody>
      </p:sp>
      <p:sp>
        <p:nvSpPr>
          <p:cNvPr id="5122" name="Rectangle 2"/>
          <p:cNvSpPr>
            <a:spLocks noGrp="1" noChangeArrowheads="1"/>
          </p:cNvSpPr>
          <p:nvPr>
            <p:ph type="title"/>
          </p:nvPr>
        </p:nvSpPr>
        <p:spPr>
          <a:xfrm>
            <a:off x="428596" y="571480"/>
            <a:ext cx="7924800" cy="857256"/>
          </a:xfrm>
        </p:spPr>
        <p:txBody>
          <a:bodyPr/>
          <a:lstStyle/>
          <a:p>
            <a:pPr algn="ctr"/>
            <a:r>
              <a:rPr lang="en-US" sz="4000" dirty="0">
                <a:solidFill>
                  <a:srgbClr val="FFFF00"/>
                </a:solidFill>
                <a:latin typeface="2005_iannnnnBMX" pitchFamily="2" charset="0"/>
                <a:cs typeface="2005_iannnnnBMX" pitchFamily="2" charset="0"/>
              </a:rPr>
              <a:t>Exponent and </a:t>
            </a:r>
            <a:r>
              <a:rPr lang="en-US" sz="4000" dirty="0" smtClean="0">
                <a:solidFill>
                  <a:srgbClr val="FFFF00"/>
                </a:solidFill>
                <a:latin typeface="2005_iannnnnBMX" pitchFamily="2" charset="0"/>
                <a:cs typeface="2005_iannnnnBMX" pitchFamily="2" charset="0"/>
              </a:rPr>
              <a:t>Division</a:t>
            </a:r>
            <a:endParaRPr lang="en-US" sz="4000" dirty="0">
              <a:solidFill>
                <a:srgbClr val="FFFF00"/>
              </a:solidFill>
              <a:latin typeface="2005_iannnnnBMX" pitchFamily="2" charset="0"/>
              <a:cs typeface="2005_iannnnnBMX" pitchFamily="2" charset="0"/>
            </a:endParaRPr>
          </a:p>
        </p:txBody>
      </p:sp>
      <mc:AlternateContent xmlns:mc="http://schemas.openxmlformats.org/markup-compatibility/2006" xmlns:a14="http://schemas.microsoft.com/office/drawing/2010/main">
        <mc:Choice Requires="a14">
          <p:sp>
            <p:nvSpPr>
              <p:cNvPr id="5123" name="Rectangle 3"/>
              <p:cNvSpPr>
                <a:spLocks noGrp="1" noChangeArrowheads="1"/>
              </p:cNvSpPr>
              <p:nvPr>
                <p:ph type="body" idx="1"/>
              </p:nvPr>
            </p:nvSpPr>
            <p:spPr>
              <a:xfrm>
                <a:off x="375206" y="1571612"/>
                <a:ext cx="8229241" cy="4881724"/>
              </a:xfrm>
            </p:spPr>
            <p:txBody>
              <a:bodyPr/>
              <a:lstStyle/>
              <a:p>
                <a:pPr marL="514350" indent="-514350">
                  <a:buNone/>
                </a:pPr>
                <a:r>
                  <a:rPr lang="en-US" sz="2800" b="1" dirty="0" smtClean="0">
                    <a:solidFill>
                      <a:srgbClr val="FFFF00"/>
                    </a:solidFill>
                    <a:latin typeface="2005_iannnnnBMX" pitchFamily="2" charset="0"/>
                    <a:cs typeface="2005_iannnnnBMX" pitchFamily="2" charset="0"/>
                  </a:rPr>
                  <a:t>Example</a:t>
                </a:r>
                <a:r>
                  <a:rPr lang="en-US" sz="2800" b="1" dirty="0" smtClean="0">
                    <a:solidFill>
                      <a:srgbClr val="00B0F0"/>
                    </a:solidFill>
                    <a:latin typeface="2005_iannnnnBMX" pitchFamily="2" charset="0"/>
                    <a:cs typeface="2005_iannnnnBMX" pitchFamily="2" charset="0"/>
                  </a:rPr>
                  <a:t> Simplifying an Algebraic Expression</a:t>
                </a:r>
              </a:p>
              <a:p>
                <a:pPr marL="514350" indent="-514350">
                  <a:buNone/>
                </a:pPr>
                <a:r>
                  <a:rPr lang="en-US" sz="2800" b="1" dirty="0" smtClean="0">
                    <a:latin typeface="2005_iannnnnBMX" pitchFamily="2" charset="0"/>
                    <a:cs typeface="2005_iannnnnBMX" pitchFamily="2" charset="0"/>
                  </a:rPr>
                  <a:t>c.</a:t>
                </a:r>
                <a:r>
                  <a:rPr lang="en-US" sz="2800" b="1" dirty="0" smtClean="0">
                    <a:solidFill>
                      <a:srgbClr val="00B0F0"/>
                    </a:solidFill>
                    <a:latin typeface="2005_iannnnnBMX" pitchFamily="2" charset="0"/>
                    <a:cs typeface="2005_iannnnnBMX" pitchFamily="2" charset="0"/>
                  </a:rPr>
                  <a:t> </a:t>
                </a:r>
                <a14:m>
                  <m:oMath xmlns:m="http://schemas.openxmlformats.org/officeDocument/2006/math">
                    <m:f>
                      <m:fPr>
                        <m:ctrlPr>
                          <a:rPr lang="en-US" sz="2800" i="1">
                            <a:latin typeface="Cambria Math"/>
                            <a:cs typeface="2005_iannnnnBMX" pitchFamily="2" charset="0"/>
                          </a:rPr>
                        </m:ctrlPr>
                      </m:fPr>
                      <m:num>
                        <m:r>
                          <a:rPr lang="en-US" sz="2800" b="0" i="1" smtClean="0">
                            <a:latin typeface="Cambria Math"/>
                            <a:cs typeface="2005_iannnnnBMX" pitchFamily="2" charset="0"/>
                          </a:rPr>
                          <m:t>2</m:t>
                        </m:r>
                        <m:r>
                          <a:rPr lang="en-US" sz="2800" i="1" smtClean="0">
                            <a:latin typeface="Cambria Math"/>
                            <a:ea typeface="Cambria Math"/>
                            <a:cs typeface="2005_iannnnnBMX" pitchFamily="2" charset="0"/>
                          </a:rPr>
                          <m:t>×</m:t>
                        </m:r>
                        <m:sSup>
                          <m:sSupPr>
                            <m:ctrlPr>
                              <a:rPr lang="en-US" sz="2800" i="1" smtClean="0">
                                <a:latin typeface="Cambria Math"/>
                                <a:ea typeface="Cambria Math"/>
                                <a:cs typeface="2005_iannnnnBMX" pitchFamily="2" charset="0"/>
                              </a:rPr>
                            </m:ctrlPr>
                          </m:sSupPr>
                          <m:e>
                            <m:r>
                              <a:rPr lang="en-US" sz="2800" b="0" i="1" smtClean="0">
                                <a:latin typeface="Cambria Math"/>
                                <a:ea typeface="Cambria Math"/>
                                <a:cs typeface="2005_iannnnnBMX" pitchFamily="2" charset="0"/>
                              </a:rPr>
                              <m:t>10</m:t>
                            </m:r>
                          </m:e>
                          <m:sup>
                            <m:r>
                              <a:rPr lang="en-US" sz="2800" b="0" i="1" smtClean="0">
                                <a:latin typeface="Cambria Math"/>
                                <a:ea typeface="Cambria Math"/>
                                <a:cs typeface="2005_iannnnnBMX" pitchFamily="2" charset="0"/>
                              </a:rPr>
                              <m:t>3</m:t>
                            </m:r>
                          </m:sup>
                        </m:sSup>
                      </m:num>
                      <m:den>
                        <m:sSup>
                          <m:sSupPr>
                            <m:ctrlPr>
                              <a:rPr lang="en-US" sz="2800" i="1">
                                <a:latin typeface="Cambria Math"/>
                                <a:cs typeface="2005_iannnnnBMX" pitchFamily="2" charset="0"/>
                              </a:rPr>
                            </m:ctrlPr>
                          </m:sSupPr>
                          <m:e>
                            <m:r>
                              <a:rPr lang="en-US" sz="2800" b="0" i="1" smtClean="0">
                                <a:latin typeface="Cambria Math"/>
                                <a:cs typeface="2005_iannnnnBMX" pitchFamily="2" charset="0"/>
                              </a:rPr>
                              <m:t>8</m:t>
                            </m:r>
                            <m:r>
                              <a:rPr lang="en-US" sz="2800" b="0" i="1" smtClean="0">
                                <a:latin typeface="Cambria Math"/>
                                <a:ea typeface="Cambria Math"/>
                                <a:cs typeface="2005_iannnnnBMX" pitchFamily="2" charset="0"/>
                              </a:rPr>
                              <m:t>×</m:t>
                            </m:r>
                            <m:r>
                              <a:rPr lang="en-US" sz="2800" b="0" i="1" smtClean="0">
                                <a:latin typeface="Cambria Math"/>
                                <a:ea typeface="Cambria Math"/>
                                <a:cs typeface="2005_iannnnnBMX" pitchFamily="2" charset="0"/>
                              </a:rPr>
                              <m:t>10</m:t>
                            </m:r>
                          </m:e>
                          <m:sup>
                            <m:r>
                              <a:rPr lang="en-US" sz="2800" b="0" i="1" smtClean="0">
                                <a:latin typeface="Cambria Math"/>
                                <a:cs typeface="2005_iannnnnBMX" pitchFamily="2" charset="0"/>
                              </a:rPr>
                              <m:t>8</m:t>
                            </m:r>
                          </m:sup>
                        </m:sSup>
                      </m:den>
                    </m:f>
                  </m:oMath>
                </a14:m>
                <a:r>
                  <a:rPr lang="en-US" sz="2800" dirty="0">
                    <a:latin typeface="2005_iannnnnBMX" pitchFamily="2" charset="0"/>
                    <a:cs typeface="2005_iannnnnBMX" pitchFamily="2" charset="0"/>
                  </a:rPr>
                  <a:t> </a:t>
                </a:r>
              </a:p>
              <a:p>
                <a:pPr marL="514350" indent="-514350">
                  <a:buNone/>
                </a:pPr>
                <a:r>
                  <a:rPr lang="en-US" sz="2800" b="1" dirty="0" smtClean="0">
                    <a:solidFill>
                      <a:schemeClr val="bg1"/>
                    </a:solidFill>
                    <a:latin typeface="2005_iannnnnBMX" pitchFamily="2" charset="0"/>
                    <a:cs typeface="2005_iannnnnBMX" pitchFamily="2" charset="0"/>
                  </a:rPr>
                  <a:t>= </a:t>
                </a:r>
                <a14:m>
                  <m:oMath xmlns:m="http://schemas.openxmlformats.org/officeDocument/2006/math">
                    <m:f>
                      <m:fPr>
                        <m:ctrlPr>
                          <a:rPr lang="en-US" sz="2000" b="1" i="1" smtClean="0">
                            <a:solidFill>
                              <a:schemeClr val="bg1"/>
                            </a:solidFill>
                            <a:latin typeface="Cambria Math"/>
                            <a:cs typeface="2005_iannnnnBMX" pitchFamily="2" charset="0"/>
                          </a:rPr>
                        </m:ctrlPr>
                      </m:fPr>
                      <m:num>
                        <m:r>
                          <a:rPr lang="en-US" sz="2000" b="1" i="1" smtClean="0">
                            <a:solidFill>
                              <a:schemeClr val="bg1"/>
                            </a:solidFill>
                            <a:latin typeface="Cambria Math"/>
                            <a:cs typeface="2005_iannnnnBMX" pitchFamily="2" charset="0"/>
                          </a:rPr>
                          <m:t>𝟐</m:t>
                        </m:r>
                      </m:num>
                      <m:den>
                        <m:r>
                          <a:rPr lang="en-US" sz="2000" b="1" i="1" smtClean="0">
                            <a:solidFill>
                              <a:schemeClr val="bg1"/>
                            </a:solidFill>
                            <a:latin typeface="Cambria Math"/>
                            <a:cs typeface="2005_iannnnnBMX" pitchFamily="2" charset="0"/>
                          </a:rPr>
                          <m:t>𝟖</m:t>
                        </m:r>
                      </m:den>
                    </m:f>
                    <m:r>
                      <a:rPr lang="en-US" sz="2000" b="1" i="1" smtClean="0">
                        <a:solidFill>
                          <a:schemeClr val="bg1"/>
                        </a:solidFill>
                        <a:latin typeface="Cambria Math"/>
                        <a:ea typeface="Cambria Math"/>
                        <a:cs typeface="2005_iannnnnBMX" pitchFamily="2" charset="0"/>
                      </a:rPr>
                      <m:t>×</m:t>
                    </m:r>
                    <m:sSup>
                      <m:sSupPr>
                        <m:ctrlPr>
                          <a:rPr lang="en-US" sz="2000" b="1" i="1" smtClean="0">
                            <a:solidFill>
                              <a:schemeClr val="bg1"/>
                            </a:solidFill>
                            <a:latin typeface="Cambria Math"/>
                            <a:ea typeface="Cambria Math"/>
                            <a:cs typeface="2005_iannnnnBMX" pitchFamily="2" charset="0"/>
                          </a:rPr>
                        </m:ctrlPr>
                      </m:sSupPr>
                      <m:e>
                        <m:r>
                          <a:rPr lang="en-US" sz="2000" b="1" i="1" smtClean="0">
                            <a:solidFill>
                              <a:schemeClr val="bg1"/>
                            </a:solidFill>
                            <a:latin typeface="Cambria Math"/>
                            <a:ea typeface="Cambria Math"/>
                            <a:cs typeface="2005_iannnnnBMX" pitchFamily="2" charset="0"/>
                          </a:rPr>
                          <m:t>𝟏𝟎</m:t>
                        </m:r>
                      </m:e>
                      <m:sup>
                        <m:r>
                          <a:rPr lang="en-US" sz="2000" b="1" i="1" smtClean="0">
                            <a:solidFill>
                              <a:schemeClr val="bg1"/>
                            </a:solidFill>
                            <a:latin typeface="Cambria Math"/>
                            <a:ea typeface="Cambria Math"/>
                            <a:cs typeface="2005_iannnnnBMX" pitchFamily="2" charset="0"/>
                          </a:rPr>
                          <m:t>𝟑</m:t>
                        </m:r>
                        <m:r>
                          <a:rPr lang="en-US" sz="2000" b="1" i="1" smtClean="0">
                            <a:solidFill>
                              <a:schemeClr val="bg1"/>
                            </a:solidFill>
                            <a:latin typeface="Cambria Math"/>
                            <a:ea typeface="Cambria Math"/>
                            <a:cs typeface="2005_iannnnnBMX" pitchFamily="2" charset="0"/>
                          </a:rPr>
                          <m:t>−</m:t>
                        </m:r>
                        <m:r>
                          <a:rPr lang="en-US" sz="2000" b="1" i="1" smtClean="0">
                            <a:solidFill>
                              <a:schemeClr val="bg1"/>
                            </a:solidFill>
                            <a:latin typeface="Cambria Math"/>
                            <a:ea typeface="Cambria Math"/>
                            <a:cs typeface="2005_iannnnnBMX" pitchFamily="2" charset="0"/>
                          </a:rPr>
                          <m:t>𝟖</m:t>
                        </m:r>
                      </m:sup>
                    </m:sSup>
                    <m:r>
                      <a:rPr lang="en-US" sz="2000" b="1" i="0" smtClean="0">
                        <a:solidFill>
                          <a:schemeClr val="bg1"/>
                        </a:solidFill>
                        <a:latin typeface="Cambria Math"/>
                        <a:ea typeface="Cambria Math"/>
                        <a:cs typeface="2005_iannnnnBMX" pitchFamily="2" charset="0"/>
                      </a:rPr>
                      <m:t> </m:t>
                    </m:r>
                  </m:oMath>
                </a14:m>
                <a:r>
                  <a:rPr lang="en-US" sz="2800" b="1" dirty="0" smtClean="0">
                    <a:solidFill>
                      <a:schemeClr val="accent6">
                        <a:lumMod val="40000"/>
                        <a:lumOff val="60000"/>
                      </a:schemeClr>
                    </a:solidFill>
                    <a:latin typeface="2005_iannnnnBMX" pitchFamily="2" charset="0"/>
                    <a:cs typeface="2005_iannnnnBMX" pitchFamily="2" charset="0"/>
                  </a:rPr>
                  <a:t>   Subtract </a:t>
                </a:r>
                <a:r>
                  <a:rPr lang="en-US" sz="2800" b="1" dirty="0">
                    <a:solidFill>
                      <a:schemeClr val="accent6">
                        <a:lumMod val="40000"/>
                        <a:lumOff val="60000"/>
                      </a:schemeClr>
                    </a:solidFill>
                    <a:latin typeface="2005_iannnnnBMX" pitchFamily="2" charset="0"/>
                    <a:cs typeface="2005_iannnnnBMX" pitchFamily="2" charset="0"/>
                  </a:rPr>
                  <a:t>exponents when dividing powers with the same base</a:t>
                </a:r>
                <a:r>
                  <a:rPr lang="en-US" sz="2800" b="1" dirty="0" smtClean="0">
                    <a:solidFill>
                      <a:schemeClr val="accent6">
                        <a:lumMod val="40000"/>
                        <a:lumOff val="60000"/>
                      </a:schemeClr>
                    </a:solidFill>
                    <a:latin typeface="2005_iannnnnBMX" pitchFamily="2" charset="0"/>
                    <a:cs typeface="2005_iannnnnBMX" pitchFamily="2" charset="0"/>
                  </a:rPr>
                  <a:t>.</a:t>
                </a:r>
              </a:p>
              <a:p>
                <a:pPr marL="514350" indent="-514350">
                  <a:buNone/>
                </a:pPr>
                <a:r>
                  <a:rPr lang="en-US" sz="2800" b="1" dirty="0" smtClean="0">
                    <a:solidFill>
                      <a:schemeClr val="bg1"/>
                    </a:solidFill>
                    <a:latin typeface="2005_iannnnnBMX" pitchFamily="2" charset="0"/>
                    <a:cs typeface="2005_iannnnnBMX" pitchFamily="2" charset="0"/>
                  </a:rPr>
                  <a:t>= </a:t>
                </a:r>
                <a14:m>
                  <m:oMath xmlns:m="http://schemas.openxmlformats.org/officeDocument/2006/math">
                    <m:f>
                      <m:fPr>
                        <m:ctrlPr>
                          <a:rPr lang="en-US" sz="2000" b="1" i="1">
                            <a:solidFill>
                              <a:schemeClr val="bg1"/>
                            </a:solidFill>
                            <a:latin typeface="Cambria Math"/>
                            <a:cs typeface="2005_iannnnnBMX" pitchFamily="2" charset="0"/>
                          </a:rPr>
                        </m:ctrlPr>
                      </m:fPr>
                      <m:num>
                        <m:r>
                          <a:rPr lang="en-US" sz="2000" b="1" i="1">
                            <a:solidFill>
                              <a:schemeClr val="bg1"/>
                            </a:solidFill>
                            <a:latin typeface="Cambria Math"/>
                            <a:cs typeface="2005_iannnnnBMX" pitchFamily="2" charset="0"/>
                          </a:rPr>
                          <m:t>𝟐</m:t>
                        </m:r>
                      </m:num>
                      <m:den>
                        <m:r>
                          <a:rPr lang="en-US" sz="2000" b="1" i="1">
                            <a:solidFill>
                              <a:schemeClr val="bg1"/>
                            </a:solidFill>
                            <a:latin typeface="Cambria Math"/>
                            <a:cs typeface="2005_iannnnnBMX" pitchFamily="2" charset="0"/>
                          </a:rPr>
                          <m:t>𝟖</m:t>
                        </m:r>
                      </m:den>
                    </m:f>
                    <m:r>
                      <a:rPr lang="en-US" sz="2000" b="1" i="1">
                        <a:solidFill>
                          <a:schemeClr val="bg1"/>
                        </a:solidFill>
                        <a:latin typeface="Cambria Math"/>
                        <a:ea typeface="Cambria Math"/>
                        <a:cs typeface="2005_iannnnnBMX" pitchFamily="2" charset="0"/>
                      </a:rPr>
                      <m:t>×</m:t>
                    </m:r>
                    <m:sSup>
                      <m:sSupPr>
                        <m:ctrlPr>
                          <a:rPr lang="en-US" sz="2000" b="1" i="1">
                            <a:solidFill>
                              <a:schemeClr val="bg1"/>
                            </a:solidFill>
                            <a:latin typeface="Cambria Math"/>
                            <a:ea typeface="Cambria Math"/>
                            <a:cs typeface="2005_iannnnnBMX" pitchFamily="2" charset="0"/>
                          </a:rPr>
                        </m:ctrlPr>
                      </m:sSupPr>
                      <m:e>
                        <m:r>
                          <a:rPr lang="en-US" sz="2000" b="1" i="1">
                            <a:solidFill>
                              <a:schemeClr val="bg1"/>
                            </a:solidFill>
                            <a:latin typeface="Cambria Math"/>
                            <a:ea typeface="Cambria Math"/>
                            <a:cs typeface="2005_iannnnnBMX" pitchFamily="2" charset="0"/>
                          </a:rPr>
                          <m:t>𝟏𝟎</m:t>
                        </m:r>
                      </m:e>
                      <m:sup>
                        <m:r>
                          <a:rPr lang="en-US" sz="2000" b="1" i="1" smtClean="0">
                            <a:solidFill>
                              <a:schemeClr val="bg1"/>
                            </a:solidFill>
                            <a:latin typeface="Cambria Math"/>
                            <a:ea typeface="Cambria Math"/>
                            <a:cs typeface="2005_iannnnnBMX" pitchFamily="2" charset="0"/>
                          </a:rPr>
                          <m:t>−</m:t>
                        </m:r>
                        <m:r>
                          <a:rPr lang="en-US" sz="2000" b="1" i="1" smtClean="0">
                            <a:solidFill>
                              <a:schemeClr val="bg1"/>
                            </a:solidFill>
                            <a:latin typeface="Cambria Math"/>
                            <a:ea typeface="Cambria Math"/>
                            <a:cs typeface="2005_iannnnnBMX" pitchFamily="2" charset="0"/>
                          </a:rPr>
                          <m:t>𝟓</m:t>
                        </m:r>
                      </m:sup>
                    </m:sSup>
                  </m:oMath>
                </a14:m>
                <a:r>
                  <a:rPr lang="en-US" sz="2800" b="1" dirty="0" smtClean="0">
                    <a:solidFill>
                      <a:schemeClr val="accent6">
                        <a:lumMod val="40000"/>
                        <a:lumOff val="60000"/>
                      </a:schemeClr>
                    </a:solidFill>
                    <a:latin typeface="2005_iannnnnBMX" pitchFamily="2" charset="0"/>
                    <a:cs typeface="2005_iannnnnBMX" pitchFamily="2" charset="0"/>
                  </a:rPr>
                  <a:t>     Simplify </a:t>
                </a:r>
                <a:r>
                  <a:rPr lang="en-US" sz="2800" b="1" dirty="0">
                    <a:solidFill>
                      <a:schemeClr val="accent6">
                        <a:lumMod val="40000"/>
                        <a:lumOff val="60000"/>
                      </a:schemeClr>
                    </a:solidFill>
                    <a:latin typeface="2005_iannnnnBMX" pitchFamily="2" charset="0"/>
                    <a:cs typeface="2005_iannnnnBMX" pitchFamily="2" charset="0"/>
                  </a:rPr>
                  <a:t>the exponents </a:t>
                </a:r>
                <a:endParaRPr lang="en-US" sz="2800" b="1" dirty="0" smtClean="0">
                  <a:solidFill>
                    <a:schemeClr val="accent6">
                      <a:lumMod val="40000"/>
                      <a:lumOff val="60000"/>
                    </a:schemeClr>
                  </a:solidFill>
                  <a:latin typeface="2005_iannnnnBMX" pitchFamily="2" charset="0"/>
                  <a:cs typeface="2005_iannnnnBMX" pitchFamily="2" charset="0"/>
                </a:endParaRPr>
              </a:p>
              <a:p>
                <a:pPr marL="514350" indent="-514350">
                  <a:buNone/>
                </a:pPr>
                <a:r>
                  <a:rPr lang="en-US" sz="2400" b="1" dirty="0" smtClean="0">
                    <a:solidFill>
                      <a:schemeClr val="bg1"/>
                    </a:solidFill>
                    <a:latin typeface="2005_iannnnnBMX" pitchFamily="2" charset="0"/>
                    <a:cs typeface="2005_iannnnnBMX" pitchFamily="2" charset="0"/>
                  </a:rPr>
                  <a:t>=0.25 </a:t>
                </a:r>
                <a14:m>
                  <m:oMath xmlns:m="http://schemas.openxmlformats.org/officeDocument/2006/math">
                    <m:r>
                      <a:rPr lang="en-US" sz="2000" b="1" i="1">
                        <a:solidFill>
                          <a:schemeClr val="bg1"/>
                        </a:solidFill>
                        <a:latin typeface="Cambria Math"/>
                        <a:ea typeface="Cambria Math"/>
                        <a:cs typeface="2005_iannnnnBMX" pitchFamily="2" charset="0"/>
                      </a:rPr>
                      <m:t>×</m:t>
                    </m:r>
                    <m:sSup>
                      <m:sSupPr>
                        <m:ctrlPr>
                          <a:rPr lang="en-US" sz="2000" b="1" i="1">
                            <a:solidFill>
                              <a:schemeClr val="bg1"/>
                            </a:solidFill>
                            <a:latin typeface="Cambria Math"/>
                            <a:ea typeface="Cambria Math"/>
                            <a:cs typeface="2005_iannnnnBMX" pitchFamily="2" charset="0"/>
                          </a:rPr>
                        </m:ctrlPr>
                      </m:sSupPr>
                      <m:e>
                        <m:r>
                          <a:rPr lang="en-US" sz="2000" b="1" i="1">
                            <a:solidFill>
                              <a:schemeClr val="bg1"/>
                            </a:solidFill>
                            <a:latin typeface="Cambria Math"/>
                            <a:ea typeface="Cambria Math"/>
                            <a:cs typeface="2005_iannnnnBMX" pitchFamily="2" charset="0"/>
                          </a:rPr>
                          <m:t>𝟏𝟎</m:t>
                        </m:r>
                      </m:e>
                      <m:sup>
                        <m:r>
                          <a:rPr lang="en-US" sz="2000" b="1" i="1">
                            <a:solidFill>
                              <a:schemeClr val="bg1"/>
                            </a:solidFill>
                            <a:latin typeface="Cambria Math"/>
                            <a:ea typeface="Cambria Math"/>
                            <a:cs typeface="2005_iannnnnBMX" pitchFamily="2" charset="0"/>
                          </a:rPr>
                          <m:t>−</m:t>
                        </m:r>
                        <m:r>
                          <a:rPr lang="en-US" sz="2000" b="1" i="1">
                            <a:solidFill>
                              <a:schemeClr val="bg1"/>
                            </a:solidFill>
                            <a:latin typeface="Cambria Math"/>
                            <a:ea typeface="Cambria Math"/>
                            <a:cs typeface="2005_iannnnnBMX" pitchFamily="2" charset="0"/>
                          </a:rPr>
                          <m:t>𝟓</m:t>
                        </m:r>
                      </m:sup>
                    </m:sSup>
                  </m:oMath>
                </a14:m>
                <a:r>
                  <a:rPr lang="en-US" sz="2800" b="1" dirty="0" smtClean="0">
                    <a:solidFill>
                      <a:schemeClr val="accent6">
                        <a:lumMod val="40000"/>
                        <a:lumOff val="60000"/>
                      </a:schemeClr>
                    </a:solidFill>
                    <a:latin typeface="2005_iannnnnBMX" pitchFamily="2" charset="0"/>
                    <a:cs typeface="2005_iannnnnBMX" pitchFamily="2" charset="0"/>
                  </a:rPr>
                  <a:t>   Divide.</a:t>
                </a:r>
              </a:p>
              <a:p>
                <a:pPr marL="514350" indent="-514350">
                  <a:buNone/>
                </a:pPr>
                <a:r>
                  <a:rPr lang="en-US" sz="2400" b="1" dirty="0" smtClean="0">
                    <a:solidFill>
                      <a:schemeClr val="bg1"/>
                    </a:solidFill>
                    <a:latin typeface="2005_iannnnnBMX" pitchFamily="2" charset="0"/>
                    <a:cs typeface="2005_iannnnnBMX" pitchFamily="2" charset="0"/>
                  </a:rPr>
                  <a:t>= 2.5</a:t>
                </a:r>
                <a:r>
                  <a:rPr lang="en-US" sz="2400" b="1" dirty="0">
                    <a:solidFill>
                      <a:schemeClr val="bg1"/>
                    </a:solidFill>
                    <a:cs typeface="2005_iannnnnBMX" pitchFamily="2" charset="0"/>
                  </a:rPr>
                  <a:t> </a:t>
                </a:r>
                <a14:m>
                  <m:oMath xmlns:m="http://schemas.openxmlformats.org/officeDocument/2006/math">
                    <m:r>
                      <a:rPr lang="en-US" sz="2000" b="1" i="1">
                        <a:solidFill>
                          <a:schemeClr val="bg1"/>
                        </a:solidFill>
                        <a:latin typeface="Cambria Math"/>
                        <a:ea typeface="Cambria Math"/>
                        <a:cs typeface="2005_iannnnnBMX" pitchFamily="2" charset="0"/>
                      </a:rPr>
                      <m:t>×</m:t>
                    </m:r>
                    <m:sSup>
                      <m:sSupPr>
                        <m:ctrlPr>
                          <a:rPr lang="en-US" sz="2000" b="1" i="1">
                            <a:solidFill>
                              <a:schemeClr val="bg1"/>
                            </a:solidFill>
                            <a:latin typeface="Cambria Math"/>
                            <a:ea typeface="Cambria Math"/>
                            <a:cs typeface="2005_iannnnnBMX" pitchFamily="2" charset="0"/>
                          </a:rPr>
                        </m:ctrlPr>
                      </m:sSupPr>
                      <m:e>
                        <m:r>
                          <a:rPr lang="en-US" sz="2000" b="1" i="1">
                            <a:solidFill>
                              <a:schemeClr val="bg1"/>
                            </a:solidFill>
                            <a:latin typeface="Cambria Math"/>
                            <a:ea typeface="Cambria Math"/>
                            <a:cs typeface="2005_iannnnnBMX" pitchFamily="2" charset="0"/>
                          </a:rPr>
                          <m:t>𝟏𝟎</m:t>
                        </m:r>
                      </m:e>
                      <m:sup>
                        <m:r>
                          <a:rPr lang="en-US" sz="2000" b="1" i="1">
                            <a:solidFill>
                              <a:schemeClr val="bg1"/>
                            </a:solidFill>
                            <a:latin typeface="Cambria Math"/>
                            <a:ea typeface="Cambria Math"/>
                            <a:cs typeface="2005_iannnnnBMX" pitchFamily="2" charset="0"/>
                          </a:rPr>
                          <m:t>−</m:t>
                        </m:r>
                        <m:r>
                          <a:rPr lang="en-US" sz="2000" b="1" i="1" smtClean="0">
                            <a:solidFill>
                              <a:schemeClr val="bg1"/>
                            </a:solidFill>
                            <a:latin typeface="Cambria Math"/>
                            <a:ea typeface="Cambria Math"/>
                            <a:cs typeface="2005_iannnnnBMX" pitchFamily="2" charset="0"/>
                          </a:rPr>
                          <m:t>𝟔</m:t>
                        </m:r>
                      </m:sup>
                    </m:sSup>
                  </m:oMath>
                </a14:m>
                <a:r>
                  <a:rPr lang="en-US" sz="2800" b="1" dirty="0" smtClean="0">
                    <a:solidFill>
                      <a:schemeClr val="accent6">
                        <a:lumMod val="40000"/>
                        <a:lumOff val="60000"/>
                      </a:schemeClr>
                    </a:solidFill>
                    <a:latin typeface="2005_iannnnnBMX" pitchFamily="2" charset="0"/>
                    <a:cs typeface="2005_iannnnnBMX" pitchFamily="2" charset="0"/>
                  </a:rPr>
                  <a:t>    Write in scientific notation.</a:t>
                </a:r>
                <a:endParaRPr lang="en-US" sz="2800" b="1" dirty="0">
                  <a:solidFill>
                    <a:schemeClr val="accent6">
                      <a:lumMod val="40000"/>
                      <a:lumOff val="60000"/>
                    </a:schemeClr>
                  </a:solidFill>
                  <a:latin typeface="2005_iannnnnBMX" pitchFamily="2" charset="0"/>
                  <a:cs typeface="2005_iannnnnBMX" pitchFamily="2" charset="0"/>
                </a:endParaRPr>
              </a:p>
            </p:txBody>
          </p:sp>
        </mc:Choice>
        <mc:Fallback xmlns="">
          <p:sp>
            <p:nvSpPr>
              <p:cNvPr id="5123" name="Rectangle 3"/>
              <p:cNvSpPr>
                <a:spLocks noGrp="1" noRot="1" noChangeAspect="1" noMove="1" noResize="1" noEditPoints="1" noAdjustHandles="1" noChangeArrowheads="1" noChangeShapeType="1" noTextEdit="1"/>
              </p:cNvSpPr>
              <p:nvPr>
                <p:ph type="body" idx="1"/>
              </p:nvPr>
            </p:nvSpPr>
            <p:spPr>
              <a:xfrm>
                <a:off x="375206" y="1571612"/>
                <a:ext cx="8229241" cy="4881724"/>
              </a:xfrm>
              <a:blipFill rotWithShape="1">
                <a:blip r:embed="rId2"/>
                <a:stretch>
                  <a:fillRect l="-1557" t="-1248" r="-1483"/>
                </a:stretch>
              </a:blipFill>
            </p:spPr>
            <p:txBody>
              <a:bodyPr/>
              <a:lstStyle/>
              <a:p>
                <a:r>
                  <a:rPr lang="th-TH">
                    <a:noFill/>
                  </a:rPr>
                  <a:t> </a:t>
                </a:r>
              </a:p>
            </p:txBody>
          </p:sp>
        </mc:Fallback>
      </mc:AlternateContent>
    </p:spTree>
    <p:extLst>
      <p:ext uri="{BB962C8B-B14F-4D97-AF65-F5344CB8AC3E}">
        <p14:creationId xmlns:p14="http://schemas.microsoft.com/office/powerpoint/2010/main" val="4250775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fade">
                                      <p:cBhvr>
                                        <p:cTn id="12" dur="500"/>
                                        <p:tgtEl>
                                          <p:spTgt spid="5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fade">
                                      <p:cBhvr>
                                        <p:cTn id="17" dur="500"/>
                                        <p:tgtEl>
                                          <p:spTgt spid="51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fade">
                                      <p:cBhvr>
                                        <p:cTn id="22" dur="500"/>
                                        <p:tgtEl>
                                          <p:spTgt spid="51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23">
                                            <p:txEl>
                                              <p:pRg st="4" end="4"/>
                                            </p:txEl>
                                          </p:spTgt>
                                        </p:tgtEl>
                                        <p:attrNameLst>
                                          <p:attrName>style.visibility</p:attrName>
                                        </p:attrNameLst>
                                      </p:cBhvr>
                                      <p:to>
                                        <p:strVal val="visible"/>
                                      </p:to>
                                    </p:set>
                                    <p:animEffect transition="in" filter="fade">
                                      <p:cBhvr>
                                        <p:cTn id="27" dur="500"/>
                                        <p:tgtEl>
                                          <p:spTgt spid="51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123">
                                            <p:txEl>
                                              <p:pRg st="5" end="5"/>
                                            </p:txEl>
                                          </p:spTgt>
                                        </p:tgtEl>
                                        <p:attrNameLst>
                                          <p:attrName>style.visibility</p:attrName>
                                        </p:attrNameLst>
                                      </p:cBhvr>
                                      <p:to>
                                        <p:strVal val="visible"/>
                                      </p:to>
                                    </p:set>
                                    <p:animEffect transition="in" filter="fade">
                                      <p:cBhvr>
                                        <p:cTn id="32" dur="500"/>
                                        <p:tgtEl>
                                          <p:spTgt spid="51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เมฆ 5"/>
          <p:cNvSpPr/>
          <p:nvPr/>
        </p:nvSpPr>
        <p:spPr>
          <a:xfrm>
            <a:off x="1979712" y="500042"/>
            <a:ext cx="4824536" cy="1071570"/>
          </a:xfrm>
          <a:prstGeom prst="clou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 name="ตัวยึดหมายเลขภาพนิ่ง 5"/>
          <p:cNvSpPr>
            <a:spLocks noGrp="1"/>
          </p:cNvSpPr>
          <p:nvPr>
            <p:ph type="sldNum" sz="quarter" idx="12"/>
          </p:nvPr>
        </p:nvSpPr>
        <p:spPr/>
        <p:txBody>
          <a:bodyPr/>
          <a:lstStyle/>
          <a:p>
            <a:fld id="{8E3771CF-BC35-4C5D-AE13-C627F28D70EF}" type="slidenum">
              <a:rPr lang="en-US"/>
              <a:pPr/>
              <a:t>36</a:t>
            </a:fld>
            <a:endParaRPr lang="en-US"/>
          </a:p>
        </p:txBody>
      </p:sp>
      <p:sp>
        <p:nvSpPr>
          <p:cNvPr id="5122" name="Rectangle 2"/>
          <p:cNvSpPr>
            <a:spLocks noGrp="1" noChangeArrowheads="1"/>
          </p:cNvSpPr>
          <p:nvPr>
            <p:ph type="title"/>
          </p:nvPr>
        </p:nvSpPr>
        <p:spPr>
          <a:xfrm>
            <a:off x="428596" y="571480"/>
            <a:ext cx="7924800" cy="857256"/>
          </a:xfrm>
        </p:spPr>
        <p:txBody>
          <a:bodyPr/>
          <a:lstStyle/>
          <a:p>
            <a:pPr algn="ctr"/>
            <a:r>
              <a:rPr lang="en-US" sz="4000" dirty="0">
                <a:solidFill>
                  <a:srgbClr val="FFFF00"/>
                </a:solidFill>
                <a:latin typeface="2005_iannnnnBMX" pitchFamily="2" charset="0"/>
                <a:cs typeface="2005_iannnnnBMX" pitchFamily="2" charset="0"/>
              </a:rPr>
              <a:t>Zero and Negative Exponents</a:t>
            </a:r>
          </a:p>
        </p:txBody>
      </p:sp>
      <mc:AlternateContent xmlns:mc="http://schemas.openxmlformats.org/markup-compatibility/2006" xmlns:a14="http://schemas.microsoft.com/office/drawing/2010/main">
        <mc:Choice Requires="a14">
          <p:sp>
            <p:nvSpPr>
              <p:cNvPr id="5123" name="Rectangle 3"/>
              <p:cNvSpPr>
                <a:spLocks noGrp="1" noChangeArrowheads="1"/>
              </p:cNvSpPr>
              <p:nvPr>
                <p:ph type="body" idx="1"/>
              </p:nvPr>
            </p:nvSpPr>
            <p:spPr>
              <a:xfrm>
                <a:off x="500034" y="1357298"/>
                <a:ext cx="8001056" cy="5143536"/>
              </a:xfrm>
            </p:spPr>
            <p:txBody>
              <a:bodyPr/>
              <a:lstStyle/>
              <a:p>
                <a:pPr marL="514350" indent="-514350">
                  <a:buNone/>
                </a:pPr>
                <a:r>
                  <a:rPr lang="en-US" sz="2800" b="1" dirty="0" smtClean="0">
                    <a:solidFill>
                      <a:srgbClr val="FFFF00"/>
                    </a:solidFill>
                    <a:latin typeface="2005_iannnnnBMX" pitchFamily="2" charset="0"/>
                    <a:cs typeface="2005_iannnnnBMX" pitchFamily="2" charset="0"/>
                  </a:rPr>
                  <a:t>Property</a:t>
                </a:r>
                <a:r>
                  <a:rPr lang="en-US" sz="2800" b="1" dirty="0" smtClean="0">
                    <a:latin typeface="2005_iannnnnBMX" pitchFamily="2" charset="0"/>
                    <a:cs typeface="2005_iannnnnBMX" pitchFamily="2" charset="0"/>
                  </a:rPr>
                  <a:t> : Zero as an exponent.</a:t>
                </a:r>
              </a:p>
              <a:p>
                <a:pPr marL="514350" indent="-514350">
                  <a:buNone/>
                </a:pPr>
                <a:r>
                  <a:rPr lang="en-US" sz="2800" b="1" dirty="0" smtClean="0">
                    <a:solidFill>
                      <a:schemeClr val="accent6">
                        <a:lumMod val="40000"/>
                        <a:lumOff val="60000"/>
                      </a:schemeClr>
                    </a:solidFill>
                    <a:latin typeface="2005_iannnnnBMX" pitchFamily="2" charset="0"/>
                    <a:cs typeface="2005_iannnnnBMX" pitchFamily="2" charset="0"/>
                  </a:rPr>
                  <a:t>For every nonzero number a, </a:t>
                </a:r>
                <a14:m>
                  <m:oMath xmlns:m="http://schemas.openxmlformats.org/officeDocument/2006/math">
                    <m:sSup>
                      <m:sSupPr>
                        <m:ctrlPr>
                          <a:rPr lang="en-US" sz="2000" b="1" i="1" smtClean="0">
                            <a:solidFill>
                              <a:schemeClr val="accent6">
                                <a:lumMod val="40000"/>
                                <a:lumOff val="60000"/>
                              </a:schemeClr>
                            </a:solidFill>
                            <a:latin typeface="Cambria Math"/>
                            <a:cs typeface="2005_iannnnnBMX" pitchFamily="2" charset="0"/>
                          </a:rPr>
                        </m:ctrlPr>
                      </m:sSupPr>
                      <m:e>
                        <m:r>
                          <a:rPr lang="en-US" sz="2000" b="1" i="1" smtClean="0">
                            <a:solidFill>
                              <a:schemeClr val="accent6">
                                <a:lumMod val="40000"/>
                                <a:lumOff val="60000"/>
                              </a:schemeClr>
                            </a:solidFill>
                            <a:latin typeface="Cambria Math"/>
                            <a:cs typeface="2005_iannnnnBMX" pitchFamily="2" charset="0"/>
                          </a:rPr>
                          <m:t>𝒂</m:t>
                        </m:r>
                      </m:e>
                      <m:sup>
                        <m:r>
                          <a:rPr lang="en-US" sz="2000" b="1" i="1" smtClean="0">
                            <a:solidFill>
                              <a:schemeClr val="accent6">
                                <a:lumMod val="40000"/>
                                <a:lumOff val="60000"/>
                              </a:schemeClr>
                            </a:solidFill>
                            <a:latin typeface="Cambria Math"/>
                            <a:cs typeface="2005_iannnnnBMX" pitchFamily="2" charset="0"/>
                          </a:rPr>
                          <m:t>𝟎</m:t>
                        </m:r>
                      </m:sup>
                    </m:sSup>
                  </m:oMath>
                </a14:m>
                <a:r>
                  <a:rPr lang="en-US" sz="2800" b="1" dirty="0" smtClean="0">
                    <a:solidFill>
                      <a:schemeClr val="accent6">
                        <a:lumMod val="40000"/>
                        <a:lumOff val="60000"/>
                      </a:schemeClr>
                    </a:solidFill>
                    <a:latin typeface="2005_iannnnnBMX" pitchFamily="2" charset="0"/>
                    <a:cs typeface="2005_iannnnnBMX" pitchFamily="2" charset="0"/>
                  </a:rPr>
                  <a:t>= 1</a:t>
                </a:r>
                <a:endParaRPr lang="en-US" sz="2800" b="1" dirty="0">
                  <a:solidFill>
                    <a:schemeClr val="accent6">
                      <a:lumMod val="40000"/>
                      <a:lumOff val="60000"/>
                    </a:schemeClr>
                  </a:solidFill>
                  <a:latin typeface="2005_iannnnnBMX" pitchFamily="2" charset="0"/>
                  <a:cs typeface="2005_iannnnnBMX" pitchFamily="2" charset="0"/>
                </a:endParaRPr>
              </a:p>
              <a:p>
                <a:pPr marL="514350" indent="-514350">
                  <a:buNone/>
                </a:pPr>
                <a:r>
                  <a:rPr lang="en-US" sz="2800" b="1" dirty="0" smtClean="0">
                    <a:solidFill>
                      <a:srgbClr val="FFFF00"/>
                    </a:solidFill>
                    <a:latin typeface="2005_iannnnnBMX" pitchFamily="2" charset="0"/>
                    <a:cs typeface="2005_iannnnnBMX" pitchFamily="2" charset="0"/>
                  </a:rPr>
                  <a:t>Examples</a:t>
                </a:r>
                <a:r>
                  <a:rPr lang="en-US" sz="2800" b="1" dirty="0" smtClean="0">
                    <a:latin typeface="2005_iannnnnBMX" pitchFamily="2" charset="0"/>
                    <a:cs typeface="2005_iannnnnBMX" pitchFamily="2" charset="0"/>
                  </a:rPr>
                  <a:t> 	</a:t>
                </a:r>
                <a14:m>
                  <m:oMath xmlns:m="http://schemas.openxmlformats.org/officeDocument/2006/math">
                    <m:sSup>
                      <m:sSupPr>
                        <m:ctrlPr>
                          <a:rPr lang="en-US" sz="1800" b="1" i="1">
                            <a:latin typeface="Cambria Math"/>
                            <a:cs typeface="2005_iannnnnBMX" pitchFamily="2" charset="0"/>
                          </a:rPr>
                        </m:ctrlPr>
                      </m:sSupPr>
                      <m:e>
                        <m:r>
                          <a:rPr lang="en-US" sz="1800" b="1" i="1" smtClean="0">
                            <a:latin typeface="Cambria Math"/>
                            <a:cs typeface="2005_iannnnnBMX" pitchFamily="2" charset="0"/>
                          </a:rPr>
                          <m:t>𝟓</m:t>
                        </m:r>
                      </m:e>
                      <m:sup>
                        <m:r>
                          <a:rPr lang="en-US" sz="1800" b="1" i="1">
                            <a:latin typeface="Cambria Math"/>
                            <a:cs typeface="2005_iannnnnBMX" pitchFamily="2" charset="0"/>
                          </a:rPr>
                          <m:t>𝟎</m:t>
                        </m:r>
                      </m:sup>
                    </m:sSup>
                  </m:oMath>
                </a14:m>
                <a:r>
                  <a:rPr lang="en-US" sz="2800" b="1" dirty="0">
                    <a:latin typeface="2005_iannnnnBMX" pitchFamily="2" charset="0"/>
                    <a:cs typeface="2005_iannnnnBMX" pitchFamily="2" charset="0"/>
                  </a:rPr>
                  <a:t>= </a:t>
                </a:r>
                <a:r>
                  <a:rPr lang="en-US" sz="2800" b="1" dirty="0" smtClean="0">
                    <a:latin typeface="2005_iannnnnBMX" pitchFamily="2" charset="0"/>
                    <a:cs typeface="2005_iannnnnBMX" pitchFamily="2" charset="0"/>
                  </a:rPr>
                  <a:t>1</a:t>
                </a:r>
                <a:r>
                  <a:rPr lang="en-US" sz="3200" b="1" dirty="0" smtClean="0">
                    <a:latin typeface="2005_iannnnnBMX" pitchFamily="2" charset="0"/>
                    <a:cs typeface="2005_iannnnnBMX" pitchFamily="2" charset="0"/>
                  </a:rPr>
                  <a:t>	</a:t>
                </a:r>
                <a14:m>
                  <m:oMath xmlns:m="http://schemas.openxmlformats.org/officeDocument/2006/math">
                    <m:sSup>
                      <m:sSupPr>
                        <m:ctrlPr>
                          <a:rPr lang="en-US" sz="1800" b="1" i="1">
                            <a:latin typeface="Cambria Math"/>
                            <a:cs typeface="2005_iannnnnBMX" pitchFamily="2" charset="0"/>
                          </a:rPr>
                        </m:ctrlPr>
                      </m:sSupPr>
                      <m:e>
                        <m:r>
                          <a:rPr lang="en-US" sz="1800" b="1" i="1" smtClean="0">
                            <a:latin typeface="Cambria Math"/>
                            <a:cs typeface="2005_iannnnnBMX" pitchFamily="2" charset="0"/>
                          </a:rPr>
                          <m:t>(−</m:t>
                        </m:r>
                        <m:r>
                          <a:rPr lang="en-US" sz="1800" b="1" i="1" smtClean="0">
                            <a:latin typeface="Cambria Math"/>
                            <a:cs typeface="2005_iannnnnBMX" pitchFamily="2" charset="0"/>
                          </a:rPr>
                          <m:t>𝟐</m:t>
                        </m:r>
                        <m:r>
                          <a:rPr lang="en-US" sz="1800" b="1" i="1" smtClean="0">
                            <a:latin typeface="Cambria Math"/>
                            <a:cs typeface="2005_iannnnnBMX" pitchFamily="2" charset="0"/>
                          </a:rPr>
                          <m:t>)</m:t>
                        </m:r>
                      </m:e>
                      <m:sup>
                        <m:r>
                          <a:rPr lang="en-US" sz="1800" b="1" i="1">
                            <a:latin typeface="Cambria Math"/>
                            <a:cs typeface="2005_iannnnnBMX" pitchFamily="2" charset="0"/>
                          </a:rPr>
                          <m:t>𝟎</m:t>
                        </m:r>
                      </m:sup>
                    </m:sSup>
                  </m:oMath>
                </a14:m>
                <a:r>
                  <a:rPr lang="en-US" sz="2800" b="1" dirty="0">
                    <a:latin typeface="2005_iannnnnBMX" pitchFamily="2" charset="0"/>
                    <a:cs typeface="2005_iannnnnBMX" pitchFamily="2" charset="0"/>
                  </a:rPr>
                  <a:t>= </a:t>
                </a:r>
                <a:r>
                  <a:rPr lang="en-US" sz="2800" b="1" dirty="0" smtClean="0">
                    <a:latin typeface="2005_iannnnnBMX" pitchFamily="2" charset="0"/>
                    <a:cs typeface="2005_iannnnnBMX" pitchFamily="2" charset="0"/>
                  </a:rPr>
                  <a:t>1</a:t>
                </a:r>
                <a:r>
                  <a:rPr lang="en-US" sz="2000" b="1" dirty="0">
                    <a:latin typeface="2005_iannnnnBMX" pitchFamily="2" charset="0"/>
                    <a:cs typeface="2005_iannnnnBMX" pitchFamily="2" charset="0"/>
                  </a:rPr>
                  <a:t> </a:t>
                </a:r>
                <a:r>
                  <a:rPr lang="en-US" sz="2000" b="1" dirty="0" smtClean="0">
                    <a:latin typeface="2005_iannnnnBMX" pitchFamily="2" charset="0"/>
                    <a:cs typeface="2005_iannnnnBMX" pitchFamily="2" charset="0"/>
                  </a:rPr>
                  <a:t>      </a:t>
                </a:r>
                <a14:m>
                  <m:oMath xmlns:m="http://schemas.openxmlformats.org/officeDocument/2006/math">
                    <m:sSup>
                      <m:sSupPr>
                        <m:ctrlPr>
                          <a:rPr lang="en-US" sz="1800" b="1" i="1">
                            <a:latin typeface="Cambria Math"/>
                            <a:cs typeface="2005_iannnnnBMX" pitchFamily="2" charset="0"/>
                          </a:rPr>
                        </m:ctrlPr>
                      </m:sSupPr>
                      <m:e>
                        <m:r>
                          <a:rPr lang="en-US" sz="1800" b="1" i="1" smtClean="0">
                            <a:latin typeface="Cambria Math"/>
                            <a:cs typeface="2005_iannnnnBMX" pitchFamily="2" charset="0"/>
                          </a:rPr>
                          <m:t>(</m:t>
                        </m:r>
                        <m:r>
                          <a:rPr lang="en-US" sz="1800" b="1" i="1" smtClean="0">
                            <a:latin typeface="Cambria Math"/>
                            <a:cs typeface="2005_iannnnnBMX" pitchFamily="2" charset="0"/>
                          </a:rPr>
                          <m:t>𝟏</m:t>
                        </m:r>
                        <m:r>
                          <a:rPr lang="en-US" sz="1800" b="1" i="1" smtClean="0">
                            <a:latin typeface="Cambria Math"/>
                            <a:cs typeface="2005_iannnnnBMX" pitchFamily="2" charset="0"/>
                          </a:rPr>
                          <m:t>.</m:t>
                        </m:r>
                        <m:r>
                          <a:rPr lang="en-US" sz="1800" b="1" i="1" smtClean="0">
                            <a:latin typeface="Cambria Math"/>
                            <a:cs typeface="2005_iannnnnBMX" pitchFamily="2" charset="0"/>
                          </a:rPr>
                          <m:t>𝟎𝟐</m:t>
                        </m:r>
                        <m:r>
                          <a:rPr lang="en-US" sz="1800" b="1" i="1" smtClean="0">
                            <a:latin typeface="Cambria Math"/>
                            <a:cs typeface="2005_iannnnnBMX" pitchFamily="2" charset="0"/>
                          </a:rPr>
                          <m:t>)</m:t>
                        </m:r>
                      </m:e>
                      <m:sup>
                        <m:r>
                          <a:rPr lang="en-US" sz="1800" b="1" i="1">
                            <a:latin typeface="Cambria Math"/>
                            <a:cs typeface="2005_iannnnnBMX" pitchFamily="2" charset="0"/>
                          </a:rPr>
                          <m:t>𝟎</m:t>
                        </m:r>
                      </m:sup>
                    </m:sSup>
                  </m:oMath>
                </a14:m>
                <a:r>
                  <a:rPr lang="en-US" sz="2800" b="1" dirty="0">
                    <a:latin typeface="2005_iannnnnBMX" pitchFamily="2" charset="0"/>
                    <a:cs typeface="2005_iannnnnBMX" pitchFamily="2" charset="0"/>
                  </a:rPr>
                  <a:t>= 1</a:t>
                </a:r>
                <a:r>
                  <a:rPr lang="en-US" sz="2800" b="1" dirty="0" smtClean="0">
                    <a:latin typeface="2005_iannnnnBMX" pitchFamily="2" charset="0"/>
                    <a:cs typeface="2005_iannnnnBMX" pitchFamily="2" charset="0"/>
                  </a:rPr>
                  <a:t>	  </a:t>
                </a:r>
                <a14:m>
                  <m:oMath xmlns:m="http://schemas.openxmlformats.org/officeDocument/2006/math">
                    <m:sSup>
                      <m:sSupPr>
                        <m:ctrlPr>
                          <a:rPr lang="en-US" sz="2400" b="1" i="1" smtClean="0">
                            <a:latin typeface="Cambria Math"/>
                            <a:cs typeface="2005_iannnnnBMX" pitchFamily="2" charset="0"/>
                          </a:rPr>
                        </m:ctrlPr>
                      </m:sSupPr>
                      <m:e>
                        <m:r>
                          <a:rPr lang="en-US" sz="2400" b="1" i="1" smtClean="0">
                            <a:latin typeface="Cambria Math"/>
                            <a:cs typeface="2005_iannnnnBMX" pitchFamily="2" charset="0"/>
                          </a:rPr>
                          <m:t>(</m:t>
                        </m:r>
                        <m:f>
                          <m:fPr>
                            <m:ctrlPr>
                              <a:rPr lang="en-US" sz="2400" b="1" i="1" smtClean="0">
                                <a:latin typeface="Cambria Math"/>
                                <a:cs typeface="2005_iannnnnBMX" pitchFamily="2" charset="0"/>
                              </a:rPr>
                            </m:ctrlPr>
                          </m:fPr>
                          <m:num>
                            <m:r>
                              <a:rPr lang="en-US" sz="2400" b="1" i="1" smtClean="0">
                                <a:latin typeface="Cambria Math"/>
                                <a:cs typeface="2005_iannnnnBMX" pitchFamily="2" charset="0"/>
                              </a:rPr>
                              <m:t>𝟏</m:t>
                            </m:r>
                          </m:num>
                          <m:den>
                            <m:r>
                              <a:rPr lang="en-US" sz="2400" b="1" i="1" smtClean="0">
                                <a:latin typeface="Cambria Math"/>
                                <a:cs typeface="2005_iannnnnBMX" pitchFamily="2" charset="0"/>
                              </a:rPr>
                              <m:t>𝟑</m:t>
                            </m:r>
                          </m:den>
                        </m:f>
                        <m:r>
                          <a:rPr lang="en-US" sz="2400" b="1" i="1" smtClean="0">
                            <a:latin typeface="Cambria Math"/>
                            <a:cs typeface="2005_iannnnnBMX" pitchFamily="2" charset="0"/>
                          </a:rPr>
                          <m:t>)</m:t>
                        </m:r>
                      </m:e>
                      <m:sup>
                        <m:r>
                          <a:rPr lang="en-US" sz="2400" b="1" i="1" smtClean="0">
                            <a:latin typeface="Cambria Math"/>
                            <a:cs typeface="2005_iannnnnBMX" pitchFamily="2" charset="0"/>
                          </a:rPr>
                          <m:t>𝟎</m:t>
                        </m:r>
                      </m:sup>
                    </m:sSup>
                  </m:oMath>
                </a14:m>
                <a:r>
                  <a:rPr lang="en-US" sz="2800" b="1" dirty="0" smtClean="0">
                    <a:latin typeface="2005_iannnnnBMX" pitchFamily="2" charset="0"/>
                    <a:cs typeface="2005_iannnnnBMX" pitchFamily="2" charset="0"/>
                  </a:rPr>
                  <a:t> = 1</a:t>
                </a:r>
              </a:p>
              <a:p>
                <a:pPr marL="514350" indent="-514350">
                  <a:buNone/>
                </a:pPr>
                <a:endParaRPr lang="en-US" sz="2800" b="1" dirty="0">
                  <a:latin typeface="2005_iannnnnBMX" pitchFamily="2" charset="0"/>
                  <a:cs typeface="2005_iannnnnBMX" pitchFamily="2" charset="0"/>
                </a:endParaRPr>
              </a:p>
              <a:p>
                <a:pPr marL="514350" indent="-514350">
                  <a:buNone/>
                </a:pPr>
                <a:r>
                  <a:rPr lang="en-US" sz="2800" b="1" dirty="0">
                    <a:solidFill>
                      <a:srgbClr val="FFFF00"/>
                    </a:solidFill>
                    <a:latin typeface="2005_iannnnnBMX" pitchFamily="2" charset="0"/>
                    <a:cs typeface="2005_iannnnnBMX" pitchFamily="2" charset="0"/>
                  </a:rPr>
                  <a:t>Property</a:t>
                </a:r>
                <a:r>
                  <a:rPr lang="en-US" sz="2800" b="1" dirty="0">
                    <a:latin typeface="2005_iannnnnBMX" pitchFamily="2" charset="0"/>
                    <a:cs typeface="2005_iannnnnBMX" pitchFamily="2" charset="0"/>
                  </a:rPr>
                  <a:t> </a:t>
                </a:r>
                <a:r>
                  <a:rPr lang="en-US" sz="2800" b="1" dirty="0" smtClean="0">
                    <a:latin typeface="2005_iannnnnBMX" pitchFamily="2" charset="0"/>
                    <a:cs typeface="2005_iannnnnBMX" pitchFamily="2" charset="0"/>
                  </a:rPr>
                  <a:t>: Negative Exponent</a:t>
                </a:r>
              </a:p>
              <a:p>
                <a:pPr marL="514350" indent="-514350">
                  <a:buNone/>
                </a:pPr>
                <a:r>
                  <a:rPr lang="en-US" sz="2800" b="1" dirty="0" smtClean="0">
                    <a:solidFill>
                      <a:schemeClr val="accent6">
                        <a:lumMod val="40000"/>
                        <a:lumOff val="60000"/>
                      </a:schemeClr>
                    </a:solidFill>
                    <a:latin typeface="2005_iannnnnBMX" pitchFamily="2" charset="0"/>
                    <a:cs typeface="2005_iannnnnBMX" pitchFamily="2" charset="0"/>
                  </a:rPr>
                  <a:t>For every nonzero number a and integer n, </a:t>
                </a:r>
                <a14:m>
                  <m:oMath xmlns:m="http://schemas.openxmlformats.org/officeDocument/2006/math">
                    <m:sSup>
                      <m:sSupPr>
                        <m:ctrlPr>
                          <a:rPr lang="en-US" sz="2000" b="1" i="1">
                            <a:solidFill>
                              <a:schemeClr val="accent6">
                                <a:lumMod val="40000"/>
                                <a:lumOff val="60000"/>
                              </a:schemeClr>
                            </a:solidFill>
                            <a:latin typeface="Cambria Math"/>
                            <a:cs typeface="2005_iannnnnBMX" pitchFamily="2" charset="0"/>
                          </a:rPr>
                        </m:ctrlPr>
                      </m:sSupPr>
                      <m:e>
                        <m:r>
                          <a:rPr lang="en-US" sz="2000" b="1" i="1">
                            <a:solidFill>
                              <a:schemeClr val="accent6">
                                <a:lumMod val="40000"/>
                                <a:lumOff val="60000"/>
                              </a:schemeClr>
                            </a:solidFill>
                            <a:latin typeface="Cambria Math"/>
                            <a:cs typeface="2005_iannnnnBMX" pitchFamily="2" charset="0"/>
                          </a:rPr>
                          <m:t>𝒂</m:t>
                        </m:r>
                      </m:e>
                      <m:sup>
                        <m:r>
                          <a:rPr lang="en-US" sz="2000" b="1" i="1" smtClean="0">
                            <a:solidFill>
                              <a:schemeClr val="accent6">
                                <a:lumMod val="40000"/>
                                <a:lumOff val="60000"/>
                              </a:schemeClr>
                            </a:solidFill>
                            <a:latin typeface="Cambria Math"/>
                            <a:cs typeface="2005_iannnnnBMX" pitchFamily="2" charset="0"/>
                          </a:rPr>
                          <m:t>−</m:t>
                        </m:r>
                        <m:r>
                          <a:rPr lang="en-US" sz="2000" b="1" i="1" smtClean="0">
                            <a:solidFill>
                              <a:schemeClr val="accent6">
                                <a:lumMod val="40000"/>
                                <a:lumOff val="60000"/>
                              </a:schemeClr>
                            </a:solidFill>
                            <a:latin typeface="Cambria Math"/>
                            <a:cs typeface="2005_iannnnnBMX" pitchFamily="2" charset="0"/>
                          </a:rPr>
                          <m:t>𝒏</m:t>
                        </m:r>
                      </m:sup>
                    </m:sSup>
                  </m:oMath>
                </a14:m>
                <a:r>
                  <a:rPr lang="en-US" sz="2800" b="1" dirty="0">
                    <a:solidFill>
                      <a:schemeClr val="accent6">
                        <a:lumMod val="40000"/>
                        <a:lumOff val="60000"/>
                      </a:schemeClr>
                    </a:solidFill>
                    <a:latin typeface="2005_iannnnnBMX" pitchFamily="2" charset="0"/>
                    <a:cs typeface="2005_iannnnnBMX" pitchFamily="2" charset="0"/>
                  </a:rPr>
                  <a:t>= </a:t>
                </a:r>
                <a14:m>
                  <m:oMath xmlns:m="http://schemas.openxmlformats.org/officeDocument/2006/math">
                    <m:f>
                      <m:fPr>
                        <m:ctrlPr>
                          <a:rPr lang="en-US" sz="2800" b="1" i="1" dirty="0" smtClean="0">
                            <a:solidFill>
                              <a:schemeClr val="accent6">
                                <a:lumMod val="40000"/>
                                <a:lumOff val="60000"/>
                              </a:schemeClr>
                            </a:solidFill>
                            <a:latin typeface="Cambria Math"/>
                            <a:cs typeface="2005_iannnnnBMX" pitchFamily="2" charset="0"/>
                          </a:rPr>
                        </m:ctrlPr>
                      </m:fPr>
                      <m:num>
                        <m:r>
                          <a:rPr lang="en-US" sz="2800" b="1" i="1" dirty="0" smtClean="0">
                            <a:solidFill>
                              <a:schemeClr val="accent6">
                                <a:lumMod val="40000"/>
                                <a:lumOff val="60000"/>
                              </a:schemeClr>
                            </a:solidFill>
                            <a:latin typeface="Cambria Math"/>
                            <a:cs typeface="2005_iannnnnBMX" pitchFamily="2" charset="0"/>
                          </a:rPr>
                          <m:t>𝟏</m:t>
                        </m:r>
                      </m:num>
                      <m:den>
                        <m:sSup>
                          <m:sSupPr>
                            <m:ctrlPr>
                              <a:rPr lang="en-US" sz="2800" b="1" i="1" dirty="0" smtClean="0">
                                <a:solidFill>
                                  <a:schemeClr val="accent6">
                                    <a:lumMod val="40000"/>
                                    <a:lumOff val="60000"/>
                                  </a:schemeClr>
                                </a:solidFill>
                                <a:latin typeface="Cambria Math"/>
                                <a:cs typeface="2005_iannnnnBMX" pitchFamily="2" charset="0"/>
                              </a:rPr>
                            </m:ctrlPr>
                          </m:sSupPr>
                          <m:e>
                            <m:r>
                              <a:rPr lang="en-US" sz="2800" b="1" i="1" dirty="0" smtClean="0">
                                <a:solidFill>
                                  <a:schemeClr val="accent6">
                                    <a:lumMod val="40000"/>
                                    <a:lumOff val="60000"/>
                                  </a:schemeClr>
                                </a:solidFill>
                                <a:latin typeface="Cambria Math"/>
                                <a:cs typeface="2005_iannnnnBMX" pitchFamily="2" charset="0"/>
                              </a:rPr>
                              <m:t>𝒂</m:t>
                            </m:r>
                          </m:e>
                          <m:sup>
                            <m:r>
                              <a:rPr lang="en-US" sz="2800" b="1" i="1" dirty="0" smtClean="0">
                                <a:solidFill>
                                  <a:schemeClr val="accent6">
                                    <a:lumMod val="40000"/>
                                    <a:lumOff val="60000"/>
                                  </a:schemeClr>
                                </a:solidFill>
                                <a:latin typeface="Cambria Math"/>
                                <a:cs typeface="2005_iannnnnBMX" pitchFamily="2" charset="0"/>
                              </a:rPr>
                              <m:t>𝒏</m:t>
                            </m:r>
                          </m:sup>
                        </m:sSup>
                      </m:den>
                    </m:f>
                  </m:oMath>
                </a14:m>
                <a:endParaRPr lang="en-US" sz="3600" b="1" dirty="0" smtClean="0">
                  <a:solidFill>
                    <a:schemeClr val="accent6">
                      <a:lumMod val="40000"/>
                      <a:lumOff val="60000"/>
                    </a:schemeClr>
                  </a:solidFill>
                  <a:latin typeface="2005_iannnnnBMX" pitchFamily="2" charset="0"/>
                  <a:cs typeface="2005_iannnnnBMX" pitchFamily="2" charset="0"/>
                </a:endParaRPr>
              </a:p>
              <a:p>
                <a:pPr marL="514350" indent="-514350">
                  <a:buNone/>
                </a:pPr>
                <a:r>
                  <a:rPr lang="en-US" sz="2800" b="1" dirty="0" smtClean="0">
                    <a:solidFill>
                      <a:srgbClr val="FFFF00"/>
                    </a:solidFill>
                    <a:latin typeface="2005_iannnnnBMX" pitchFamily="2" charset="0"/>
                    <a:cs typeface="2005_iannnnnBMX" pitchFamily="2" charset="0"/>
                  </a:rPr>
                  <a:t>Examples</a:t>
                </a:r>
                <a:r>
                  <a:rPr lang="en-US" sz="2800" b="1" dirty="0" smtClean="0">
                    <a:latin typeface="2005_iannnnnBMX" pitchFamily="2" charset="0"/>
                    <a:cs typeface="2005_iannnnnBMX" pitchFamily="2" charset="0"/>
                  </a:rPr>
                  <a:t>	 </a:t>
                </a:r>
                <a14:m>
                  <m:oMath xmlns:m="http://schemas.openxmlformats.org/officeDocument/2006/math">
                    <m:sSup>
                      <m:sSupPr>
                        <m:ctrlPr>
                          <a:rPr lang="en-US" sz="2000" i="1">
                            <a:latin typeface="Cambria Math"/>
                            <a:cs typeface="2005_iannnnnBMX" pitchFamily="2" charset="0"/>
                          </a:rPr>
                        </m:ctrlPr>
                      </m:sSupPr>
                      <m:e>
                        <m:r>
                          <a:rPr lang="en-US" sz="2000" i="1">
                            <a:latin typeface="Cambria Math"/>
                            <a:cs typeface="2005_iannnnnBMX" pitchFamily="2" charset="0"/>
                          </a:rPr>
                          <m:t>𝑎</m:t>
                        </m:r>
                      </m:e>
                      <m:sup>
                        <m:r>
                          <a:rPr lang="en-US" sz="2000" i="1">
                            <a:latin typeface="Cambria Math"/>
                            <a:cs typeface="2005_iannnnnBMX" pitchFamily="2" charset="0"/>
                          </a:rPr>
                          <m:t>−</m:t>
                        </m:r>
                        <m:r>
                          <a:rPr lang="en-US" sz="2000" b="0" i="1" smtClean="0">
                            <a:latin typeface="Cambria Math"/>
                            <a:cs typeface="2005_iannnnnBMX" pitchFamily="2" charset="0"/>
                          </a:rPr>
                          <m:t>4</m:t>
                        </m:r>
                      </m:sup>
                    </m:sSup>
                  </m:oMath>
                </a14:m>
                <a:r>
                  <a:rPr lang="en-US" sz="2800" dirty="0">
                    <a:latin typeface="2005_iannnnnBMX" pitchFamily="2" charset="0"/>
                    <a:cs typeface="2005_iannnnnBMX" pitchFamily="2" charset="0"/>
                  </a:rPr>
                  <a:t>= </a:t>
                </a:r>
                <a14:m>
                  <m:oMath xmlns:m="http://schemas.openxmlformats.org/officeDocument/2006/math">
                    <m:f>
                      <m:fPr>
                        <m:ctrlPr>
                          <a:rPr lang="en-US" sz="2800" i="1" dirty="0">
                            <a:latin typeface="Cambria Math"/>
                            <a:cs typeface="2005_iannnnnBMX" pitchFamily="2" charset="0"/>
                          </a:rPr>
                        </m:ctrlPr>
                      </m:fPr>
                      <m:num>
                        <m:r>
                          <a:rPr lang="en-US" sz="2800" i="1" dirty="0">
                            <a:latin typeface="Cambria Math"/>
                            <a:cs typeface="2005_iannnnnBMX" pitchFamily="2" charset="0"/>
                          </a:rPr>
                          <m:t>1</m:t>
                        </m:r>
                      </m:num>
                      <m:den>
                        <m:sSup>
                          <m:sSupPr>
                            <m:ctrlPr>
                              <a:rPr lang="en-US" sz="2800" i="1" dirty="0">
                                <a:latin typeface="Cambria Math"/>
                                <a:cs typeface="2005_iannnnnBMX" pitchFamily="2" charset="0"/>
                              </a:rPr>
                            </m:ctrlPr>
                          </m:sSupPr>
                          <m:e>
                            <m:r>
                              <a:rPr lang="en-US" sz="2800" i="1" dirty="0">
                                <a:latin typeface="Cambria Math"/>
                                <a:cs typeface="2005_iannnnnBMX" pitchFamily="2" charset="0"/>
                              </a:rPr>
                              <m:t>𝑎</m:t>
                            </m:r>
                          </m:e>
                          <m:sup>
                            <m:r>
                              <a:rPr lang="en-US" sz="2800" b="0" i="1" dirty="0" smtClean="0">
                                <a:latin typeface="Cambria Math"/>
                                <a:cs typeface="2005_iannnnnBMX" pitchFamily="2" charset="0"/>
                              </a:rPr>
                              <m:t>4</m:t>
                            </m:r>
                          </m:sup>
                        </m:sSup>
                      </m:den>
                    </m:f>
                  </m:oMath>
                </a14:m>
                <a:r>
                  <a:rPr lang="en-US" sz="3600" dirty="0" smtClean="0">
                    <a:latin typeface="2005_iannnnnBMX" pitchFamily="2" charset="0"/>
                    <a:cs typeface="2005_iannnnnBMX" pitchFamily="2" charset="0"/>
                  </a:rPr>
                  <a:t>	</a:t>
                </a:r>
                <a:r>
                  <a:rPr lang="en-US" sz="2800" dirty="0">
                    <a:cs typeface="2005_iannnnnBMX" pitchFamily="2" charset="0"/>
                  </a:rPr>
                  <a:t> </a:t>
                </a:r>
                <a14:m>
                  <m:oMath xmlns:m="http://schemas.openxmlformats.org/officeDocument/2006/math">
                    <m:sSup>
                      <m:sSupPr>
                        <m:ctrlPr>
                          <a:rPr lang="en-US" sz="1800" i="1" smtClean="0">
                            <a:latin typeface="Cambria Math"/>
                            <a:cs typeface="2005_iannnnnBMX" pitchFamily="2" charset="0"/>
                          </a:rPr>
                        </m:ctrlPr>
                      </m:sSupPr>
                      <m:e>
                        <m:r>
                          <a:rPr lang="en-US" sz="1800" b="0" i="1" smtClean="0">
                            <a:latin typeface="Cambria Math"/>
                            <a:cs typeface="2005_iannnnnBMX" pitchFamily="2" charset="0"/>
                          </a:rPr>
                          <m:t>(−</m:t>
                        </m:r>
                        <m:r>
                          <a:rPr lang="en-US" sz="1800" b="0" i="1" smtClean="0">
                            <a:latin typeface="Cambria Math"/>
                            <a:cs typeface="2005_iannnnnBMX" pitchFamily="2" charset="0"/>
                          </a:rPr>
                          <m:t>8</m:t>
                        </m:r>
                        <m:r>
                          <a:rPr lang="en-US" sz="1800" b="0" i="1" smtClean="0">
                            <a:latin typeface="Cambria Math"/>
                            <a:cs typeface="2005_iannnnnBMX" pitchFamily="2" charset="0"/>
                          </a:rPr>
                          <m:t>)</m:t>
                        </m:r>
                      </m:e>
                      <m:sup>
                        <m:r>
                          <a:rPr lang="en-US" sz="1800" i="1">
                            <a:latin typeface="Cambria Math"/>
                            <a:cs typeface="2005_iannnnnBMX" pitchFamily="2" charset="0"/>
                          </a:rPr>
                          <m:t>−</m:t>
                        </m:r>
                        <m:r>
                          <a:rPr lang="en-US" sz="1800" b="0" i="1" smtClean="0">
                            <a:latin typeface="Cambria Math"/>
                            <a:cs typeface="2005_iannnnnBMX" pitchFamily="2" charset="0"/>
                          </a:rPr>
                          <m:t>1</m:t>
                        </m:r>
                      </m:sup>
                    </m:sSup>
                  </m:oMath>
                </a14:m>
                <a:r>
                  <a:rPr lang="en-US" sz="2400" dirty="0">
                    <a:latin typeface="2005_iannnnnBMX" pitchFamily="2" charset="0"/>
                    <a:cs typeface="2005_iannnnnBMX" pitchFamily="2" charset="0"/>
                  </a:rPr>
                  <a:t>= </a:t>
                </a:r>
                <a14:m>
                  <m:oMath xmlns:m="http://schemas.openxmlformats.org/officeDocument/2006/math">
                    <m:f>
                      <m:fPr>
                        <m:ctrlPr>
                          <a:rPr lang="en-US" sz="2400" i="1" dirty="0">
                            <a:latin typeface="Cambria Math"/>
                            <a:cs typeface="2005_iannnnnBMX" pitchFamily="2" charset="0"/>
                          </a:rPr>
                        </m:ctrlPr>
                      </m:fPr>
                      <m:num>
                        <m:r>
                          <a:rPr lang="en-US" sz="2400" i="1" dirty="0">
                            <a:latin typeface="Cambria Math"/>
                            <a:cs typeface="2005_iannnnnBMX" pitchFamily="2" charset="0"/>
                          </a:rPr>
                          <m:t>1</m:t>
                        </m:r>
                      </m:num>
                      <m:den>
                        <m:sSup>
                          <m:sSupPr>
                            <m:ctrlPr>
                              <a:rPr lang="en-US" sz="2400" i="1" dirty="0" smtClean="0">
                                <a:latin typeface="Cambria Math"/>
                                <a:cs typeface="2005_iannnnnBMX" pitchFamily="2" charset="0"/>
                              </a:rPr>
                            </m:ctrlPr>
                          </m:sSupPr>
                          <m:e>
                            <m:r>
                              <a:rPr lang="en-US" sz="2400" b="0" i="1" dirty="0" smtClean="0">
                                <a:latin typeface="Cambria Math"/>
                                <a:cs typeface="2005_iannnnnBMX" pitchFamily="2" charset="0"/>
                              </a:rPr>
                              <m:t>(−</m:t>
                            </m:r>
                            <m:r>
                              <a:rPr lang="en-US" sz="2400" b="0" i="1" dirty="0" smtClean="0">
                                <a:latin typeface="Cambria Math"/>
                                <a:cs typeface="2005_iannnnnBMX" pitchFamily="2" charset="0"/>
                              </a:rPr>
                              <m:t>8</m:t>
                            </m:r>
                            <m:r>
                              <a:rPr lang="en-US" sz="2400" b="0" i="1" dirty="0" smtClean="0">
                                <a:latin typeface="Cambria Math"/>
                                <a:cs typeface="2005_iannnnnBMX" pitchFamily="2" charset="0"/>
                              </a:rPr>
                              <m:t>)</m:t>
                            </m:r>
                          </m:e>
                          <m:sup>
                            <m:r>
                              <a:rPr lang="en-US" sz="2400" b="0" i="1" dirty="0" smtClean="0">
                                <a:latin typeface="Cambria Math"/>
                                <a:cs typeface="2005_iannnnnBMX" pitchFamily="2" charset="0"/>
                              </a:rPr>
                              <m:t>1</m:t>
                            </m:r>
                          </m:sup>
                        </m:sSup>
                      </m:den>
                    </m:f>
                  </m:oMath>
                </a14:m>
                <a:endParaRPr lang="en-US" sz="3600" dirty="0">
                  <a:latin typeface="2005_iannnnnBMX" pitchFamily="2" charset="0"/>
                  <a:cs typeface="2005_iannnnnBMX" pitchFamily="2" charset="0"/>
                </a:endParaRPr>
              </a:p>
              <a:p>
                <a:pPr marL="514350" indent="-514350">
                  <a:buNone/>
                </a:pPr>
                <a:endParaRPr lang="en-US" sz="2800" dirty="0">
                  <a:latin typeface="2005_iannnnnBMX" pitchFamily="2" charset="0"/>
                  <a:cs typeface="2005_iannnnnBMX" pitchFamily="2" charset="0"/>
                </a:endParaRPr>
              </a:p>
              <a:p>
                <a:pPr marL="514350" indent="-514350">
                  <a:buNone/>
                </a:pPr>
                <a:endParaRPr lang="en-US" sz="2800" dirty="0">
                  <a:latin typeface="2005_iannnnnBMX" pitchFamily="2" charset="0"/>
                  <a:cs typeface="2005_iannnnnBMX" pitchFamily="2" charset="0"/>
                </a:endParaRPr>
              </a:p>
            </p:txBody>
          </p:sp>
        </mc:Choice>
        <mc:Fallback xmlns="">
          <p:sp>
            <p:nvSpPr>
              <p:cNvPr id="5123" name="Rectangle 3"/>
              <p:cNvSpPr>
                <a:spLocks noGrp="1" noRot="1" noChangeAspect="1" noMove="1" noResize="1" noEditPoints="1" noAdjustHandles="1" noChangeArrowheads="1" noChangeShapeType="1" noTextEdit="1"/>
              </p:cNvSpPr>
              <p:nvPr>
                <p:ph type="body" idx="1"/>
              </p:nvPr>
            </p:nvSpPr>
            <p:spPr>
              <a:xfrm>
                <a:off x="500034" y="1357298"/>
                <a:ext cx="8001056" cy="5143536"/>
              </a:xfrm>
              <a:blipFill rotWithShape="1">
                <a:blip r:embed="rId2"/>
                <a:stretch>
                  <a:fillRect l="-1523" t="-1186"/>
                </a:stretch>
              </a:blipFill>
            </p:spPr>
            <p:txBody>
              <a:bodyPr/>
              <a:lstStyle/>
              <a:p>
                <a:r>
                  <a:rPr lang="th-TH">
                    <a:noFill/>
                  </a:rPr>
                  <a:t> </a:t>
                </a:r>
              </a:p>
            </p:txBody>
          </p:sp>
        </mc:Fallback>
      </mc:AlternateContent>
    </p:spTree>
    <p:extLst>
      <p:ext uri="{BB962C8B-B14F-4D97-AF65-F5344CB8AC3E}">
        <p14:creationId xmlns:p14="http://schemas.microsoft.com/office/powerpoint/2010/main" val="4505056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fade">
                                      <p:cBhvr>
                                        <p:cTn id="12" dur="500"/>
                                        <p:tgtEl>
                                          <p:spTgt spid="5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fade">
                                      <p:cBhvr>
                                        <p:cTn id="17" dur="500"/>
                                        <p:tgtEl>
                                          <p:spTgt spid="51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3">
                                            <p:txEl>
                                              <p:pRg st="4" end="4"/>
                                            </p:txEl>
                                          </p:spTgt>
                                        </p:tgtEl>
                                        <p:attrNameLst>
                                          <p:attrName>style.visibility</p:attrName>
                                        </p:attrNameLst>
                                      </p:cBhvr>
                                      <p:to>
                                        <p:strVal val="visible"/>
                                      </p:to>
                                    </p:set>
                                    <p:animEffect transition="in" filter="fade">
                                      <p:cBhvr>
                                        <p:cTn id="22" dur="500"/>
                                        <p:tgtEl>
                                          <p:spTgt spid="512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23">
                                            <p:txEl>
                                              <p:pRg st="5" end="5"/>
                                            </p:txEl>
                                          </p:spTgt>
                                        </p:tgtEl>
                                        <p:attrNameLst>
                                          <p:attrName>style.visibility</p:attrName>
                                        </p:attrNameLst>
                                      </p:cBhvr>
                                      <p:to>
                                        <p:strVal val="visible"/>
                                      </p:to>
                                    </p:set>
                                    <p:animEffect transition="in" filter="fade">
                                      <p:cBhvr>
                                        <p:cTn id="27" dur="500"/>
                                        <p:tgtEl>
                                          <p:spTgt spid="512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123">
                                            <p:txEl>
                                              <p:pRg st="6" end="6"/>
                                            </p:txEl>
                                          </p:spTgt>
                                        </p:tgtEl>
                                        <p:attrNameLst>
                                          <p:attrName>style.visibility</p:attrName>
                                        </p:attrNameLst>
                                      </p:cBhvr>
                                      <p:to>
                                        <p:strVal val="visible"/>
                                      </p:to>
                                    </p:set>
                                    <p:animEffect transition="in" filter="fade">
                                      <p:cBhvr>
                                        <p:cTn id="32" dur="500"/>
                                        <p:tgtEl>
                                          <p:spTgt spid="51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เมฆ 5"/>
          <p:cNvSpPr/>
          <p:nvPr/>
        </p:nvSpPr>
        <p:spPr>
          <a:xfrm>
            <a:off x="1691680" y="500042"/>
            <a:ext cx="5328592" cy="1071570"/>
          </a:xfrm>
          <a:prstGeom prst="clou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 name="ตัวยึดหมายเลขภาพนิ่ง 5"/>
          <p:cNvSpPr>
            <a:spLocks noGrp="1"/>
          </p:cNvSpPr>
          <p:nvPr>
            <p:ph type="sldNum" sz="quarter" idx="12"/>
          </p:nvPr>
        </p:nvSpPr>
        <p:spPr/>
        <p:txBody>
          <a:bodyPr/>
          <a:lstStyle/>
          <a:p>
            <a:fld id="{8E3771CF-BC35-4C5D-AE13-C627F28D70EF}" type="slidenum">
              <a:rPr lang="en-US"/>
              <a:pPr/>
              <a:t>37</a:t>
            </a:fld>
            <a:endParaRPr lang="en-US"/>
          </a:p>
        </p:txBody>
      </p:sp>
      <p:sp>
        <p:nvSpPr>
          <p:cNvPr id="5122" name="Rectangle 2"/>
          <p:cNvSpPr>
            <a:spLocks noGrp="1" noChangeArrowheads="1"/>
          </p:cNvSpPr>
          <p:nvPr>
            <p:ph type="title"/>
          </p:nvPr>
        </p:nvSpPr>
        <p:spPr>
          <a:xfrm>
            <a:off x="428596" y="571480"/>
            <a:ext cx="7924800" cy="857256"/>
          </a:xfrm>
        </p:spPr>
        <p:txBody>
          <a:bodyPr/>
          <a:lstStyle/>
          <a:p>
            <a:pPr algn="ctr"/>
            <a:r>
              <a:rPr lang="en-US" sz="4000" dirty="0">
                <a:solidFill>
                  <a:srgbClr val="FFFF00"/>
                </a:solidFill>
                <a:latin typeface="2005_iannnnnBMX" pitchFamily="2" charset="0"/>
                <a:cs typeface="2005_iannnnnBMX" pitchFamily="2" charset="0"/>
              </a:rPr>
              <a:t>Zero and Negative Exponents</a:t>
            </a:r>
          </a:p>
        </p:txBody>
      </p:sp>
      <mc:AlternateContent xmlns:mc="http://schemas.openxmlformats.org/markup-compatibility/2006" xmlns:a14="http://schemas.microsoft.com/office/drawing/2010/main">
        <mc:Choice Requires="a14">
          <p:sp>
            <p:nvSpPr>
              <p:cNvPr id="5123" name="Rectangle 3"/>
              <p:cNvSpPr>
                <a:spLocks noGrp="1" noChangeArrowheads="1"/>
              </p:cNvSpPr>
              <p:nvPr>
                <p:ph type="body" idx="1"/>
              </p:nvPr>
            </p:nvSpPr>
            <p:spPr>
              <a:xfrm>
                <a:off x="500034" y="1357298"/>
                <a:ext cx="8001056" cy="5143536"/>
              </a:xfrm>
            </p:spPr>
            <p:txBody>
              <a:bodyPr/>
              <a:lstStyle/>
              <a:p>
                <a:pPr marL="514350" indent="-514350">
                  <a:buNone/>
                </a:pPr>
                <a:r>
                  <a:rPr lang="en-US" sz="2800" b="1" dirty="0" smtClean="0">
                    <a:solidFill>
                      <a:srgbClr val="FFFF00"/>
                    </a:solidFill>
                    <a:latin typeface="2005_iannnnnBMX" pitchFamily="2" charset="0"/>
                    <a:cs typeface="2005_iannnnnBMX" pitchFamily="2" charset="0"/>
                  </a:rPr>
                  <a:t>Example</a:t>
                </a:r>
                <a:r>
                  <a:rPr lang="en-US" sz="2800" b="1" dirty="0" smtClean="0">
                    <a:latin typeface="2005_iannnnnBMX" pitchFamily="2" charset="0"/>
                    <a:cs typeface="2005_iannnnnBMX" pitchFamily="2" charset="0"/>
                  </a:rPr>
                  <a:t> </a:t>
                </a:r>
                <a:r>
                  <a:rPr lang="en-US" sz="2800" b="1" dirty="0" smtClean="0">
                    <a:solidFill>
                      <a:srgbClr val="00B0F0"/>
                    </a:solidFill>
                    <a:latin typeface="2005_iannnnnBMX" pitchFamily="2" charset="0"/>
                    <a:cs typeface="2005_iannnnnBMX" pitchFamily="2" charset="0"/>
                  </a:rPr>
                  <a:t>Simplifying a power</a:t>
                </a:r>
              </a:p>
              <a:p>
                <a:pPr marL="514350" indent="-514350">
                  <a:buNone/>
                </a:pPr>
                <a:r>
                  <a:rPr lang="en-US" sz="2800" b="1" dirty="0" smtClean="0">
                    <a:solidFill>
                      <a:srgbClr val="00B0F0"/>
                    </a:solidFill>
                    <a:latin typeface="2005_iannnnnBMX" pitchFamily="2" charset="0"/>
                    <a:cs typeface="2005_iannnnnBMX" pitchFamily="2" charset="0"/>
                  </a:rPr>
                  <a:t>Simplify.</a:t>
                </a:r>
              </a:p>
              <a:p>
                <a:pPr marL="514350" indent="-514350">
                  <a:buNone/>
                </a:pPr>
                <a:r>
                  <a:rPr lang="en-US" sz="2800" b="1" dirty="0" smtClean="0">
                    <a:latin typeface="2005_iannnnnBMX" pitchFamily="2" charset="0"/>
                    <a:cs typeface="2005_iannnnnBMX" pitchFamily="2" charset="0"/>
                  </a:rPr>
                  <a:t>a. </a:t>
                </a:r>
                <a14:m>
                  <m:oMath xmlns:m="http://schemas.openxmlformats.org/officeDocument/2006/math">
                    <m:sSup>
                      <m:sSupPr>
                        <m:ctrlPr>
                          <a:rPr lang="en-US" sz="2000" b="1" i="1">
                            <a:latin typeface="Cambria Math"/>
                            <a:cs typeface="2005_iannnnnBMX" pitchFamily="2" charset="0"/>
                          </a:rPr>
                        </m:ctrlPr>
                      </m:sSupPr>
                      <m:e>
                        <m:r>
                          <a:rPr lang="en-US" sz="2000" b="1" i="1" smtClean="0">
                            <a:latin typeface="Cambria Math"/>
                            <a:cs typeface="2005_iannnnnBMX" pitchFamily="2" charset="0"/>
                          </a:rPr>
                          <m:t>𝟒</m:t>
                        </m:r>
                      </m:e>
                      <m:sup>
                        <m:r>
                          <a:rPr lang="en-US" sz="2000" b="1" i="1">
                            <a:latin typeface="Cambria Math"/>
                            <a:cs typeface="2005_iannnnnBMX" pitchFamily="2" charset="0"/>
                          </a:rPr>
                          <m:t>−</m:t>
                        </m:r>
                        <m:r>
                          <a:rPr lang="en-US" sz="2000" b="1" i="1" smtClean="0">
                            <a:latin typeface="Cambria Math"/>
                            <a:cs typeface="2005_iannnnnBMX" pitchFamily="2" charset="0"/>
                          </a:rPr>
                          <m:t>𝟑</m:t>
                        </m:r>
                      </m:sup>
                    </m:sSup>
                  </m:oMath>
                </a14:m>
                <a:r>
                  <a:rPr lang="en-US" sz="2800" b="1" dirty="0">
                    <a:latin typeface="2005_iannnnnBMX" pitchFamily="2" charset="0"/>
                    <a:cs typeface="2005_iannnnnBMX" pitchFamily="2" charset="0"/>
                  </a:rPr>
                  <a:t>= </a:t>
                </a:r>
                <a14:m>
                  <m:oMath xmlns:m="http://schemas.openxmlformats.org/officeDocument/2006/math">
                    <m:f>
                      <m:fPr>
                        <m:ctrlPr>
                          <a:rPr lang="en-US" sz="2400" b="1" i="1" dirty="0">
                            <a:latin typeface="Cambria Math"/>
                            <a:cs typeface="2005_iannnnnBMX" pitchFamily="2" charset="0"/>
                          </a:rPr>
                        </m:ctrlPr>
                      </m:fPr>
                      <m:num>
                        <m:r>
                          <a:rPr lang="en-US" sz="2400" b="1" i="1" dirty="0">
                            <a:latin typeface="Cambria Math"/>
                            <a:cs typeface="2005_iannnnnBMX" pitchFamily="2" charset="0"/>
                          </a:rPr>
                          <m:t>𝟏</m:t>
                        </m:r>
                      </m:num>
                      <m:den>
                        <m:sSup>
                          <m:sSupPr>
                            <m:ctrlPr>
                              <a:rPr lang="en-US" sz="2400" b="1" i="1" dirty="0">
                                <a:latin typeface="Cambria Math"/>
                                <a:cs typeface="2005_iannnnnBMX" pitchFamily="2" charset="0"/>
                              </a:rPr>
                            </m:ctrlPr>
                          </m:sSupPr>
                          <m:e>
                            <m:r>
                              <a:rPr lang="en-US" sz="2400" b="1" i="1" dirty="0">
                                <a:latin typeface="Cambria Math"/>
                                <a:cs typeface="2005_iannnnnBMX" pitchFamily="2" charset="0"/>
                              </a:rPr>
                              <m:t>𝟒</m:t>
                            </m:r>
                          </m:e>
                          <m:sup>
                            <m:r>
                              <a:rPr lang="en-US" sz="2400" b="1" i="1" dirty="0">
                                <a:latin typeface="Cambria Math"/>
                                <a:cs typeface="2005_iannnnnBMX" pitchFamily="2" charset="0"/>
                              </a:rPr>
                              <m:t>𝟑</m:t>
                            </m:r>
                          </m:sup>
                        </m:sSup>
                      </m:den>
                    </m:f>
                  </m:oMath>
                </a14:m>
                <a:r>
                  <a:rPr lang="en-US" sz="2400" b="1" dirty="0" smtClean="0">
                    <a:latin typeface="2005_iannnnnBMX" pitchFamily="2" charset="0"/>
                    <a:cs typeface="2005_iannnnnBMX" pitchFamily="2" charset="0"/>
                  </a:rPr>
                  <a:t>	</a:t>
                </a:r>
                <a:r>
                  <a:rPr lang="en-US" sz="2800" b="1" dirty="0" smtClean="0">
                    <a:solidFill>
                      <a:schemeClr val="accent6">
                        <a:lumMod val="40000"/>
                        <a:lumOff val="60000"/>
                      </a:schemeClr>
                    </a:solidFill>
                    <a:latin typeface="2005_iannnnnBMX" pitchFamily="2" charset="0"/>
                    <a:cs typeface="2005_iannnnnBMX" pitchFamily="2" charset="0"/>
                  </a:rPr>
                  <a:t>Use the definition of negative exponent.</a:t>
                </a:r>
              </a:p>
              <a:p>
                <a:pPr marL="514350" indent="-514350">
                  <a:buNone/>
                </a:pPr>
                <a:r>
                  <a:rPr lang="en-US" sz="2800" b="1" dirty="0" smtClean="0">
                    <a:latin typeface="2005_iannnnnBMX" pitchFamily="2" charset="0"/>
                    <a:cs typeface="2005_iannnnnBMX" pitchFamily="2" charset="0"/>
                  </a:rPr>
                  <a:t>	  = </a:t>
                </a:r>
                <a14:m>
                  <m:oMath xmlns:m="http://schemas.openxmlformats.org/officeDocument/2006/math">
                    <m:f>
                      <m:fPr>
                        <m:ctrlPr>
                          <a:rPr lang="en-US" sz="2400" b="1" i="1" smtClean="0">
                            <a:latin typeface="Cambria Math"/>
                            <a:cs typeface="2005_iannnnnBMX" pitchFamily="2" charset="0"/>
                          </a:rPr>
                        </m:ctrlPr>
                      </m:fPr>
                      <m:num>
                        <m:r>
                          <a:rPr lang="en-US" sz="2400" b="1" i="1" smtClean="0">
                            <a:latin typeface="Cambria Math"/>
                            <a:cs typeface="2005_iannnnnBMX" pitchFamily="2" charset="0"/>
                          </a:rPr>
                          <m:t>𝟏</m:t>
                        </m:r>
                      </m:num>
                      <m:den>
                        <m:r>
                          <a:rPr lang="en-US" sz="2400" b="1" i="1" smtClean="0">
                            <a:latin typeface="Cambria Math"/>
                            <a:cs typeface="2005_iannnnnBMX" pitchFamily="2" charset="0"/>
                          </a:rPr>
                          <m:t>𝟔𝟒</m:t>
                        </m:r>
                      </m:den>
                    </m:f>
                  </m:oMath>
                </a14:m>
                <a:r>
                  <a:rPr lang="en-US" sz="2800" b="1" dirty="0" smtClean="0">
                    <a:latin typeface="2005_iannnnnBMX" pitchFamily="2" charset="0"/>
                    <a:cs typeface="2005_iannnnnBMX" pitchFamily="2" charset="0"/>
                  </a:rPr>
                  <a:t>	</a:t>
                </a:r>
                <a:r>
                  <a:rPr lang="en-US" sz="2800" b="1" dirty="0" smtClean="0">
                    <a:solidFill>
                      <a:schemeClr val="accent6">
                        <a:lumMod val="40000"/>
                        <a:lumOff val="60000"/>
                      </a:schemeClr>
                    </a:solidFill>
                    <a:latin typeface="2005_iannnnnBMX" pitchFamily="2" charset="0"/>
                    <a:cs typeface="2005_iannnnnBMX" pitchFamily="2" charset="0"/>
                  </a:rPr>
                  <a:t>Simplify.</a:t>
                </a:r>
              </a:p>
              <a:p>
                <a:pPr marL="514350" indent="-514350">
                  <a:buNone/>
                </a:pPr>
                <a:r>
                  <a:rPr lang="en-US" sz="2800" b="1" dirty="0" smtClean="0">
                    <a:latin typeface="2005_iannnnnBMX" pitchFamily="2" charset="0"/>
                    <a:cs typeface="2005_iannnnnBMX" pitchFamily="2" charset="0"/>
                  </a:rPr>
                  <a:t>b. </a:t>
                </a:r>
                <a14:m>
                  <m:oMath xmlns:m="http://schemas.openxmlformats.org/officeDocument/2006/math">
                    <m:sSup>
                      <m:sSupPr>
                        <m:ctrlPr>
                          <a:rPr lang="en-US" sz="2000" b="1" i="1">
                            <a:latin typeface="Cambria Math"/>
                            <a:cs typeface="2005_iannnnnBMX" pitchFamily="2" charset="0"/>
                          </a:rPr>
                        </m:ctrlPr>
                      </m:sSupPr>
                      <m:e>
                        <m:r>
                          <a:rPr lang="en-US" sz="2000" b="1" i="1" smtClean="0">
                            <a:latin typeface="Cambria Math"/>
                            <a:cs typeface="2005_iannnnnBMX" pitchFamily="2" charset="0"/>
                          </a:rPr>
                          <m:t>𝟗</m:t>
                        </m:r>
                      </m:e>
                      <m:sup>
                        <m:r>
                          <a:rPr lang="en-US" sz="2000" b="1" i="1">
                            <a:latin typeface="Cambria Math"/>
                            <a:cs typeface="2005_iannnnnBMX" pitchFamily="2" charset="0"/>
                          </a:rPr>
                          <m:t>−</m:t>
                        </m:r>
                        <m:r>
                          <a:rPr lang="en-US" sz="2000" b="1" i="1" smtClean="0">
                            <a:latin typeface="Cambria Math"/>
                            <a:cs typeface="2005_iannnnnBMX" pitchFamily="2" charset="0"/>
                          </a:rPr>
                          <m:t>𝟐</m:t>
                        </m:r>
                      </m:sup>
                    </m:sSup>
                  </m:oMath>
                </a14:m>
                <a:r>
                  <a:rPr lang="en-US" sz="2800" b="1" dirty="0">
                    <a:latin typeface="2005_iannnnnBMX" pitchFamily="2" charset="0"/>
                    <a:cs typeface="2005_iannnnnBMX" pitchFamily="2" charset="0"/>
                  </a:rPr>
                  <a:t>= </a:t>
                </a:r>
                <a14:m>
                  <m:oMath xmlns:m="http://schemas.openxmlformats.org/officeDocument/2006/math">
                    <m:f>
                      <m:fPr>
                        <m:ctrlPr>
                          <a:rPr lang="en-US" sz="2400" b="1" i="1" dirty="0">
                            <a:latin typeface="Cambria Math"/>
                            <a:cs typeface="2005_iannnnnBMX" pitchFamily="2" charset="0"/>
                          </a:rPr>
                        </m:ctrlPr>
                      </m:fPr>
                      <m:num>
                        <m:r>
                          <a:rPr lang="en-US" sz="2400" b="1" i="1" dirty="0">
                            <a:latin typeface="Cambria Math"/>
                            <a:cs typeface="2005_iannnnnBMX" pitchFamily="2" charset="0"/>
                          </a:rPr>
                          <m:t>𝟏</m:t>
                        </m:r>
                      </m:num>
                      <m:den>
                        <m:sSup>
                          <m:sSupPr>
                            <m:ctrlPr>
                              <a:rPr lang="en-US" sz="2400" b="1" i="1" dirty="0">
                                <a:latin typeface="Cambria Math"/>
                                <a:cs typeface="2005_iannnnnBMX" pitchFamily="2" charset="0"/>
                              </a:rPr>
                            </m:ctrlPr>
                          </m:sSupPr>
                          <m:e>
                            <m:r>
                              <a:rPr lang="en-US" sz="2400" b="1" i="1" dirty="0" smtClean="0">
                                <a:latin typeface="Cambria Math"/>
                                <a:cs typeface="2005_iannnnnBMX" pitchFamily="2" charset="0"/>
                              </a:rPr>
                              <m:t>𝟗</m:t>
                            </m:r>
                          </m:e>
                          <m:sup>
                            <m:r>
                              <a:rPr lang="en-US" sz="2400" b="1" i="1" dirty="0" smtClean="0">
                                <a:latin typeface="Cambria Math"/>
                                <a:cs typeface="2005_iannnnnBMX" pitchFamily="2" charset="0"/>
                              </a:rPr>
                              <m:t>𝟐</m:t>
                            </m:r>
                          </m:sup>
                        </m:sSup>
                      </m:den>
                    </m:f>
                  </m:oMath>
                </a14:m>
                <a:r>
                  <a:rPr lang="en-US" sz="2400" b="1" dirty="0">
                    <a:latin typeface="2005_iannnnnBMX" pitchFamily="2" charset="0"/>
                    <a:cs typeface="2005_iannnnnBMX" pitchFamily="2" charset="0"/>
                  </a:rPr>
                  <a:t>	</a:t>
                </a:r>
                <a:r>
                  <a:rPr lang="en-US" sz="2800" b="1" dirty="0">
                    <a:solidFill>
                      <a:schemeClr val="accent6">
                        <a:lumMod val="40000"/>
                        <a:lumOff val="60000"/>
                      </a:schemeClr>
                    </a:solidFill>
                    <a:latin typeface="2005_iannnnnBMX" pitchFamily="2" charset="0"/>
                    <a:cs typeface="2005_iannnnnBMX" pitchFamily="2" charset="0"/>
                  </a:rPr>
                  <a:t>Use the definition of negative exponent.</a:t>
                </a:r>
              </a:p>
              <a:p>
                <a:pPr marL="514350" indent="-514350">
                  <a:buNone/>
                </a:pPr>
                <a:r>
                  <a:rPr lang="en-US" sz="2800" b="1" dirty="0">
                    <a:latin typeface="2005_iannnnnBMX" pitchFamily="2" charset="0"/>
                    <a:cs typeface="2005_iannnnnBMX" pitchFamily="2" charset="0"/>
                  </a:rPr>
                  <a:t>	  = </a:t>
                </a:r>
                <a14:m>
                  <m:oMath xmlns:m="http://schemas.openxmlformats.org/officeDocument/2006/math">
                    <m:f>
                      <m:fPr>
                        <m:ctrlPr>
                          <a:rPr lang="en-US" sz="2400" b="1" i="1">
                            <a:latin typeface="Cambria Math"/>
                            <a:cs typeface="2005_iannnnnBMX" pitchFamily="2" charset="0"/>
                          </a:rPr>
                        </m:ctrlPr>
                      </m:fPr>
                      <m:num>
                        <m:r>
                          <a:rPr lang="en-US" sz="2400" b="1" i="1">
                            <a:latin typeface="Cambria Math"/>
                            <a:cs typeface="2005_iannnnnBMX" pitchFamily="2" charset="0"/>
                          </a:rPr>
                          <m:t>𝟏</m:t>
                        </m:r>
                      </m:num>
                      <m:den>
                        <m:r>
                          <a:rPr lang="en-US" sz="2400" b="1" i="1" smtClean="0">
                            <a:latin typeface="Cambria Math"/>
                            <a:cs typeface="2005_iannnnnBMX" pitchFamily="2" charset="0"/>
                          </a:rPr>
                          <m:t>𝟖𝟏</m:t>
                        </m:r>
                      </m:den>
                    </m:f>
                  </m:oMath>
                </a14:m>
                <a:r>
                  <a:rPr lang="en-US" sz="2800" b="1" dirty="0">
                    <a:latin typeface="2005_iannnnnBMX" pitchFamily="2" charset="0"/>
                    <a:cs typeface="2005_iannnnnBMX" pitchFamily="2" charset="0"/>
                  </a:rPr>
                  <a:t>	</a:t>
                </a:r>
                <a:r>
                  <a:rPr lang="en-US" sz="2800" b="1" dirty="0">
                    <a:solidFill>
                      <a:schemeClr val="accent6">
                        <a:lumMod val="40000"/>
                        <a:lumOff val="60000"/>
                      </a:schemeClr>
                    </a:solidFill>
                    <a:latin typeface="2005_iannnnnBMX" pitchFamily="2" charset="0"/>
                    <a:cs typeface="2005_iannnnnBMX" pitchFamily="2" charset="0"/>
                  </a:rPr>
                  <a:t>Simplify</a:t>
                </a:r>
                <a:r>
                  <a:rPr lang="en-US" sz="2800" b="1" dirty="0" smtClean="0">
                    <a:solidFill>
                      <a:schemeClr val="accent6">
                        <a:lumMod val="40000"/>
                        <a:lumOff val="60000"/>
                      </a:schemeClr>
                    </a:solidFill>
                    <a:latin typeface="2005_iannnnnBMX" pitchFamily="2" charset="0"/>
                    <a:cs typeface="2005_iannnnnBMX" pitchFamily="2" charset="0"/>
                  </a:rPr>
                  <a:t>.</a:t>
                </a:r>
              </a:p>
              <a:p>
                <a:pPr marL="514350" indent="-514350">
                  <a:buNone/>
                </a:pPr>
                <a:r>
                  <a:rPr lang="en-US" sz="2800" b="1" dirty="0" smtClean="0">
                    <a:latin typeface="2005_iannnnnBMX" pitchFamily="2" charset="0"/>
                    <a:cs typeface="2005_iannnnnBMX" pitchFamily="2" charset="0"/>
                  </a:rPr>
                  <a:t>c. </a:t>
                </a:r>
                <a14:m>
                  <m:oMath xmlns:m="http://schemas.openxmlformats.org/officeDocument/2006/math">
                    <m:sSup>
                      <m:sSupPr>
                        <m:ctrlPr>
                          <a:rPr lang="en-US" sz="1800" b="1" i="1">
                            <a:latin typeface="Cambria Math"/>
                            <a:cs typeface="2005_iannnnnBMX" pitchFamily="2" charset="0"/>
                          </a:rPr>
                        </m:ctrlPr>
                      </m:sSupPr>
                      <m:e>
                        <m:r>
                          <a:rPr lang="en-US" sz="1800" b="1" i="1" smtClean="0">
                            <a:latin typeface="Cambria Math"/>
                            <a:cs typeface="2005_iannnnnBMX" pitchFamily="2" charset="0"/>
                          </a:rPr>
                          <m:t>(−</m:t>
                        </m:r>
                        <m:r>
                          <a:rPr lang="en-US" sz="1800" b="1" i="1" smtClean="0">
                            <a:latin typeface="Cambria Math"/>
                            <a:cs typeface="2005_iannnnnBMX" pitchFamily="2" charset="0"/>
                          </a:rPr>
                          <m:t>𝟏</m:t>
                        </m:r>
                        <m:r>
                          <a:rPr lang="en-US" sz="1800" b="1" i="1" smtClean="0">
                            <a:latin typeface="Cambria Math"/>
                            <a:cs typeface="2005_iannnnnBMX" pitchFamily="2" charset="0"/>
                          </a:rPr>
                          <m:t>.</m:t>
                        </m:r>
                        <m:r>
                          <a:rPr lang="en-US" sz="1800" b="1" i="1" smtClean="0">
                            <a:latin typeface="Cambria Math"/>
                            <a:cs typeface="2005_iannnnnBMX" pitchFamily="2" charset="0"/>
                          </a:rPr>
                          <m:t>𝟐𝟑</m:t>
                        </m:r>
                        <m:r>
                          <a:rPr lang="en-US" sz="1800" b="1" i="1" smtClean="0">
                            <a:latin typeface="Cambria Math"/>
                            <a:cs typeface="2005_iannnnnBMX" pitchFamily="2" charset="0"/>
                          </a:rPr>
                          <m:t>)</m:t>
                        </m:r>
                      </m:e>
                      <m:sup>
                        <m:r>
                          <a:rPr lang="en-US" sz="1800" b="1" i="1" smtClean="0">
                            <a:latin typeface="Cambria Math"/>
                            <a:cs typeface="2005_iannnnnBMX" pitchFamily="2" charset="0"/>
                          </a:rPr>
                          <m:t>𝟎</m:t>
                        </m:r>
                      </m:sup>
                    </m:sSup>
                  </m:oMath>
                </a14:m>
                <a:r>
                  <a:rPr lang="en-US" sz="1800" b="1" dirty="0" smtClean="0">
                    <a:latin typeface="2005_iannnnnBMX" pitchFamily="2" charset="0"/>
                    <a:cs typeface="2005_iannnnnBMX" pitchFamily="2" charset="0"/>
                  </a:rPr>
                  <a:t> </a:t>
                </a:r>
                <a:r>
                  <a:rPr lang="en-US" sz="2800" b="1" dirty="0" smtClean="0">
                    <a:latin typeface="2005_iannnnnBMX" pitchFamily="2" charset="0"/>
                    <a:cs typeface="2005_iannnnnBMX" pitchFamily="2" charset="0"/>
                  </a:rPr>
                  <a:t>= 1	</a:t>
                </a:r>
                <a:r>
                  <a:rPr lang="en-US" sz="2800" b="1" dirty="0" smtClean="0">
                    <a:solidFill>
                      <a:schemeClr val="accent6">
                        <a:lumMod val="40000"/>
                        <a:lumOff val="60000"/>
                      </a:schemeClr>
                    </a:solidFill>
                    <a:latin typeface="2005_iannnnnBMX" pitchFamily="2" charset="0"/>
                    <a:cs typeface="2005_iannnnnBMX" pitchFamily="2" charset="0"/>
                  </a:rPr>
                  <a:t>Use the definition of zero as an exponent.</a:t>
                </a:r>
                <a:endParaRPr lang="en-US" sz="2800" b="1" dirty="0">
                  <a:solidFill>
                    <a:schemeClr val="accent6">
                      <a:lumMod val="40000"/>
                      <a:lumOff val="60000"/>
                    </a:schemeClr>
                  </a:solidFill>
                  <a:latin typeface="2005_iannnnnBMX" pitchFamily="2" charset="0"/>
                  <a:cs typeface="2005_iannnnnBMX" pitchFamily="2" charset="0"/>
                </a:endParaRPr>
              </a:p>
              <a:p>
                <a:pPr marL="514350" indent="-514350">
                  <a:buNone/>
                </a:pPr>
                <a:r>
                  <a:rPr lang="en-US" sz="2800" b="1" dirty="0" smtClean="0">
                    <a:latin typeface="2005_iannnnnBMX" pitchFamily="2" charset="0"/>
                    <a:cs typeface="2005_iannnnnBMX" pitchFamily="2" charset="0"/>
                  </a:rPr>
                  <a:t>d. </a:t>
                </a:r>
                <a14:m>
                  <m:oMath xmlns:m="http://schemas.openxmlformats.org/officeDocument/2006/math">
                    <m:sSup>
                      <m:sSupPr>
                        <m:ctrlPr>
                          <a:rPr lang="en-US" sz="1800" b="1" i="1">
                            <a:latin typeface="Cambria Math"/>
                            <a:cs typeface="2005_iannnnnBMX" pitchFamily="2" charset="0"/>
                          </a:rPr>
                        </m:ctrlPr>
                      </m:sSupPr>
                      <m:e>
                        <m:r>
                          <a:rPr lang="en-US" sz="1800" b="1" i="1" smtClean="0">
                            <a:latin typeface="Cambria Math"/>
                            <a:cs typeface="2005_iannnnnBMX" pitchFamily="2" charset="0"/>
                          </a:rPr>
                          <m:t>𝒈</m:t>
                        </m:r>
                      </m:e>
                      <m:sup>
                        <m:r>
                          <a:rPr lang="en-US" sz="1800" b="1" i="1">
                            <a:latin typeface="Cambria Math"/>
                            <a:cs typeface="2005_iannnnnBMX" pitchFamily="2" charset="0"/>
                          </a:rPr>
                          <m:t>𝟎</m:t>
                        </m:r>
                      </m:sup>
                    </m:sSup>
                  </m:oMath>
                </a14:m>
                <a:r>
                  <a:rPr lang="en-US" sz="1800" b="1" dirty="0">
                    <a:latin typeface="2005_iannnnnBMX" pitchFamily="2" charset="0"/>
                    <a:cs typeface="2005_iannnnnBMX" pitchFamily="2" charset="0"/>
                  </a:rPr>
                  <a:t> </a:t>
                </a:r>
                <a:r>
                  <a:rPr lang="en-US" sz="2800" b="1" dirty="0">
                    <a:latin typeface="2005_iannnnnBMX" pitchFamily="2" charset="0"/>
                    <a:cs typeface="2005_iannnnnBMX" pitchFamily="2" charset="0"/>
                  </a:rPr>
                  <a:t>= 1	</a:t>
                </a:r>
                <a:r>
                  <a:rPr lang="en-US" sz="2800" b="1" dirty="0" smtClean="0">
                    <a:latin typeface="2005_iannnnnBMX" pitchFamily="2" charset="0"/>
                    <a:cs typeface="2005_iannnnnBMX" pitchFamily="2" charset="0"/>
                  </a:rPr>
                  <a:t>	</a:t>
                </a:r>
                <a:r>
                  <a:rPr lang="en-US" sz="2800" b="1" dirty="0" smtClean="0">
                    <a:solidFill>
                      <a:schemeClr val="accent6">
                        <a:lumMod val="40000"/>
                        <a:lumOff val="60000"/>
                      </a:schemeClr>
                    </a:solidFill>
                    <a:latin typeface="2005_iannnnnBMX" pitchFamily="2" charset="0"/>
                    <a:cs typeface="2005_iannnnnBMX" pitchFamily="2" charset="0"/>
                  </a:rPr>
                  <a:t>Use </a:t>
                </a:r>
                <a:r>
                  <a:rPr lang="en-US" sz="2800" b="1" dirty="0">
                    <a:solidFill>
                      <a:schemeClr val="accent6">
                        <a:lumMod val="40000"/>
                        <a:lumOff val="60000"/>
                      </a:schemeClr>
                    </a:solidFill>
                    <a:latin typeface="2005_iannnnnBMX" pitchFamily="2" charset="0"/>
                    <a:cs typeface="2005_iannnnnBMX" pitchFamily="2" charset="0"/>
                  </a:rPr>
                  <a:t>the definition of zero as an exponent.</a:t>
                </a:r>
              </a:p>
              <a:p>
                <a:pPr marL="514350" indent="-514350">
                  <a:buNone/>
                </a:pPr>
                <a:endParaRPr lang="en-US" sz="2800" dirty="0">
                  <a:latin typeface="2005_iannnnnBMX" pitchFamily="2" charset="0"/>
                  <a:cs typeface="2005_iannnnnBMX" pitchFamily="2" charset="0"/>
                </a:endParaRPr>
              </a:p>
              <a:p>
                <a:pPr marL="514350" indent="-514350">
                  <a:buNone/>
                </a:pPr>
                <a:endParaRPr lang="en-US" sz="2800" dirty="0">
                  <a:latin typeface="2005_iannnnnBMX" pitchFamily="2" charset="0"/>
                  <a:cs typeface="2005_iannnnnBMX" pitchFamily="2" charset="0"/>
                </a:endParaRPr>
              </a:p>
            </p:txBody>
          </p:sp>
        </mc:Choice>
        <mc:Fallback xmlns="">
          <p:sp>
            <p:nvSpPr>
              <p:cNvPr id="5123" name="Rectangle 3"/>
              <p:cNvSpPr>
                <a:spLocks noGrp="1" noRot="1" noChangeAspect="1" noMove="1" noResize="1" noEditPoints="1" noAdjustHandles="1" noChangeArrowheads="1" noChangeShapeType="1" noTextEdit="1"/>
              </p:cNvSpPr>
              <p:nvPr>
                <p:ph type="body" idx="1"/>
              </p:nvPr>
            </p:nvSpPr>
            <p:spPr>
              <a:xfrm>
                <a:off x="500034" y="1357298"/>
                <a:ext cx="8001056" cy="5143536"/>
              </a:xfrm>
              <a:blipFill rotWithShape="1">
                <a:blip r:embed="rId2"/>
                <a:stretch>
                  <a:fillRect l="-1523" t="-1186"/>
                </a:stretch>
              </a:blipFill>
            </p:spPr>
            <p:txBody>
              <a:bodyPr/>
              <a:lstStyle/>
              <a:p>
                <a:r>
                  <a:rPr lang="th-TH">
                    <a:noFill/>
                  </a:rPr>
                  <a:t> </a:t>
                </a:r>
              </a:p>
            </p:txBody>
          </p:sp>
        </mc:Fallback>
      </mc:AlternateContent>
    </p:spTree>
    <p:extLst>
      <p:ext uri="{BB962C8B-B14F-4D97-AF65-F5344CB8AC3E}">
        <p14:creationId xmlns:p14="http://schemas.microsoft.com/office/powerpoint/2010/main" val="1013026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fade">
                                      <p:cBhvr>
                                        <p:cTn id="12" dur="500"/>
                                        <p:tgtEl>
                                          <p:spTgt spid="5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fade">
                                      <p:cBhvr>
                                        <p:cTn id="17" dur="500"/>
                                        <p:tgtEl>
                                          <p:spTgt spid="51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fade">
                                      <p:cBhvr>
                                        <p:cTn id="22" dur="500"/>
                                        <p:tgtEl>
                                          <p:spTgt spid="51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23">
                                            <p:txEl>
                                              <p:pRg st="4" end="4"/>
                                            </p:txEl>
                                          </p:spTgt>
                                        </p:tgtEl>
                                        <p:attrNameLst>
                                          <p:attrName>style.visibility</p:attrName>
                                        </p:attrNameLst>
                                      </p:cBhvr>
                                      <p:to>
                                        <p:strVal val="visible"/>
                                      </p:to>
                                    </p:set>
                                    <p:animEffect transition="in" filter="fade">
                                      <p:cBhvr>
                                        <p:cTn id="27" dur="500"/>
                                        <p:tgtEl>
                                          <p:spTgt spid="51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123">
                                            <p:txEl>
                                              <p:pRg st="5" end="5"/>
                                            </p:txEl>
                                          </p:spTgt>
                                        </p:tgtEl>
                                        <p:attrNameLst>
                                          <p:attrName>style.visibility</p:attrName>
                                        </p:attrNameLst>
                                      </p:cBhvr>
                                      <p:to>
                                        <p:strVal val="visible"/>
                                      </p:to>
                                    </p:set>
                                    <p:animEffect transition="in" filter="fade">
                                      <p:cBhvr>
                                        <p:cTn id="32" dur="500"/>
                                        <p:tgtEl>
                                          <p:spTgt spid="512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123">
                                            <p:txEl>
                                              <p:pRg st="6" end="6"/>
                                            </p:txEl>
                                          </p:spTgt>
                                        </p:tgtEl>
                                        <p:attrNameLst>
                                          <p:attrName>style.visibility</p:attrName>
                                        </p:attrNameLst>
                                      </p:cBhvr>
                                      <p:to>
                                        <p:strVal val="visible"/>
                                      </p:to>
                                    </p:set>
                                    <p:animEffect transition="in" filter="fade">
                                      <p:cBhvr>
                                        <p:cTn id="37" dur="500"/>
                                        <p:tgtEl>
                                          <p:spTgt spid="512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123">
                                            <p:txEl>
                                              <p:pRg st="7" end="7"/>
                                            </p:txEl>
                                          </p:spTgt>
                                        </p:tgtEl>
                                        <p:attrNameLst>
                                          <p:attrName>style.visibility</p:attrName>
                                        </p:attrNameLst>
                                      </p:cBhvr>
                                      <p:to>
                                        <p:strVal val="visible"/>
                                      </p:to>
                                    </p:set>
                                    <p:animEffect transition="in" filter="fade">
                                      <p:cBhvr>
                                        <p:cTn id="42" dur="500"/>
                                        <p:tgtEl>
                                          <p:spTgt spid="51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เมฆ 5"/>
          <p:cNvSpPr/>
          <p:nvPr/>
        </p:nvSpPr>
        <p:spPr>
          <a:xfrm>
            <a:off x="1763688" y="500042"/>
            <a:ext cx="5040560" cy="1071570"/>
          </a:xfrm>
          <a:prstGeom prst="clou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 name="ตัวยึดหมายเลขภาพนิ่ง 5"/>
          <p:cNvSpPr>
            <a:spLocks noGrp="1"/>
          </p:cNvSpPr>
          <p:nvPr>
            <p:ph type="sldNum" sz="quarter" idx="12"/>
          </p:nvPr>
        </p:nvSpPr>
        <p:spPr/>
        <p:txBody>
          <a:bodyPr/>
          <a:lstStyle/>
          <a:p>
            <a:fld id="{8E3771CF-BC35-4C5D-AE13-C627F28D70EF}" type="slidenum">
              <a:rPr lang="en-US"/>
              <a:pPr/>
              <a:t>38</a:t>
            </a:fld>
            <a:endParaRPr lang="en-US"/>
          </a:p>
        </p:txBody>
      </p:sp>
      <p:sp>
        <p:nvSpPr>
          <p:cNvPr id="5122" name="Rectangle 2"/>
          <p:cNvSpPr>
            <a:spLocks noGrp="1" noChangeArrowheads="1"/>
          </p:cNvSpPr>
          <p:nvPr>
            <p:ph type="title"/>
          </p:nvPr>
        </p:nvSpPr>
        <p:spPr>
          <a:xfrm>
            <a:off x="428596" y="571480"/>
            <a:ext cx="7924800" cy="857256"/>
          </a:xfrm>
        </p:spPr>
        <p:txBody>
          <a:bodyPr/>
          <a:lstStyle/>
          <a:p>
            <a:pPr algn="ctr"/>
            <a:r>
              <a:rPr lang="en-US" sz="4000" dirty="0">
                <a:solidFill>
                  <a:srgbClr val="FFFF00"/>
                </a:solidFill>
                <a:latin typeface="2005_iannnnnBMX" pitchFamily="2" charset="0"/>
                <a:cs typeface="2005_iannnnnBMX" pitchFamily="2" charset="0"/>
              </a:rPr>
              <a:t>Zero and Negative Exponents</a:t>
            </a:r>
          </a:p>
        </p:txBody>
      </p:sp>
      <mc:AlternateContent xmlns:mc="http://schemas.openxmlformats.org/markup-compatibility/2006" xmlns:a14="http://schemas.microsoft.com/office/drawing/2010/main">
        <mc:Choice Requires="a14">
          <p:sp>
            <p:nvSpPr>
              <p:cNvPr id="5123" name="Rectangle 3"/>
              <p:cNvSpPr>
                <a:spLocks noGrp="1" noChangeArrowheads="1"/>
              </p:cNvSpPr>
              <p:nvPr>
                <p:ph type="body" idx="1"/>
              </p:nvPr>
            </p:nvSpPr>
            <p:spPr>
              <a:xfrm>
                <a:off x="500034" y="1357298"/>
                <a:ext cx="8001056" cy="5143536"/>
              </a:xfrm>
            </p:spPr>
            <p:txBody>
              <a:bodyPr/>
              <a:lstStyle/>
              <a:p>
                <a:pPr marL="514350" indent="-514350">
                  <a:buNone/>
                </a:pPr>
                <a:r>
                  <a:rPr lang="en-US" sz="2800" b="1" dirty="0" smtClean="0">
                    <a:solidFill>
                      <a:srgbClr val="FFFF00"/>
                    </a:solidFill>
                    <a:latin typeface="2005_iannnnnBMX" pitchFamily="2" charset="0"/>
                    <a:cs typeface="2005_iannnnnBMX" pitchFamily="2" charset="0"/>
                  </a:rPr>
                  <a:t>Example</a:t>
                </a:r>
                <a:r>
                  <a:rPr lang="en-US" sz="2800" b="1" dirty="0" smtClean="0">
                    <a:latin typeface="2005_iannnnnBMX" pitchFamily="2" charset="0"/>
                    <a:cs typeface="2005_iannnnnBMX" pitchFamily="2" charset="0"/>
                  </a:rPr>
                  <a:t> </a:t>
                </a:r>
                <a:r>
                  <a:rPr lang="en-US" sz="2800" b="1" dirty="0" smtClean="0">
                    <a:solidFill>
                      <a:srgbClr val="00B0F0"/>
                    </a:solidFill>
                    <a:latin typeface="2005_iannnnnBMX" pitchFamily="2" charset="0"/>
                    <a:cs typeface="2005_iannnnnBMX" pitchFamily="2" charset="0"/>
                  </a:rPr>
                  <a:t>Simplifying  an Exponential Expression.</a:t>
                </a:r>
              </a:p>
              <a:p>
                <a:pPr marL="514350" indent="-514350">
                  <a:buNone/>
                </a:pPr>
                <a:r>
                  <a:rPr lang="en-US" sz="2800" b="1" dirty="0" smtClean="0">
                    <a:solidFill>
                      <a:srgbClr val="00B0F0"/>
                    </a:solidFill>
                    <a:latin typeface="2005_iannnnnBMX" pitchFamily="2" charset="0"/>
                    <a:cs typeface="2005_iannnnnBMX" pitchFamily="2" charset="0"/>
                  </a:rPr>
                  <a:t>Simplify each expression.</a:t>
                </a:r>
              </a:p>
              <a:p>
                <a:pPr marL="514350" indent="-514350">
                  <a:buNone/>
                </a:pPr>
                <a:r>
                  <a:rPr lang="en-US" sz="2800" b="1" dirty="0" smtClean="0">
                    <a:latin typeface="2005_iannnnnBMX" pitchFamily="2" charset="0"/>
                    <a:cs typeface="2005_iannnnnBMX" pitchFamily="2" charset="0"/>
                  </a:rPr>
                  <a:t>a. </a:t>
                </a:r>
                <a14:m>
                  <m:oMath xmlns:m="http://schemas.openxmlformats.org/officeDocument/2006/math">
                    <m:sSup>
                      <m:sSupPr>
                        <m:ctrlPr>
                          <a:rPr lang="en-US" sz="2000" b="1" i="1">
                            <a:latin typeface="Cambria Math"/>
                            <a:cs typeface="2005_iannnnnBMX" pitchFamily="2" charset="0"/>
                          </a:rPr>
                        </m:ctrlPr>
                      </m:sSupPr>
                      <m:e>
                        <m:r>
                          <a:rPr lang="en-US" sz="2000" b="1" i="1" smtClean="0">
                            <a:latin typeface="Cambria Math"/>
                            <a:cs typeface="2005_iannnnnBMX" pitchFamily="2" charset="0"/>
                          </a:rPr>
                          <m:t>𝟒</m:t>
                        </m:r>
                        <m:r>
                          <a:rPr lang="en-US" sz="2000" b="1" i="1" smtClean="0">
                            <a:latin typeface="Cambria Math"/>
                            <a:cs typeface="2005_iannnnnBMX" pitchFamily="2" charset="0"/>
                          </a:rPr>
                          <m:t>𝒚𝒙</m:t>
                        </m:r>
                      </m:e>
                      <m:sup>
                        <m:r>
                          <a:rPr lang="en-US" sz="2000" b="1" i="1">
                            <a:latin typeface="Cambria Math"/>
                            <a:cs typeface="2005_iannnnnBMX" pitchFamily="2" charset="0"/>
                          </a:rPr>
                          <m:t>−</m:t>
                        </m:r>
                        <m:r>
                          <a:rPr lang="en-US" sz="2000" b="1" i="1" smtClean="0">
                            <a:latin typeface="Cambria Math"/>
                            <a:cs typeface="2005_iannnnnBMX" pitchFamily="2" charset="0"/>
                          </a:rPr>
                          <m:t>𝟑</m:t>
                        </m:r>
                      </m:sup>
                    </m:sSup>
                  </m:oMath>
                </a14:m>
                <a:r>
                  <a:rPr lang="en-US" sz="2800" b="1" dirty="0">
                    <a:latin typeface="2005_iannnnnBMX" pitchFamily="2" charset="0"/>
                    <a:cs typeface="2005_iannnnnBMX" pitchFamily="2" charset="0"/>
                  </a:rPr>
                  <a:t>= </a:t>
                </a:r>
                <a:r>
                  <a:rPr lang="en-US" sz="2800" b="1" dirty="0" smtClean="0">
                    <a:latin typeface="2005_iannnnnBMX" pitchFamily="2" charset="0"/>
                    <a:cs typeface="2005_iannnnnBMX" pitchFamily="2" charset="0"/>
                  </a:rPr>
                  <a:t>4y(</a:t>
                </a:r>
                <a14:m>
                  <m:oMath xmlns:m="http://schemas.openxmlformats.org/officeDocument/2006/math">
                    <m:f>
                      <m:fPr>
                        <m:ctrlPr>
                          <a:rPr lang="en-US" sz="2400" b="1" i="1" dirty="0">
                            <a:latin typeface="Cambria Math"/>
                            <a:cs typeface="2005_iannnnnBMX" pitchFamily="2" charset="0"/>
                          </a:rPr>
                        </m:ctrlPr>
                      </m:fPr>
                      <m:num>
                        <m:r>
                          <a:rPr lang="en-US" sz="2400" b="1" i="1" dirty="0">
                            <a:latin typeface="Cambria Math"/>
                            <a:cs typeface="2005_iannnnnBMX" pitchFamily="2" charset="0"/>
                          </a:rPr>
                          <m:t>𝟏</m:t>
                        </m:r>
                      </m:num>
                      <m:den>
                        <m:sSup>
                          <m:sSupPr>
                            <m:ctrlPr>
                              <a:rPr lang="en-US" sz="2400" b="1" i="1" dirty="0">
                                <a:latin typeface="Cambria Math"/>
                                <a:cs typeface="2005_iannnnnBMX" pitchFamily="2" charset="0"/>
                              </a:rPr>
                            </m:ctrlPr>
                          </m:sSupPr>
                          <m:e>
                            <m:r>
                              <a:rPr lang="en-US" sz="2400" b="1" i="1" dirty="0">
                                <a:latin typeface="Cambria Math"/>
                                <a:cs typeface="2005_iannnnnBMX" pitchFamily="2" charset="0"/>
                              </a:rPr>
                              <m:t>𝟒</m:t>
                            </m:r>
                          </m:e>
                          <m:sup>
                            <m:r>
                              <a:rPr lang="en-US" sz="2400" b="1" i="1" dirty="0">
                                <a:latin typeface="Cambria Math"/>
                                <a:cs typeface="2005_iannnnnBMX" pitchFamily="2" charset="0"/>
                              </a:rPr>
                              <m:t>𝟑</m:t>
                            </m:r>
                          </m:sup>
                        </m:sSup>
                      </m:den>
                    </m:f>
                  </m:oMath>
                </a14:m>
                <a:r>
                  <a:rPr lang="en-US" sz="2400" b="1" dirty="0" smtClean="0">
                    <a:latin typeface="2005_iannnnnBMX" pitchFamily="2" charset="0"/>
                    <a:cs typeface="2005_iannnnnBMX" pitchFamily="2" charset="0"/>
                  </a:rPr>
                  <a:t>)		</a:t>
                </a:r>
                <a:r>
                  <a:rPr lang="en-US" sz="2800" b="1" dirty="0" smtClean="0">
                    <a:solidFill>
                      <a:schemeClr val="accent6">
                        <a:lumMod val="40000"/>
                        <a:lumOff val="60000"/>
                      </a:schemeClr>
                    </a:solidFill>
                    <a:latin typeface="2005_iannnnnBMX" pitchFamily="2" charset="0"/>
                    <a:cs typeface="2005_iannnnnBMX" pitchFamily="2" charset="0"/>
                  </a:rPr>
                  <a:t>Use the definition of negative exponent.</a:t>
                </a:r>
              </a:p>
              <a:p>
                <a:pPr marL="514350" indent="-514350">
                  <a:buNone/>
                </a:pPr>
                <a:r>
                  <a:rPr lang="en-US" sz="2800" b="1" dirty="0" smtClean="0">
                    <a:latin typeface="2005_iannnnnBMX" pitchFamily="2" charset="0"/>
                    <a:cs typeface="2005_iannnnnBMX" pitchFamily="2" charset="0"/>
                  </a:rPr>
                  <a:t>	     = </a:t>
                </a:r>
                <a14:m>
                  <m:oMath xmlns:m="http://schemas.openxmlformats.org/officeDocument/2006/math">
                    <m:f>
                      <m:fPr>
                        <m:ctrlPr>
                          <a:rPr lang="en-US" sz="2400" b="1" i="1" smtClean="0">
                            <a:latin typeface="Cambria Math"/>
                            <a:cs typeface="2005_iannnnnBMX" pitchFamily="2" charset="0"/>
                          </a:rPr>
                        </m:ctrlPr>
                      </m:fPr>
                      <m:num>
                        <m:r>
                          <a:rPr lang="en-US" sz="2400" b="1" i="1" smtClean="0">
                            <a:latin typeface="Cambria Math"/>
                            <a:cs typeface="2005_iannnnnBMX" pitchFamily="2" charset="0"/>
                          </a:rPr>
                          <m:t>𝟒</m:t>
                        </m:r>
                        <m:r>
                          <a:rPr lang="en-US" sz="2400" b="1" i="1" smtClean="0">
                            <a:latin typeface="Cambria Math"/>
                            <a:cs typeface="2005_iannnnnBMX" pitchFamily="2" charset="0"/>
                          </a:rPr>
                          <m:t>𝒚</m:t>
                        </m:r>
                      </m:num>
                      <m:den>
                        <m:sSup>
                          <m:sSupPr>
                            <m:ctrlPr>
                              <a:rPr lang="en-US" sz="2400" b="1" i="1" smtClean="0">
                                <a:latin typeface="Cambria Math"/>
                                <a:cs typeface="2005_iannnnnBMX" pitchFamily="2" charset="0"/>
                              </a:rPr>
                            </m:ctrlPr>
                          </m:sSupPr>
                          <m:e>
                            <m:r>
                              <a:rPr lang="en-US" sz="2400" b="1" i="1" smtClean="0">
                                <a:latin typeface="Cambria Math"/>
                                <a:cs typeface="2005_iannnnnBMX" pitchFamily="2" charset="0"/>
                              </a:rPr>
                              <m:t>𝒙</m:t>
                            </m:r>
                          </m:e>
                          <m:sup>
                            <m:r>
                              <a:rPr lang="en-US" sz="2400" b="1" i="1" smtClean="0">
                                <a:latin typeface="Cambria Math"/>
                                <a:cs typeface="2005_iannnnnBMX" pitchFamily="2" charset="0"/>
                              </a:rPr>
                              <m:t>𝟑</m:t>
                            </m:r>
                          </m:sup>
                        </m:sSup>
                      </m:den>
                    </m:f>
                  </m:oMath>
                </a14:m>
                <a:r>
                  <a:rPr lang="en-US" sz="2800" b="1" dirty="0" smtClean="0">
                    <a:latin typeface="2005_iannnnnBMX" pitchFamily="2" charset="0"/>
                    <a:cs typeface="2005_iannnnnBMX" pitchFamily="2" charset="0"/>
                  </a:rPr>
                  <a:t>		</a:t>
                </a:r>
                <a:r>
                  <a:rPr lang="en-US" sz="2800" b="1" dirty="0" smtClean="0">
                    <a:solidFill>
                      <a:schemeClr val="accent6">
                        <a:lumMod val="40000"/>
                        <a:lumOff val="60000"/>
                      </a:schemeClr>
                    </a:solidFill>
                    <a:latin typeface="2005_iannnnnBMX" pitchFamily="2" charset="0"/>
                    <a:cs typeface="2005_iannnnnBMX" pitchFamily="2" charset="0"/>
                  </a:rPr>
                  <a:t>Simplify.</a:t>
                </a:r>
              </a:p>
              <a:p>
                <a:pPr marL="514350" indent="-514350">
                  <a:buNone/>
                </a:pPr>
                <a:r>
                  <a:rPr lang="en-US" sz="2800" b="1" dirty="0" smtClean="0">
                    <a:latin typeface="2005_iannnnnBMX" pitchFamily="2" charset="0"/>
                    <a:cs typeface="2005_iannnnnBMX" pitchFamily="2" charset="0"/>
                  </a:rPr>
                  <a:t>b. </a:t>
                </a:r>
                <a14:m>
                  <m:oMath xmlns:m="http://schemas.openxmlformats.org/officeDocument/2006/math">
                    <m:f>
                      <m:fPr>
                        <m:ctrlPr>
                          <a:rPr lang="en-US" sz="2800" b="1" i="1" smtClean="0">
                            <a:latin typeface="Cambria Math"/>
                            <a:cs typeface="2005_iannnnnBMX" pitchFamily="2" charset="0"/>
                          </a:rPr>
                        </m:ctrlPr>
                      </m:fPr>
                      <m:num>
                        <m:r>
                          <a:rPr lang="en-US" sz="2800" b="1" i="1" smtClean="0">
                            <a:latin typeface="Cambria Math"/>
                            <a:cs typeface="2005_iannnnnBMX" pitchFamily="2" charset="0"/>
                          </a:rPr>
                          <m:t>𝟏</m:t>
                        </m:r>
                      </m:num>
                      <m:den>
                        <m:sSup>
                          <m:sSupPr>
                            <m:ctrlPr>
                              <a:rPr lang="en-US" sz="2800" b="1" i="1" smtClean="0">
                                <a:latin typeface="Cambria Math"/>
                                <a:cs typeface="2005_iannnnnBMX" pitchFamily="2" charset="0"/>
                              </a:rPr>
                            </m:ctrlPr>
                          </m:sSupPr>
                          <m:e>
                            <m:r>
                              <a:rPr lang="en-US" sz="2800" b="1" i="1" smtClean="0">
                                <a:latin typeface="Cambria Math"/>
                                <a:cs typeface="2005_iannnnnBMX" pitchFamily="2" charset="0"/>
                              </a:rPr>
                              <m:t>𝒘</m:t>
                            </m:r>
                          </m:e>
                          <m:sup>
                            <m:r>
                              <a:rPr lang="en-US" sz="2800" b="1" i="1" smtClean="0">
                                <a:latin typeface="Cambria Math"/>
                                <a:cs typeface="2005_iannnnnBMX" pitchFamily="2" charset="0"/>
                              </a:rPr>
                              <m:t>−</m:t>
                            </m:r>
                            <m:r>
                              <a:rPr lang="en-US" sz="2800" b="1" i="1" smtClean="0">
                                <a:latin typeface="Cambria Math"/>
                                <a:cs typeface="2005_iannnnnBMX" pitchFamily="2" charset="0"/>
                              </a:rPr>
                              <m:t>𝟒</m:t>
                            </m:r>
                          </m:sup>
                        </m:sSup>
                      </m:den>
                    </m:f>
                  </m:oMath>
                </a14:m>
                <a:r>
                  <a:rPr lang="en-US" sz="2800" b="1" dirty="0" smtClean="0">
                    <a:latin typeface="2005_iannnnnBMX" pitchFamily="2" charset="0"/>
                    <a:cs typeface="2005_iannnnnBMX" pitchFamily="2" charset="0"/>
                  </a:rPr>
                  <a:t> = 1 </a:t>
                </a:r>
                <a:r>
                  <a:rPr lang="en-US" sz="2800" b="1" dirty="0" smtClean="0">
                    <a:latin typeface="2005_iannnnnBMX" pitchFamily="2" charset="0"/>
                    <a:cs typeface="2005_iannnnnBMX" pitchFamily="2" charset="0"/>
                    <a:sym typeface="Symbol"/>
                  </a:rPr>
                  <a:t> </a:t>
                </a:r>
                <a14:m>
                  <m:oMath xmlns:m="http://schemas.openxmlformats.org/officeDocument/2006/math">
                    <m:sSup>
                      <m:sSupPr>
                        <m:ctrlPr>
                          <a:rPr lang="en-US" sz="2000" b="1" i="1" smtClean="0">
                            <a:latin typeface="Cambria Math"/>
                            <a:cs typeface="2005_iannnnnBMX" pitchFamily="2" charset="0"/>
                            <a:sym typeface="Symbol"/>
                          </a:rPr>
                        </m:ctrlPr>
                      </m:sSupPr>
                      <m:e>
                        <m:r>
                          <a:rPr lang="en-US" sz="2000" b="1" i="1" smtClean="0">
                            <a:latin typeface="Cambria Math"/>
                            <a:cs typeface="2005_iannnnnBMX" pitchFamily="2" charset="0"/>
                            <a:sym typeface="Symbol"/>
                          </a:rPr>
                          <m:t>𝒘</m:t>
                        </m:r>
                      </m:e>
                      <m:sup>
                        <m:r>
                          <a:rPr lang="en-US" sz="2000" b="1" i="1" smtClean="0">
                            <a:latin typeface="Cambria Math"/>
                            <a:cs typeface="2005_iannnnnBMX" pitchFamily="2" charset="0"/>
                            <a:sym typeface="Symbol"/>
                          </a:rPr>
                          <m:t>−</m:t>
                        </m:r>
                        <m:r>
                          <a:rPr lang="en-US" sz="2000" b="1" i="1" smtClean="0">
                            <a:latin typeface="Cambria Math"/>
                            <a:cs typeface="2005_iannnnnBMX" pitchFamily="2" charset="0"/>
                            <a:sym typeface="Symbol"/>
                          </a:rPr>
                          <m:t>𝟒</m:t>
                        </m:r>
                      </m:sup>
                    </m:sSup>
                  </m:oMath>
                </a14:m>
                <a:r>
                  <a:rPr lang="en-US" sz="2800" b="1" dirty="0" smtClean="0">
                    <a:latin typeface="2005_iannnnnBMX" pitchFamily="2" charset="0"/>
                    <a:cs typeface="2005_iannnnnBMX" pitchFamily="2" charset="0"/>
                  </a:rPr>
                  <a:t>	</a:t>
                </a:r>
                <a:r>
                  <a:rPr lang="en-US" sz="2800" b="1" dirty="0" smtClean="0">
                    <a:solidFill>
                      <a:schemeClr val="accent6">
                        <a:lumMod val="40000"/>
                        <a:lumOff val="60000"/>
                      </a:schemeClr>
                    </a:solidFill>
                    <a:latin typeface="2005_iannnnnBMX" pitchFamily="2" charset="0"/>
                    <a:cs typeface="2005_iannnnnBMX" pitchFamily="2" charset="0"/>
                  </a:rPr>
                  <a:t>Rewrite using a division symbol.</a:t>
                </a:r>
              </a:p>
              <a:p>
                <a:pPr marL="514350" indent="-514350">
                  <a:buNone/>
                </a:pPr>
                <a:r>
                  <a:rPr lang="en-US" sz="2800" b="1" dirty="0">
                    <a:latin typeface="2005_iannnnnBMX" pitchFamily="2" charset="0"/>
                    <a:cs typeface="2005_iannnnnBMX" pitchFamily="2" charset="0"/>
                  </a:rPr>
                  <a:t> </a:t>
                </a:r>
                <a:r>
                  <a:rPr lang="en-US" sz="2800" b="1" dirty="0" smtClean="0">
                    <a:latin typeface="2005_iannnnnBMX" pitchFamily="2" charset="0"/>
                    <a:cs typeface="2005_iannnnnBMX" pitchFamily="2" charset="0"/>
                  </a:rPr>
                  <a:t>         = 1 </a:t>
                </a:r>
                <a:r>
                  <a:rPr lang="en-US" sz="2800" b="1" dirty="0" smtClean="0">
                    <a:latin typeface="2005_iannnnnBMX" pitchFamily="2" charset="0"/>
                    <a:cs typeface="2005_iannnnnBMX" pitchFamily="2" charset="0"/>
                    <a:sym typeface="Symbol"/>
                  </a:rPr>
                  <a:t> </a:t>
                </a:r>
                <a14:m>
                  <m:oMath xmlns:m="http://schemas.openxmlformats.org/officeDocument/2006/math">
                    <m:f>
                      <m:fPr>
                        <m:ctrlPr>
                          <a:rPr lang="en-US" sz="2400" b="1" i="1">
                            <a:latin typeface="Cambria Math"/>
                            <a:cs typeface="2005_iannnnnBMX" pitchFamily="2" charset="0"/>
                          </a:rPr>
                        </m:ctrlPr>
                      </m:fPr>
                      <m:num>
                        <m:r>
                          <a:rPr lang="en-US" sz="2400" b="1" i="1">
                            <a:latin typeface="Cambria Math"/>
                            <a:cs typeface="2005_iannnnnBMX" pitchFamily="2" charset="0"/>
                          </a:rPr>
                          <m:t>𝟏</m:t>
                        </m:r>
                      </m:num>
                      <m:den>
                        <m:sSup>
                          <m:sSupPr>
                            <m:ctrlPr>
                              <a:rPr lang="en-US" sz="2400" b="1" i="1">
                                <a:latin typeface="Cambria Math"/>
                                <a:cs typeface="2005_iannnnnBMX" pitchFamily="2" charset="0"/>
                              </a:rPr>
                            </m:ctrlPr>
                          </m:sSupPr>
                          <m:e>
                            <m:r>
                              <a:rPr lang="en-US" sz="2400" b="1" i="1">
                                <a:latin typeface="Cambria Math"/>
                                <a:cs typeface="2005_iannnnnBMX" pitchFamily="2" charset="0"/>
                              </a:rPr>
                              <m:t>𝒘</m:t>
                            </m:r>
                          </m:e>
                          <m:sup>
                            <m:r>
                              <a:rPr lang="en-US" sz="2400" b="1" i="1">
                                <a:latin typeface="Cambria Math"/>
                                <a:cs typeface="2005_iannnnnBMX" pitchFamily="2" charset="0"/>
                              </a:rPr>
                              <m:t>−</m:t>
                            </m:r>
                            <m:r>
                              <a:rPr lang="en-US" sz="2400" b="1" i="1">
                                <a:latin typeface="Cambria Math"/>
                                <a:cs typeface="2005_iannnnnBMX" pitchFamily="2" charset="0"/>
                              </a:rPr>
                              <m:t>𝟒</m:t>
                            </m:r>
                          </m:sup>
                        </m:sSup>
                      </m:den>
                    </m:f>
                  </m:oMath>
                </a14:m>
                <a:r>
                  <a:rPr lang="en-US" sz="2800" b="1" dirty="0" smtClean="0">
                    <a:latin typeface="2005_iannnnnBMX" pitchFamily="2" charset="0"/>
                    <a:cs typeface="2005_iannnnnBMX" pitchFamily="2" charset="0"/>
                  </a:rPr>
                  <a:t>	</a:t>
                </a:r>
                <a:r>
                  <a:rPr lang="en-US" sz="2800" b="1" dirty="0" smtClean="0">
                    <a:solidFill>
                      <a:schemeClr val="accent6">
                        <a:lumMod val="40000"/>
                        <a:lumOff val="60000"/>
                      </a:schemeClr>
                    </a:solidFill>
                    <a:latin typeface="2005_iannnnnBMX" pitchFamily="2" charset="0"/>
                    <a:cs typeface="2005_iannnnnBMX" pitchFamily="2" charset="0"/>
                  </a:rPr>
                  <a:t>Use the definition of negative exponent.</a:t>
                </a:r>
              </a:p>
              <a:p>
                <a:pPr marL="514350" indent="-514350">
                  <a:buNone/>
                </a:pPr>
                <a:r>
                  <a:rPr lang="en-US" sz="2800" b="1" dirty="0">
                    <a:latin typeface="2005_iannnnnBMX" pitchFamily="2" charset="0"/>
                    <a:cs typeface="2005_iannnnnBMX" pitchFamily="2" charset="0"/>
                  </a:rPr>
                  <a:t>	</a:t>
                </a:r>
                <a:r>
                  <a:rPr lang="en-US" sz="2800" b="1" dirty="0" smtClean="0">
                    <a:latin typeface="2005_iannnnnBMX" pitchFamily="2" charset="0"/>
                    <a:cs typeface="2005_iannnnnBMX" pitchFamily="2" charset="0"/>
                  </a:rPr>
                  <a:t>    = 1 </a:t>
                </a:r>
                <a:r>
                  <a:rPr lang="en-US" sz="2800" b="1" dirty="0" smtClean="0">
                    <a:latin typeface="2005_iannnnnBMX" pitchFamily="2" charset="0"/>
                    <a:cs typeface="2005_iannnnnBMX" pitchFamily="2" charset="0"/>
                    <a:sym typeface="Symbol"/>
                  </a:rPr>
                  <a:t> </a:t>
                </a:r>
                <a14:m>
                  <m:oMath xmlns:m="http://schemas.openxmlformats.org/officeDocument/2006/math">
                    <m:sSup>
                      <m:sSupPr>
                        <m:ctrlPr>
                          <a:rPr lang="en-US" sz="2000" b="1" i="1">
                            <a:latin typeface="Cambria Math"/>
                            <a:cs typeface="2005_iannnnnBMX" pitchFamily="2" charset="0"/>
                            <a:sym typeface="Symbol"/>
                          </a:rPr>
                        </m:ctrlPr>
                      </m:sSupPr>
                      <m:e>
                        <m:r>
                          <a:rPr lang="en-US" sz="2000" b="1" i="1">
                            <a:latin typeface="Cambria Math"/>
                            <a:cs typeface="2005_iannnnnBMX" pitchFamily="2" charset="0"/>
                            <a:sym typeface="Symbol"/>
                          </a:rPr>
                          <m:t>𝒘</m:t>
                        </m:r>
                      </m:e>
                      <m:sup>
                        <m:r>
                          <a:rPr lang="en-US" sz="2000" b="1" i="1">
                            <a:latin typeface="Cambria Math"/>
                            <a:cs typeface="2005_iannnnnBMX" pitchFamily="2" charset="0"/>
                            <a:sym typeface="Symbol"/>
                          </a:rPr>
                          <m:t>𝟒</m:t>
                        </m:r>
                      </m:sup>
                    </m:sSup>
                  </m:oMath>
                </a14:m>
                <a:r>
                  <a:rPr lang="en-US" sz="2800" b="1" dirty="0" smtClean="0">
                    <a:latin typeface="2005_iannnnnBMX" pitchFamily="2" charset="0"/>
                    <a:cs typeface="2005_iannnnnBMX" pitchFamily="2" charset="0"/>
                  </a:rPr>
                  <a:t>		</a:t>
                </a:r>
                <a:r>
                  <a:rPr lang="en-US" sz="2800" b="1" dirty="0" smtClean="0">
                    <a:solidFill>
                      <a:schemeClr val="accent6">
                        <a:lumMod val="40000"/>
                        <a:lumOff val="60000"/>
                      </a:schemeClr>
                    </a:solidFill>
                    <a:latin typeface="2005_iannnnnBMX" pitchFamily="2" charset="0"/>
                    <a:cs typeface="2005_iannnnnBMX" pitchFamily="2" charset="0"/>
                  </a:rPr>
                  <a:t>Multiply by the reciprocal of </a:t>
                </a:r>
                <a14:m>
                  <m:oMath xmlns:m="http://schemas.openxmlformats.org/officeDocument/2006/math">
                    <m:f>
                      <m:fPr>
                        <m:ctrlPr>
                          <a:rPr lang="en-US" sz="2400" b="1" i="1">
                            <a:solidFill>
                              <a:schemeClr val="accent6">
                                <a:lumMod val="40000"/>
                                <a:lumOff val="60000"/>
                              </a:schemeClr>
                            </a:solidFill>
                            <a:latin typeface="Cambria Math"/>
                            <a:cs typeface="2005_iannnnnBMX" pitchFamily="2" charset="0"/>
                          </a:rPr>
                        </m:ctrlPr>
                      </m:fPr>
                      <m:num>
                        <m:r>
                          <a:rPr lang="en-US" sz="2400" b="1" i="1">
                            <a:solidFill>
                              <a:schemeClr val="accent6">
                                <a:lumMod val="40000"/>
                                <a:lumOff val="60000"/>
                              </a:schemeClr>
                            </a:solidFill>
                            <a:latin typeface="Cambria Math"/>
                            <a:cs typeface="2005_iannnnnBMX" pitchFamily="2" charset="0"/>
                          </a:rPr>
                          <m:t>𝟏</m:t>
                        </m:r>
                      </m:num>
                      <m:den>
                        <m:sSup>
                          <m:sSupPr>
                            <m:ctrlPr>
                              <a:rPr lang="en-US" sz="2400" b="1" i="1">
                                <a:solidFill>
                                  <a:schemeClr val="accent6">
                                    <a:lumMod val="40000"/>
                                    <a:lumOff val="60000"/>
                                  </a:schemeClr>
                                </a:solidFill>
                                <a:latin typeface="Cambria Math"/>
                                <a:cs typeface="2005_iannnnnBMX" pitchFamily="2" charset="0"/>
                              </a:rPr>
                            </m:ctrlPr>
                          </m:sSupPr>
                          <m:e>
                            <m:r>
                              <a:rPr lang="en-US" sz="2400" b="1" i="1">
                                <a:solidFill>
                                  <a:schemeClr val="accent6">
                                    <a:lumMod val="40000"/>
                                    <a:lumOff val="60000"/>
                                  </a:schemeClr>
                                </a:solidFill>
                                <a:latin typeface="Cambria Math"/>
                                <a:cs typeface="2005_iannnnnBMX" pitchFamily="2" charset="0"/>
                              </a:rPr>
                              <m:t>𝒘</m:t>
                            </m:r>
                          </m:e>
                          <m:sup>
                            <m:r>
                              <a:rPr lang="en-US" sz="2400" b="1" i="1">
                                <a:solidFill>
                                  <a:schemeClr val="accent6">
                                    <a:lumMod val="40000"/>
                                    <a:lumOff val="60000"/>
                                  </a:schemeClr>
                                </a:solidFill>
                                <a:latin typeface="Cambria Math"/>
                                <a:cs typeface="2005_iannnnnBMX" pitchFamily="2" charset="0"/>
                              </a:rPr>
                              <m:t>−</m:t>
                            </m:r>
                            <m:r>
                              <a:rPr lang="en-US" sz="2400" b="1" i="1">
                                <a:solidFill>
                                  <a:schemeClr val="accent6">
                                    <a:lumMod val="40000"/>
                                    <a:lumOff val="60000"/>
                                  </a:schemeClr>
                                </a:solidFill>
                                <a:latin typeface="Cambria Math"/>
                                <a:cs typeface="2005_iannnnnBMX" pitchFamily="2" charset="0"/>
                              </a:rPr>
                              <m:t>𝟒</m:t>
                            </m:r>
                          </m:sup>
                        </m:sSup>
                      </m:den>
                    </m:f>
                  </m:oMath>
                </a14:m>
                <a:r>
                  <a:rPr lang="en-US" sz="2800" b="1" dirty="0" smtClean="0">
                    <a:solidFill>
                      <a:schemeClr val="accent6">
                        <a:lumMod val="40000"/>
                        <a:lumOff val="60000"/>
                      </a:schemeClr>
                    </a:solidFill>
                    <a:latin typeface="2005_iannnnnBMX" pitchFamily="2" charset="0"/>
                    <a:cs typeface="2005_iannnnnBMX" pitchFamily="2" charset="0"/>
                  </a:rPr>
                  <a:t> which is </a:t>
                </a:r>
                <a14:m>
                  <m:oMath xmlns:m="http://schemas.openxmlformats.org/officeDocument/2006/math">
                    <m:sSup>
                      <m:sSupPr>
                        <m:ctrlPr>
                          <a:rPr lang="en-US" sz="2000" b="1" i="1">
                            <a:solidFill>
                              <a:schemeClr val="accent6">
                                <a:lumMod val="40000"/>
                                <a:lumOff val="60000"/>
                              </a:schemeClr>
                            </a:solidFill>
                            <a:latin typeface="Cambria Math"/>
                            <a:cs typeface="2005_iannnnnBMX" pitchFamily="2" charset="0"/>
                            <a:sym typeface="Symbol"/>
                          </a:rPr>
                        </m:ctrlPr>
                      </m:sSupPr>
                      <m:e>
                        <m:r>
                          <a:rPr lang="en-US" sz="2000" b="1" i="1">
                            <a:solidFill>
                              <a:schemeClr val="accent6">
                                <a:lumMod val="40000"/>
                                <a:lumOff val="60000"/>
                              </a:schemeClr>
                            </a:solidFill>
                            <a:latin typeface="Cambria Math"/>
                            <a:cs typeface="2005_iannnnnBMX" pitchFamily="2" charset="0"/>
                            <a:sym typeface="Symbol"/>
                          </a:rPr>
                          <m:t>𝒘</m:t>
                        </m:r>
                      </m:e>
                      <m:sup>
                        <m:r>
                          <a:rPr lang="en-US" sz="2000" b="1" i="1">
                            <a:solidFill>
                              <a:schemeClr val="accent6">
                                <a:lumMod val="40000"/>
                                <a:lumOff val="60000"/>
                              </a:schemeClr>
                            </a:solidFill>
                            <a:latin typeface="Cambria Math"/>
                            <a:cs typeface="2005_iannnnnBMX" pitchFamily="2" charset="0"/>
                            <a:sym typeface="Symbol"/>
                          </a:rPr>
                          <m:t>𝟒</m:t>
                        </m:r>
                      </m:sup>
                    </m:sSup>
                  </m:oMath>
                </a14:m>
                <a:r>
                  <a:rPr lang="en-US" sz="2800" b="1" dirty="0" smtClean="0">
                    <a:latin typeface="2005_iannnnnBMX" pitchFamily="2" charset="0"/>
                    <a:cs typeface="2005_iannnnnBMX" pitchFamily="2" charset="0"/>
                  </a:rPr>
                  <a:t>.</a:t>
                </a:r>
                <a:endParaRPr lang="en-US" sz="2800" b="1" dirty="0">
                  <a:latin typeface="2005_iannnnnBMX" pitchFamily="2" charset="0"/>
                  <a:cs typeface="2005_iannnnnBMX" pitchFamily="2" charset="0"/>
                </a:endParaRPr>
              </a:p>
              <a:p>
                <a:pPr marL="514350" indent="-514350">
                  <a:buNone/>
                </a:pPr>
                <a:r>
                  <a:rPr lang="en-US" sz="2800" b="1" dirty="0" smtClean="0">
                    <a:latin typeface="2005_iannnnnBMX" pitchFamily="2" charset="0"/>
                    <a:cs typeface="2005_iannnnnBMX" pitchFamily="2" charset="0"/>
                  </a:rPr>
                  <a:t>	    = </a:t>
                </a:r>
                <a14:m>
                  <m:oMath xmlns:m="http://schemas.openxmlformats.org/officeDocument/2006/math">
                    <m:sSup>
                      <m:sSupPr>
                        <m:ctrlPr>
                          <a:rPr lang="en-US" sz="2000" b="1" i="1">
                            <a:latin typeface="Cambria Math"/>
                            <a:cs typeface="2005_iannnnnBMX" pitchFamily="2" charset="0"/>
                            <a:sym typeface="Symbol"/>
                          </a:rPr>
                        </m:ctrlPr>
                      </m:sSupPr>
                      <m:e>
                        <m:r>
                          <a:rPr lang="en-US" sz="2000" b="1" i="1">
                            <a:latin typeface="Cambria Math"/>
                            <a:cs typeface="2005_iannnnnBMX" pitchFamily="2" charset="0"/>
                            <a:sym typeface="Symbol"/>
                          </a:rPr>
                          <m:t>𝒘</m:t>
                        </m:r>
                      </m:e>
                      <m:sup>
                        <m:r>
                          <a:rPr lang="en-US" sz="2000" b="1" i="1">
                            <a:latin typeface="Cambria Math"/>
                            <a:cs typeface="2005_iannnnnBMX" pitchFamily="2" charset="0"/>
                            <a:sym typeface="Symbol"/>
                          </a:rPr>
                          <m:t>𝟒</m:t>
                        </m:r>
                      </m:sup>
                    </m:sSup>
                  </m:oMath>
                </a14:m>
                <a:r>
                  <a:rPr lang="en-US" sz="2800" b="1" dirty="0" smtClean="0">
                    <a:latin typeface="2005_iannnnnBMX" pitchFamily="2" charset="0"/>
                    <a:cs typeface="2005_iannnnnBMX" pitchFamily="2" charset="0"/>
                  </a:rPr>
                  <a:t>		</a:t>
                </a:r>
                <a:r>
                  <a:rPr lang="en-US" sz="2800" b="1" dirty="0" smtClean="0">
                    <a:solidFill>
                      <a:schemeClr val="accent6">
                        <a:lumMod val="40000"/>
                        <a:lumOff val="60000"/>
                      </a:schemeClr>
                    </a:solidFill>
                    <a:latin typeface="2005_iannnnnBMX" pitchFamily="2" charset="0"/>
                    <a:cs typeface="2005_iannnnnBMX" pitchFamily="2" charset="0"/>
                  </a:rPr>
                  <a:t>Identity Property of Multiplication.</a:t>
                </a:r>
                <a:endParaRPr lang="en-US" sz="2800" b="1" dirty="0">
                  <a:solidFill>
                    <a:schemeClr val="accent6">
                      <a:lumMod val="40000"/>
                      <a:lumOff val="60000"/>
                    </a:schemeClr>
                  </a:solidFill>
                  <a:latin typeface="2005_iannnnnBMX" pitchFamily="2" charset="0"/>
                  <a:cs typeface="2005_iannnnnBMX" pitchFamily="2" charset="0"/>
                </a:endParaRPr>
              </a:p>
            </p:txBody>
          </p:sp>
        </mc:Choice>
        <mc:Fallback xmlns="">
          <p:sp>
            <p:nvSpPr>
              <p:cNvPr id="5123" name="Rectangle 3"/>
              <p:cNvSpPr>
                <a:spLocks noGrp="1" noRot="1" noChangeAspect="1" noMove="1" noResize="1" noEditPoints="1" noAdjustHandles="1" noChangeArrowheads="1" noChangeShapeType="1" noTextEdit="1"/>
              </p:cNvSpPr>
              <p:nvPr>
                <p:ph type="body" idx="1"/>
              </p:nvPr>
            </p:nvSpPr>
            <p:spPr>
              <a:xfrm>
                <a:off x="500034" y="1357298"/>
                <a:ext cx="8001056" cy="5143536"/>
              </a:xfrm>
              <a:blipFill rotWithShape="1">
                <a:blip r:embed="rId2"/>
                <a:stretch>
                  <a:fillRect l="-1523" t="-1186"/>
                </a:stretch>
              </a:blipFill>
            </p:spPr>
            <p:txBody>
              <a:bodyPr/>
              <a:lstStyle/>
              <a:p>
                <a:r>
                  <a:rPr lang="th-TH">
                    <a:noFill/>
                  </a:rPr>
                  <a:t> </a:t>
                </a:r>
              </a:p>
            </p:txBody>
          </p:sp>
        </mc:Fallback>
      </mc:AlternateContent>
    </p:spTree>
    <p:extLst>
      <p:ext uri="{BB962C8B-B14F-4D97-AF65-F5344CB8AC3E}">
        <p14:creationId xmlns:p14="http://schemas.microsoft.com/office/powerpoint/2010/main" val="2296296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fade">
                                      <p:cBhvr>
                                        <p:cTn id="12" dur="500"/>
                                        <p:tgtEl>
                                          <p:spTgt spid="5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fade">
                                      <p:cBhvr>
                                        <p:cTn id="17" dur="500"/>
                                        <p:tgtEl>
                                          <p:spTgt spid="51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fade">
                                      <p:cBhvr>
                                        <p:cTn id="22" dur="500"/>
                                        <p:tgtEl>
                                          <p:spTgt spid="51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23">
                                            <p:txEl>
                                              <p:pRg st="4" end="4"/>
                                            </p:txEl>
                                          </p:spTgt>
                                        </p:tgtEl>
                                        <p:attrNameLst>
                                          <p:attrName>style.visibility</p:attrName>
                                        </p:attrNameLst>
                                      </p:cBhvr>
                                      <p:to>
                                        <p:strVal val="visible"/>
                                      </p:to>
                                    </p:set>
                                    <p:animEffect transition="in" filter="fade">
                                      <p:cBhvr>
                                        <p:cTn id="27" dur="500"/>
                                        <p:tgtEl>
                                          <p:spTgt spid="51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123">
                                            <p:txEl>
                                              <p:pRg st="5" end="5"/>
                                            </p:txEl>
                                          </p:spTgt>
                                        </p:tgtEl>
                                        <p:attrNameLst>
                                          <p:attrName>style.visibility</p:attrName>
                                        </p:attrNameLst>
                                      </p:cBhvr>
                                      <p:to>
                                        <p:strVal val="visible"/>
                                      </p:to>
                                    </p:set>
                                    <p:animEffect transition="in" filter="fade">
                                      <p:cBhvr>
                                        <p:cTn id="32" dur="500"/>
                                        <p:tgtEl>
                                          <p:spTgt spid="512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123">
                                            <p:txEl>
                                              <p:pRg st="6" end="6"/>
                                            </p:txEl>
                                          </p:spTgt>
                                        </p:tgtEl>
                                        <p:attrNameLst>
                                          <p:attrName>style.visibility</p:attrName>
                                        </p:attrNameLst>
                                      </p:cBhvr>
                                      <p:to>
                                        <p:strVal val="visible"/>
                                      </p:to>
                                    </p:set>
                                    <p:animEffect transition="in" filter="fade">
                                      <p:cBhvr>
                                        <p:cTn id="37" dur="500"/>
                                        <p:tgtEl>
                                          <p:spTgt spid="512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123">
                                            <p:txEl>
                                              <p:pRg st="7" end="7"/>
                                            </p:txEl>
                                          </p:spTgt>
                                        </p:tgtEl>
                                        <p:attrNameLst>
                                          <p:attrName>style.visibility</p:attrName>
                                        </p:attrNameLst>
                                      </p:cBhvr>
                                      <p:to>
                                        <p:strVal val="visible"/>
                                      </p:to>
                                    </p:set>
                                    <p:animEffect transition="in" filter="fade">
                                      <p:cBhvr>
                                        <p:cTn id="42" dur="500"/>
                                        <p:tgtEl>
                                          <p:spTgt spid="51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เมฆ 5"/>
          <p:cNvSpPr/>
          <p:nvPr/>
        </p:nvSpPr>
        <p:spPr>
          <a:xfrm>
            <a:off x="1763688" y="500042"/>
            <a:ext cx="5040560" cy="1071570"/>
          </a:xfrm>
          <a:prstGeom prst="clou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 name="ตัวยึดหมายเลขภาพนิ่ง 5"/>
          <p:cNvSpPr>
            <a:spLocks noGrp="1"/>
          </p:cNvSpPr>
          <p:nvPr>
            <p:ph type="sldNum" sz="quarter" idx="12"/>
          </p:nvPr>
        </p:nvSpPr>
        <p:spPr/>
        <p:txBody>
          <a:bodyPr/>
          <a:lstStyle/>
          <a:p>
            <a:fld id="{8E3771CF-BC35-4C5D-AE13-C627F28D70EF}" type="slidenum">
              <a:rPr lang="en-US"/>
              <a:pPr/>
              <a:t>39</a:t>
            </a:fld>
            <a:endParaRPr lang="en-US"/>
          </a:p>
        </p:txBody>
      </p:sp>
      <p:sp>
        <p:nvSpPr>
          <p:cNvPr id="5122" name="Rectangle 2"/>
          <p:cNvSpPr>
            <a:spLocks noGrp="1" noChangeArrowheads="1"/>
          </p:cNvSpPr>
          <p:nvPr>
            <p:ph type="title"/>
          </p:nvPr>
        </p:nvSpPr>
        <p:spPr>
          <a:xfrm>
            <a:off x="428596" y="571480"/>
            <a:ext cx="7924800" cy="857256"/>
          </a:xfrm>
        </p:spPr>
        <p:txBody>
          <a:bodyPr/>
          <a:lstStyle/>
          <a:p>
            <a:pPr algn="ctr"/>
            <a:r>
              <a:rPr lang="en-US" sz="4000" dirty="0">
                <a:solidFill>
                  <a:srgbClr val="FFFF00"/>
                </a:solidFill>
                <a:latin typeface="2005_iannnnnBMX" pitchFamily="2" charset="0"/>
                <a:cs typeface="2005_iannnnnBMX" pitchFamily="2" charset="0"/>
              </a:rPr>
              <a:t>Zero and Negative Exponents</a:t>
            </a:r>
          </a:p>
        </p:txBody>
      </p:sp>
      <mc:AlternateContent xmlns:mc="http://schemas.openxmlformats.org/markup-compatibility/2006">
        <mc:Choice xmlns:a14="http://schemas.microsoft.com/office/drawing/2010/main" Requires="a14">
          <p:sp>
            <p:nvSpPr>
              <p:cNvPr id="5123" name="Rectangle 3"/>
              <p:cNvSpPr>
                <a:spLocks noGrp="1" noChangeArrowheads="1"/>
              </p:cNvSpPr>
              <p:nvPr>
                <p:ph type="body" idx="1"/>
              </p:nvPr>
            </p:nvSpPr>
            <p:spPr>
              <a:xfrm>
                <a:off x="500034" y="1525824"/>
                <a:ext cx="8001056" cy="4999520"/>
              </a:xfrm>
            </p:spPr>
            <p:txBody>
              <a:bodyPr/>
              <a:lstStyle/>
              <a:p>
                <a:pPr marL="514350" indent="-514350">
                  <a:buNone/>
                </a:pPr>
                <a:r>
                  <a:rPr lang="en-US" sz="2800" b="1" dirty="0" smtClean="0">
                    <a:solidFill>
                      <a:srgbClr val="FFFF00"/>
                    </a:solidFill>
                    <a:latin typeface="2005_iannnnnBMX" pitchFamily="2" charset="0"/>
                    <a:cs typeface="2005_iannnnnBMX" pitchFamily="2" charset="0"/>
                  </a:rPr>
                  <a:t>Example</a:t>
                </a:r>
                <a:r>
                  <a:rPr lang="en-US" sz="2800" b="1" dirty="0" smtClean="0">
                    <a:latin typeface="2005_iannnnnBMX" pitchFamily="2" charset="0"/>
                    <a:cs typeface="2005_iannnnnBMX" pitchFamily="2" charset="0"/>
                  </a:rPr>
                  <a:t> </a:t>
                </a:r>
                <a:r>
                  <a:rPr lang="en-US" sz="2800" b="1" dirty="0" smtClean="0">
                    <a:solidFill>
                      <a:srgbClr val="00B0F0"/>
                    </a:solidFill>
                    <a:latin typeface="2005_iannnnnBMX" pitchFamily="2" charset="0"/>
                    <a:cs typeface="2005_iannnnnBMX" pitchFamily="2" charset="0"/>
                  </a:rPr>
                  <a:t>Evaluating  an Exponential Expression.</a:t>
                </a:r>
              </a:p>
              <a:p>
                <a:pPr marL="514350" indent="-514350">
                  <a:buNone/>
                </a:pPr>
                <a:r>
                  <a:rPr lang="en-US" sz="2800" b="1" dirty="0" smtClean="0">
                    <a:solidFill>
                      <a:srgbClr val="00B0F0"/>
                    </a:solidFill>
                    <a:latin typeface="2005_iannnnnBMX" pitchFamily="2" charset="0"/>
                    <a:cs typeface="2005_iannnnnBMX" pitchFamily="2" charset="0"/>
                  </a:rPr>
                  <a:t>Evaluate 3</a:t>
                </a:r>
                <a14:m>
                  <m:oMath xmlns:m="http://schemas.openxmlformats.org/officeDocument/2006/math">
                    <m:sSup>
                      <m:sSupPr>
                        <m:ctrlPr>
                          <a:rPr lang="en-US" sz="2000" b="1" i="1" smtClean="0">
                            <a:solidFill>
                              <a:srgbClr val="00B0F0"/>
                            </a:solidFill>
                            <a:latin typeface="Cambria Math"/>
                            <a:cs typeface="2005_iannnnnBMX" pitchFamily="2" charset="0"/>
                          </a:rPr>
                        </m:ctrlPr>
                      </m:sSupPr>
                      <m:e>
                        <m:r>
                          <a:rPr lang="en-US" sz="2000" b="1" i="1" smtClean="0">
                            <a:solidFill>
                              <a:srgbClr val="00B0F0"/>
                            </a:solidFill>
                            <a:latin typeface="Cambria Math"/>
                            <a:cs typeface="2005_iannnnnBMX" pitchFamily="2" charset="0"/>
                          </a:rPr>
                          <m:t>𝒎</m:t>
                        </m:r>
                      </m:e>
                      <m:sup>
                        <m:r>
                          <a:rPr lang="en-US" sz="2000" b="1" i="1" smtClean="0">
                            <a:solidFill>
                              <a:srgbClr val="00B0F0"/>
                            </a:solidFill>
                            <a:latin typeface="Cambria Math"/>
                            <a:cs typeface="2005_iannnnnBMX" pitchFamily="2" charset="0"/>
                          </a:rPr>
                          <m:t>𝟐</m:t>
                        </m:r>
                      </m:sup>
                    </m:sSup>
                    <m:sSup>
                      <m:sSupPr>
                        <m:ctrlPr>
                          <a:rPr lang="en-US" sz="2000" b="1" i="1" smtClean="0">
                            <a:solidFill>
                              <a:srgbClr val="00B0F0"/>
                            </a:solidFill>
                            <a:latin typeface="Cambria Math"/>
                            <a:cs typeface="2005_iannnnnBMX" pitchFamily="2" charset="0"/>
                          </a:rPr>
                        </m:ctrlPr>
                      </m:sSupPr>
                      <m:e>
                        <m:r>
                          <a:rPr lang="en-US" sz="2000" b="1" i="1" smtClean="0">
                            <a:solidFill>
                              <a:srgbClr val="00B0F0"/>
                            </a:solidFill>
                            <a:latin typeface="Cambria Math"/>
                            <a:cs typeface="2005_iannnnnBMX" pitchFamily="2" charset="0"/>
                          </a:rPr>
                          <m:t>𝒕</m:t>
                        </m:r>
                      </m:e>
                      <m:sup>
                        <m:r>
                          <a:rPr lang="en-US" sz="2000" b="1" i="1" smtClean="0">
                            <a:solidFill>
                              <a:srgbClr val="00B0F0"/>
                            </a:solidFill>
                            <a:latin typeface="Cambria Math"/>
                            <a:cs typeface="2005_iannnnnBMX" pitchFamily="2" charset="0"/>
                          </a:rPr>
                          <m:t>−</m:t>
                        </m:r>
                        <m:r>
                          <a:rPr lang="en-US" sz="2000" b="1" i="1" smtClean="0">
                            <a:solidFill>
                              <a:srgbClr val="00B0F0"/>
                            </a:solidFill>
                            <a:latin typeface="Cambria Math"/>
                            <a:cs typeface="2005_iannnnnBMX" pitchFamily="2" charset="0"/>
                          </a:rPr>
                          <m:t>𝟐</m:t>
                        </m:r>
                      </m:sup>
                    </m:sSup>
                  </m:oMath>
                </a14:m>
                <a:r>
                  <a:rPr lang="en-US" sz="2800" b="1" dirty="0" smtClean="0">
                    <a:solidFill>
                      <a:srgbClr val="00B0F0"/>
                    </a:solidFill>
                    <a:latin typeface="2005_iannnnnBMX" pitchFamily="2" charset="0"/>
                    <a:cs typeface="2005_iannnnnBMX" pitchFamily="2" charset="0"/>
                  </a:rPr>
                  <a:t> for m = 2 and t = -3.</a:t>
                </a:r>
              </a:p>
              <a:p>
                <a:pPr marL="514350" indent="-514350">
                  <a:buNone/>
                </a:pPr>
                <a:r>
                  <a:rPr lang="en-US" sz="2800" b="1" dirty="0" smtClean="0">
                    <a:solidFill>
                      <a:srgbClr val="FFFF00"/>
                    </a:solidFill>
                    <a:latin typeface="2005_iannnnnBMX" pitchFamily="2" charset="0"/>
                    <a:cs typeface="2005_iannnnnBMX" pitchFamily="2" charset="0"/>
                  </a:rPr>
                  <a:t>Method 1</a:t>
                </a:r>
                <a:r>
                  <a:rPr lang="en-US" sz="2800" b="1" dirty="0" smtClean="0">
                    <a:solidFill>
                      <a:srgbClr val="00B0F0"/>
                    </a:solidFill>
                    <a:latin typeface="2005_iannnnnBMX" pitchFamily="2" charset="0"/>
                    <a:cs typeface="2005_iannnnnBMX" pitchFamily="2" charset="0"/>
                  </a:rPr>
                  <a:t> Write with positive exponents first.</a:t>
                </a:r>
              </a:p>
              <a:p>
                <a:pPr marL="514350" indent="-514350">
                  <a:buNone/>
                </a:pPr>
                <a14:m>
                  <m:oMath xmlns:m="http://schemas.openxmlformats.org/officeDocument/2006/math">
                    <m:r>
                      <m:rPr>
                        <m:nor/>
                      </m:rPr>
                      <a:rPr lang="en-US" sz="2800" b="1" dirty="0">
                        <a:latin typeface="2005_iannnnnBMX" pitchFamily="2" charset="0"/>
                        <a:cs typeface="2005_iannnnnBMX" pitchFamily="2" charset="0"/>
                      </a:rPr>
                      <m:t>3</m:t>
                    </m:r>
                    <m:sSup>
                      <m:sSupPr>
                        <m:ctrlPr>
                          <a:rPr lang="en-US" sz="2000" b="1" i="1">
                            <a:latin typeface="Cambria Math"/>
                            <a:cs typeface="2005_iannnnnBMX" pitchFamily="2" charset="0"/>
                          </a:rPr>
                        </m:ctrlPr>
                      </m:sSupPr>
                      <m:e>
                        <m:r>
                          <a:rPr lang="en-US" sz="2000" b="1" i="1">
                            <a:latin typeface="Cambria Math"/>
                            <a:cs typeface="2005_iannnnnBMX" pitchFamily="2" charset="0"/>
                          </a:rPr>
                          <m:t>𝒎</m:t>
                        </m:r>
                      </m:e>
                      <m:sup>
                        <m:r>
                          <a:rPr lang="en-US" sz="2000" b="1" i="1">
                            <a:latin typeface="Cambria Math"/>
                            <a:cs typeface="2005_iannnnnBMX" pitchFamily="2" charset="0"/>
                          </a:rPr>
                          <m:t>𝟐</m:t>
                        </m:r>
                      </m:sup>
                    </m:sSup>
                    <m:sSup>
                      <m:sSupPr>
                        <m:ctrlPr>
                          <a:rPr lang="en-US" sz="2000" b="1" i="1">
                            <a:latin typeface="Cambria Math"/>
                            <a:cs typeface="2005_iannnnnBMX" pitchFamily="2" charset="0"/>
                          </a:rPr>
                        </m:ctrlPr>
                      </m:sSupPr>
                      <m:e>
                        <m:r>
                          <a:rPr lang="en-US" sz="2000" b="1" i="1">
                            <a:latin typeface="Cambria Math"/>
                            <a:cs typeface="2005_iannnnnBMX" pitchFamily="2" charset="0"/>
                          </a:rPr>
                          <m:t>𝒕</m:t>
                        </m:r>
                      </m:e>
                      <m:sup>
                        <m:r>
                          <a:rPr lang="en-US" sz="2000" b="1" i="1">
                            <a:latin typeface="Cambria Math"/>
                            <a:cs typeface="2005_iannnnnBMX" pitchFamily="2" charset="0"/>
                          </a:rPr>
                          <m:t>−</m:t>
                        </m:r>
                        <m:r>
                          <a:rPr lang="en-US" sz="2000" b="1" i="1">
                            <a:latin typeface="Cambria Math"/>
                            <a:cs typeface="2005_iannnnnBMX" pitchFamily="2" charset="0"/>
                          </a:rPr>
                          <m:t>𝟐</m:t>
                        </m:r>
                      </m:sup>
                    </m:sSup>
                  </m:oMath>
                </a14:m>
                <a:r>
                  <a:rPr lang="en-US" sz="2800" b="1" dirty="0">
                    <a:latin typeface="2005_iannnnnBMX" pitchFamily="2" charset="0"/>
                    <a:cs typeface="2005_iannnnnBMX" pitchFamily="2" charset="0"/>
                  </a:rPr>
                  <a:t>=</a:t>
                </a:r>
                <a:r>
                  <a:rPr lang="en-US" sz="2800" b="1" dirty="0" smtClean="0">
                    <a:latin typeface="2005_iannnnnBMX" pitchFamily="2" charset="0"/>
                    <a:cs typeface="2005_iannnnnBMX" pitchFamily="2" charset="0"/>
                  </a:rPr>
                  <a:t> </a:t>
                </a:r>
                <a14:m>
                  <m:oMath xmlns:m="http://schemas.openxmlformats.org/officeDocument/2006/math">
                    <m:f>
                      <m:fPr>
                        <m:ctrlPr>
                          <a:rPr lang="en-US" sz="2400" b="1" i="1" dirty="0" smtClean="0">
                            <a:latin typeface="Cambria Math"/>
                            <a:cs typeface="2005_iannnnnBMX" pitchFamily="2" charset="0"/>
                          </a:rPr>
                        </m:ctrlPr>
                      </m:fPr>
                      <m:num>
                        <m:sSup>
                          <m:sSupPr>
                            <m:ctrlPr>
                              <a:rPr lang="en-US" sz="2400" b="1" i="1" dirty="0" smtClean="0">
                                <a:latin typeface="Cambria Math"/>
                                <a:cs typeface="2005_iannnnnBMX" pitchFamily="2" charset="0"/>
                              </a:rPr>
                            </m:ctrlPr>
                          </m:sSupPr>
                          <m:e>
                            <m:r>
                              <a:rPr lang="en-US" sz="2400" b="1" i="1" dirty="0" smtClean="0">
                                <a:latin typeface="Cambria Math"/>
                                <a:cs typeface="2005_iannnnnBMX" pitchFamily="2" charset="0"/>
                              </a:rPr>
                              <m:t>𝟑</m:t>
                            </m:r>
                            <m:r>
                              <a:rPr lang="en-US" sz="2400" b="1" i="1" dirty="0" smtClean="0">
                                <a:latin typeface="Cambria Math"/>
                                <a:cs typeface="2005_iannnnnBMX" pitchFamily="2" charset="0"/>
                              </a:rPr>
                              <m:t>𝒎</m:t>
                            </m:r>
                          </m:e>
                          <m:sup>
                            <m:r>
                              <a:rPr lang="en-US" sz="2400" b="1" i="1" dirty="0" smtClean="0">
                                <a:latin typeface="Cambria Math"/>
                                <a:cs typeface="2005_iannnnnBMX" pitchFamily="2" charset="0"/>
                              </a:rPr>
                              <m:t>𝟐</m:t>
                            </m:r>
                          </m:sup>
                        </m:sSup>
                      </m:num>
                      <m:den>
                        <m:sSup>
                          <m:sSupPr>
                            <m:ctrlPr>
                              <a:rPr lang="en-US" sz="2400" b="1" i="1" dirty="0">
                                <a:latin typeface="Cambria Math"/>
                                <a:cs typeface="2005_iannnnnBMX" pitchFamily="2" charset="0"/>
                              </a:rPr>
                            </m:ctrlPr>
                          </m:sSupPr>
                          <m:e>
                            <m:r>
                              <a:rPr lang="en-US" sz="2400" b="1" i="1" dirty="0" smtClean="0">
                                <a:latin typeface="Cambria Math"/>
                                <a:cs typeface="2005_iannnnnBMX" pitchFamily="2" charset="0"/>
                              </a:rPr>
                              <m:t>𝒕</m:t>
                            </m:r>
                          </m:e>
                          <m:sup>
                            <m:r>
                              <a:rPr lang="en-US" sz="2400" b="1" i="1" dirty="0" smtClean="0">
                                <a:latin typeface="Cambria Math"/>
                                <a:cs typeface="2005_iannnnnBMX" pitchFamily="2" charset="0"/>
                              </a:rPr>
                              <m:t>𝟐</m:t>
                            </m:r>
                          </m:sup>
                        </m:sSup>
                      </m:den>
                    </m:f>
                  </m:oMath>
                </a14:m>
                <a:r>
                  <a:rPr lang="en-US" sz="2400" b="1" dirty="0" smtClean="0">
                    <a:latin typeface="2005_iannnnnBMX" pitchFamily="2" charset="0"/>
                    <a:cs typeface="2005_iannnnnBMX" pitchFamily="2" charset="0"/>
                  </a:rPr>
                  <a:t>		</a:t>
                </a:r>
                <a:r>
                  <a:rPr lang="en-US" sz="2800" b="1" dirty="0" smtClean="0">
                    <a:solidFill>
                      <a:schemeClr val="accent6">
                        <a:lumMod val="40000"/>
                        <a:lumOff val="60000"/>
                      </a:schemeClr>
                    </a:solidFill>
                    <a:latin typeface="2005_iannnnnBMX" pitchFamily="2" charset="0"/>
                    <a:cs typeface="2005_iannnnnBMX" pitchFamily="2" charset="0"/>
                  </a:rPr>
                  <a:t>Use the definition of negative exponent.</a:t>
                </a:r>
              </a:p>
              <a:p>
                <a:pPr marL="514350" indent="-514350">
                  <a:buNone/>
                </a:pPr>
                <a:r>
                  <a:rPr lang="en-US" sz="2800" b="1" dirty="0" smtClean="0">
                    <a:latin typeface="2005_iannnnnBMX" pitchFamily="2" charset="0"/>
                    <a:cs typeface="2005_iannnnnBMX" pitchFamily="2" charset="0"/>
                  </a:rPr>
                  <a:t>	     = </a:t>
                </a:r>
                <a14:m>
                  <m:oMath xmlns:m="http://schemas.openxmlformats.org/officeDocument/2006/math">
                    <m:f>
                      <m:fPr>
                        <m:ctrlPr>
                          <a:rPr lang="en-US" sz="2400" b="1" i="1" dirty="0">
                            <a:latin typeface="Cambria Math"/>
                            <a:cs typeface="2005_iannnnnBMX" pitchFamily="2" charset="0"/>
                          </a:rPr>
                        </m:ctrlPr>
                      </m:fPr>
                      <m:num>
                        <m:sSup>
                          <m:sSupPr>
                            <m:ctrlPr>
                              <a:rPr lang="en-US" sz="2400" b="1" i="1" dirty="0">
                                <a:latin typeface="Cambria Math"/>
                                <a:cs typeface="2005_iannnnnBMX" pitchFamily="2" charset="0"/>
                              </a:rPr>
                            </m:ctrlPr>
                          </m:sSupPr>
                          <m:e>
                            <m:r>
                              <a:rPr lang="en-US" sz="2400" b="1" i="1" dirty="0">
                                <a:latin typeface="Cambria Math"/>
                                <a:cs typeface="2005_iannnnnBMX" pitchFamily="2" charset="0"/>
                              </a:rPr>
                              <m:t>𝟑</m:t>
                            </m:r>
                            <m:r>
                              <a:rPr lang="en-US" sz="2400" b="1" i="1" dirty="0" smtClean="0">
                                <a:latin typeface="Cambria Math"/>
                                <a:cs typeface="2005_iannnnnBMX" pitchFamily="2" charset="0"/>
                              </a:rPr>
                              <m:t>(</m:t>
                            </m:r>
                            <m:r>
                              <a:rPr lang="en-US" sz="2400" b="1" i="1" dirty="0" smtClean="0">
                                <a:latin typeface="Cambria Math"/>
                                <a:cs typeface="2005_iannnnnBMX" pitchFamily="2" charset="0"/>
                              </a:rPr>
                              <m:t>𝟐</m:t>
                            </m:r>
                            <m:r>
                              <a:rPr lang="en-US" sz="2400" b="1" i="1" dirty="0" smtClean="0">
                                <a:latin typeface="Cambria Math"/>
                                <a:cs typeface="2005_iannnnnBMX" pitchFamily="2" charset="0"/>
                              </a:rPr>
                              <m:t>)</m:t>
                            </m:r>
                          </m:e>
                          <m:sup>
                            <m:r>
                              <a:rPr lang="en-US" sz="2400" b="1" i="1" dirty="0">
                                <a:latin typeface="Cambria Math"/>
                                <a:cs typeface="2005_iannnnnBMX" pitchFamily="2" charset="0"/>
                              </a:rPr>
                              <m:t>𝟐</m:t>
                            </m:r>
                          </m:sup>
                        </m:sSup>
                      </m:num>
                      <m:den>
                        <m:sSup>
                          <m:sSupPr>
                            <m:ctrlPr>
                              <a:rPr lang="en-US" sz="2400" b="1" i="1" dirty="0">
                                <a:latin typeface="Cambria Math"/>
                                <a:cs typeface="2005_iannnnnBMX" pitchFamily="2" charset="0"/>
                              </a:rPr>
                            </m:ctrlPr>
                          </m:sSupPr>
                          <m:e>
                            <m:r>
                              <a:rPr lang="en-US" sz="2400" b="1" i="1" dirty="0" smtClean="0">
                                <a:latin typeface="Cambria Math"/>
                                <a:cs typeface="2005_iannnnnBMX" pitchFamily="2" charset="0"/>
                              </a:rPr>
                              <m:t>(−</m:t>
                            </m:r>
                            <m:r>
                              <a:rPr lang="en-US" sz="2400" b="1" i="1" dirty="0" smtClean="0">
                                <a:latin typeface="Cambria Math"/>
                                <a:cs typeface="2005_iannnnnBMX" pitchFamily="2" charset="0"/>
                              </a:rPr>
                              <m:t>𝟑</m:t>
                            </m:r>
                            <m:r>
                              <a:rPr lang="en-US" sz="2400" b="1" i="1" dirty="0" smtClean="0">
                                <a:latin typeface="Cambria Math"/>
                                <a:cs typeface="2005_iannnnnBMX" pitchFamily="2" charset="0"/>
                              </a:rPr>
                              <m:t>)</m:t>
                            </m:r>
                          </m:e>
                          <m:sup>
                            <m:r>
                              <a:rPr lang="en-US" sz="2400" b="1" i="1" dirty="0">
                                <a:latin typeface="Cambria Math"/>
                                <a:cs typeface="2005_iannnnnBMX" pitchFamily="2" charset="0"/>
                              </a:rPr>
                              <m:t>𝟐</m:t>
                            </m:r>
                          </m:sup>
                        </m:sSup>
                      </m:den>
                    </m:f>
                  </m:oMath>
                </a14:m>
                <a:r>
                  <a:rPr lang="en-US" sz="2800" b="1" dirty="0" smtClean="0">
                    <a:latin typeface="2005_iannnnnBMX" pitchFamily="2" charset="0"/>
                    <a:cs typeface="2005_iannnnnBMX" pitchFamily="2" charset="0"/>
                  </a:rPr>
                  <a:t>	</a:t>
                </a:r>
                <a:r>
                  <a:rPr lang="en-US" sz="2800" b="1" dirty="0" smtClean="0">
                    <a:latin typeface="2005_iannnnnBMX" pitchFamily="2" charset="0"/>
                    <a:cs typeface="2005_iannnnnBMX" pitchFamily="2" charset="0"/>
                  </a:rPr>
                  <a:t>	</a:t>
                </a:r>
                <a:r>
                  <a:rPr lang="en-US" sz="2800" b="1" dirty="0" smtClean="0">
                    <a:solidFill>
                      <a:schemeClr val="accent6">
                        <a:lumMod val="40000"/>
                        <a:lumOff val="60000"/>
                      </a:schemeClr>
                    </a:solidFill>
                    <a:latin typeface="2005_iannnnnBMX" pitchFamily="2" charset="0"/>
                    <a:cs typeface="2005_iannnnnBMX" pitchFamily="2" charset="0"/>
                  </a:rPr>
                  <a:t>Substitute </a:t>
                </a:r>
                <a:r>
                  <a:rPr lang="en-US" sz="2800" b="1" dirty="0" smtClean="0">
                    <a:solidFill>
                      <a:schemeClr val="accent6">
                        <a:lumMod val="40000"/>
                        <a:lumOff val="60000"/>
                      </a:schemeClr>
                    </a:solidFill>
                    <a:latin typeface="2005_iannnnnBMX" pitchFamily="2" charset="0"/>
                    <a:cs typeface="2005_iannnnnBMX" pitchFamily="2" charset="0"/>
                  </a:rPr>
                  <a:t>2 for m and -3 for t.</a:t>
                </a:r>
              </a:p>
              <a:p>
                <a:pPr marL="514350" indent="-514350">
                  <a:buNone/>
                </a:pPr>
                <a:r>
                  <a:rPr lang="en-US" sz="2800" b="1" dirty="0">
                    <a:latin typeface="2005_iannnnnBMX" pitchFamily="2" charset="0"/>
                    <a:cs typeface="2005_iannnnnBMX" pitchFamily="2" charset="0"/>
                  </a:rPr>
                  <a:t>	</a:t>
                </a:r>
                <a:r>
                  <a:rPr lang="en-US" sz="2800" b="1" dirty="0" smtClean="0">
                    <a:latin typeface="2005_iannnnnBMX" pitchFamily="2" charset="0"/>
                    <a:cs typeface="2005_iannnnnBMX" pitchFamily="2" charset="0"/>
                  </a:rPr>
                  <a:t>     = </a:t>
                </a:r>
                <a14:m>
                  <m:oMath xmlns:m="http://schemas.openxmlformats.org/officeDocument/2006/math">
                    <m:f>
                      <m:fPr>
                        <m:ctrlPr>
                          <a:rPr lang="en-US" sz="2400" b="1" i="1" smtClean="0">
                            <a:latin typeface="Cambria Math"/>
                            <a:cs typeface="2005_iannnnnBMX" pitchFamily="2" charset="0"/>
                          </a:rPr>
                        </m:ctrlPr>
                      </m:fPr>
                      <m:num>
                        <m:r>
                          <a:rPr lang="en-US" sz="2400" b="1" i="1" smtClean="0">
                            <a:latin typeface="Cambria Math"/>
                            <a:cs typeface="2005_iannnnnBMX" pitchFamily="2" charset="0"/>
                          </a:rPr>
                          <m:t>𝟏𝟐</m:t>
                        </m:r>
                      </m:num>
                      <m:den>
                        <m:r>
                          <a:rPr lang="en-US" sz="2400" b="1" i="1" smtClean="0">
                            <a:latin typeface="Cambria Math"/>
                            <a:cs typeface="2005_iannnnnBMX" pitchFamily="2" charset="0"/>
                          </a:rPr>
                          <m:t>𝟗</m:t>
                        </m:r>
                      </m:den>
                    </m:f>
                  </m:oMath>
                </a14:m>
                <a:r>
                  <a:rPr lang="en-US" sz="2800" b="1" dirty="0" smtClean="0">
                    <a:latin typeface="2005_iannnnnBMX" pitchFamily="2" charset="0"/>
                    <a:cs typeface="2005_iannnnnBMX" pitchFamily="2" charset="0"/>
                  </a:rPr>
                  <a:t> 		</a:t>
                </a:r>
                <a:r>
                  <a:rPr lang="en-US" sz="2800" b="1" dirty="0" smtClean="0">
                    <a:solidFill>
                      <a:schemeClr val="accent6">
                        <a:lumMod val="40000"/>
                        <a:lumOff val="60000"/>
                      </a:schemeClr>
                    </a:solidFill>
                    <a:latin typeface="2005_iannnnnBMX" pitchFamily="2" charset="0"/>
                    <a:cs typeface="2005_iannnnnBMX" pitchFamily="2" charset="0"/>
                  </a:rPr>
                  <a:t>Simplify.</a:t>
                </a:r>
              </a:p>
              <a:p>
                <a:pPr marL="514350" indent="-514350">
                  <a:buNone/>
                </a:pPr>
                <a:r>
                  <a:rPr lang="en-US" sz="2800" b="1" dirty="0" smtClean="0">
                    <a:latin typeface="2005_iannnnnBMX" pitchFamily="2" charset="0"/>
                    <a:cs typeface="2005_iannnnnBMX" pitchFamily="2" charset="0"/>
                  </a:rPr>
                  <a:t>           = </a:t>
                </a:r>
                <a:r>
                  <a:rPr lang="en-US" sz="2800" b="1" dirty="0">
                    <a:latin typeface="2005_iannnnnBMX" pitchFamily="2" charset="0"/>
                    <a:cs typeface="2005_iannnnnBMX" pitchFamily="2" charset="0"/>
                  </a:rPr>
                  <a:t>1</a:t>
                </a:r>
                <a14:m>
                  <m:oMath xmlns:m="http://schemas.openxmlformats.org/officeDocument/2006/math">
                    <m:f>
                      <m:fPr>
                        <m:ctrlPr>
                          <a:rPr lang="en-US" sz="2400" b="1" i="1">
                            <a:latin typeface="Cambria Math"/>
                            <a:cs typeface="2005_iannnnnBMX" pitchFamily="2" charset="0"/>
                          </a:rPr>
                        </m:ctrlPr>
                      </m:fPr>
                      <m:num>
                        <m:r>
                          <a:rPr lang="en-US" sz="2400" b="1" i="1">
                            <a:latin typeface="Cambria Math"/>
                            <a:cs typeface="2005_iannnnnBMX" pitchFamily="2" charset="0"/>
                          </a:rPr>
                          <m:t>𝟏</m:t>
                        </m:r>
                      </m:num>
                      <m:den>
                        <m:r>
                          <a:rPr lang="en-US" sz="2400" b="1" i="1">
                            <a:latin typeface="Cambria Math"/>
                            <a:cs typeface="2005_iannnnnBMX" pitchFamily="2" charset="0"/>
                          </a:rPr>
                          <m:t>𝟑</m:t>
                        </m:r>
                      </m:den>
                    </m:f>
                  </m:oMath>
                </a14:m>
                <a:endParaRPr lang="en-US" sz="2800" b="1" dirty="0">
                  <a:latin typeface="2005_iannnnnBMX" pitchFamily="2" charset="0"/>
                  <a:cs typeface="2005_iannnnnBMX" pitchFamily="2" charset="0"/>
                </a:endParaRPr>
              </a:p>
            </p:txBody>
          </p:sp>
        </mc:Choice>
        <mc:Fallback>
          <p:sp>
            <p:nvSpPr>
              <p:cNvPr id="5123" name="Rectangle 3"/>
              <p:cNvSpPr>
                <a:spLocks noGrp="1" noRot="1" noChangeAspect="1" noMove="1" noResize="1" noEditPoints="1" noAdjustHandles="1" noChangeArrowheads="1" noChangeShapeType="1" noTextEdit="1"/>
              </p:cNvSpPr>
              <p:nvPr>
                <p:ph type="body" idx="1"/>
              </p:nvPr>
            </p:nvSpPr>
            <p:spPr>
              <a:xfrm>
                <a:off x="500034" y="1525824"/>
                <a:ext cx="8001056" cy="4999520"/>
              </a:xfrm>
              <a:blipFill rotWithShape="1">
                <a:blip r:embed="rId2"/>
                <a:stretch>
                  <a:fillRect l="-1523" t="-1220"/>
                </a:stretch>
              </a:blipFill>
            </p:spPr>
            <p:txBody>
              <a:bodyPr/>
              <a:lstStyle/>
              <a:p>
                <a:r>
                  <a:rPr lang="th-TH">
                    <a:noFill/>
                  </a:rPr>
                  <a:t> </a:t>
                </a:r>
              </a:p>
            </p:txBody>
          </p:sp>
        </mc:Fallback>
      </mc:AlternateContent>
    </p:spTree>
    <p:extLst>
      <p:ext uri="{BB962C8B-B14F-4D97-AF65-F5344CB8AC3E}">
        <p14:creationId xmlns:p14="http://schemas.microsoft.com/office/powerpoint/2010/main" val="1785431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fade">
                                      <p:cBhvr>
                                        <p:cTn id="12" dur="500"/>
                                        <p:tgtEl>
                                          <p:spTgt spid="5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fade">
                                      <p:cBhvr>
                                        <p:cTn id="17" dur="500"/>
                                        <p:tgtEl>
                                          <p:spTgt spid="51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fade">
                                      <p:cBhvr>
                                        <p:cTn id="22" dur="500"/>
                                        <p:tgtEl>
                                          <p:spTgt spid="51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23">
                                            <p:txEl>
                                              <p:pRg st="4" end="4"/>
                                            </p:txEl>
                                          </p:spTgt>
                                        </p:tgtEl>
                                        <p:attrNameLst>
                                          <p:attrName>style.visibility</p:attrName>
                                        </p:attrNameLst>
                                      </p:cBhvr>
                                      <p:to>
                                        <p:strVal val="visible"/>
                                      </p:to>
                                    </p:set>
                                    <p:animEffect transition="in" filter="fade">
                                      <p:cBhvr>
                                        <p:cTn id="27" dur="500"/>
                                        <p:tgtEl>
                                          <p:spTgt spid="51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123">
                                            <p:txEl>
                                              <p:pRg st="5" end="5"/>
                                            </p:txEl>
                                          </p:spTgt>
                                        </p:tgtEl>
                                        <p:attrNameLst>
                                          <p:attrName>style.visibility</p:attrName>
                                        </p:attrNameLst>
                                      </p:cBhvr>
                                      <p:to>
                                        <p:strVal val="visible"/>
                                      </p:to>
                                    </p:set>
                                    <p:animEffect transition="in" filter="fade">
                                      <p:cBhvr>
                                        <p:cTn id="32" dur="500"/>
                                        <p:tgtEl>
                                          <p:spTgt spid="512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123">
                                            <p:txEl>
                                              <p:pRg st="6" end="6"/>
                                            </p:txEl>
                                          </p:spTgt>
                                        </p:tgtEl>
                                        <p:attrNameLst>
                                          <p:attrName>style.visibility</p:attrName>
                                        </p:attrNameLst>
                                      </p:cBhvr>
                                      <p:to>
                                        <p:strVal val="visible"/>
                                      </p:to>
                                    </p:set>
                                    <p:animEffect transition="in" filter="fade">
                                      <p:cBhvr>
                                        <p:cTn id="37" dur="500"/>
                                        <p:tgtEl>
                                          <p:spTgt spid="51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เมฆ 5"/>
          <p:cNvSpPr/>
          <p:nvPr/>
        </p:nvSpPr>
        <p:spPr>
          <a:xfrm>
            <a:off x="3000364" y="500042"/>
            <a:ext cx="2857520" cy="1071570"/>
          </a:xfrm>
          <a:prstGeom prst="clou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 name="ตัวยึดหมายเลขภาพนิ่ง 5"/>
          <p:cNvSpPr>
            <a:spLocks noGrp="1"/>
          </p:cNvSpPr>
          <p:nvPr>
            <p:ph type="sldNum" sz="quarter" idx="12"/>
          </p:nvPr>
        </p:nvSpPr>
        <p:spPr/>
        <p:txBody>
          <a:bodyPr/>
          <a:lstStyle/>
          <a:p>
            <a:fld id="{8E3771CF-BC35-4C5D-AE13-C627F28D70EF}" type="slidenum">
              <a:rPr lang="en-US"/>
              <a:pPr/>
              <a:t>4</a:t>
            </a:fld>
            <a:endParaRPr lang="en-US"/>
          </a:p>
        </p:txBody>
      </p:sp>
      <p:sp>
        <p:nvSpPr>
          <p:cNvPr id="5122" name="Rectangle 2"/>
          <p:cNvSpPr>
            <a:spLocks noGrp="1" noChangeArrowheads="1"/>
          </p:cNvSpPr>
          <p:nvPr>
            <p:ph type="title"/>
          </p:nvPr>
        </p:nvSpPr>
        <p:spPr>
          <a:xfrm>
            <a:off x="428596" y="571480"/>
            <a:ext cx="7924800" cy="857256"/>
          </a:xfrm>
        </p:spPr>
        <p:txBody>
          <a:bodyPr/>
          <a:lstStyle/>
          <a:p>
            <a:pPr algn="ctr"/>
            <a:r>
              <a:rPr lang="en-US" sz="4000" dirty="0" smtClean="0">
                <a:solidFill>
                  <a:srgbClr val="FFFF00"/>
                </a:solidFill>
                <a:latin typeface="2005_iannnnnBMX" pitchFamily="2" charset="0"/>
                <a:cs typeface="2005_iannnnnBMX" pitchFamily="2" charset="0"/>
              </a:rPr>
              <a:t>Key words</a:t>
            </a:r>
            <a:endParaRPr lang="en-US" sz="4000" dirty="0">
              <a:solidFill>
                <a:srgbClr val="FFFF00"/>
              </a:solidFill>
              <a:latin typeface="2005_iannnnnBMX" pitchFamily="2" charset="0"/>
              <a:cs typeface="2005_iannnnnBMX" pitchFamily="2" charset="0"/>
            </a:endParaRPr>
          </a:p>
        </p:txBody>
      </p:sp>
      <p:sp>
        <p:nvSpPr>
          <p:cNvPr id="5123" name="Rectangle 3"/>
          <p:cNvSpPr>
            <a:spLocks noGrp="1" noChangeArrowheads="1"/>
          </p:cNvSpPr>
          <p:nvPr>
            <p:ph type="body" idx="1"/>
          </p:nvPr>
        </p:nvSpPr>
        <p:spPr>
          <a:xfrm>
            <a:off x="500034" y="1196752"/>
            <a:ext cx="8032406" cy="5328592"/>
          </a:xfrm>
        </p:spPr>
        <p:txBody>
          <a:bodyPr/>
          <a:lstStyle/>
          <a:p>
            <a:pPr marL="514350" indent="-514350">
              <a:buNone/>
            </a:pPr>
            <a:r>
              <a:rPr lang="en-US" sz="2400" b="1" dirty="0" smtClean="0">
                <a:latin typeface="2005_iannnnnBMX" pitchFamily="2" charset="0"/>
                <a:cs typeface="2005_iannnnnBMX" pitchFamily="2" charset="0"/>
              </a:rPr>
              <a:t>a. Addition </a:t>
            </a:r>
            <a:r>
              <a:rPr lang="th-TH" sz="2400" b="1" dirty="0" smtClean="0">
                <a:solidFill>
                  <a:schemeClr val="accent6">
                    <a:lumMod val="60000"/>
                    <a:lumOff val="40000"/>
                  </a:schemeClr>
                </a:solidFill>
                <a:latin typeface="2005_iannnnnBMX" pitchFamily="2" charset="0"/>
                <a:cs typeface="2005_iannnnnBMX" pitchFamily="2" charset="0"/>
              </a:rPr>
              <a:t>การบวก	</a:t>
            </a:r>
            <a:endParaRPr lang="en-US" sz="2400" b="1" dirty="0" smtClean="0">
              <a:solidFill>
                <a:schemeClr val="accent6">
                  <a:lumMod val="60000"/>
                  <a:lumOff val="40000"/>
                </a:schemeClr>
              </a:solidFill>
              <a:latin typeface="2005_iannnnnBMX" pitchFamily="2" charset="0"/>
              <a:cs typeface="2005_iannnnnBMX" pitchFamily="2" charset="0"/>
            </a:endParaRPr>
          </a:p>
          <a:p>
            <a:pPr marL="514350" indent="-514350">
              <a:buNone/>
            </a:pPr>
            <a:r>
              <a:rPr lang="en-US" sz="2400" b="1" dirty="0" smtClean="0">
                <a:latin typeface="2005_iannnnnBMX" pitchFamily="2" charset="0"/>
                <a:cs typeface="2005_iannnnnBMX" pitchFamily="2" charset="0"/>
              </a:rPr>
              <a:t>b. Subtraction </a:t>
            </a:r>
            <a:r>
              <a:rPr lang="th-TH" sz="2400" b="1" dirty="0" smtClean="0">
                <a:solidFill>
                  <a:schemeClr val="accent6">
                    <a:lumMod val="60000"/>
                    <a:lumOff val="40000"/>
                  </a:schemeClr>
                </a:solidFill>
                <a:latin typeface="2005_iannnnnBMX" pitchFamily="2" charset="0"/>
                <a:cs typeface="2005_iannnnnBMX" pitchFamily="2" charset="0"/>
              </a:rPr>
              <a:t>การลบ	</a:t>
            </a:r>
            <a:r>
              <a:rPr lang="en-US" sz="2400" b="1" dirty="0">
                <a:latin typeface="2005_iannnnnBMX" pitchFamily="2" charset="0"/>
                <a:cs typeface="2005_iannnnnBMX" pitchFamily="2" charset="0"/>
              </a:rPr>
              <a:t> </a:t>
            </a:r>
            <a:endParaRPr lang="en-US" sz="2400" b="1" dirty="0" smtClean="0">
              <a:latin typeface="2005_iannnnnBMX" pitchFamily="2" charset="0"/>
              <a:cs typeface="2005_iannnnnBMX" pitchFamily="2" charset="0"/>
            </a:endParaRPr>
          </a:p>
          <a:p>
            <a:pPr marL="514350" indent="-514350">
              <a:buNone/>
            </a:pPr>
            <a:r>
              <a:rPr lang="en-US" sz="2400" b="1" dirty="0" smtClean="0">
                <a:latin typeface="2005_iannnnnBMX" pitchFamily="2" charset="0"/>
                <a:cs typeface="2005_iannnnnBMX" pitchFamily="2" charset="0"/>
              </a:rPr>
              <a:t>c. Convert </a:t>
            </a:r>
            <a:r>
              <a:rPr lang="th-TH" sz="2400" b="1" dirty="0" smtClean="0">
                <a:solidFill>
                  <a:schemeClr val="accent6">
                    <a:lumMod val="60000"/>
                    <a:lumOff val="40000"/>
                  </a:schemeClr>
                </a:solidFill>
                <a:latin typeface="2005_iannnnnBMX" pitchFamily="2" charset="0"/>
                <a:cs typeface="2005_iannnnnBMX" pitchFamily="2" charset="0"/>
              </a:rPr>
              <a:t>ผกผัน	</a:t>
            </a:r>
            <a:r>
              <a:rPr lang="en-US" sz="2400" b="1" dirty="0">
                <a:latin typeface="2005_iannnnnBMX" pitchFamily="2" charset="0"/>
                <a:cs typeface="2005_iannnnnBMX" pitchFamily="2" charset="0"/>
              </a:rPr>
              <a:t> </a:t>
            </a:r>
            <a:endParaRPr lang="en-US" sz="2400" b="1" dirty="0" smtClean="0">
              <a:latin typeface="2005_iannnnnBMX" pitchFamily="2" charset="0"/>
              <a:cs typeface="2005_iannnnnBMX" pitchFamily="2" charset="0"/>
            </a:endParaRPr>
          </a:p>
          <a:p>
            <a:pPr marL="514350" indent="-514350">
              <a:buNone/>
            </a:pPr>
            <a:r>
              <a:rPr lang="en-US" sz="2400" b="1" dirty="0" smtClean="0">
                <a:latin typeface="2005_iannnnnBMX" pitchFamily="2" charset="0"/>
                <a:cs typeface="2005_iannnnnBMX" pitchFamily="2" charset="0"/>
              </a:rPr>
              <a:t>d. Sum </a:t>
            </a:r>
            <a:r>
              <a:rPr lang="th-TH" sz="2400" b="1" dirty="0" smtClean="0">
                <a:solidFill>
                  <a:schemeClr val="accent6">
                    <a:lumMod val="60000"/>
                    <a:lumOff val="40000"/>
                  </a:schemeClr>
                </a:solidFill>
                <a:latin typeface="2005_iannnnnBMX" pitchFamily="2" charset="0"/>
                <a:cs typeface="2005_iannnnnBMX" pitchFamily="2" charset="0"/>
              </a:rPr>
              <a:t>ผลรวม</a:t>
            </a:r>
            <a:endParaRPr lang="en-US" sz="2400" b="1" dirty="0" smtClean="0">
              <a:solidFill>
                <a:schemeClr val="accent6">
                  <a:lumMod val="60000"/>
                  <a:lumOff val="40000"/>
                </a:schemeClr>
              </a:solidFill>
              <a:latin typeface="2005_iannnnnBMX" pitchFamily="2" charset="0"/>
              <a:cs typeface="2005_iannnnnBMX" pitchFamily="2" charset="0"/>
            </a:endParaRPr>
          </a:p>
          <a:p>
            <a:pPr marL="514350" indent="-514350">
              <a:buNone/>
            </a:pPr>
            <a:r>
              <a:rPr lang="en-US" sz="2400" b="1" dirty="0" smtClean="0">
                <a:latin typeface="2005_iannnnnBMX" pitchFamily="2" charset="0"/>
                <a:cs typeface="2005_iannnnnBMX" pitchFamily="2" charset="0"/>
              </a:rPr>
              <a:t>e. Division </a:t>
            </a:r>
            <a:r>
              <a:rPr lang="th-TH" sz="2400" b="1" dirty="0" smtClean="0">
                <a:solidFill>
                  <a:schemeClr val="accent6">
                    <a:lumMod val="60000"/>
                    <a:lumOff val="40000"/>
                  </a:schemeClr>
                </a:solidFill>
                <a:latin typeface="2005_iannnnnBMX" pitchFamily="2" charset="0"/>
                <a:cs typeface="2005_iannnnnBMX" pitchFamily="2" charset="0"/>
              </a:rPr>
              <a:t>การหาร</a:t>
            </a:r>
            <a:endParaRPr lang="en-US" sz="2400" b="1" dirty="0" smtClean="0">
              <a:solidFill>
                <a:schemeClr val="accent6">
                  <a:lumMod val="60000"/>
                  <a:lumOff val="40000"/>
                </a:schemeClr>
              </a:solidFill>
              <a:latin typeface="2005_iannnnnBMX" pitchFamily="2" charset="0"/>
              <a:cs typeface="2005_iannnnnBMX" pitchFamily="2" charset="0"/>
            </a:endParaRPr>
          </a:p>
          <a:p>
            <a:pPr marL="514350" indent="-514350">
              <a:buNone/>
            </a:pPr>
            <a:r>
              <a:rPr lang="en-US" sz="2400" b="1" dirty="0" smtClean="0">
                <a:latin typeface="2005_iannnnnBMX" pitchFamily="2" charset="0"/>
                <a:cs typeface="2005_iannnnnBMX" pitchFamily="2" charset="0"/>
              </a:rPr>
              <a:t>f. Multiplication </a:t>
            </a:r>
            <a:r>
              <a:rPr lang="th-TH" sz="2400" b="1" dirty="0" smtClean="0">
                <a:solidFill>
                  <a:schemeClr val="accent6">
                    <a:lumMod val="60000"/>
                    <a:lumOff val="40000"/>
                  </a:schemeClr>
                </a:solidFill>
                <a:latin typeface="2005_iannnnnBMX" pitchFamily="2" charset="0"/>
                <a:cs typeface="2005_iannnnnBMX" pitchFamily="2" charset="0"/>
              </a:rPr>
              <a:t>การคูณ</a:t>
            </a:r>
            <a:endParaRPr lang="en-US" sz="2400" b="1" dirty="0" smtClean="0">
              <a:solidFill>
                <a:schemeClr val="accent6">
                  <a:lumMod val="60000"/>
                  <a:lumOff val="40000"/>
                </a:schemeClr>
              </a:solidFill>
              <a:latin typeface="2005_iannnnnBMX" pitchFamily="2" charset="0"/>
              <a:cs typeface="2005_iannnnnBMX" pitchFamily="2" charset="0"/>
            </a:endParaRPr>
          </a:p>
          <a:p>
            <a:pPr marL="514350" indent="-514350">
              <a:buNone/>
            </a:pPr>
            <a:r>
              <a:rPr lang="en-US" sz="2400" b="1" dirty="0" smtClean="0">
                <a:latin typeface="2005_iannnnnBMX" pitchFamily="2" charset="0"/>
                <a:cs typeface="2005_iannnnnBMX" pitchFamily="2" charset="0"/>
              </a:rPr>
              <a:t>g. Difference </a:t>
            </a:r>
            <a:r>
              <a:rPr lang="th-TH" sz="2400" b="1" dirty="0" smtClean="0">
                <a:solidFill>
                  <a:schemeClr val="accent6">
                    <a:lumMod val="60000"/>
                    <a:lumOff val="40000"/>
                  </a:schemeClr>
                </a:solidFill>
                <a:latin typeface="2005_iannnnnBMX" pitchFamily="2" charset="0"/>
                <a:cs typeface="2005_iannnnnBMX" pitchFamily="2" charset="0"/>
              </a:rPr>
              <a:t>ผลต่าง</a:t>
            </a:r>
            <a:endParaRPr lang="en-US" sz="2400" b="1" dirty="0" smtClean="0">
              <a:solidFill>
                <a:schemeClr val="accent6">
                  <a:lumMod val="60000"/>
                  <a:lumOff val="40000"/>
                </a:schemeClr>
              </a:solidFill>
              <a:latin typeface="2005_iannnnnBMX" pitchFamily="2" charset="0"/>
              <a:cs typeface="2005_iannnnnBMX" pitchFamily="2" charset="0"/>
            </a:endParaRPr>
          </a:p>
          <a:p>
            <a:pPr marL="514350" indent="-514350">
              <a:buNone/>
            </a:pPr>
            <a:r>
              <a:rPr lang="en-US" sz="2400" b="1" dirty="0" smtClean="0">
                <a:latin typeface="2005_iannnnnBMX" pitchFamily="2" charset="0"/>
                <a:cs typeface="2005_iannnnnBMX" pitchFamily="2" charset="0"/>
              </a:rPr>
              <a:t>h. Base </a:t>
            </a:r>
            <a:r>
              <a:rPr lang="th-TH" sz="2400" b="1" dirty="0" smtClean="0">
                <a:solidFill>
                  <a:schemeClr val="accent6">
                    <a:lumMod val="60000"/>
                    <a:lumOff val="40000"/>
                  </a:schemeClr>
                </a:solidFill>
                <a:latin typeface="2005_iannnnnBMX" pitchFamily="2" charset="0"/>
                <a:cs typeface="2005_iannnnnBMX" pitchFamily="2" charset="0"/>
              </a:rPr>
              <a:t>ฐาน</a:t>
            </a:r>
          </a:p>
          <a:p>
            <a:pPr marL="514350" indent="-514350">
              <a:buNone/>
            </a:pPr>
            <a:r>
              <a:rPr lang="en-US" sz="2400" b="1" dirty="0" smtClean="0">
                <a:latin typeface="2005_iannnnnBMX" pitchFamily="2" charset="0"/>
                <a:cs typeface="2005_iannnnnBMX" pitchFamily="2" charset="0"/>
              </a:rPr>
              <a:t>i. Ordinary notation </a:t>
            </a:r>
            <a:r>
              <a:rPr lang="th-TH" sz="2400" b="1" dirty="0" err="1" smtClean="0">
                <a:solidFill>
                  <a:schemeClr val="accent6">
                    <a:lumMod val="60000"/>
                    <a:lumOff val="40000"/>
                  </a:schemeClr>
                </a:solidFill>
                <a:latin typeface="2005_iannnnnBMX" pitchFamily="2" charset="0"/>
                <a:cs typeface="2005_iannnnnBMX" pitchFamily="2" charset="0"/>
              </a:rPr>
              <a:t>สัญกรณ์</a:t>
            </a:r>
            <a:r>
              <a:rPr lang="th-TH" sz="2400" b="1" dirty="0" smtClean="0">
                <a:solidFill>
                  <a:schemeClr val="accent6">
                    <a:lumMod val="60000"/>
                    <a:lumOff val="40000"/>
                  </a:schemeClr>
                </a:solidFill>
                <a:latin typeface="2005_iannnnnBMX" pitchFamily="2" charset="0"/>
                <a:cs typeface="2005_iannnnnBMX" pitchFamily="2" charset="0"/>
              </a:rPr>
              <a:t>สามัญ</a:t>
            </a:r>
          </a:p>
          <a:p>
            <a:pPr marL="514350" indent="-514350">
              <a:buNone/>
            </a:pPr>
            <a:r>
              <a:rPr lang="en-US" sz="2400" b="1" dirty="0" smtClean="0">
                <a:latin typeface="2005_iannnnnBMX" pitchFamily="2" charset="0"/>
                <a:cs typeface="2005_iannnnnBMX" pitchFamily="2" charset="0"/>
              </a:rPr>
              <a:t>j. Standard </a:t>
            </a:r>
            <a:r>
              <a:rPr lang="en-US" sz="2400" b="1" dirty="0">
                <a:latin typeface="2005_iannnnnBMX" pitchFamily="2" charset="0"/>
                <a:cs typeface="2005_iannnnnBMX" pitchFamily="2" charset="0"/>
              </a:rPr>
              <a:t>form </a:t>
            </a:r>
            <a:r>
              <a:rPr lang="th-TH" sz="2400" b="1" dirty="0">
                <a:solidFill>
                  <a:schemeClr val="accent6">
                    <a:lumMod val="60000"/>
                    <a:lumOff val="40000"/>
                  </a:schemeClr>
                </a:solidFill>
                <a:latin typeface="2005_iannnnnBMX" pitchFamily="2" charset="0"/>
                <a:cs typeface="2005_iannnnnBMX" pitchFamily="2" charset="0"/>
              </a:rPr>
              <a:t>รูปแบบ</a:t>
            </a:r>
            <a:r>
              <a:rPr lang="th-TH" sz="2400" b="1" dirty="0" smtClean="0">
                <a:solidFill>
                  <a:schemeClr val="accent6">
                    <a:lumMod val="60000"/>
                    <a:lumOff val="40000"/>
                  </a:schemeClr>
                </a:solidFill>
                <a:latin typeface="2005_iannnnnBMX" pitchFamily="2" charset="0"/>
                <a:cs typeface="2005_iannnnnBMX" pitchFamily="2" charset="0"/>
              </a:rPr>
              <a:t>มาตรฐาน</a:t>
            </a:r>
          </a:p>
          <a:p>
            <a:pPr marL="514350" indent="-514350">
              <a:buNone/>
            </a:pPr>
            <a:r>
              <a:rPr lang="en-US" sz="2400" b="1" dirty="0" smtClean="0">
                <a:latin typeface="2005_iannnnnBMX" pitchFamily="2" charset="0"/>
                <a:cs typeface="2005_iannnnnBMX" pitchFamily="2" charset="0"/>
              </a:rPr>
              <a:t>k. Decimal </a:t>
            </a:r>
            <a:r>
              <a:rPr lang="th-TH" sz="2400" b="1" dirty="0">
                <a:solidFill>
                  <a:schemeClr val="accent6">
                    <a:lumMod val="60000"/>
                    <a:lumOff val="40000"/>
                  </a:schemeClr>
                </a:solidFill>
                <a:latin typeface="2005_iannnnnBMX" pitchFamily="2" charset="0"/>
                <a:cs typeface="2005_iannnnnBMX" pitchFamily="2" charset="0"/>
              </a:rPr>
              <a:t>ทศนิยม</a:t>
            </a:r>
            <a:endParaRPr lang="en-US" sz="2400" b="1" dirty="0">
              <a:solidFill>
                <a:schemeClr val="accent6">
                  <a:lumMod val="60000"/>
                  <a:lumOff val="40000"/>
                </a:schemeClr>
              </a:solidFill>
              <a:latin typeface="2005_iannnnnBMX" pitchFamily="2" charset="0"/>
              <a:cs typeface="2005_iannnnnBMX" pitchFamily="2" charset="0"/>
            </a:endParaRPr>
          </a:p>
          <a:p>
            <a:pPr marL="514350" indent="-514350">
              <a:buNone/>
            </a:pPr>
            <a:r>
              <a:rPr lang="en-US" sz="2400" b="1" dirty="0" smtClean="0">
                <a:latin typeface="2005_iannnnnBMX" pitchFamily="2" charset="0"/>
                <a:cs typeface="2005_iannnnnBMX" pitchFamily="2" charset="0"/>
              </a:rPr>
              <a:t>l. Scientific </a:t>
            </a:r>
            <a:r>
              <a:rPr lang="en-US" sz="2400" b="1" dirty="0">
                <a:latin typeface="2005_iannnnnBMX" pitchFamily="2" charset="0"/>
                <a:cs typeface="2005_iannnnnBMX" pitchFamily="2" charset="0"/>
              </a:rPr>
              <a:t>notation </a:t>
            </a:r>
            <a:r>
              <a:rPr lang="th-TH" sz="2400" b="1" dirty="0" err="1">
                <a:solidFill>
                  <a:schemeClr val="accent6">
                    <a:lumMod val="60000"/>
                    <a:lumOff val="40000"/>
                  </a:schemeClr>
                </a:solidFill>
                <a:latin typeface="2005_iannnnnBMX" pitchFamily="2" charset="0"/>
                <a:cs typeface="2005_iannnnnBMX" pitchFamily="2" charset="0"/>
              </a:rPr>
              <a:t>สัญกรณ์</a:t>
            </a:r>
            <a:r>
              <a:rPr lang="th-TH" sz="2400" b="1" dirty="0">
                <a:solidFill>
                  <a:schemeClr val="accent6">
                    <a:lumMod val="60000"/>
                    <a:lumOff val="40000"/>
                  </a:schemeClr>
                </a:solidFill>
                <a:latin typeface="2005_iannnnnBMX" pitchFamily="2" charset="0"/>
                <a:cs typeface="2005_iannnnnBMX" pitchFamily="2" charset="0"/>
              </a:rPr>
              <a:t>วิทยาศาสตร์ 	</a:t>
            </a:r>
            <a:endParaRPr lang="en-US" sz="2400" b="1" dirty="0">
              <a:solidFill>
                <a:schemeClr val="accent6">
                  <a:lumMod val="60000"/>
                  <a:lumOff val="40000"/>
                </a:schemeClr>
              </a:solidFill>
              <a:latin typeface="2005_iannnnnBMX" pitchFamily="2" charset="0"/>
              <a:cs typeface="2005_iannnnnBMX" pitchFamily="2" charset="0"/>
            </a:endParaRPr>
          </a:p>
          <a:p>
            <a:pPr marL="514350" indent="-514350">
              <a:buNone/>
            </a:pPr>
            <a:endParaRPr lang="en-US" sz="2400" b="1" dirty="0">
              <a:solidFill>
                <a:schemeClr val="accent6">
                  <a:lumMod val="60000"/>
                  <a:lumOff val="40000"/>
                </a:schemeClr>
              </a:solidFill>
              <a:latin typeface="2005_iannnnnBMX" pitchFamily="2" charset="0"/>
              <a:cs typeface="2005_iannnnnBMX" pitchFamily="2" charset="0"/>
            </a:endParaRPr>
          </a:p>
          <a:p>
            <a:pPr marL="514350" indent="-514350">
              <a:buNone/>
            </a:pPr>
            <a:endParaRPr lang="th-TH" sz="2400" b="1" dirty="0" smtClean="0">
              <a:solidFill>
                <a:schemeClr val="accent6">
                  <a:lumMod val="60000"/>
                  <a:lumOff val="40000"/>
                </a:schemeClr>
              </a:solidFill>
              <a:latin typeface="2005_iannnnnBMX" pitchFamily="2" charset="0"/>
              <a:cs typeface="2005_iannnnnBMX"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fade">
                                      <p:cBhvr>
                                        <p:cTn id="12" dur="500"/>
                                        <p:tgtEl>
                                          <p:spTgt spid="5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fade">
                                      <p:cBhvr>
                                        <p:cTn id="17" dur="500"/>
                                        <p:tgtEl>
                                          <p:spTgt spid="51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fade">
                                      <p:cBhvr>
                                        <p:cTn id="22" dur="500"/>
                                        <p:tgtEl>
                                          <p:spTgt spid="51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23">
                                            <p:txEl>
                                              <p:pRg st="4" end="4"/>
                                            </p:txEl>
                                          </p:spTgt>
                                        </p:tgtEl>
                                        <p:attrNameLst>
                                          <p:attrName>style.visibility</p:attrName>
                                        </p:attrNameLst>
                                      </p:cBhvr>
                                      <p:to>
                                        <p:strVal val="visible"/>
                                      </p:to>
                                    </p:set>
                                    <p:animEffect transition="in" filter="fade">
                                      <p:cBhvr>
                                        <p:cTn id="27" dur="500"/>
                                        <p:tgtEl>
                                          <p:spTgt spid="51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123">
                                            <p:txEl>
                                              <p:pRg st="5" end="5"/>
                                            </p:txEl>
                                          </p:spTgt>
                                        </p:tgtEl>
                                        <p:attrNameLst>
                                          <p:attrName>style.visibility</p:attrName>
                                        </p:attrNameLst>
                                      </p:cBhvr>
                                      <p:to>
                                        <p:strVal val="visible"/>
                                      </p:to>
                                    </p:set>
                                    <p:animEffect transition="in" filter="fade">
                                      <p:cBhvr>
                                        <p:cTn id="32" dur="500"/>
                                        <p:tgtEl>
                                          <p:spTgt spid="512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123">
                                            <p:txEl>
                                              <p:pRg st="6" end="6"/>
                                            </p:txEl>
                                          </p:spTgt>
                                        </p:tgtEl>
                                        <p:attrNameLst>
                                          <p:attrName>style.visibility</p:attrName>
                                        </p:attrNameLst>
                                      </p:cBhvr>
                                      <p:to>
                                        <p:strVal val="visible"/>
                                      </p:to>
                                    </p:set>
                                    <p:animEffect transition="in" filter="fade">
                                      <p:cBhvr>
                                        <p:cTn id="37" dur="500"/>
                                        <p:tgtEl>
                                          <p:spTgt spid="512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123">
                                            <p:txEl>
                                              <p:pRg st="7" end="7"/>
                                            </p:txEl>
                                          </p:spTgt>
                                        </p:tgtEl>
                                        <p:attrNameLst>
                                          <p:attrName>style.visibility</p:attrName>
                                        </p:attrNameLst>
                                      </p:cBhvr>
                                      <p:to>
                                        <p:strVal val="visible"/>
                                      </p:to>
                                    </p:set>
                                    <p:animEffect transition="in" filter="fade">
                                      <p:cBhvr>
                                        <p:cTn id="42" dur="500"/>
                                        <p:tgtEl>
                                          <p:spTgt spid="512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123">
                                            <p:txEl>
                                              <p:pRg st="8" end="8"/>
                                            </p:txEl>
                                          </p:spTgt>
                                        </p:tgtEl>
                                        <p:attrNameLst>
                                          <p:attrName>style.visibility</p:attrName>
                                        </p:attrNameLst>
                                      </p:cBhvr>
                                      <p:to>
                                        <p:strVal val="visible"/>
                                      </p:to>
                                    </p:set>
                                    <p:animEffect transition="in" filter="fade">
                                      <p:cBhvr>
                                        <p:cTn id="47" dur="500"/>
                                        <p:tgtEl>
                                          <p:spTgt spid="512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123">
                                            <p:txEl>
                                              <p:pRg st="9" end="9"/>
                                            </p:txEl>
                                          </p:spTgt>
                                        </p:tgtEl>
                                        <p:attrNameLst>
                                          <p:attrName>style.visibility</p:attrName>
                                        </p:attrNameLst>
                                      </p:cBhvr>
                                      <p:to>
                                        <p:strVal val="visible"/>
                                      </p:to>
                                    </p:set>
                                    <p:animEffect transition="in" filter="fade">
                                      <p:cBhvr>
                                        <p:cTn id="52" dur="500"/>
                                        <p:tgtEl>
                                          <p:spTgt spid="512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123">
                                            <p:txEl>
                                              <p:pRg st="10" end="10"/>
                                            </p:txEl>
                                          </p:spTgt>
                                        </p:tgtEl>
                                        <p:attrNameLst>
                                          <p:attrName>style.visibility</p:attrName>
                                        </p:attrNameLst>
                                      </p:cBhvr>
                                      <p:to>
                                        <p:strVal val="visible"/>
                                      </p:to>
                                    </p:set>
                                    <p:animEffect transition="in" filter="fade">
                                      <p:cBhvr>
                                        <p:cTn id="57" dur="500"/>
                                        <p:tgtEl>
                                          <p:spTgt spid="512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123">
                                            <p:txEl>
                                              <p:pRg st="11" end="11"/>
                                            </p:txEl>
                                          </p:spTgt>
                                        </p:tgtEl>
                                        <p:attrNameLst>
                                          <p:attrName>style.visibility</p:attrName>
                                        </p:attrNameLst>
                                      </p:cBhvr>
                                      <p:to>
                                        <p:strVal val="visible"/>
                                      </p:to>
                                    </p:set>
                                    <p:animEffect transition="in" filter="fade">
                                      <p:cBhvr>
                                        <p:cTn id="62" dur="500"/>
                                        <p:tgtEl>
                                          <p:spTgt spid="512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เมฆ 5"/>
          <p:cNvSpPr/>
          <p:nvPr/>
        </p:nvSpPr>
        <p:spPr>
          <a:xfrm>
            <a:off x="1763688" y="500042"/>
            <a:ext cx="5040560" cy="1071570"/>
          </a:xfrm>
          <a:prstGeom prst="clou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 name="ตัวยึดหมายเลขภาพนิ่ง 5"/>
          <p:cNvSpPr>
            <a:spLocks noGrp="1"/>
          </p:cNvSpPr>
          <p:nvPr>
            <p:ph type="sldNum" sz="quarter" idx="12"/>
          </p:nvPr>
        </p:nvSpPr>
        <p:spPr/>
        <p:txBody>
          <a:bodyPr/>
          <a:lstStyle/>
          <a:p>
            <a:fld id="{8E3771CF-BC35-4C5D-AE13-C627F28D70EF}" type="slidenum">
              <a:rPr lang="en-US"/>
              <a:pPr/>
              <a:t>40</a:t>
            </a:fld>
            <a:endParaRPr lang="en-US"/>
          </a:p>
        </p:txBody>
      </p:sp>
      <p:sp>
        <p:nvSpPr>
          <p:cNvPr id="5122" name="Rectangle 2"/>
          <p:cNvSpPr>
            <a:spLocks noGrp="1" noChangeArrowheads="1"/>
          </p:cNvSpPr>
          <p:nvPr>
            <p:ph type="title"/>
          </p:nvPr>
        </p:nvSpPr>
        <p:spPr>
          <a:xfrm>
            <a:off x="428596" y="571480"/>
            <a:ext cx="7924800" cy="857256"/>
          </a:xfrm>
        </p:spPr>
        <p:txBody>
          <a:bodyPr/>
          <a:lstStyle/>
          <a:p>
            <a:pPr algn="ctr"/>
            <a:r>
              <a:rPr lang="en-US" sz="4000" dirty="0">
                <a:solidFill>
                  <a:srgbClr val="FFFF00"/>
                </a:solidFill>
                <a:latin typeface="2005_iannnnnBMX" pitchFamily="2" charset="0"/>
                <a:cs typeface="2005_iannnnnBMX" pitchFamily="2" charset="0"/>
              </a:rPr>
              <a:t>Zero and Negative Exponents</a:t>
            </a:r>
          </a:p>
        </p:txBody>
      </p:sp>
      <mc:AlternateContent xmlns:mc="http://schemas.openxmlformats.org/markup-compatibility/2006" xmlns:a14="http://schemas.microsoft.com/office/drawing/2010/main">
        <mc:Choice Requires="a14">
          <p:sp>
            <p:nvSpPr>
              <p:cNvPr id="5123" name="Rectangle 3"/>
              <p:cNvSpPr>
                <a:spLocks noGrp="1" noChangeArrowheads="1"/>
              </p:cNvSpPr>
              <p:nvPr>
                <p:ph type="body" idx="1"/>
              </p:nvPr>
            </p:nvSpPr>
            <p:spPr>
              <a:xfrm>
                <a:off x="500034" y="1573322"/>
                <a:ext cx="8001056" cy="4952022"/>
              </a:xfrm>
            </p:spPr>
            <p:txBody>
              <a:bodyPr/>
              <a:lstStyle/>
              <a:p>
                <a:pPr marL="514350" indent="-514350">
                  <a:buNone/>
                </a:pPr>
                <a:r>
                  <a:rPr lang="en-US" sz="2800" b="1" dirty="0" smtClean="0">
                    <a:solidFill>
                      <a:srgbClr val="FFFF00"/>
                    </a:solidFill>
                    <a:latin typeface="2005_iannnnnBMX" pitchFamily="2" charset="0"/>
                    <a:cs typeface="2005_iannnnnBMX" pitchFamily="2" charset="0"/>
                  </a:rPr>
                  <a:t>Example </a:t>
                </a:r>
                <a:r>
                  <a:rPr lang="en-US" sz="2800" b="1" dirty="0" smtClean="0">
                    <a:solidFill>
                      <a:srgbClr val="00B0F0"/>
                    </a:solidFill>
                    <a:latin typeface="2005_iannnnnBMX" pitchFamily="2" charset="0"/>
                    <a:cs typeface="2005_iannnnnBMX" pitchFamily="2" charset="0"/>
                  </a:rPr>
                  <a:t>Evaluating  an Exponential Expression.</a:t>
                </a:r>
              </a:p>
              <a:p>
                <a:pPr marL="514350" indent="-514350">
                  <a:buNone/>
                </a:pPr>
                <a:r>
                  <a:rPr lang="en-US" sz="2800" b="1" dirty="0" smtClean="0">
                    <a:solidFill>
                      <a:srgbClr val="00B0F0"/>
                    </a:solidFill>
                    <a:latin typeface="2005_iannnnnBMX" pitchFamily="2" charset="0"/>
                    <a:cs typeface="2005_iannnnnBMX" pitchFamily="2" charset="0"/>
                  </a:rPr>
                  <a:t>Evaluate 3</a:t>
                </a:r>
                <a14:m>
                  <m:oMath xmlns:m="http://schemas.openxmlformats.org/officeDocument/2006/math">
                    <m:sSup>
                      <m:sSupPr>
                        <m:ctrlPr>
                          <a:rPr lang="en-US" sz="2000" b="1" i="1" smtClean="0">
                            <a:solidFill>
                              <a:srgbClr val="00B0F0"/>
                            </a:solidFill>
                            <a:latin typeface="Cambria Math"/>
                            <a:cs typeface="2005_iannnnnBMX" pitchFamily="2" charset="0"/>
                          </a:rPr>
                        </m:ctrlPr>
                      </m:sSupPr>
                      <m:e>
                        <m:r>
                          <a:rPr lang="en-US" sz="2000" b="1" i="1" smtClean="0">
                            <a:solidFill>
                              <a:srgbClr val="00B0F0"/>
                            </a:solidFill>
                            <a:latin typeface="Cambria Math"/>
                            <a:cs typeface="2005_iannnnnBMX" pitchFamily="2" charset="0"/>
                          </a:rPr>
                          <m:t>𝒎</m:t>
                        </m:r>
                      </m:e>
                      <m:sup>
                        <m:r>
                          <a:rPr lang="en-US" sz="2000" b="1" i="1" smtClean="0">
                            <a:solidFill>
                              <a:srgbClr val="00B0F0"/>
                            </a:solidFill>
                            <a:latin typeface="Cambria Math"/>
                            <a:cs typeface="2005_iannnnnBMX" pitchFamily="2" charset="0"/>
                          </a:rPr>
                          <m:t>𝟐</m:t>
                        </m:r>
                      </m:sup>
                    </m:sSup>
                    <m:sSup>
                      <m:sSupPr>
                        <m:ctrlPr>
                          <a:rPr lang="en-US" sz="2000" b="1" i="1" smtClean="0">
                            <a:solidFill>
                              <a:srgbClr val="00B0F0"/>
                            </a:solidFill>
                            <a:latin typeface="Cambria Math"/>
                            <a:cs typeface="2005_iannnnnBMX" pitchFamily="2" charset="0"/>
                          </a:rPr>
                        </m:ctrlPr>
                      </m:sSupPr>
                      <m:e>
                        <m:r>
                          <a:rPr lang="en-US" sz="2000" b="1" i="1" smtClean="0">
                            <a:solidFill>
                              <a:srgbClr val="00B0F0"/>
                            </a:solidFill>
                            <a:latin typeface="Cambria Math"/>
                            <a:cs typeface="2005_iannnnnBMX" pitchFamily="2" charset="0"/>
                          </a:rPr>
                          <m:t>𝒕</m:t>
                        </m:r>
                      </m:e>
                      <m:sup>
                        <m:r>
                          <a:rPr lang="en-US" sz="2000" b="1" i="1" smtClean="0">
                            <a:solidFill>
                              <a:srgbClr val="00B0F0"/>
                            </a:solidFill>
                            <a:latin typeface="Cambria Math"/>
                            <a:cs typeface="2005_iannnnnBMX" pitchFamily="2" charset="0"/>
                          </a:rPr>
                          <m:t>−</m:t>
                        </m:r>
                        <m:r>
                          <a:rPr lang="en-US" sz="2000" b="1" i="1" smtClean="0">
                            <a:solidFill>
                              <a:srgbClr val="00B0F0"/>
                            </a:solidFill>
                            <a:latin typeface="Cambria Math"/>
                            <a:cs typeface="2005_iannnnnBMX" pitchFamily="2" charset="0"/>
                          </a:rPr>
                          <m:t>𝟐</m:t>
                        </m:r>
                      </m:sup>
                    </m:sSup>
                  </m:oMath>
                </a14:m>
                <a:r>
                  <a:rPr lang="en-US" sz="2800" b="1" dirty="0" smtClean="0">
                    <a:solidFill>
                      <a:srgbClr val="00B0F0"/>
                    </a:solidFill>
                    <a:latin typeface="2005_iannnnnBMX" pitchFamily="2" charset="0"/>
                    <a:cs typeface="2005_iannnnnBMX" pitchFamily="2" charset="0"/>
                  </a:rPr>
                  <a:t> for m = 2 and t = -3.</a:t>
                </a:r>
              </a:p>
              <a:p>
                <a:pPr marL="514350" indent="-514350">
                  <a:buNone/>
                </a:pPr>
                <a:r>
                  <a:rPr lang="en-US" sz="2800" b="1" dirty="0" smtClean="0">
                    <a:solidFill>
                      <a:srgbClr val="FFFF00"/>
                    </a:solidFill>
                    <a:latin typeface="2005_iannnnnBMX" pitchFamily="2" charset="0"/>
                    <a:cs typeface="2005_iannnnnBMX" pitchFamily="2" charset="0"/>
                  </a:rPr>
                  <a:t>Method 2</a:t>
                </a:r>
                <a:r>
                  <a:rPr lang="en-US" sz="2800" b="1" dirty="0" smtClean="0">
                    <a:latin typeface="2005_iannnnnBMX" pitchFamily="2" charset="0"/>
                    <a:cs typeface="2005_iannnnnBMX" pitchFamily="2" charset="0"/>
                  </a:rPr>
                  <a:t> </a:t>
                </a:r>
                <a:r>
                  <a:rPr lang="en-US" sz="2800" b="1" dirty="0" smtClean="0">
                    <a:solidFill>
                      <a:srgbClr val="00B0F0"/>
                    </a:solidFill>
                    <a:latin typeface="2005_iannnnnBMX" pitchFamily="2" charset="0"/>
                    <a:cs typeface="2005_iannnnnBMX" pitchFamily="2" charset="0"/>
                  </a:rPr>
                  <a:t>Substitute first.</a:t>
                </a:r>
              </a:p>
              <a:p>
                <a:pPr marL="514350" indent="-514350">
                  <a:buNone/>
                </a:pPr>
                <a14:m>
                  <m:oMath xmlns:m="http://schemas.openxmlformats.org/officeDocument/2006/math">
                    <m:r>
                      <m:rPr>
                        <m:nor/>
                      </m:rPr>
                      <a:rPr lang="en-US" sz="2800" b="1" dirty="0">
                        <a:latin typeface="2005_iannnnnBMX" pitchFamily="2" charset="0"/>
                        <a:cs typeface="2005_iannnnnBMX" pitchFamily="2" charset="0"/>
                      </a:rPr>
                      <m:t>3</m:t>
                    </m:r>
                    <m:sSup>
                      <m:sSupPr>
                        <m:ctrlPr>
                          <a:rPr lang="en-US" sz="2000" b="1" i="1">
                            <a:latin typeface="Cambria Math"/>
                            <a:cs typeface="2005_iannnnnBMX" pitchFamily="2" charset="0"/>
                          </a:rPr>
                        </m:ctrlPr>
                      </m:sSupPr>
                      <m:e>
                        <m:r>
                          <a:rPr lang="en-US" sz="2000" b="1" i="1">
                            <a:latin typeface="Cambria Math"/>
                            <a:cs typeface="2005_iannnnnBMX" pitchFamily="2" charset="0"/>
                          </a:rPr>
                          <m:t>𝒎</m:t>
                        </m:r>
                      </m:e>
                      <m:sup>
                        <m:r>
                          <a:rPr lang="en-US" sz="2000" b="1" i="1">
                            <a:latin typeface="Cambria Math"/>
                            <a:cs typeface="2005_iannnnnBMX" pitchFamily="2" charset="0"/>
                          </a:rPr>
                          <m:t>𝟐</m:t>
                        </m:r>
                      </m:sup>
                    </m:sSup>
                    <m:sSup>
                      <m:sSupPr>
                        <m:ctrlPr>
                          <a:rPr lang="en-US" sz="2000" b="1" i="1">
                            <a:latin typeface="Cambria Math"/>
                            <a:cs typeface="2005_iannnnnBMX" pitchFamily="2" charset="0"/>
                          </a:rPr>
                        </m:ctrlPr>
                      </m:sSupPr>
                      <m:e>
                        <m:r>
                          <a:rPr lang="en-US" sz="2000" b="1" i="1">
                            <a:latin typeface="Cambria Math"/>
                            <a:cs typeface="2005_iannnnnBMX" pitchFamily="2" charset="0"/>
                          </a:rPr>
                          <m:t>𝒕</m:t>
                        </m:r>
                      </m:e>
                      <m:sup>
                        <m:r>
                          <a:rPr lang="en-US" sz="2000" b="1" i="1">
                            <a:latin typeface="Cambria Math"/>
                            <a:cs typeface="2005_iannnnnBMX" pitchFamily="2" charset="0"/>
                          </a:rPr>
                          <m:t>−</m:t>
                        </m:r>
                        <m:r>
                          <a:rPr lang="en-US" sz="2000" b="1" i="1">
                            <a:latin typeface="Cambria Math"/>
                            <a:cs typeface="2005_iannnnnBMX" pitchFamily="2" charset="0"/>
                          </a:rPr>
                          <m:t>𝟐</m:t>
                        </m:r>
                      </m:sup>
                    </m:sSup>
                  </m:oMath>
                </a14:m>
                <a:r>
                  <a:rPr lang="en-US" sz="2800" b="1" dirty="0">
                    <a:latin typeface="2005_iannnnnBMX" pitchFamily="2" charset="0"/>
                    <a:cs typeface="2005_iannnnnBMX" pitchFamily="2" charset="0"/>
                  </a:rPr>
                  <a:t>=</a:t>
                </a:r>
                <a:r>
                  <a:rPr lang="en-US" sz="3600" b="1" dirty="0">
                    <a:cs typeface="2005_iannnnnBMX" pitchFamily="2" charset="0"/>
                  </a:rPr>
                  <a:t> </a:t>
                </a:r>
                <a14:m>
                  <m:oMath xmlns:m="http://schemas.openxmlformats.org/officeDocument/2006/math">
                    <m:r>
                      <m:rPr>
                        <m:nor/>
                      </m:rPr>
                      <a:rPr lang="en-US" sz="2800" b="1" dirty="0">
                        <a:latin typeface="2005_iannnnnBMX" pitchFamily="2" charset="0"/>
                        <a:cs typeface="2005_iannnnnBMX" pitchFamily="2" charset="0"/>
                      </a:rPr>
                      <m:t>3</m:t>
                    </m:r>
                    <m:sSup>
                      <m:sSupPr>
                        <m:ctrlPr>
                          <a:rPr lang="en-US" sz="2000" b="1" i="1">
                            <a:latin typeface="Cambria Math"/>
                            <a:cs typeface="2005_iannnnnBMX" pitchFamily="2" charset="0"/>
                          </a:rPr>
                        </m:ctrlPr>
                      </m:sSupPr>
                      <m:e>
                        <m:r>
                          <a:rPr lang="en-US" sz="2000" b="1" i="1" smtClean="0">
                            <a:latin typeface="Cambria Math"/>
                            <a:cs typeface="2005_iannnnnBMX" pitchFamily="2" charset="0"/>
                          </a:rPr>
                          <m:t>(</m:t>
                        </m:r>
                        <m:r>
                          <a:rPr lang="en-US" sz="2000" b="1" i="1" smtClean="0">
                            <a:latin typeface="Cambria Math"/>
                            <a:cs typeface="2005_iannnnnBMX" pitchFamily="2" charset="0"/>
                          </a:rPr>
                          <m:t>𝟐</m:t>
                        </m:r>
                        <m:r>
                          <a:rPr lang="en-US" sz="2000" b="1" i="1" smtClean="0">
                            <a:latin typeface="Cambria Math"/>
                            <a:cs typeface="2005_iannnnnBMX" pitchFamily="2" charset="0"/>
                          </a:rPr>
                          <m:t>)</m:t>
                        </m:r>
                      </m:e>
                      <m:sup>
                        <m:r>
                          <a:rPr lang="en-US" sz="2000" b="1" i="1">
                            <a:latin typeface="Cambria Math"/>
                            <a:cs typeface="2005_iannnnnBMX" pitchFamily="2" charset="0"/>
                          </a:rPr>
                          <m:t>𝟐</m:t>
                        </m:r>
                      </m:sup>
                    </m:sSup>
                    <m:sSup>
                      <m:sSupPr>
                        <m:ctrlPr>
                          <a:rPr lang="en-US" sz="2000" b="1" i="1">
                            <a:latin typeface="Cambria Math"/>
                            <a:cs typeface="2005_iannnnnBMX" pitchFamily="2" charset="0"/>
                          </a:rPr>
                        </m:ctrlPr>
                      </m:sSupPr>
                      <m:e>
                        <m:r>
                          <a:rPr lang="en-US" sz="2000" b="1" i="1" smtClean="0">
                            <a:latin typeface="Cambria Math"/>
                            <a:cs typeface="2005_iannnnnBMX" pitchFamily="2" charset="0"/>
                          </a:rPr>
                          <m:t>(−</m:t>
                        </m:r>
                        <m:r>
                          <a:rPr lang="en-US" sz="2000" b="1" i="1" smtClean="0">
                            <a:latin typeface="Cambria Math"/>
                            <a:cs typeface="2005_iannnnnBMX" pitchFamily="2" charset="0"/>
                          </a:rPr>
                          <m:t>𝟑</m:t>
                        </m:r>
                        <m:r>
                          <a:rPr lang="en-US" sz="2000" b="1" i="1" smtClean="0">
                            <a:latin typeface="Cambria Math"/>
                            <a:cs typeface="2005_iannnnnBMX" pitchFamily="2" charset="0"/>
                          </a:rPr>
                          <m:t>)</m:t>
                        </m:r>
                      </m:e>
                      <m:sup>
                        <m:r>
                          <a:rPr lang="en-US" sz="2000" b="1" i="1">
                            <a:latin typeface="Cambria Math"/>
                            <a:cs typeface="2005_iannnnnBMX" pitchFamily="2" charset="0"/>
                          </a:rPr>
                          <m:t>−</m:t>
                        </m:r>
                        <m:r>
                          <a:rPr lang="en-US" sz="2000" b="1" i="1">
                            <a:latin typeface="Cambria Math"/>
                            <a:cs typeface="2005_iannnnnBMX" pitchFamily="2" charset="0"/>
                          </a:rPr>
                          <m:t>𝟐</m:t>
                        </m:r>
                      </m:sup>
                    </m:sSup>
                  </m:oMath>
                </a14:m>
                <a:r>
                  <a:rPr lang="en-US" sz="2800" b="1" dirty="0" smtClean="0">
                    <a:latin typeface="2005_iannnnnBMX" pitchFamily="2" charset="0"/>
                    <a:cs typeface="2005_iannnnnBMX" pitchFamily="2" charset="0"/>
                  </a:rPr>
                  <a:t>		</a:t>
                </a:r>
                <a:r>
                  <a:rPr lang="en-US" sz="2800" b="1" dirty="0" smtClean="0">
                    <a:solidFill>
                      <a:schemeClr val="accent6">
                        <a:lumMod val="40000"/>
                        <a:lumOff val="60000"/>
                      </a:schemeClr>
                    </a:solidFill>
                    <a:latin typeface="2005_iannnnnBMX" pitchFamily="2" charset="0"/>
                    <a:cs typeface="2005_iannnnnBMX" pitchFamily="2" charset="0"/>
                  </a:rPr>
                  <a:t>Substitute </a:t>
                </a:r>
                <a:r>
                  <a:rPr lang="en-US" sz="2800" b="1" dirty="0">
                    <a:solidFill>
                      <a:schemeClr val="accent6">
                        <a:lumMod val="40000"/>
                        <a:lumOff val="60000"/>
                      </a:schemeClr>
                    </a:solidFill>
                    <a:latin typeface="2005_iannnnnBMX" pitchFamily="2" charset="0"/>
                    <a:cs typeface="2005_iannnnnBMX" pitchFamily="2" charset="0"/>
                  </a:rPr>
                  <a:t>2 for m and -3 for t.</a:t>
                </a:r>
              </a:p>
              <a:p>
                <a:pPr marL="514350" indent="-514350">
                  <a:buNone/>
                </a:pPr>
                <a:r>
                  <a:rPr lang="en-US" sz="2800" b="1" dirty="0" smtClean="0">
                    <a:latin typeface="2005_iannnnnBMX" pitchFamily="2" charset="0"/>
                    <a:cs typeface="2005_iannnnnBMX" pitchFamily="2" charset="0"/>
                  </a:rPr>
                  <a:t>	     = </a:t>
                </a:r>
                <a14:m>
                  <m:oMath xmlns:m="http://schemas.openxmlformats.org/officeDocument/2006/math">
                    <m:f>
                      <m:fPr>
                        <m:ctrlPr>
                          <a:rPr lang="en-US" sz="2400" b="1" i="1" dirty="0">
                            <a:latin typeface="Cambria Math"/>
                            <a:cs typeface="2005_iannnnnBMX" pitchFamily="2" charset="0"/>
                          </a:rPr>
                        </m:ctrlPr>
                      </m:fPr>
                      <m:num>
                        <m:sSup>
                          <m:sSupPr>
                            <m:ctrlPr>
                              <a:rPr lang="en-US" sz="2400" b="1" i="1" dirty="0">
                                <a:latin typeface="Cambria Math"/>
                                <a:cs typeface="2005_iannnnnBMX" pitchFamily="2" charset="0"/>
                              </a:rPr>
                            </m:ctrlPr>
                          </m:sSupPr>
                          <m:e>
                            <m:r>
                              <a:rPr lang="en-US" sz="2400" b="1" i="1" dirty="0">
                                <a:latin typeface="Cambria Math"/>
                                <a:cs typeface="2005_iannnnnBMX" pitchFamily="2" charset="0"/>
                              </a:rPr>
                              <m:t>𝟑</m:t>
                            </m:r>
                            <m:r>
                              <a:rPr lang="en-US" sz="2400" b="1" i="1" dirty="0" smtClean="0">
                                <a:latin typeface="Cambria Math"/>
                                <a:cs typeface="2005_iannnnnBMX" pitchFamily="2" charset="0"/>
                              </a:rPr>
                              <m:t>(</m:t>
                            </m:r>
                            <m:r>
                              <a:rPr lang="en-US" sz="2400" b="1" i="1" dirty="0" smtClean="0">
                                <a:latin typeface="Cambria Math"/>
                                <a:cs typeface="2005_iannnnnBMX" pitchFamily="2" charset="0"/>
                              </a:rPr>
                              <m:t>𝟐</m:t>
                            </m:r>
                            <m:r>
                              <a:rPr lang="en-US" sz="2400" b="1" i="1" dirty="0" smtClean="0">
                                <a:latin typeface="Cambria Math"/>
                                <a:cs typeface="2005_iannnnnBMX" pitchFamily="2" charset="0"/>
                              </a:rPr>
                              <m:t>)</m:t>
                            </m:r>
                          </m:e>
                          <m:sup>
                            <m:r>
                              <a:rPr lang="en-US" sz="2400" b="1" i="1" dirty="0">
                                <a:latin typeface="Cambria Math"/>
                                <a:cs typeface="2005_iannnnnBMX" pitchFamily="2" charset="0"/>
                              </a:rPr>
                              <m:t>𝟐</m:t>
                            </m:r>
                          </m:sup>
                        </m:sSup>
                      </m:num>
                      <m:den>
                        <m:sSup>
                          <m:sSupPr>
                            <m:ctrlPr>
                              <a:rPr lang="en-US" sz="2400" b="1" i="1" dirty="0">
                                <a:latin typeface="Cambria Math"/>
                                <a:cs typeface="2005_iannnnnBMX" pitchFamily="2" charset="0"/>
                              </a:rPr>
                            </m:ctrlPr>
                          </m:sSupPr>
                          <m:e>
                            <m:r>
                              <a:rPr lang="en-US" sz="2400" b="1" i="1" dirty="0" smtClean="0">
                                <a:latin typeface="Cambria Math"/>
                                <a:cs typeface="2005_iannnnnBMX" pitchFamily="2" charset="0"/>
                              </a:rPr>
                              <m:t>(−</m:t>
                            </m:r>
                            <m:r>
                              <a:rPr lang="en-US" sz="2400" b="1" i="1" dirty="0" smtClean="0">
                                <a:latin typeface="Cambria Math"/>
                                <a:cs typeface="2005_iannnnnBMX" pitchFamily="2" charset="0"/>
                              </a:rPr>
                              <m:t>𝟑</m:t>
                            </m:r>
                            <m:r>
                              <a:rPr lang="en-US" sz="2400" b="1" i="1" dirty="0" smtClean="0">
                                <a:latin typeface="Cambria Math"/>
                                <a:cs typeface="2005_iannnnnBMX" pitchFamily="2" charset="0"/>
                              </a:rPr>
                              <m:t>)</m:t>
                            </m:r>
                          </m:e>
                          <m:sup>
                            <m:r>
                              <a:rPr lang="en-US" sz="2400" b="1" i="1" dirty="0">
                                <a:latin typeface="Cambria Math"/>
                                <a:cs typeface="2005_iannnnnBMX" pitchFamily="2" charset="0"/>
                              </a:rPr>
                              <m:t>𝟐</m:t>
                            </m:r>
                          </m:sup>
                        </m:sSup>
                      </m:den>
                    </m:f>
                  </m:oMath>
                </a14:m>
                <a:r>
                  <a:rPr lang="en-US" sz="2800" b="1" dirty="0">
                    <a:latin typeface="2005_iannnnnBMX" pitchFamily="2" charset="0"/>
                    <a:cs typeface="2005_iannnnnBMX" pitchFamily="2" charset="0"/>
                  </a:rPr>
                  <a:t>		</a:t>
                </a:r>
                <a:r>
                  <a:rPr lang="en-US" sz="2800" b="1" dirty="0" smtClean="0">
                    <a:latin typeface="2005_iannnnnBMX" pitchFamily="2" charset="0"/>
                    <a:cs typeface="2005_iannnnnBMX" pitchFamily="2" charset="0"/>
                  </a:rPr>
                  <a:t>	</a:t>
                </a:r>
                <a:r>
                  <a:rPr lang="en-US" sz="2800" b="1" dirty="0" smtClean="0">
                    <a:solidFill>
                      <a:schemeClr val="accent6">
                        <a:lumMod val="40000"/>
                        <a:lumOff val="60000"/>
                      </a:schemeClr>
                    </a:solidFill>
                    <a:latin typeface="2005_iannnnnBMX" pitchFamily="2" charset="0"/>
                    <a:cs typeface="2005_iannnnnBMX" pitchFamily="2" charset="0"/>
                  </a:rPr>
                  <a:t>Use </a:t>
                </a:r>
                <a:r>
                  <a:rPr lang="en-US" sz="2800" b="1" dirty="0">
                    <a:solidFill>
                      <a:schemeClr val="accent6">
                        <a:lumMod val="40000"/>
                        <a:lumOff val="60000"/>
                      </a:schemeClr>
                    </a:solidFill>
                    <a:latin typeface="2005_iannnnnBMX" pitchFamily="2" charset="0"/>
                    <a:cs typeface="2005_iannnnnBMX" pitchFamily="2" charset="0"/>
                  </a:rPr>
                  <a:t>the definition of negative exponent</a:t>
                </a:r>
                <a:endParaRPr lang="en-US" sz="2800" b="1" dirty="0" smtClean="0">
                  <a:solidFill>
                    <a:schemeClr val="accent6">
                      <a:lumMod val="40000"/>
                      <a:lumOff val="60000"/>
                    </a:schemeClr>
                  </a:solidFill>
                  <a:latin typeface="2005_iannnnnBMX" pitchFamily="2" charset="0"/>
                  <a:cs typeface="2005_iannnnnBMX" pitchFamily="2" charset="0"/>
                </a:endParaRPr>
              </a:p>
              <a:p>
                <a:pPr marL="514350" indent="-514350">
                  <a:buNone/>
                </a:pPr>
                <a:r>
                  <a:rPr lang="en-US" sz="2800" b="1" dirty="0" smtClean="0">
                    <a:latin typeface="2005_iannnnnBMX" pitchFamily="2" charset="0"/>
                    <a:cs typeface="2005_iannnnnBMX" pitchFamily="2" charset="0"/>
                  </a:rPr>
                  <a:t>	</a:t>
                </a:r>
                <a:r>
                  <a:rPr lang="en-US" sz="2800" b="1" dirty="0">
                    <a:latin typeface="2005_iannnnnBMX" pitchFamily="2" charset="0"/>
                    <a:cs typeface="2005_iannnnnBMX" pitchFamily="2" charset="0"/>
                  </a:rPr>
                  <a:t> </a:t>
                </a:r>
                <a:r>
                  <a:rPr lang="en-US" sz="2800" b="1" dirty="0" smtClean="0">
                    <a:latin typeface="2005_iannnnnBMX" pitchFamily="2" charset="0"/>
                    <a:cs typeface="2005_iannnnnBMX" pitchFamily="2" charset="0"/>
                  </a:rPr>
                  <a:t>    = </a:t>
                </a:r>
                <a14:m>
                  <m:oMath xmlns:m="http://schemas.openxmlformats.org/officeDocument/2006/math">
                    <m:f>
                      <m:fPr>
                        <m:ctrlPr>
                          <a:rPr lang="en-US" sz="2400" b="1" i="1" smtClean="0">
                            <a:latin typeface="Cambria Math"/>
                            <a:cs typeface="2005_iannnnnBMX" pitchFamily="2" charset="0"/>
                          </a:rPr>
                        </m:ctrlPr>
                      </m:fPr>
                      <m:num>
                        <m:r>
                          <a:rPr lang="en-US" sz="2400" b="1" i="1" smtClean="0">
                            <a:latin typeface="Cambria Math"/>
                            <a:cs typeface="2005_iannnnnBMX" pitchFamily="2" charset="0"/>
                          </a:rPr>
                          <m:t>𝟏𝟐</m:t>
                        </m:r>
                      </m:num>
                      <m:den>
                        <m:r>
                          <a:rPr lang="en-US" sz="2400" b="1" i="1" smtClean="0">
                            <a:latin typeface="Cambria Math"/>
                            <a:cs typeface="2005_iannnnnBMX" pitchFamily="2" charset="0"/>
                          </a:rPr>
                          <m:t>𝟗</m:t>
                        </m:r>
                      </m:den>
                    </m:f>
                  </m:oMath>
                </a14:m>
                <a:r>
                  <a:rPr lang="en-US" sz="2800" b="1" dirty="0" smtClean="0">
                    <a:latin typeface="2005_iannnnnBMX" pitchFamily="2" charset="0"/>
                    <a:cs typeface="2005_iannnnnBMX" pitchFamily="2" charset="0"/>
                  </a:rPr>
                  <a:t> 			</a:t>
                </a:r>
                <a:r>
                  <a:rPr lang="en-US" sz="2800" b="1" dirty="0" smtClean="0">
                    <a:solidFill>
                      <a:schemeClr val="accent6">
                        <a:lumMod val="40000"/>
                        <a:lumOff val="60000"/>
                      </a:schemeClr>
                    </a:solidFill>
                    <a:latin typeface="2005_iannnnnBMX" pitchFamily="2" charset="0"/>
                    <a:cs typeface="2005_iannnnnBMX" pitchFamily="2" charset="0"/>
                  </a:rPr>
                  <a:t>Simplify.</a:t>
                </a:r>
              </a:p>
              <a:p>
                <a:pPr marL="514350" indent="-514350">
                  <a:buNone/>
                </a:pPr>
                <a:r>
                  <a:rPr lang="en-US" sz="2800" b="1" dirty="0" smtClean="0">
                    <a:latin typeface="2005_iannnnnBMX" pitchFamily="2" charset="0"/>
                    <a:cs typeface="2005_iannnnnBMX" pitchFamily="2" charset="0"/>
                  </a:rPr>
                  <a:t>           = </a:t>
                </a:r>
                <a:r>
                  <a:rPr lang="en-US" sz="2800" b="1" dirty="0">
                    <a:latin typeface="2005_iannnnnBMX" pitchFamily="2" charset="0"/>
                    <a:cs typeface="2005_iannnnnBMX" pitchFamily="2" charset="0"/>
                  </a:rPr>
                  <a:t>1</a:t>
                </a:r>
                <a14:m>
                  <m:oMath xmlns:m="http://schemas.openxmlformats.org/officeDocument/2006/math">
                    <m:f>
                      <m:fPr>
                        <m:ctrlPr>
                          <a:rPr lang="en-US" sz="2400" b="1" i="1">
                            <a:latin typeface="Cambria Math"/>
                            <a:cs typeface="2005_iannnnnBMX" pitchFamily="2" charset="0"/>
                          </a:rPr>
                        </m:ctrlPr>
                      </m:fPr>
                      <m:num>
                        <m:r>
                          <a:rPr lang="en-US" sz="2400" b="1" i="1">
                            <a:latin typeface="Cambria Math"/>
                            <a:cs typeface="2005_iannnnnBMX" pitchFamily="2" charset="0"/>
                          </a:rPr>
                          <m:t>𝟏</m:t>
                        </m:r>
                      </m:num>
                      <m:den>
                        <m:r>
                          <a:rPr lang="en-US" sz="2400" b="1" i="1">
                            <a:latin typeface="Cambria Math"/>
                            <a:cs typeface="2005_iannnnnBMX" pitchFamily="2" charset="0"/>
                          </a:rPr>
                          <m:t>𝟑</m:t>
                        </m:r>
                      </m:den>
                    </m:f>
                  </m:oMath>
                </a14:m>
                <a:endParaRPr lang="en-US" sz="2800" b="1" dirty="0">
                  <a:latin typeface="2005_iannnnnBMX" pitchFamily="2" charset="0"/>
                  <a:cs typeface="2005_iannnnnBMX" pitchFamily="2" charset="0"/>
                </a:endParaRPr>
              </a:p>
            </p:txBody>
          </p:sp>
        </mc:Choice>
        <mc:Fallback xmlns="">
          <p:sp>
            <p:nvSpPr>
              <p:cNvPr id="5123" name="Rectangle 3"/>
              <p:cNvSpPr>
                <a:spLocks noGrp="1" noRot="1" noChangeAspect="1" noMove="1" noResize="1" noEditPoints="1" noAdjustHandles="1" noChangeArrowheads="1" noChangeShapeType="1" noTextEdit="1"/>
              </p:cNvSpPr>
              <p:nvPr>
                <p:ph type="body" idx="1"/>
              </p:nvPr>
            </p:nvSpPr>
            <p:spPr>
              <a:xfrm>
                <a:off x="500034" y="1573322"/>
                <a:ext cx="8001056" cy="4952022"/>
              </a:xfrm>
              <a:blipFill rotWithShape="1">
                <a:blip r:embed="rId2"/>
                <a:stretch>
                  <a:fillRect l="-1523" t="-1232" r="-990"/>
                </a:stretch>
              </a:blipFill>
            </p:spPr>
            <p:txBody>
              <a:bodyPr/>
              <a:lstStyle/>
              <a:p>
                <a:r>
                  <a:rPr lang="th-TH">
                    <a:noFill/>
                  </a:rPr>
                  <a:t> </a:t>
                </a:r>
              </a:p>
            </p:txBody>
          </p:sp>
        </mc:Fallback>
      </mc:AlternateContent>
    </p:spTree>
    <p:extLst>
      <p:ext uri="{BB962C8B-B14F-4D97-AF65-F5344CB8AC3E}">
        <p14:creationId xmlns:p14="http://schemas.microsoft.com/office/powerpoint/2010/main" val="11022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fade">
                                      <p:cBhvr>
                                        <p:cTn id="12" dur="500"/>
                                        <p:tgtEl>
                                          <p:spTgt spid="5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fade">
                                      <p:cBhvr>
                                        <p:cTn id="17" dur="500"/>
                                        <p:tgtEl>
                                          <p:spTgt spid="51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fade">
                                      <p:cBhvr>
                                        <p:cTn id="22" dur="500"/>
                                        <p:tgtEl>
                                          <p:spTgt spid="51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23">
                                            <p:txEl>
                                              <p:pRg st="4" end="4"/>
                                            </p:txEl>
                                          </p:spTgt>
                                        </p:tgtEl>
                                        <p:attrNameLst>
                                          <p:attrName>style.visibility</p:attrName>
                                        </p:attrNameLst>
                                      </p:cBhvr>
                                      <p:to>
                                        <p:strVal val="visible"/>
                                      </p:to>
                                    </p:set>
                                    <p:animEffect transition="in" filter="fade">
                                      <p:cBhvr>
                                        <p:cTn id="27" dur="500"/>
                                        <p:tgtEl>
                                          <p:spTgt spid="51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123">
                                            <p:txEl>
                                              <p:pRg st="5" end="5"/>
                                            </p:txEl>
                                          </p:spTgt>
                                        </p:tgtEl>
                                        <p:attrNameLst>
                                          <p:attrName>style.visibility</p:attrName>
                                        </p:attrNameLst>
                                      </p:cBhvr>
                                      <p:to>
                                        <p:strVal val="visible"/>
                                      </p:to>
                                    </p:set>
                                    <p:animEffect transition="in" filter="fade">
                                      <p:cBhvr>
                                        <p:cTn id="32" dur="500"/>
                                        <p:tgtEl>
                                          <p:spTgt spid="512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123">
                                            <p:txEl>
                                              <p:pRg st="6" end="6"/>
                                            </p:txEl>
                                          </p:spTgt>
                                        </p:tgtEl>
                                        <p:attrNameLst>
                                          <p:attrName>style.visibility</p:attrName>
                                        </p:attrNameLst>
                                      </p:cBhvr>
                                      <p:to>
                                        <p:strVal val="visible"/>
                                      </p:to>
                                    </p:set>
                                    <p:animEffect transition="in" filter="fade">
                                      <p:cBhvr>
                                        <p:cTn id="37" dur="500"/>
                                        <p:tgtEl>
                                          <p:spTgt spid="51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เมฆ 5"/>
          <p:cNvSpPr/>
          <p:nvPr/>
        </p:nvSpPr>
        <p:spPr>
          <a:xfrm>
            <a:off x="2123728" y="500042"/>
            <a:ext cx="4608512" cy="1071570"/>
          </a:xfrm>
          <a:prstGeom prst="clou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 name="ตัวยึดหมายเลขภาพนิ่ง 5"/>
          <p:cNvSpPr>
            <a:spLocks noGrp="1"/>
          </p:cNvSpPr>
          <p:nvPr>
            <p:ph type="sldNum" sz="quarter" idx="12"/>
          </p:nvPr>
        </p:nvSpPr>
        <p:spPr/>
        <p:txBody>
          <a:bodyPr/>
          <a:lstStyle/>
          <a:p>
            <a:fld id="{8E3771CF-BC35-4C5D-AE13-C627F28D70EF}" type="slidenum">
              <a:rPr lang="en-US"/>
              <a:pPr/>
              <a:t>41</a:t>
            </a:fld>
            <a:endParaRPr lang="en-US"/>
          </a:p>
        </p:txBody>
      </p:sp>
      <p:sp>
        <p:nvSpPr>
          <p:cNvPr id="5122" name="Rectangle 2"/>
          <p:cNvSpPr>
            <a:spLocks noGrp="1" noChangeArrowheads="1"/>
          </p:cNvSpPr>
          <p:nvPr>
            <p:ph type="title"/>
          </p:nvPr>
        </p:nvSpPr>
        <p:spPr>
          <a:xfrm>
            <a:off x="428596" y="571480"/>
            <a:ext cx="7924800" cy="857256"/>
          </a:xfrm>
        </p:spPr>
        <p:txBody>
          <a:bodyPr/>
          <a:lstStyle/>
          <a:p>
            <a:pPr marL="514350" indent="-514350" algn="ctr"/>
            <a:r>
              <a:rPr lang="en-US" sz="4000" dirty="0">
                <a:solidFill>
                  <a:srgbClr val="FFFF00"/>
                </a:solidFill>
                <a:latin typeface="2005_iannnnnBMX" pitchFamily="2" charset="0"/>
                <a:cs typeface="2005_iannnnnBMX" pitchFamily="2" charset="0"/>
              </a:rPr>
              <a:t>Properties of exponents.</a:t>
            </a:r>
          </a:p>
        </p:txBody>
      </p:sp>
      <mc:AlternateContent xmlns:mc="http://schemas.openxmlformats.org/markup-compatibility/2006" xmlns:a14="http://schemas.microsoft.com/office/drawing/2010/main">
        <mc:Choice Requires="a14">
          <p:sp>
            <p:nvSpPr>
              <p:cNvPr id="5123" name="Rectangle 3"/>
              <p:cNvSpPr>
                <a:spLocks noGrp="1" noChangeArrowheads="1"/>
              </p:cNvSpPr>
              <p:nvPr>
                <p:ph type="body" idx="1"/>
              </p:nvPr>
            </p:nvSpPr>
            <p:spPr>
              <a:xfrm>
                <a:off x="323528" y="1340768"/>
                <a:ext cx="8280920" cy="5143536"/>
              </a:xfrm>
            </p:spPr>
            <p:txBody>
              <a:bodyPr/>
              <a:lstStyle/>
              <a:p>
                <a:pPr marL="514350" indent="-514350">
                  <a:buNone/>
                </a:pPr>
                <a:r>
                  <a:rPr lang="en-US" sz="2800" b="1" dirty="0" smtClean="0">
                    <a:solidFill>
                      <a:srgbClr val="00B0F0"/>
                    </a:solidFill>
                    <a:latin typeface="2005_iannnnnBMX" pitchFamily="2" charset="0"/>
                    <a:cs typeface="2005_iannnnnBMX" pitchFamily="2" charset="0"/>
                  </a:rPr>
                  <a:t>You can use what you learned in the previous lesson to find  an shortcut </a:t>
                </a:r>
              </a:p>
              <a:p>
                <a:pPr marL="514350" indent="-514350">
                  <a:buNone/>
                </a:pPr>
                <a:r>
                  <a:rPr lang="en-US" sz="2800" b="1" dirty="0" smtClean="0">
                    <a:solidFill>
                      <a:srgbClr val="00B0F0"/>
                    </a:solidFill>
                    <a:latin typeface="2005_iannnnnBMX" pitchFamily="2" charset="0"/>
                    <a:cs typeface="2005_iannnnnBMX" pitchFamily="2" charset="0"/>
                  </a:rPr>
                  <a:t>for simplifying expressions with powers. Copy and complete each statement.</a:t>
                </a:r>
              </a:p>
              <a:p>
                <a:pPr marL="514350" indent="-514350">
                  <a:buNone/>
                </a:pPr>
                <a:r>
                  <a:rPr lang="en-US" sz="2800" b="1" dirty="0" smtClean="0">
                    <a:latin typeface="2005_iannnnnBMX" pitchFamily="2" charset="0"/>
                    <a:cs typeface="2005_iannnnnBMX" pitchFamily="2" charset="0"/>
                  </a:rPr>
                  <a:t>1. </a:t>
                </a:r>
                <a14:m>
                  <m:oMath xmlns:m="http://schemas.openxmlformats.org/officeDocument/2006/math">
                    <m:sSup>
                      <m:sSupPr>
                        <m:ctrlPr>
                          <a:rPr lang="en-US" sz="2000" b="1" i="1" smtClean="0">
                            <a:latin typeface="Cambria Math"/>
                            <a:cs typeface="2005_iannnnnBMX" pitchFamily="2" charset="0"/>
                          </a:rPr>
                        </m:ctrlPr>
                      </m:sSupPr>
                      <m:e>
                        <m:sSup>
                          <m:sSupPr>
                            <m:ctrlPr>
                              <a:rPr lang="en-US" sz="2000" b="1" i="1" smtClean="0">
                                <a:latin typeface="Cambria Math"/>
                                <a:cs typeface="2005_iannnnnBMX" pitchFamily="2" charset="0"/>
                              </a:rPr>
                            </m:ctrlPr>
                          </m:sSupPr>
                          <m:e>
                            <m:r>
                              <a:rPr lang="en-US" sz="2000" b="1" i="1" smtClean="0">
                                <a:latin typeface="Cambria Math"/>
                                <a:cs typeface="2005_iannnnnBMX" pitchFamily="2" charset="0"/>
                              </a:rPr>
                              <m:t>(</m:t>
                            </m:r>
                            <m:r>
                              <a:rPr lang="en-US" sz="2000" b="1" i="1" smtClean="0">
                                <a:latin typeface="Cambria Math"/>
                                <a:cs typeface="2005_iannnnnBMX" pitchFamily="2" charset="0"/>
                              </a:rPr>
                              <m:t>𝟑</m:t>
                            </m:r>
                          </m:e>
                          <m:sup>
                            <m:r>
                              <a:rPr lang="en-US" sz="2000" b="1" i="1" smtClean="0">
                                <a:latin typeface="Cambria Math"/>
                                <a:cs typeface="2005_iannnnnBMX" pitchFamily="2" charset="0"/>
                              </a:rPr>
                              <m:t>𝟔</m:t>
                            </m:r>
                          </m:sup>
                        </m:sSup>
                        <m:r>
                          <a:rPr lang="en-US" sz="2000" b="1" i="1" smtClean="0">
                            <a:latin typeface="Cambria Math"/>
                            <a:cs typeface="2005_iannnnnBMX" pitchFamily="2" charset="0"/>
                          </a:rPr>
                          <m:t>)</m:t>
                        </m:r>
                      </m:e>
                      <m:sup>
                        <m:r>
                          <a:rPr lang="en-US" sz="2000" b="1" i="1" smtClean="0">
                            <a:latin typeface="Cambria Math"/>
                            <a:cs typeface="2005_iannnnnBMX" pitchFamily="2" charset="0"/>
                          </a:rPr>
                          <m:t>𝟐</m:t>
                        </m:r>
                      </m:sup>
                    </m:sSup>
                  </m:oMath>
                </a14:m>
                <a:r>
                  <a:rPr lang="en-US" sz="2800" b="1" dirty="0" smtClean="0">
                    <a:latin typeface="2005_iannnnnBMX" pitchFamily="2" charset="0"/>
                    <a:cs typeface="2005_iannnnnBMX" pitchFamily="2" charset="0"/>
                  </a:rPr>
                  <a:t> = </a:t>
                </a:r>
                <a14:m>
                  <m:oMath xmlns:m="http://schemas.openxmlformats.org/officeDocument/2006/math">
                    <m:sSup>
                      <m:sSupPr>
                        <m:ctrlPr>
                          <a:rPr lang="en-US" sz="2000" b="1" i="1" smtClean="0">
                            <a:latin typeface="Cambria Math"/>
                            <a:cs typeface="2005_iannnnnBMX" pitchFamily="2" charset="0"/>
                          </a:rPr>
                        </m:ctrlPr>
                      </m:sSupPr>
                      <m:e>
                        <m:r>
                          <a:rPr lang="en-US" sz="2000" b="1" i="1" smtClean="0">
                            <a:latin typeface="Cambria Math"/>
                            <a:cs typeface="2005_iannnnnBMX" pitchFamily="2" charset="0"/>
                          </a:rPr>
                          <m:t>𝟑</m:t>
                        </m:r>
                      </m:e>
                      <m:sup>
                        <m:r>
                          <a:rPr lang="en-US" sz="2000" b="1" i="1" smtClean="0">
                            <a:latin typeface="Cambria Math"/>
                            <a:cs typeface="2005_iannnnnBMX" pitchFamily="2" charset="0"/>
                          </a:rPr>
                          <m:t>𝟔</m:t>
                        </m:r>
                      </m:sup>
                    </m:sSup>
                  </m:oMath>
                </a14:m>
                <a:r>
                  <a:rPr lang="en-US" sz="2000" b="1" dirty="0" smtClean="0">
                    <a:latin typeface="2005_iannnnnBMX" pitchFamily="2" charset="0"/>
                    <a:cs typeface="2005_iannnnnBMX" pitchFamily="2" charset="0"/>
                    <a:sym typeface="Symbol"/>
                  </a:rPr>
                  <a:t> </a:t>
                </a:r>
                <a14:m>
                  <m:oMath xmlns:m="http://schemas.openxmlformats.org/officeDocument/2006/math">
                    <m:sSup>
                      <m:sSupPr>
                        <m:ctrlPr>
                          <a:rPr lang="en-US" sz="2000" b="1" i="1" smtClean="0">
                            <a:latin typeface="Cambria Math"/>
                            <a:cs typeface="2005_iannnnnBMX" pitchFamily="2" charset="0"/>
                            <a:sym typeface="Symbol"/>
                          </a:rPr>
                        </m:ctrlPr>
                      </m:sSupPr>
                      <m:e>
                        <m:r>
                          <a:rPr lang="en-US" sz="2000" b="1" i="1" smtClean="0">
                            <a:latin typeface="Cambria Math"/>
                            <a:cs typeface="2005_iannnnnBMX" pitchFamily="2" charset="0"/>
                            <a:sym typeface="Symbol"/>
                          </a:rPr>
                          <m:t>𝟑</m:t>
                        </m:r>
                      </m:e>
                      <m:sup>
                        <m:r>
                          <a:rPr lang="en-US" sz="2000" b="1" i="1" smtClean="0">
                            <a:latin typeface="Cambria Math"/>
                            <a:cs typeface="2005_iannnnnBMX" pitchFamily="2" charset="0"/>
                            <a:sym typeface="Symbol"/>
                          </a:rPr>
                          <m:t>𝟔</m:t>
                        </m:r>
                      </m:sup>
                    </m:sSup>
                  </m:oMath>
                </a14:m>
                <a:r>
                  <a:rPr lang="en-US" sz="2000" b="1" dirty="0" smtClean="0">
                    <a:latin typeface="2005_iannnnnBMX" pitchFamily="2" charset="0"/>
                    <a:cs typeface="2005_iannnnnBMX" pitchFamily="2" charset="0"/>
                  </a:rPr>
                  <a:t> =</a:t>
                </a:r>
                <a:r>
                  <a:rPr lang="en-US" sz="2000" b="1" dirty="0">
                    <a:cs typeface="2005_iannnnnBMX" pitchFamily="2" charset="0"/>
                    <a:sym typeface="Symbol"/>
                  </a:rPr>
                  <a:t> </a:t>
                </a:r>
                <a14:m>
                  <m:oMath xmlns:m="http://schemas.openxmlformats.org/officeDocument/2006/math">
                    <m:sSup>
                      <m:sSupPr>
                        <m:ctrlPr>
                          <a:rPr lang="en-US" sz="2000" b="1" i="1">
                            <a:latin typeface="Cambria Math"/>
                            <a:cs typeface="2005_iannnnnBMX" pitchFamily="2" charset="0"/>
                            <a:sym typeface="Symbol"/>
                          </a:rPr>
                        </m:ctrlPr>
                      </m:sSupPr>
                      <m:e>
                        <m:r>
                          <a:rPr lang="en-US" sz="2000" b="1" i="1">
                            <a:latin typeface="Cambria Math"/>
                            <a:cs typeface="2005_iannnnnBMX" pitchFamily="2" charset="0"/>
                            <a:sym typeface="Symbol"/>
                          </a:rPr>
                          <m:t>𝟑</m:t>
                        </m:r>
                      </m:e>
                      <m:sup>
                        <m:r>
                          <a:rPr lang="en-US" sz="2000" b="1" i="1" smtClean="0">
                            <a:latin typeface="Cambria Math"/>
                            <a:cs typeface="2005_iannnnnBMX" pitchFamily="2" charset="0"/>
                            <a:sym typeface="Symbol"/>
                          </a:rPr>
                          <m:t>𝟔</m:t>
                        </m:r>
                        <m:r>
                          <a:rPr lang="en-US" sz="2000" b="1" i="1" smtClean="0">
                            <a:latin typeface="Cambria Math"/>
                            <a:cs typeface="2005_iannnnnBMX" pitchFamily="2" charset="0"/>
                            <a:sym typeface="Symbol"/>
                          </a:rPr>
                          <m:t>+</m:t>
                        </m:r>
                        <m:r>
                          <a:rPr lang="en-US" sz="2000" b="1" i="1" smtClean="0">
                            <a:latin typeface="Cambria Math"/>
                            <a:cs typeface="2005_iannnnnBMX" pitchFamily="2" charset="0"/>
                            <a:sym typeface="Symbol"/>
                          </a:rPr>
                          <m:t>𝟔</m:t>
                        </m:r>
                      </m:sup>
                    </m:sSup>
                  </m:oMath>
                </a14:m>
                <a:r>
                  <a:rPr lang="en-US" sz="2000" b="1" dirty="0" smtClean="0">
                    <a:latin typeface="2005_iannnnnBMX" pitchFamily="2" charset="0"/>
                    <a:cs typeface="2005_iannnnnBMX" pitchFamily="2" charset="0"/>
                  </a:rPr>
                  <a:t> = </a:t>
                </a:r>
                <a14:m>
                  <m:oMath xmlns:m="http://schemas.openxmlformats.org/officeDocument/2006/math">
                    <m:sSup>
                      <m:sSupPr>
                        <m:ctrlPr>
                          <a:rPr lang="en-US" sz="2000" b="1" i="1" smtClean="0">
                            <a:latin typeface="Cambria Math"/>
                            <a:cs typeface="2005_iannnnnBMX" pitchFamily="2" charset="0"/>
                          </a:rPr>
                        </m:ctrlPr>
                      </m:sSupPr>
                      <m:e>
                        <m:r>
                          <a:rPr lang="en-US" sz="2000" b="1" i="1" smtClean="0">
                            <a:latin typeface="Cambria Math"/>
                            <a:cs typeface="2005_iannnnnBMX" pitchFamily="2" charset="0"/>
                          </a:rPr>
                          <m:t>𝟑</m:t>
                        </m:r>
                      </m:e>
                      <m:sup>
                        <m:r>
                          <a:rPr lang="en-US" sz="2000" b="1" i="1" smtClean="0">
                            <a:latin typeface="Cambria Math"/>
                            <a:cs typeface="2005_iannnnnBMX" pitchFamily="2" charset="0"/>
                          </a:rPr>
                          <m:t>𝟔</m:t>
                        </m:r>
                        <m:r>
                          <a:rPr lang="en-US" sz="2000" b="1" i="1" smtClean="0">
                            <a:latin typeface="Cambria Math"/>
                            <a:ea typeface="Cambria Math"/>
                            <a:cs typeface="2005_iannnnnBMX" pitchFamily="2" charset="0"/>
                          </a:rPr>
                          <m:t>∙</m:t>
                        </m:r>
                        <m:r>
                          <a:rPr lang="en-US" sz="2000" b="1" i="1" smtClean="0">
                            <a:latin typeface="Cambria Math"/>
                            <a:ea typeface="Cambria Math"/>
                            <a:cs typeface="2005_iannnnnBMX" pitchFamily="2" charset="0"/>
                          </a:rPr>
                          <m:t>𝟐</m:t>
                        </m:r>
                      </m:sup>
                    </m:sSup>
                  </m:oMath>
                </a14:m>
                <a:r>
                  <a:rPr lang="en-US" sz="2000" b="1" dirty="0" smtClean="0">
                    <a:latin typeface="2005_iannnnnBMX" pitchFamily="2" charset="0"/>
                    <a:cs typeface="2005_iannnnnBMX" pitchFamily="2" charset="0"/>
                  </a:rPr>
                  <a:t> = </a:t>
                </a:r>
                <a14:m>
                  <m:oMath xmlns:m="http://schemas.openxmlformats.org/officeDocument/2006/math">
                    <m:sSup>
                      <m:sSupPr>
                        <m:ctrlPr>
                          <a:rPr lang="en-US" sz="2000" b="1" i="1" dirty="0" smtClean="0">
                            <a:latin typeface="Cambria Math"/>
                            <a:cs typeface="2005_iannnnnBMX" pitchFamily="2" charset="0"/>
                          </a:rPr>
                        </m:ctrlPr>
                      </m:sSupPr>
                      <m:e>
                        <m:r>
                          <a:rPr lang="en-US" sz="2000" b="1" i="1" dirty="0" smtClean="0">
                            <a:latin typeface="Cambria Math"/>
                            <a:cs typeface="2005_iannnnnBMX" pitchFamily="2" charset="0"/>
                          </a:rPr>
                          <m:t>𝟑</m:t>
                        </m:r>
                      </m:e>
                      <m:sup>
                        <m:r>
                          <a:rPr lang="en-US" sz="2000" b="1" i="1" dirty="0" smtClean="0">
                            <a:latin typeface="Cambria Math"/>
                            <a:cs typeface="2005_iannnnnBMX" pitchFamily="2" charset="0"/>
                          </a:rPr>
                          <m:t>𝟏𝟐</m:t>
                        </m:r>
                      </m:sup>
                    </m:sSup>
                  </m:oMath>
                </a14:m>
                <a:endParaRPr lang="en-US" sz="2800" b="1" dirty="0" smtClean="0">
                  <a:latin typeface="2005_iannnnnBMX" pitchFamily="2" charset="0"/>
                  <a:cs typeface="2005_iannnnnBMX" pitchFamily="2" charset="0"/>
                </a:endParaRPr>
              </a:p>
              <a:p>
                <a:pPr marL="514350" indent="-514350">
                  <a:buNone/>
                </a:pPr>
                <a:r>
                  <a:rPr lang="en-US" sz="2800" b="1" dirty="0" smtClean="0">
                    <a:latin typeface="2005_iannnnnBMX" pitchFamily="2" charset="0"/>
                    <a:cs typeface="2005_iannnnnBMX" pitchFamily="2" charset="0"/>
                  </a:rPr>
                  <a:t>2. </a:t>
                </a:r>
                <a14:m>
                  <m:oMath xmlns:m="http://schemas.openxmlformats.org/officeDocument/2006/math">
                    <m:sSup>
                      <m:sSupPr>
                        <m:ctrlPr>
                          <a:rPr lang="en-US" sz="2000" b="1" i="1" smtClean="0">
                            <a:latin typeface="Cambria Math"/>
                            <a:cs typeface="2005_iannnnnBMX" pitchFamily="2" charset="0"/>
                          </a:rPr>
                        </m:ctrlPr>
                      </m:sSupPr>
                      <m:e>
                        <m:sSup>
                          <m:sSupPr>
                            <m:ctrlPr>
                              <a:rPr lang="en-US" sz="2000" b="1" i="1">
                                <a:latin typeface="Cambria Math"/>
                                <a:cs typeface="2005_iannnnnBMX" pitchFamily="2" charset="0"/>
                              </a:rPr>
                            </m:ctrlPr>
                          </m:sSupPr>
                          <m:e>
                            <m:r>
                              <a:rPr lang="en-US" sz="2000" b="1" i="1">
                                <a:latin typeface="Cambria Math"/>
                                <a:cs typeface="2005_iannnnnBMX" pitchFamily="2" charset="0"/>
                              </a:rPr>
                              <m:t>(</m:t>
                            </m:r>
                            <m:r>
                              <a:rPr lang="en-US" sz="2000" b="1" i="1" smtClean="0">
                                <a:latin typeface="Cambria Math"/>
                                <a:cs typeface="2005_iannnnnBMX" pitchFamily="2" charset="0"/>
                              </a:rPr>
                              <m:t>𝟓</m:t>
                            </m:r>
                          </m:e>
                          <m:sup>
                            <m:r>
                              <a:rPr lang="en-US" sz="2000" b="1" i="1" smtClean="0">
                                <a:latin typeface="Cambria Math"/>
                                <a:cs typeface="2005_iannnnnBMX" pitchFamily="2" charset="0"/>
                              </a:rPr>
                              <m:t>𝟒</m:t>
                            </m:r>
                          </m:sup>
                        </m:sSup>
                        <m:r>
                          <a:rPr lang="en-US" sz="2000" b="1" i="1">
                            <a:latin typeface="Cambria Math"/>
                            <a:cs typeface="2005_iannnnnBMX" pitchFamily="2" charset="0"/>
                          </a:rPr>
                          <m:t>)</m:t>
                        </m:r>
                      </m:e>
                      <m:sup>
                        <m:r>
                          <a:rPr lang="en-US" sz="2000" b="1" i="1" smtClean="0">
                            <a:latin typeface="Cambria Math"/>
                            <a:cs typeface="2005_iannnnnBMX" pitchFamily="2" charset="0"/>
                          </a:rPr>
                          <m:t>𝟑</m:t>
                        </m:r>
                      </m:sup>
                    </m:sSup>
                  </m:oMath>
                </a14:m>
                <a:r>
                  <a:rPr lang="en-US" sz="2800" b="1" dirty="0">
                    <a:latin typeface="2005_iannnnnBMX" pitchFamily="2" charset="0"/>
                    <a:cs typeface="2005_iannnnnBMX" pitchFamily="2" charset="0"/>
                  </a:rPr>
                  <a:t> = </a:t>
                </a:r>
                <a14:m>
                  <m:oMath xmlns:m="http://schemas.openxmlformats.org/officeDocument/2006/math">
                    <m:sSup>
                      <m:sSupPr>
                        <m:ctrlPr>
                          <a:rPr lang="en-US" sz="2000" b="1" i="1">
                            <a:latin typeface="Cambria Math"/>
                            <a:cs typeface="2005_iannnnnBMX" pitchFamily="2" charset="0"/>
                          </a:rPr>
                        </m:ctrlPr>
                      </m:sSupPr>
                      <m:e>
                        <m:r>
                          <a:rPr lang="en-US" sz="2000" b="1" i="1" smtClean="0">
                            <a:latin typeface="Cambria Math"/>
                            <a:cs typeface="2005_iannnnnBMX" pitchFamily="2" charset="0"/>
                          </a:rPr>
                          <m:t>𝟓</m:t>
                        </m:r>
                      </m:e>
                      <m:sup>
                        <m:r>
                          <a:rPr lang="en-US" sz="2000" b="1" i="1" smtClean="0">
                            <a:latin typeface="Cambria Math"/>
                            <a:cs typeface="2005_iannnnnBMX" pitchFamily="2" charset="0"/>
                          </a:rPr>
                          <m:t>𝟒</m:t>
                        </m:r>
                      </m:sup>
                    </m:sSup>
                  </m:oMath>
                </a14:m>
                <a:r>
                  <a:rPr lang="en-US" sz="2000" b="1" dirty="0">
                    <a:latin typeface="2005_iannnnnBMX" pitchFamily="2" charset="0"/>
                    <a:cs typeface="2005_iannnnnBMX" pitchFamily="2" charset="0"/>
                    <a:sym typeface="Symbol"/>
                  </a:rPr>
                  <a:t> </a:t>
                </a:r>
                <a14:m>
                  <m:oMath xmlns:m="http://schemas.openxmlformats.org/officeDocument/2006/math">
                    <m:sSup>
                      <m:sSupPr>
                        <m:ctrlPr>
                          <a:rPr lang="en-US" sz="2000" b="1" i="1">
                            <a:latin typeface="Cambria Math"/>
                            <a:cs typeface="2005_iannnnnBMX" pitchFamily="2" charset="0"/>
                            <a:sym typeface="Symbol"/>
                          </a:rPr>
                        </m:ctrlPr>
                      </m:sSupPr>
                      <m:e>
                        <m:r>
                          <a:rPr lang="en-US" sz="2000" b="1" i="1" smtClean="0">
                            <a:latin typeface="Cambria Math"/>
                            <a:cs typeface="2005_iannnnnBMX" pitchFamily="2" charset="0"/>
                            <a:sym typeface="Symbol"/>
                          </a:rPr>
                          <m:t>𝟓</m:t>
                        </m:r>
                      </m:e>
                      <m:sup>
                        <m:r>
                          <a:rPr lang="en-US" sz="2000" b="1" i="1" smtClean="0">
                            <a:latin typeface="Cambria Math"/>
                            <a:cs typeface="2005_iannnnnBMX" pitchFamily="2" charset="0"/>
                            <a:sym typeface="Symbol"/>
                          </a:rPr>
                          <m:t>𝟒</m:t>
                        </m:r>
                      </m:sup>
                    </m:sSup>
                  </m:oMath>
                </a14:m>
                <a:r>
                  <a:rPr lang="en-US" sz="2000" b="1" dirty="0">
                    <a:latin typeface="2005_iannnnnBMX" pitchFamily="2" charset="0"/>
                    <a:cs typeface="2005_iannnnnBMX" pitchFamily="2" charset="0"/>
                    <a:sym typeface="Symbol"/>
                  </a:rPr>
                  <a:t> </a:t>
                </a:r>
                <a14:m>
                  <m:oMath xmlns:m="http://schemas.openxmlformats.org/officeDocument/2006/math">
                    <m:sSup>
                      <m:sSupPr>
                        <m:ctrlPr>
                          <a:rPr lang="en-US" sz="2000" b="1" i="1">
                            <a:latin typeface="Cambria Math"/>
                            <a:cs typeface="2005_iannnnnBMX" pitchFamily="2" charset="0"/>
                            <a:sym typeface="Symbol"/>
                          </a:rPr>
                        </m:ctrlPr>
                      </m:sSupPr>
                      <m:e>
                        <m:r>
                          <a:rPr lang="en-US" sz="2000" b="1" i="1">
                            <a:latin typeface="Cambria Math"/>
                            <a:cs typeface="2005_iannnnnBMX" pitchFamily="2" charset="0"/>
                            <a:sym typeface="Symbol"/>
                          </a:rPr>
                          <m:t>𝟓</m:t>
                        </m:r>
                      </m:e>
                      <m:sup>
                        <m:r>
                          <a:rPr lang="en-US" sz="2000" b="1" i="1">
                            <a:latin typeface="Cambria Math"/>
                            <a:cs typeface="2005_iannnnnBMX" pitchFamily="2" charset="0"/>
                            <a:sym typeface="Symbol"/>
                          </a:rPr>
                          <m:t>𝟒</m:t>
                        </m:r>
                      </m:sup>
                    </m:sSup>
                  </m:oMath>
                </a14:m>
                <a:r>
                  <a:rPr lang="en-US" sz="2000" b="1" dirty="0">
                    <a:latin typeface="2005_iannnnnBMX" pitchFamily="2" charset="0"/>
                    <a:cs typeface="2005_iannnnnBMX" pitchFamily="2" charset="0"/>
                  </a:rPr>
                  <a:t> =</a:t>
                </a:r>
                <a:r>
                  <a:rPr lang="en-US" sz="2000" b="1" dirty="0">
                    <a:cs typeface="2005_iannnnnBMX" pitchFamily="2" charset="0"/>
                    <a:sym typeface="Symbol"/>
                  </a:rPr>
                  <a:t> </a:t>
                </a:r>
                <a14:m>
                  <m:oMath xmlns:m="http://schemas.openxmlformats.org/officeDocument/2006/math">
                    <m:sSup>
                      <m:sSupPr>
                        <m:ctrlPr>
                          <a:rPr lang="en-US" sz="2000" b="1" i="1">
                            <a:latin typeface="Cambria Math"/>
                            <a:cs typeface="2005_iannnnnBMX" pitchFamily="2" charset="0"/>
                            <a:sym typeface="Symbol"/>
                          </a:rPr>
                        </m:ctrlPr>
                      </m:sSupPr>
                      <m:e>
                        <m:r>
                          <a:rPr lang="en-US" sz="2000" b="1" i="1">
                            <a:latin typeface="Cambria Math"/>
                            <a:cs typeface="2005_iannnnnBMX" pitchFamily="2" charset="0"/>
                            <a:sym typeface="Symbol"/>
                          </a:rPr>
                          <m:t>𝟓</m:t>
                        </m:r>
                      </m:e>
                      <m:sup>
                        <m:r>
                          <a:rPr lang="en-US" sz="2000" b="1" i="1" smtClean="0">
                            <a:latin typeface="Cambria Math"/>
                            <a:cs typeface="2005_iannnnnBMX" pitchFamily="2" charset="0"/>
                            <a:sym typeface="Symbol"/>
                          </a:rPr>
                          <m:t>𝟒</m:t>
                        </m:r>
                        <m:r>
                          <a:rPr lang="en-US" sz="2000" b="1" i="1" smtClean="0">
                            <a:latin typeface="Cambria Math"/>
                            <a:cs typeface="2005_iannnnnBMX" pitchFamily="2" charset="0"/>
                            <a:sym typeface="Symbol"/>
                          </a:rPr>
                          <m:t>+</m:t>
                        </m:r>
                        <m:r>
                          <a:rPr lang="en-US" sz="2000" b="1" i="1" smtClean="0">
                            <a:latin typeface="Cambria Math"/>
                            <a:cs typeface="2005_iannnnnBMX" pitchFamily="2" charset="0"/>
                            <a:sym typeface="Symbol"/>
                          </a:rPr>
                          <m:t>𝟒</m:t>
                        </m:r>
                        <m:r>
                          <a:rPr lang="en-US" sz="2000" b="1" i="1" smtClean="0">
                            <a:latin typeface="Cambria Math"/>
                            <a:cs typeface="2005_iannnnnBMX" pitchFamily="2" charset="0"/>
                            <a:sym typeface="Symbol"/>
                          </a:rPr>
                          <m:t>+</m:t>
                        </m:r>
                        <m:r>
                          <a:rPr lang="en-US" sz="2000" b="1" i="1" smtClean="0">
                            <a:latin typeface="Cambria Math"/>
                            <a:cs typeface="2005_iannnnnBMX" pitchFamily="2" charset="0"/>
                            <a:sym typeface="Symbol"/>
                          </a:rPr>
                          <m:t>𝟒</m:t>
                        </m:r>
                      </m:sup>
                    </m:sSup>
                  </m:oMath>
                </a14:m>
                <a:r>
                  <a:rPr lang="en-US" sz="2000" b="1" dirty="0" smtClean="0">
                    <a:latin typeface="2005_iannnnnBMX" pitchFamily="2" charset="0"/>
                    <a:cs typeface="2005_iannnnnBMX" pitchFamily="2" charset="0"/>
                  </a:rPr>
                  <a:t> =</a:t>
                </a:r>
                <a:r>
                  <a:rPr lang="en-US" sz="2000" b="1" dirty="0">
                    <a:latin typeface="2005_iannnnnBMX" pitchFamily="2" charset="0"/>
                    <a:cs typeface="2005_iannnnnBMX" pitchFamily="2" charset="0"/>
                  </a:rPr>
                  <a:t> </a:t>
                </a:r>
                <a14:m>
                  <m:oMath xmlns:m="http://schemas.openxmlformats.org/officeDocument/2006/math">
                    <m:sSup>
                      <m:sSupPr>
                        <m:ctrlPr>
                          <a:rPr lang="en-US" sz="2000" b="1" i="1">
                            <a:latin typeface="Cambria Math"/>
                            <a:cs typeface="2005_iannnnnBMX" pitchFamily="2" charset="0"/>
                          </a:rPr>
                        </m:ctrlPr>
                      </m:sSupPr>
                      <m:e>
                        <m:r>
                          <a:rPr lang="en-US" sz="2000" b="1" i="1" smtClean="0">
                            <a:latin typeface="Cambria Math"/>
                            <a:cs typeface="2005_iannnnnBMX" pitchFamily="2" charset="0"/>
                          </a:rPr>
                          <m:t>𝟓</m:t>
                        </m:r>
                      </m:e>
                      <m:sup>
                        <m:r>
                          <a:rPr lang="en-US" sz="2000" b="1" i="1" smtClean="0">
                            <a:latin typeface="Cambria Math"/>
                            <a:cs typeface="2005_iannnnnBMX" pitchFamily="2" charset="0"/>
                          </a:rPr>
                          <m:t>𝟒</m:t>
                        </m:r>
                        <m:r>
                          <a:rPr lang="en-US" sz="2000" b="1" i="1">
                            <a:latin typeface="Cambria Math"/>
                            <a:ea typeface="Cambria Math"/>
                            <a:cs typeface="2005_iannnnnBMX" pitchFamily="2" charset="0"/>
                          </a:rPr>
                          <m:t>∙</m:t>
                        </m:r>
                        <m:r>
                          <a:rPr lang="en-US" sz="2000" b="1" i="1" smtClean="0">
                            <a:latin typeface="Cambria Math"/>
                            <a:ea typeface="Cambria Math"/>
                            <a:cs typeface="2005_iannnnnBMX" pitchFamily="2" charset="0"/>
                          </a:rPr>
                          <m:t>𝟑</m:t>
                        </m:r>
                      </m:sup>
                    </m:sSup>
                  </m:oMath>
                </a14:m>
                <a:r>
                  <a:rPr lang="en-US" sz="2000" b="1" dirty="0">
                    <a:latin typeface="2005_iannnnnBMX" pitchFamily="2" charset="0"/>
                    <a:cs typeface="2005_iannnnnBMX" pitchFamily="2" charset="0"/>
                  </a:rPr>
                  <a:t>= </a:t>
                </a:r>
                <a14:m>
                  <m:oMath xmlns:m="http://schemas.openxmlformats.org/officeDocument/2006/math">
                    <m:sSup>
                      <m:sSupPr>
                        <m:ctrlPr>
                          <a:rPr lang="en-US" sz="2000" b="1" i="1" dirty="0">
                            <a:latin typeface="Cambria Math"/>
                            <a:cs typeface="2005_iannnnnBMX" pitchFamily="2" charset="0"/>
                          </a:rPr>
                        </m:ctrlPr>
                      </m:sSupPr>
                      <m:e>
                        <m:r>
                          <a:rPr lang="en-US" sz="2000" b="1" i="1" dirty="0" smtClean="0">
                            <a:latin typeface="Cambria Math"/>
                            <a:cs typeface="2005_iannnnnBMX" pitchFamily="2" charset="0"/>
                          </a:rPr>
                          <m:t>𝟓</m:t>
                        </m:r>
                      </m:e>
                      <m:sup>
                        <m:r>
                          <a:rPr lang="en-US" sz="2000" b="1" i="1" dirty="0">
                            <a:latin typeface="Cambria Math"/>
                            <a:cs typeface="2005_iannnnnBMX" pitchFamily="2" charset="0"/>
                          </a:rPr>
                          <m:t>𝟏𝟐</m:t>
                        </m:r>
                      </m:sup>
                    </m:sSup>
                  </m:oMath>
                </a14:m>
                <a:endParaRPr lang="en-US" sz="2000" b="1" dirty="0" smtClean="0">
                  <a:latin typeface="2005_iannnnnBMX" pitchFamily="2" charset="0"/>
                  <a:cs typeface="2005_iannnnnBMX" pitchFamily="2" charset="0"/>
                </a:endParaRPr>
              </a:p>
              <a:p>
                <a:pPr marL="514350" indent="-514350">
                  <a:buNone/>
                </a:pPr>
                <a:r>
                  <a:rPr lang="en-US" sz="2800" b="1" dirty="0" smtClean="0">
                    <a:latin typeface="2005_iannnnnBMX" pitchFamily="2" charset="0"/>
                    <a:cs typeface="2005_iannnnnBMX" pitchFamily="2" charset="0"/>
                  </a:rPr>
                  <a:t>3. </a:t>
                </a:r>
                <a14:m>
                  <m:oMath xmlns:m="http://schemas.openxmlformats.org/officeDocument/2006/math">
                    <m:sSup>
                      <m:sSupPr>
                        <m:ctrlPr>
                          <a:rPr lang="en-US" sz="2000" b="1" i="1">
                            <a:latin typeface="Cambria Math"/>
                            <a:cs typeface="2005_iannnnnBMX" pitchFamily="2" charset="0"/>
                          </a:rPr>
                        </m:ctrlPr>
                      </m:sSupPr>
                      <m:e>
                        <m:sSup>
                          <m:sSupPr>
                            <m:ctrlPr>
                              <a:rPr lang="en-US" sz="2000" b="1" i="1">
                                <a:latin typeface="Cambria Math"/>
                                <a:cs typeface="2005_iannnnnBMX" pitchFamily="2" charset="0"/>
                              </a:rPr>
                            </m:ctrlPr>
                          </m:sSupPr>
                          <m:e>
                            <m:r>
                              <a:rPr lang="en-US" sz="2000" b="1" i="1">
                                <a:latin typeface="Cambria Math"/>
                                <a:cs typeface="2005_iannnnnBMX" pitchFamily="2" charset="0"/>
                              </a:rPr>
                              <m:t>(</m:t>
                            </m:r>
                            <m:r>
                              <a:rPr lang="en-US" sz="2000" b="1" i="1" smtClean="0">
                                <a:latin typeface="Cambria Math"/>
                                <a:cs typeface="2005_iannnnnBMX" pitchFamily="2" charset="0"/>
                              </a:rPr>
                              <m:t>𝒄</m:t>
                            </m:r>
                          </m:e>
                          <m:sup>
                            <m:r>
                              <a:rPr lang="en-US" sz="2000" b="1" i="1" smtClean="0">
                                <a:latin typeface="Cambria Math"/>
                                <a:cs typeface="2005_iannnnnBMX" pitchFamily="2" charset="0"/>
                              </a:rPr>
                              <m:t>𝟑</m:t>
                            </m:r>
                          </m:sup>
                        </m:sSup>
                        <m:r>
                          <a:rPr lang="en-US" sz="2000" b="1" i="1">
                            <a:latin typeface="Cambria Math"/>
                            <a:cs typeface="2005_iannnnnBMX" pitchFamily="2" charset="0"/>
                          </a:rPr>
                          <m:t>)</m:t>
                        </m:r>
                      </m:e>
                      <m:sup>
                        <m:r>
                          <a:rPr lang="en-US" sz="2000" b="1" i="1" smtClean="0">
                            <a:latin typeface="Cambria Math"/>
                            <a:cs typeface="2005_iannnnnBMX" pitchFamily="2" charset="0"/>
                          </a:rPr>
                          <m:t>𝟒</m:t>
                        </m:r>
                      </m:sup>
                    </m:sSup>
                  </m:oMath>
                </a14:m>
                <a:r>
                  <a:rPr lang="en-US" sz="2800" b="1" dirty="0">
                    <a:latin typeface="2005_iannnnnBMX" pitchFamily="2" charset="0"/>
                    <a:cs typeface="2005_iannnnnBMX" pitchFamily="2" charset="0"/>
                  </a:rPr>
                  <a:t> = </a:t>
                </a:r>
                <a14:m>
                  <m:oMath xmlns:m="http://schemas.openxmlformats.org/officeDocument/2006/math">
                    <m:sSup>
                      <m:sSupPr>
                        <m:ctrlPr>
                          <a:rPr lang="en-US" sz="2000" b="1" i="1">
                            <a:latin typeface="Cambria Math"/>
                            <a:cs typeface="2005_iannnnnBMX" pitchFamily="2" charset="0"/>
                          </a:rPr>
                        </m:ctrlPr>
                      </m:sSupPr>
                      <m:e>
                        <m:r>
                          <a:rPr lang="en-US" sz="2000" b="1" i="1" smtClean="0">
                            <a:latin typeface="Cambria Math"/>
                            <a:cs typeface="2005_iannnnnBMX" pitchFamily="2" charset="0"/>
                          </a:rPr>
                          <m:t>𝒄</m:t>
                        </m:r>
                      </m:e>
                      <m:sup>
                        <m:r>
                          <a:rPr lang="en-US" sz="2000" b="1" i="1" smtClean="0">
                            <a:latin typeface="Cambria Math"/>
                            <a:cs typeface="2005_iannnnnBMX" pitchFamily="2" charset="0"/>
                          </a:rPr>
                          <m:t>𝟑</m:t>
                        </m:r>
                      </m:sup>
                    </m:sSup>
                  </m:oMath>
                </a14:m>
                <a:r>
                  <a:rPr lang="en-US" sz="2000" b="1" dirty="0">
                    <a:latin typeface="2005_iannnnnBMX" pitchFamily="2" charset="0"/>
                    <a:cs typeface="2005_iannnnnBMX" pitchFamily="2" charset="0"/>
                    <a:sym typeface="Symbol"/>
                  </a:rPr>
                  <a:t> </a:t>
                </a:r>
                <a14:m>
                  <m:oMath xmlns:m="http://schemas.openxmlformats.org/officeDocument/2006/math">
                    <m:sSup>
                      <m:sSupPr>
                        <m:ctrlPr>
                          <a:rPr lang="en-US" sz="2000" b="1" i="1" smtClean="0">
                            <a:latin typeface="Cambria Math"/>
                            <a:cs typeface="2005_iannnnnBMX" pitchFamily="2" charset="0"/>
                            <a:sym typeface="Symbol"/>
                          </a:rPr>
                        </m:ctrlPr>
                      </m:sSupPr>
                      <m:e>
                        <m:r>
                          <a:rPr lang="en-US" sz="2000" b="1" i="1" smtClean="0">
                            <a:latin typeface="Cambria Math"/>
                            <a:cs typeface="2005_iannnnnBMX" pitchFamily="2" charset="0"/>
                            <a:sym typeface="Symbol"/>
                          </a:rPr>
                          <m:t>𝒄</m:t>
                        </m:r>
                      </m:e>
                      <m:sup>
                        <m:r>
                          <a:rPr lang="en-US" sz="2000" b="1" i="1" smtClean="0">
                            <a:latin typeface="Cambria Math"/>
                            <a:cs typeface="2005_iannnnnBMX" pitchFamily="2" charset="0"/>
                            <a:sym typeface="Symbol"/>
                          </a:rPr>
                          <m:t>𝟑</m:t>
                        </m:r>
                      </m:sup>
                    </m:sSup>
                  </m:oMath>
                </a14:m>
                <a:r>
                  <a:rPr lang="en-US" sz="2000" b="1" dirty="0">
                    <a:latin typeface="2005_iannnnnBMX" pitchFamily="2" charset="0"/>
                    <a:cs typeface="2005_iannnnnBMX" pitchFamily="2" charset="0"/>
                    <a:sym typeface="Symbol"/>
                  </a:rPr>
                  <a:t> </a:t>
                </a:r>
                <a14:m>
                  <m:oMath xmlns:m="http://schemas.openxmlformats.org/officeDocument/2006/math">
                    <m:sSup>
                      <m:sSupPr>
                        <m:ctrlPr>
                          <a:rPr lang="en-US" sz="2000" b="1" i="1">
                            <a:latin typeface="Cambria Math"/>
                            <a:cs typeface="2005_iannnnnBMX" pitchFamily="2" charset="0"/>
                            <a:sym typeface="Symbol"/>
                          </a:rPr>
                        </m:ctrlPr>
                      </m:sSupPr>
                      <m:e>
                        <m:r>
                          <a:rPr lang="en-US" sz="2000" b="1" i="1" smtClean="0">
                            <a:latin typeface="Cambria Math"/>
                            <a:cs typeface="2005_iannnnnBMX" pitchFamily="2" charset="0"/>
                            <a:sym typeface="Symbol"/>
                          </a:rPr>
                          <m:t>𝒄</m:t>
                        </m:r>
                      </m:e>
                      <m:sup>
                        <m:r>
                          <a:rPr lang="en-US" sz="2000" b="1" i="1" smtClean="0">
                            <a:latin typeface="Cambria Math"/>
                            <a:cs typeface="2005_iannnnnBMX" pitchFamily="2" charset="0"/>
                            <a:sym typeface="Symbol"/>
                          </a:rPr>
                          <m:t>𝟑</m:t>
                        </m:r>
                      </m:sup>
                    </m:sSup>
                  </m:oMath>
                </a14:m>
                <a:r>
                  <a:rPr lang="en-US" sz="2000" b="1" dirty="0">
                    <a:latin typeface="2005_iannnnnBMX" pitchFamily="2" charset="0"/>
                    <a:cs typeface="2005_iannnnnBMX" pitchFamily="2" charset="0"/>
                    <a:sym typeface="Symbol"/>
                  </a:rPr>
                  <a:t>  </a:t>
                </a:r>
                <a14:m>
                  <m:oMath xmlns:m="http://schemas.openxmlformats.org/officeDocument/2006/math">
                    <m:sSup>
                      <m:sSupPr>
                        <m:ctrlPr>
                          <a:rPr lang="en-US" sz="2000" b="1" i="1">
                            <a:latin typeface="Cambria Math"/>
                            <a:cs typeface="2005_iannnnnBMX" pitchFamily="2" charset="0"/>
                            <a:sym typeface="Symbol"/>
                          </a:rPr>
                        </m:ctrlPr>
                      </m:sSupPr>
                      <m:e>
                        <m:r>
                          <a:rPr lang="en-US" sz="2000" b="1" i="1">
                            <a:latin typeface="Cambria Math"/>
                            <a:cs typeface="2005_iannnnnBMX" pitchFamily="2" charset="0"/>
                            <a:sym typeface="Symbol"/>
                          </a:rPr>
                          <m:t>𝒄</m:t>
                        </m:r>
                      </m:e>
                      <m:sup>
                        <m:r>
                          <a:rPr lang="en-US" sz="2000" b="1" i="1">
                            <a:latin typeface="Cambria Math"/>
                            <a:cs typeface="2005_iannnnnBMX" pitchFamily="2" charset="0"/>
                            <a:sym typeface="Symbol"/>
                          </a:rPr>
                          <m:t>𝟑</m:t>
                        </m:r>
                      </m:sup>
                    </m:sSup>
                  </m:oMath>
                </a14:m>
                <a:r>
                  <a:rPr lang="en-US" sz="2000" b="1" dirty="0">
                    <a:latin typeface="2005_iannnnnBMX" pitchFamily="2" charset="0"/>
                    <a:cs typeface="2005_iannnnnBMX" pitchFamily="2" charset="0"/>
                  </a:rPr>
                  <a:t> =</a:t>
                </a:r>
                <a:r>
                  <a:rPr lang="en-US" sz="2000" b="1" dirty="0">
                    <a:cs typeface="2005_iannnnnBMX" pitchFamily="2" charset="0"/>
                    <a:sym typeface="Symbol"/>
                  </a:rPr>
                  <a:t> </a:t>
                </a:r>
                <a14:m>
                  <m:oMath xmlns:m="http://schemas.openxmlformats.org/officeDocument/2006/math">
                    <m:sSup>
                      <m:sSupPr>
                        <m:ctrlPr>
                          <a:rPr lang="en-US" sz="2000" b="1" i="1">
                            <a:latin typeface="Cambria Math"/>
                            <a:cs typeface="2005_iannnnnBMX" pitchFamily="2" charset="0"/>
                            <a:sym typeface="Symbol"/>
                          </a:rPr>
                        </m:ctrlPr>
                      </m:sSupPr>
                      <m:e>
                        <m:r>
                          <a:rPr lang="en-US" sz="2000" b="1" i="1" smtClean="0">
                            <a:latin typeface="Cambria Math"/>
                            <a:cs typeface="2005_iannnnnBMX" pitchFamily="2" charset="0"/>
                            <a:sym typeface="Symbol"/>
                          </a:rPr>
                          <m:t>𝒄</m:t>
                        </m:r>
                      </m:e>
                      <m:sup>
                        <m:r>
                          <a:rPr lang="en-US" sz="2000" b="1" i="1" smtClean="0">
                            <a:latin typeface="Cambria Math"/>
                            <a:cs typeface="2005_iannnnnBMX" pitchFamily="2" charset="0"/>
                            <a:sym typeface="Symbol"/>
                          </a:rPr>
                          <m:t>𝟑</m:t>
                        </m:r>
                        <m:r>
                          <a:rPr lang="en-US" sz="2000" b="1" i="1">
                            <a:latin typeface="Cambria Math"/>
                            <a:cs typeface="2005_iannnnnBMX" pitchFamily="2" charset="0"/>
                            <a:sym typeface="Symbol"/>
                          </a:rPr>
                          <m:t>+</m:t>
                        </m:r>
                        <m:r>
                          <a:rPr lang="en-US" sz="2000" b="1" i="1" smtClean="0">
                            <a:latin typeface="Cambria Math"/>
                            <a:cs typeface="2005_iannnnnBMX" pitchFamily="2" charset="0"/>
                            <a:sym typeface="Symbol"/>
                          </a:rPr>
                          <m:t>𝟑</m:t>
                        </m:r>
                        <m:r>
                          <a:rPr lang="en-US" sz="2000" b="1" i="1">
                            <a:latin typeface="Cambria Math"/>
                            <a:cs typeface="2005_iannnnnBMX" pitchFamily="2" charset="0"/>
                            <a:sym typeface="Symbol"/>
                          </a:rPr>
                          <m:t>+</m:t>
                        </m:r>
                        <m:r>
                          <a:rPr lang="en-US" sz="2000" b="1" i="1" smtClean="0">
                            <a:latin typeface="Cambria Math"/>
                            <a:cs typeface="2005_iannnnnBMX" pitchFamily="2" charset="0"/>
                            <a:sym typeface="Symbol"/>
                          </a:rPr>
                          <m:t>𝟑</m:t>
                        </m:r>
                        <m:r>
                          <a:rPr lang="en-US" sz="2000" b="1" i="1" smtClean="0">
                            <a:latin typeface="Cambria Math"/>
                            <a:cs typeface="2005_iannnnnBMX" pitchFamily="2" charset="0"/>
                            <a:sym typeface="Symbol"/>
                          </a:rPr>
                          <m:t>+</m:t>
                        </m:r>
                        <m:r>
                          <a:rPr lang="en-US" sz="2000" b="1" i="1" smtClean="0">
                            <a:latin typeface="Cambria Math"/>
                            <a:cs typeface="2005_iannnnnBMX" pitchFamily="2" charset="0"/>
                            <a:sym typeface="Symbol"/>
                          </a:rPr>
                          <m:t>𝟑</m:t>
                        </m:r>
                      </m:sup>
                    </m:sSup>
                  </m:oMath>
                </a14:m>
                <a:r>
                  <a:rPr lang="en-US" sz="2000" b="1" dirty="0" smtClean="0">
                    <a:latin typeface="2005_iannnnnBMX" pitchFamily="2" charset="0"/>
                    <a:cs typeface="2005_iannnnnBMX" pitchFamily="2" charset="0"/>
                  </a:rPr>
                  <a:t> </a:t>
                </a:r>
                <a:r>
                  <a:rPr lang="en-US" sz="2000" b="1" dirty="0">
                    <a:latin typeface="2005_iannnnnBMX" pitchFamily="2" charset="0"/>
                    <a:cs typeface="2005_iannnnnBMX" pitchFamily="2" charset="0"/>
                  </a:rPr>
                  <a:t>= </a:t>
                </a:r>
                <a14:m>
                  <m:oMath xmlns:m="http://schemas.openxmlformats.org/officeDocument/2006/math">
                    <m:sSup>
                      <m:sSupPr>
                        <m:ctrlPr>
                          <a:rPr lang="en-US" sz="2000" b="1" i="1">
                            <a:latin typeface="Cambria Math"/>
                            <a:cs typeface="2005_iannnnnBMX" pitchFamily="2" charset="0"/>
                          </a:rPr>
                        </m:ctrlPr>
                      </m:sSupPr>
                      <m:e>
                        <m:r>
                          <a:rPr lang="en-US" sz="2000" b="1" i="1" smtClean="0">
                            <a:latin typeface="Cambria Math"/>
                            <a:cs typeface="2005_iannnnnBMX" pitchFamily="2" charset="0"/>
                          </a:rPr>
                          <m:t>𝒄</m:t>
                        </m:r>
                      </m:e>
                      <m:sup>
                        <m:r>
                          <a:rPr lang="en-US" sz="2000" b="1" i="1" smtClean="0">
                            <a:latin typeface="Cambria Math"/>
                            <a:cs typeface="2005_iannnnnBMX" pitchFamily="2" charset="0"/>
                          </a:rPr>
                          <m:t>𝟑</m:t>
                        </m:r>
                        <m:r>
                          <a:rPr lang="en-US" sz="2000" b="1" i="1">
                            <a:latin typeface="Cambria Math"/>
                            <a:ea typeface="Cambria Math"/>
                            <a:cs typeface="2005_iannnnnBMX" pitchFamily="2" charset="0"/>
                          </a:rPr>
                          <m:t>∙</m:t>
                        </m:r>
                        <m:r>
                          <a:rPr lang="en-US" sz="2000" b="1" i="1" smtClean="0">
                            <a:latin typeface="Cambria Math"/>
                            <a:ea typeface="Cambria Math"/>
                            <a:cs typeface="2005_iannnnnBMX" pitchFamily="2" charset="0"/>
                          </a:rPr>
                          <m:t>𝟒</m:t>
                        </m:r>
                      </m:sup>
                    </m:sSup>
                  </m:oMath>
                </a14:m>
                <a:r>
                  <a:rPr lang="en-US" sz="2000" b="1" dirty="0" smtClean="0">
                    <a:latin typeface="2005_iannnnnBMX" pitchFamily="2" charset="0"/>
                    <a:cs typeface="2005_iannnnnBMX" pitchFamily="2" charset="0"/>
                  </a:rPr>
                  <a:t> </a:t>
                </a:r>
                <a:r>
                  <a:rPr lang="en-US" sz="2000" b="1" dirty="0">
                    <a:latin typeface="2005_iannnnnBMX" pitchFamily="2" charset="0"/>
                    <a:cs typeface="2005_iannnnnBMX" pitchFamily="2" charset="0"/>
                  </a:rPr>
                  <a:t>= </a:t>
                </a:r>
                <a14:m>
                  <m:oMath xmlns:m="http://schemas.openxmlformats.org/officeDocument/2006/math">
                    <m:sSup>
                      <m:sSupPr>
                        <m:ctrlPr>
                          <a:rPr lang="en-US" sz="2000" b="1" i="1" dirty="0">
                            <a:latin typeface="Cambria Math"/>
                            <a:cs typeface="2005_iannnnnBMX" pitchFamily="2" charset="0"/>
                          </a:rPr>
                        </m:ctrlPr>
                      </m:sSupPr>
                      <m:e>
                        <m:r>
                          <a:rPr lang="en-US" sz="2000" b="1" i="1" dirty="0">
                            <a:latin typeface="Cambria Math"/>
                            <a:cs typeface="2005_iannnnnBMX" pitchFamily="2" charset="0"/>
                          </a:rPr>
                          <m:t>𝟓</m:t>
                        </m:r>
                      </m:e>
                      <m:sup>
                        <m:r>
                          <a:rPr lang="en-US" sz="2000" b="1" i="1" dirty="0">
                            <a:latin typeface="Cambria Math"/>
                            <a:cs typeface="2005_iannnnnBMX" pitchFamily="2" charset="0"/>
                          </a:rPr>
                          <m:t>𝟏𝟐</m:t>
                        </m:r>
                      </m:sup>
                    </m:sSup>
                  </m:oMath>
                </a14:m>
                <a:endParaRPr lang="en-US" sz="2800" b="1" dirty="0" smtClean="0">
                  <a:latin typeface="2005_iannnnnBMX" pitchFamily="2" charset="0"/>
                  <a:cs typeface="2005_iannnnnBMX" pitchFamily="2" charset="0"/>
                </a:endParaRPr>
              </a:p>
              <a:p>
                <a:pPr marL="514350" indent="-514350">
                  <a:buNone/>
                </a:pPr>
                <a:r>
                  <a:rPr lang="en-US" sz="2800" b="1" dirty="0" smtClean="0">
                    <a:latin typeface="2005_iannnnnBMX" pitchFamily="2" charset="0"/>
                    <a:cs typeface="2005_iannnnnBMX" pitchFamily="2" charset="0"/>
                  </a:rPr>
                  <a:t>Raising a power to a power is the same as raising the base to the product of the exponents.</a:t>
                </a:r>
              </a:p>
              <a:p>
                <a:pPr marL="514350" indent="-514350">
                  <a:buNone/>
                </a:pPr>
                <a:r>
                  <a:rPr lang="en-US" sz="2800" b="1" dirty="0" smtClean="0">
                    <a:solidFill>
                      <a:srgbClr val="FFFF00"/>
                    </a:solidFill>
                    <a:latin typeface="2005_iannnnnBMX" pitchFamily="2" charset="0"/>
                    <a:cs typeface="2005_iannnnnBMX" pitchFamily="2" charset="0"/>
                  </a:rPr>
                  <a:t>Property</a:t>
                </a:r>
                <a:r>
                  <a:rPr lang="en-US" sz="2800" b="1" dirty="0" smtClean="0">
                    <a:latin typeface="2005_iannnnnBMX" pitchFamily="2" charset="0"/>
                    <a:cs typeface="2005_iannnnnBMX" pitchFamily="2" charset="0"/>
                  </a:rPr>
                  <a:t> : </a:t>
                </a:r>
                <a:r>
                  <a:rPr lang="en-US" sz="2800" b="1" dirty="0" smtClean="0">
                    <a:solidFill>
                      <a:schemeClr val="accent6">
                        <a:lumMod val="40000"/>
                        <a:lumOff val="60000"/>
                      </a:schemeClr>
                    </a:solidFill>
                    <a:latin typeface="2005_iannnnnBMX" pitchFamily="2" charset="0"/>
                    <a:cs typeface="2005_iannnnnBMX" pitchFamily="2" charset="0"/>
                  </a:rPr>
                  <a:t>Raising a Power to a Power</a:t>
                </a:r>
              </a:p>
              <a:p>
                <a:pPr marL="514350" indent="-514350">
                  <a:buNone/>
                </a:pPr>
                <a:r>
                  <a:rPr lang="en-US" sz="2800" b="1" dirty="0" smtClean="0">
                    <a:solidFill>
                      <a:schemeClr val="accent6">
                        <a:lumMod val="40000"/>
                        <a:lumOff val="60000"/>
                      </a:schemeClr>
                    </a:solidFill>
                    <a:latin typeface="2005_iannnnnBMX" pitchFamily="2" charset="0"/>
                    <a:cs typeface="2005_iannnnnBMX" pitchFamily="2" charset="0"/>
                  </a:rPr>
                  <a:t>For every nonzero number a and integers m and n, </a:t>
                </a:r>
                <a14:m>
                  <m:oMath xmlns:m="http://schemas.openxmlformats.org/officeDocument/2006/math">
                    <m:sSup>
                      <m:sSupPr>
                        <m:ctrlPr>
                          <a:rPr lang="en-US" sz="2000" b="1" i="1">
                            <a:solidFill>
                              <a:schemeClr val="accent6">
                                <a:lumMod val="40000"/>
                                <a:lumOff val="60000"/>
                              </a:schemeClr>
                            </a:solidFill>
                            <a:latin typeface="Cambria Math"/>
                            <a:cs typeface="2005_iannnnnBMX" pitchFamily="2" charset="0"/>
                          </a:rPr>
                        </m:ctrlPr>
                      </m:sSupPr>
                      <m:e>
                        <m:sSup>
                          <m:sSupPr>
                            <m:ctrlPr>
                              <a:rPr lang="en-US" sz="2000" b="1" i="1">
                                <a:solidFill>
                                  <a:schemeClr val="accent6">
                                    <a:lumMod val="40000"/>
                                    <a:lumOff val="60000"/>
                                  </a:schemeClr>
                                </a:solidFill>
                                <a:latin typeface="Cambria Math"/>
                                <a:cs typeface="2005_iannnnnBMX" pitchFamily="2" charset="0"/>
                              </a:rPr>
                            </m:ctrlPr>
                          </m:sSupPr>
                          <m:e>
                            <m:r>
                              <a:rPr lang="en-US" sz="2000" b="1" i="1">
                                <a:solidFill>
                                  <a:schemeClr val="accent6">
                                    <a:lumMod val="40000"/>
                                    <a:lumOff val="60000"/>
                                  </a:schemeClr>
                                </a:solidFill>
                                <a:latin typeface="Cambria Math"/>
                                <a:cs typeface="2005_iannnnnBMX" pitchFamily="2" charset="0"/>
                              </a:rPr>
                              <m:t>(</m:t>
                            </m:r>
                            <m:r>
                              <a:rPr lang="en-US" sz="2000" b="1" i="1" smtClean="0">
                                <a:solidFill>
                                  <a:schemeClr val="accent6">
                                    <a:lumMod val="40000"/>
                                    <a:lumOff val="60000"/>
                                  </a:schemeClr>
                                </a:solidFill>
                                <a:latin typeface="Cambria Math"/>
                                <a:cs typeface="2005_iannnnnBMX" pitchFamily="2" charset="0"/>
                              </a:rPr>
                              <m:t>𝒂</m:t>
                            </m:r>
                          </m:e>
                          <m:sup>
                            <m:r>
                              <a:rPr lang="en-US" sz="2000" b="1" i="1" smtClean="0">
                                <a:solidFill>
                                  <a:schemeClr val="accent6">
                                    <a:lumMod val="40000"/>
                                    <a:lumOff val="60000"/>
                                  </a:schemeClr>
                                </a:solidFill>
                                <a:latin typeface="Cambria Math"/>
                                <a:cs typeface="2005_iannnnnBMX" pitchFamily="2" charset="0"/>
                              </a:rPr>
                              <m:t>𝒎</m:t>
                            </m:r>
                          </m:sup>
                        </m:sSup>
                        <m:r>
                          <a:rPr lang="en-US" sz="2000" b="1" i="1">
                            <a:solidFill>
                              <a:schemeClr val="accent6">
                                <a:lumMod val="40000"/>
                                <a:lumOff val="60000"/>
                              </a:schemeClr>
                            </a:solidFill>
                            <a:latin typeface="Cambria Math"/>
                            <a:cs typeface="2005_iannnnnBMX" pitchFamily="2" charset="0"/>
                          </a:rPr>
                          <m:t>)</m:t>
                        </m:r>
                      </m:e>
                      <m:sup>
                        <m:r>
                          <a:rPr lang="en-US" sz="2000" b="1" i="1" smtClean="0">
                            <a:solidFill>
                              <a:schemeClr val="accent6">
                                <a:lumMod val="40000"/>
                                <a:lumOff val="60000"/>
                              </a:schemeClr>
                            </a:solidFill>
                            <a:latin typeface="Cambria Math"/>
                            <a:cs typeface="2005_iannnnnBMX" pitchFamily="2" charset="0"/>
                          </a:rPr>
                          <m:t>𝒏</m:t>
                        </m:r>
                      </m:sup>
                    </m:sSup>
                  </m:oMath>
                </a14:m>
                <a:r>
                  <a:rPr lang="en-US" sz="2800" b="1" dirty="0" smtClean="0">
                    <a:solidFill>
                      <a:schemeClr val="accent6">
                        <a:lumMod val="40000"/>
                        <a:lumOff val="60000"/>
                      </a:schemeClr>
                    </a:solidFill>
                    <a:latin typeface="2005_iannnnnBMX" pitchFamily="2" charset="0"/>
                    <a:cs typeface="2005_iannnnnBMX" pitchFamily="2" charset="0"/>
                  </a:rPr>
                  <a:t>= </a:t>
                </a:r>
                <a14:m>
                  <m:oMath xmlns:m="http://schemas.openxmlformats.org/officeDocument/2006/math">
                    <m:sSup>
                      <m:sSupPr>
                        <m:ctrlPr>
                          <a:rPr lang="en-US" sz="2000" b="1" i="1" dirty="0" smtClean="0">
                            <a:solidFill>
                              <a:schemeClr val="accent6">
                                <a:lumMod val="40000"/>
                                <a:lumOff val="60000"/>
                              </a:schemeClr>
                            </a:solidFill>
                            <a:latin typeface="Cambria Math"/>
                            <a:cs typeface="2005_iannnnnBMX" pitchFamily="2" charset="0"/>
                          </a:rPr>
                        </m:ctrlPr>
                      </m:sSupPr>
                      <m:e>
                        <m:r>
                          <a:rPr lang="en-US" sz="2000" b="1" i="1" dirty="0" smtClean="0">
                            <a:solidFill>
                              <a:schemeClr val="accent6">
                                <a:lumMod val="40000"/>
                                <a:lumOff val="60000"/>
                              </a:schemeClr>
                            </a:solidFill>
                            <a:latin typeface="Cambria Math"/>
                            <a:cs typeface="2005_iannnnnBMX" pitchFamily="2" charset="0"/>
                          </a:rPr>
                          <m:t>𝒂</m:t>
                        </m:r>
                      </m:e>
                      <m:sup>
                        <m:r>
                          <a:rPr lang="en-US" sz="2000" b="1" i="1" dirty="0" smtClean="0">
                            <a:solidFill>
                              <a:schemeClr val="accent6">
                                <a:lumMod val="40000"/>
                                <a:lumOff val="60000"/>
                              </a:schemeClr>
                            </a:solidFill>
                            <a:latin typeface="Cambria Math"/>
                            <a:cs typeface="2005_iannnnnBMX" pitchFamily="2" charset="0"/>
                          </a:rPr>
                          <m:t>𝒎𝒏</m:t>
                        </m:r>
                      </m:sup>
                    </m:sSup>
                  </m:oMath>
                </a14:m>
                <a:endParaRPr lang="en-US" sz="2800" b="1" dirty="0" smtClean="0">
                  <a:solidFill>
                    <a:schemeClr val="accent6">
                      <a:lumMod val="40000"/>
                      <a:lumOff val="60000"/>
                    </a:schemeClr>
                  </a:solidFill>
                  <a:latin typeface="2005_iannnnnBMX" pitchFamily="2" charset="0"/>
                  <a:cs typeface="2005_iannnnnBMX" pitchFamily="2" charset="0"/>
                </a:endParaRPr>
              </a:p>
              <a:p>
                <a:pPr marL="514350" indent="-514350">
                  <a:buNone/>
                </a:pPr>
                <a:r>
                  <a:rPr lang="en-US" sz="2800" b="1" dirty="0" smtClean="0">
                    <a:solidFill>
                      <a:srgbClr val="FFFF00"/>
                    </a:solidFill>
                    <a:latin typeface="2005_iannnnnBMX" pitchFamily="2" charset="0"/>
                    <a:cs typeface="2005_iannnnnBMX" pitchFamily="2" charset="0"/>
                  </a:rPr>
                  <a:t>Example</a:t>
                </a:r>
                <a:r>
                  <a:rPr lang="en-US" sz="2800" b="1" dirty="0" smtClean="0">
                    <a:latin typeface="2005_iannnnnBMX" pitchFamily="2" charset="0"/>
                    <a:cs typeface="2005_iannnnnBMX" pitchFamily="2" charset="0"/>
                  </a:rPr>
                  <a:t> </a:t>
                </a:r>
                <a14:m>
                  <m:oMath xmlns:m="http://schemas.openxmlformats.org/officeDocument/2006/math">
                    <m:sSup>
                      <m:sSupPr>
                        <m:ctrlPr>
                          <a:rPr lang="en-US" sz="2000" b="1" i="1">
                            <a:latin typeface="Cambria Math"/>
                            <a:cs typeface="2005_iannnnnBMX" pitchFamily="2" charset="0"/>
                          </a:rPr>
                        </m:ctrlPr>
                      </m:sSupPr>
                      <m:e>
                        <m:sSup>
                          <m:sSupPr>
                            <m:ctrlPr>
                              <a:rPr lang="en-US" sz="2000" b="1" i="1">
                                <a:latin typeface="Cambria Math"/>
                                <a:cs typeface="2005_iannnnnBMX" pitchFamily="2" charset="0"/>
                              </a:rPr>
                            </m:ctrlPr>
                          </m:sSupPr>
                          <m:e>
                            <m:r>
                              <a:rPr lang="en-US" sz="2000" b="1" i="1">
                                <a:latin typeface="Cambria Math"/>
                                <a:cs typeface="2005_iannnnnBMX" pitchFamily="2" charset="0"/>
                              </a:rPr>
                              <m:t>(</m:t>
                            </m:r>
                            <m:r>
                              <a:rPr lang="en-US" sz="2000" b="1" i="1" smtClean="0">
                                <a:latin typeface="Cambria Math"/>
                                <a:cs typeface="2005_iannnnnBMX" pitchFamily="2" charset="0"/>
                              </a:rPr>
                              <m:t>𝟓</m:t>
                            </m:r>
                          </m:e>
                          <m:sup>
                            <m:r>
                              <a:rPr lang="en-US" sz="2000" b="1" i="1" smtClean="0">
                                <a:latin typeface="Cambria Math"/>
                                <a:cs typeface="2005_iannnnnBMX" pitchFamily="2" charset="0"/>
                              </a:rPr>
                              <m:t>𝟒</m:t>
                            </m:r>
                          </m:sup>
                        </m:sSup>
                        <m:r>
                          <a:rPr lang="en-US" sz="2000" b="1" i="1">
                            <a:latin typeface="Cambria Math"/>
                            <a:cs typeface="2005_iannnnnBMX" pitchFamily="2" charset="0"/>
                          </a:rPr>
                          <m:t>)</m:t>
                        </m:r>
                      </m:e>
                      <m:sup>
                        <m:r>
                          <a:rPr lang="en-US" sz="2000" b="1" i="1" smtClean="0">
                            <a:latin typeface="Cambria Math"/>
                            <a:cs typeface="2005_iannnnnBMX" pitchFamily="2" charset="0"/>
                          </a:rPr>
                          <m:t>𝟐</m:t>
                        </m:r>
                      </m:sup>
                    </m:sSup>
                  </m:oMath>
                </a14:m>
                <a:r>
                  <a:rPr lang="en-US" sz="2800" b="1" dirty="0">
                    <a:latin typeface="2005_iannnnnBMX" pitchFamily="2" charset="0"/>
                    <a:cs typeface="2005_iannnnnBMX" pitchFamily="2" charset="0"/>
                  </a:rPr>
                  <a:t>= </a:t>
                </a:r>
                <a14:m>
                  <m:oMath xmlns:m="http://schemas.openxmlformats.org/officeDocument/2006/math">
                    <m:sSup>
                      <m:sSupPr>
                        <m:ctrlPr>
                          <a:rPr lang="en-US" sz="2000" b="1" i="1" dirty="0" smtClean="0">
                            <a:latin typeface="Cambria Math"/>
                            <a:cs typeface="2005_iannnnnBMX" pitchFamily="2" charset="0"/>
                          </a:rPr>
                        </m:ctrlPr>
                      </m:sSupPr>
                      <m:e>
                        <m:r>
                          <a:rPr lang="en-US" sz="2000" b="1" i="1" dirty="0" smtClean="0">
                            <a:latin typeface="Cambria Math"/>
                            <a:cs typeface="2005_iannnnnBMX" pitchFamily="2" charset="0"/>
                          </a:rPr>
                          <m:t>𝟓</m:t>
                        </m:r>
                      </m:e>
                      <m:sup>
                        <m:r>
                          <a:rPr lang="en-US" sz="2000" b="1" i="1" dirty="0" smtClean="0">
                            <a:latin typeface="Cambria Math"/>
                            <a:cs typeface="2005_iannnnnBMX" pitchFamily="2" charset="0"/>
                          </a:rPr>
                          <m:t>𝟒</m:t>
                        </m:r>
                        <m:r>
                          <a:rPr lang="en-US" sz="2000" b="1" i="1" dirty="0" smtClean="0">
                            <a:latin typeface="Cambria Math"/>
                            <a:ea typeface="Cambria Math"/>
                            <a:cs typeface="2005_iannnnnBMX" pitchFamily="2" charset="0"/>
                          </a:rPr>
                          <m:t>∙</m:t>
                        </m:r>
                        <m:r>
                          <a:rPr lang="en-US" sz="2000" b="1" i="1" dirty="0" smtClean="0">
                            <a:latin typeface="Cambria Math"/>
                            <a:ea typeface="Cambria Math"/>
                            <a:cs typeface="2005_iannnnnBMX" pitchFamily="2" charset="0"/>
                          </a:rPr>
                          <m:t>𝟐</m:t>
                        </m:r>
                      </m:sup>
                    </m:sSup>
                  </m:oMath>
                </a14:m>
                <a:r>
                  <a:rPr lang="en-US" sz="2800" b="1" dirty="0" smtClean="0">
                    <a:latin typeface="2005_iannnnnBMX" pitchFamily="2" charset="0"/>
                    <a:cs typeface="2005_iannnnnBMX" pitchFamily="2" charset="0"/>
                  </a:rPr>
                  <a:t>= </a:t>
                </a:r>
                <a14:m>
                  <m:oMath xmlns:m="http://schemas.openxmlformats.org/officeDocument/2006/math">
                    <m:sSup>
                      <m:sSupPr>
                        <m:ctrlPr>
                          <a:rPr lang="en-US" sz="2000" b="1" i="1">
                            <a:latin typeface="Cambria Math"/>
                            <a:cs typeface="2005_iannnnnBMX" pitchFamily="2" charset="0"/>
                          </a:rPr>
                        </m:ctrlPr>
                      </m:sSupPr>
                      <m:e>
                        <m:r>
                          <a:rPr lang="en-US" sz="2000" b="1" i="1">
                            <a:latin typeface="Cambria Math"/>
                            <a:cs typeface="2005_iannnnnBMX" pitchFamily="2" charset="0"/>
                          </a:rPr>
                          <m:t>𝟓</m:t>
                        </m:r>
                      </m:e>
                      <m:sup>
                        <m:r>
                          <a:rPr lang="en-US" sz="2000" b="1" i="1" smtClean="0">
                            <a:latin typeface="Cambria Math"/>
                            <a:cs typeface="2005_iannnnnBMX" pitchFamily="2" charset="0"/>
                          </a:rPr>
                          <m:t>𝟖</m:t>
                        </m:r>
                      </m:sup>
                    </m:sSup>
                  </m:oMath>
                </a14:m>
                <a:r>
                  <a:rPr lang="en-US" sz="2800" b="1" dirty="0" smtClean="0">
                    <a:latin typeface="2005_iannnnnBMX" pitchFamily="2" charset="0"/>
                    <a:cs typeface="2005_iannnnnBMX" pitchFamily="2" charset="0"/>
                  </a:rPr>
                  <a:t>			</a:t>
                </a:r>
                <a:r>
                  <a:rPr lang="en-US" sz="2400" b="1" dirty="0">
                    <a:cs typeface="2005_iannnnnBMX" pitchFamily="2" charset="0"/>
                  </a:rPr>
                  <a:t> </a:t>
                </a:r>
                <a14:m>
                  <m:oMath xmlns:m="http://schemas.openxmlformats.org/officeDocument/2006/math">
                    <m:sSup>
                      <m:sSupPr>
                        <m:ctrlPr>
                          <a:rPr lang="en-US" sz="2000" b="1" i="1">
                            <a:latin typeface="Cambria Math"/>
                            <a:cs typeface="2005_iannnnnBMX" pitchFamily="2" charset="0"/>
                          </a:rPr>
                        </m:ctrlPr>
                      </m:sSupPr>
                      <m:e>
                        <m:sSup>
                          <m:sSupPr>
                            <m:ctrlPr>
                              <a:rPr lang="en-US" sz="2000" b="1" i="1">
                                <a:latin typeface="Cambria Math"/>
                                <a:cs typeface="2005_iannnnnBMX" pitchFamily="2" charset="0"/>
                              </a:rPr>
                            </m:ctrlPr>
                          </m:sSupPr>
                          <m:e>
                            <m:r>
                              <a:rPr lang="en-US" sz="2000" b="1" i="1">
                                <a:latin typeface="Cambria Math"/>
                                <a:cs typeface="2005_iannnnnBMX" pitchFamily="2" charset="0"/>
                              </a:rPr>
                              <m:t>(</m:t>
                            </m:r>
                            <m:r>
                              <a:rPr lang="en-US" sz="2000" b="1" i="1" smtClean="0">
                                <a:latin typeface="Cambria Math"/>
                                <a:cs typeface="2005_iannnnnBMX" pitchFamily="2" charset="0"/>
                              </a:rPr>
                              <m:t>𝒙</m:t>
                            </m:r>
                          </m:e>
                          <m:sup>
                            <m:r>
                              <a:rPr lang="en-US" sz="2000" b="1" i="1" smtClean="0">
                                <a:latin typeface="Cambria Math"/>
                                <a:cs typeface="2005_iannnnnBMX" pitchFamily="2" charset="0"/>
                              </a:rPr>
                              <m:t>𝟐</m:t>
                            </m:r>
                          </m:sup>
                        </m:sSup>
                        <m:r>
                          <a:rPr lang="en-US" sz="2000" b="1" i="1">
                            <a:latin typeface="Cambria Math"/>
                            <a:cs typeface="2005_iannnnnBMX" pitchFamily="2" charset="0"/>
                          </a:rPr>
                          <m:t>)</m:t>
                        </m:r>
                      </m:e>
                      <m:sup>
                        <m:r>
                          <a:rPr lang="en-US" sz="2000" b="1" i="1" smtClean="0">
                            <a:latin typeface="Cambria Math"/>
                            <a:cs typeface="2005_iannnnnBMX" pitchFamily="2" charset="0"/>
                          </a:rPr>
                          <m:t>𝟓</m:t>
                        </m:r>
                      </m:sup>
                    </m:sSup>
                  </m:oMath>
                </a14:m>
                <a:r>
                  <a:rPr lang="en-US" sz="2800" b="1" dirty="0">
                    <a:latin typeface="2005_iannnnnBMX" pitchFamily="2" charset="0"/>
                    <a:cs typeface="2005_iannnnnBMX" pitchFamily="2" charset="0"/>
                  </a:rPr>
                  <a:t>= </a:t>
                </a:r>
                <a14:m>
                  <m:oMath xmlns:m="http://schemas.openxmlformats.org/officeDocument/2006/math">
                    <m:sSup>
                      <m:sSupPr>
                        <m:ctrlPr>
                          <a:rPr lang="en-US" sz="2000" b="1" i="1" dirty="0">
                            <a:latin typeface="Cambria Math"/>
                            <a:cs typeface="2005_iannnnnBMX" pitchFamily="2" charset="0"/>
                          </a:rPr>
                        </m:ctrlPr>
                      </m:sSupPr>
                      <m:e>
                        <m:r>
                          <a:rPr lang="en-US" sz="2000" b="1" i="1" dirty="0" smtClean="0">
                            <a:latin typeface="Cambria Math"/>
                            <a:cs typeface="2005_iannnnnBMX" pitchFamily="2" charset="0"/>
                          </a:rPr>
                          <m:t>𝒙</m:t>
                        </m:r>
                      </m:e>
                      <m:sup>
                        <m:r>
                          <a:rPr lang="en-US" sz="2000" b="1" i="1" dirty="0" smtClean="0">
                            <a:latin typeface="Cambria Math"/>
                            <a:cs typeface="2005_iannnnnBMX" pitchFamily="2" charset="0"/>
                          </a:rPr>
                          <m:t>𝟐</m:t>
                        </m:r>
                        <m:r>
                          <a:rPr lang="en-US" sz="2000" b="1" i="1" dirty="0">
                            <a:latin typeface="Cambria Math"/>
                            <a:ea typeface="Cambria Math"/>
                            <a:cs typeface="2005_iannnnnBMX" pitchFamily="2" charset="0"/>
                          </a:rPr>
                          <m:t>∙</m:t>
                        </m:r>
                        <m:r>
                          <a:rPr lang="en-US" sz="2000" b="1" i="1" dirty="0" smtClean="0">
                            <a:latin typeface="Cambria Math"/>
                            <a:ea typeface="Cambria Math"/>
                            <a:cs typeface="2005_iannnnnBMX" pitchFamily="2" charset="0"/>
                          </a:rPr>
                          <m:t>𝟓</m:t>
                        </m:r>
                      </m:sup>
                    </m:sSup>
                  </m:oMath>
                </a14:m>
                <a:r>
                  <a:rPr lang="en-US" sz="2800" b="1" dirty="0">
                    <a:latin typeface="2005_iannnnnBMX" pitchFamily="2" charset="0"/>
                    <a:cs typeface="2005_iannnnnBMX" pitchFamily="2" charset="0"/>
                  </a:rPr>
                  <a:t>= </a:t>
                </a:r>
                <a14:m>
                  <m:oMath xmlns:m="http://schemas.openxmlformats.org/officeDocument/2006/math">
                    <m:sSup>
                      <m:sSupPr>
                        <m:ctrlPr>
                          <a:rPr lang="en-US" sz="2000" b="1" i="1">
                            <a:latin typeface="Cambria Math"/>
                            <a:cs typeface="2005_iannnnnBMX" pitchFamily="2" charset="0"/>
                          </a:rPr>
                        </m:ctrlPr>
                      </m:sSupPr>
                      <m:e>
                        <m:r>
                          <a:rPr lang="en-US" sz="2000" b="1" i="1">
                            <a:latin typeface="Cambria Math"/>
                            <a:cs typeface="2005_iannnnnBMX" pitchFamily="2" charset="0"/>
                          </a:rPr>
                          <m:t>𝟓</m:t>
                        </m:r>
                      </m:e>
                      <m:sup>
                        <m:r>
                          <a:rPr lang="en-US" sz="2000" b="1" i="1" smtClean="0">
                            <a:latin typeface="Cambria Math"/>
                            <a:cs typeface="2005_iannnnnBMX" pitchFamily="2" charset="0"/>
                          </a:rPr>
                          <m:t>𝟏𝟎</m:t>
                        </m:r>
                      </m:sup>
                    </m:sSup>
                  </m:oMath>
                </a14:m>
                <a:endParaRPr lang="en-US" sz="2800" b="1" dirty="0">
                  <a:latin typeface="2005_iannnnnBMX" pitchFamily="2" charset="0"/>
                  <a:cs typeface="2005_iannnnnBMX" pitchFamily="2" charset="0"/>
                </a:endParaRPr>
              </a:p>
            </p:txBody>
          </p:sp>
        </mc:Choice>
        <mc:Fallback xmlns="">
          <p:sp>
            <p:nvSpPr>
              <p:cNvPr id="5123" name="Rectangle 3"/>
              <p:cNvSpPr>
                <a:spLocks noGrp="1" noRot="1" noChangeAspect="1" noMove="1" noResize="1" noEditPoints="1" noAdjustHandles="1" noChangeArrowheads="1" noChangeShapeType="1" noTextEdit="1"/>
              </p:cNvSpPr>
              <p:nvPr>
                <p:ph type="body" idx="1"/>
              </p:nvPr>
            </p:nvSpPr>
            <p:spPr>
              <a:xfrm>
                <a:off x="323528" y="1340768"/>
                <a:ext cx="8280920" cy="5143536"/>
              </a:xfrm>
              <a:blipFill rotWithShape="1">
                <a:blip r:embed="rId2"/>
                <a:stretch>
                  <a:fillRect l="-1473" t="-1185" b="-1066"/>
                </a:stretch>
              </a:blipFill>
            </p:spPr>
            <p:txBody>
              <a:bodyPr/>
              <a:lstStyle/>
              <a:p>
                <a:r>
                  <a:rPr lang="th-TH">
                    <a:noFill/>
                  </a:rPr>
                  <a:t> </a:t>
                </a:r>
              </a:p>
            </p:txBody>
          </p:sp>
        </mc:Fallback>
      </mc:AlternateContent>
    </p:spTree>
    <p:extLst>
      <p:ext uri="{BB962C8B-B14F-4D97-AF65-F5344CB8AC3E}">
        <p14:creationId xmlns:p14="http://schemas.microsoft.com/office/powerpoint/2010/main" val="2514149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fade">
                                      <p:cBhvr>
                                        <p:cTn id="12" dur="500"/>
                                        <p:tgtEl>
                                          <p:spTgt spid="5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fade">
                                      <p:cBhvr>
                                        <p:cTn id="17" dur="500"/>
                                        <p:tgtEl>
                                          <p:spTgt spid="51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fade">
                                      <p:cBhvr>
                                        <p:cTn id="22" dur="500"/>
                                        <p:tgtEl>
                                          <p:spTgt spid="51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23">
                                            <p:txEl>
                                              <p:pRg st="4" end="4"/>
                                            </p:txEl>
                                          </p:spTgt>
                                        </p:tgtEl>
                                        <p:attrNameLst>
                                          <p:attrName>style.visibility</p:attrName>
                                        </p:attrNameLst>
                                      </p:cBhvr>
                                      <p:to>
                                        <p:strVal val="visible"/>
                                      </p:to>
                                    </p:set>
                                    <p:animEffect transition="in" filter="fade">
                                      <p:cBhvr>
                                        <p:cTn id="27" dur="500"/>
                                        <p:tgtEl>
                                          <p:spTgt spid="51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123">
                                            <p:txEl>
                                              <p:pRg st="5" end="5"/>
                                            </p:txEl>
                                          </p:spTgt>
                                        </p:tgtEl>
                                        <p:attrNameLst>
                                          <p:attrName>style.visibility</p:attrName>
                                        </p:attrNameLst>
                                      </p:cBhvr>
                                      <p:to>
                                        <p:strVal val="visible"/>
                                      </p:to>
                                    </p:set>
                                    <p:animEffect transition="in" filter="fade">
                                      <p:cBhvr>
                                        <p:cTn id="32" dur="500"/>
                                        <p:tgtEl>
                                          <p:spTgt spid="512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123">
                                            <p:txEl>
                                              <p:pRg st="6" end="6"/>
                                            </p:txEl>
                                          </p:spTgt>
                                        </p:tgtEl>
                                        <p:attrNameLst>
                                          <p:attrName>style.visibility</p:attrName>
                                        </p:attrNameLst>
                                      </p:cBhvr>
                                      <p:to>
                                        <p:strVal val="visible"/>
                                      </p:to>
                                    </p:set>
                                    <p:animEffect transition="in" filter="fade">
                                      <p:cBhvr>
                                        <p:cTn id="37" dur="500"/>
                                        <p:tgtEl>
                                          <p:spTgt spid="512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123">
                                            <p:txEl>
                                              <p:pRg st="7" end="7"/>
                                            </p:txEl>
                                          </p:spTgt>
                                        </p:tgtEl>
                                        <p:attrNameLst>
                                          <p:attrName>style.visibility</p:attrName>
                                        </p:attrNameLst>
                                      </p:cBhvr>
                                      <p:to>
                                        <p:strVal val="visible"/>
                                      </p:to>
                                    </p:set>
                                    <p:animEffect transition="in" filter="fade">
                                      <p:cBhvr>
                                        <p:cTn id="42" dur="500"/>
                                        <p:tgtEl>
                                          <p:spTgt spid="512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123">
                                            <p:txEl>
                                              <p:pRg st="8" end="8"/>
                                            </p:txEl>
                                          </p:spTgt>
                                        </p:tgtEl>
                                        <p:attrNameLst>
                                          <p:attrName>style.visibility</p:attrName>
                                        </p:attrNameLst>
                                      </p:cBhvr>
                                      <p:to>
                                        <p:strVal val="visible"/>
                                      </p:to>
                                    </p:set>
                                    <p:animEffect transition="in" filter="fade">
                                      <p:cBhvr>
                                        <p:cTn id="47" dur="500"/>
                                        <p:tgtEl>
                                          <p:spTgt spid="512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เมฆ 5"/>
          <p:cNvSpPr/>
          <p:nvPr/>
        </p:nvSpPr>
        <p:spPr>
          <a:xfrm>
            <a:off x="2195736" y="500042"/>
            <a:ext cx="4320480" cy="1071570"/>
          </a:xfrm>
          <a:prstGeom prst="clou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 name="ตัวยึดหมายเลขภาพนิ่ง 5"/>
          <p:cNvSpPr>
            <a:spLocks noGrp="1"/>
          </p:cNvSpPr>
          <p:nvPr>
            <p:ph type="sldNum" sz="quarter" idx="12"/>
          </p:nvPr>
        </p:nvSpPr>
        <p:spPr/>
        <p:txBody>
          <a:bodyPr/>
          <a:lstStyle/>
          <a:p>
            <a:fld id="{8E3771CF-BC35-4C5D-AE13-C627F28D70EF}" type="slidenum">
              <a:rPr lang="en-US"/>
              <a:pPr/>
              <a:t>42</a:t>
            </a:fld>
            <a:endParaRPr lang="en-US"/>
          </a:p>
        </p:txBody>
      </p:sp>
      <p:sp>
        <p:nvSpPr>
          <p:cNvPr id="5122" name="Rectangle 2"/>
          <p:cNvSpPr>
            <a:spLocks noGrp="1" noChangeArrowheads="1"/>
          </p:cNvSpPr>
          <p:nvPr>
            <p:ph type="title"/>
          </p:nvPr>
        </p:nvSpPr>
        <p:spPr>
          <a:xfrm>
            <a:off x="428596" y="571480"/>
            <a:ext cx="7924800" cy="857256"/>
          </a:xfrm>
        </p:spPr>
        <p:txBody>
          <a:bodyPr/>
          <a:lstStyle/>
          <a:p>
            <a:pPr marL="514350" indent="-514350" algn="ctr"/>
            <a:r>
              <a:rPr lang="en-US" sz="4000" dirty="0">
                <a:solidFill>
                  <a:srgbClr val="FFFF00"/>
                </a:solidFill>
                <a:latin typeface="2005_iannnnnBMX" pitchFamily="2" charset="0"/>
                <a:cs typeface="2005_iannnnnBMX" pitchFamily="2" charset="0"/>
              </a:rPr>
              <a:t>Properties of exponents</a:t>
            </a:r>
            <a:r>
              <a:rPr lang="en-US" sz="4000" dirty="0">
                <a:latin typeface="2005_iannnnnBMX" pitchFamily="2" charset="0"/>
                <a:cs typeface="2005_iannnnnBMX" pitchFamily="2" charset="0"/>
              </a:rPr>
              <a:t>.</a:t>
            </a:r>
          </a:p>
        </p:txBody>
      </p:sp>
      <mc:AlternateContent xmlns:mc="http://schemas.openxmlformats.org/markup-compatibility/2006" xmlns:a14="http://schemas.microsoft.com/office/drawing/2010/main">
        <mc:Choice Requires="a14">
          <p:sp>
            <p:nvSpPr>
              <p:cNvPr id="5123" name="Rectangle 3"/>
              <p:cNvSpPr>
                <a:spLocks noGrp="1" noChangeArrowheads="1"/>
              </p:cNvSpPr>
              <p:nvPr>
                <p:ph type="body" idx="1"/>
              </p:nvPr>
            </p:nvSpPr>
            <p:spPr>
              <a:xfrm>
                <a:off x="323528" y="1268760"/>
                <a:ext cx="8280920" cy="5143536"/>
              </a:xfrm>
            </p:spPr>
            <p:txBody>
              <a:bodyPr/>
              <a:lstStyle/>
              <a:p>
                <a:pPr marL="514350" indent="-514350">
                  <a:buNone/>
                </a:pPr>
                <a:r>
                  <a:rPr lang="en-US" sz="2800" b="1" dirty="0" smtClean="0">
                    <a:solidFill>
                      <a:srgbClr val="FFFF00"/>
                    </a:solidFill>
                    <a:latin typeface="2005_iannnnnBMX" pitchFamily="2" charset="0"/>
                    <a:cs typeface="2005_iannnnnBMX" pitchFamily="2" charset="0"/>
                  </a:rPr>
                  <a:t>Example</a:t>
                </a:r>
                <a:r>
                  <a:rPr lang="en-US" sz="2800" b="1" dirty="0" smtClean="0">
                    <a:latin typeface="2005_iannnnnBMX" pitchFamily="2" charset="0"/>
                    <a:cs typeface="2005_iannnnnBMX" pitchFamily="2" charset="0"/>
                  </a:rPr>
                  <a:t> </a:t>
                </a:r>
                <a:r>
                  <a:rPr lang="en-US" sz="2800" b="1" dirty="0" smtClean="0">
                    <a:solidFill>
                      <a:srgbClr val="00B0F0"/>
                    </a:solidFill>
                    <a:latin typeface="2005_iannnnnBMX" pitchFamily="2" charset="0"/>
                    <a:cs typeface="2005_iannnnnBMX" pitchFamily="2" charset="0"/>
                  </a:rPr>
                  <a:t>Simplifying a Power Raised to a Power</a:t>
                </a:r>
              </a:p>
              <a:p>
                <a:pPr marL="514350" indent="-514350">
                  <a:buNone/>
                </a:pPr>
                <a:r>
                  <a:rPr lang="en-US" sz="2800" b="1" dirty="0" smtClean="0">
                    <a:solidFill>
                      <a:srgbClr val="00B0F0"/>
                    </a:solidFill>
                    <a:latin typeface="2005_iannnnnBMX" pitchFamily="2" charset="0"/>
                    <a:cs typeface="2005_iannnnnBMX" pitchFamily="2" charset="0"/>
                  </a:rPr>
                  <a:t>Simplify </a:t>
                </a:r>
                <a14:m>
                  <m:oMath xmlns:m="http://schemas.openxmlformats.org/officeDocument/2006/math">
                    <m:sSup>
                      <m:sSupPr>
                        <m:ctrlPr>
                          <a:rPr lang="en-US" sz="2000" b="1" i="1" smtClean="0">
                            <a:solidFill>
                              <a:srgbClr val="00B0F0"/>
                            </a:solidFill>
                            <a:latin typeface="Cambria Math"/>
                            <a:cs typeface="2005_iannnnnBMX" pitchFamily="2" charset="0"/>
                          </a:rPr>
                        </m:ctrlPr>
                      </m:sSupPr>
                      <m:e>
                        <m:sSup>
                          <m:sSupPr>
                            <m:ctrlPr>
                              <a:rPr lang="en-US" sz="2000" b="1" i="1" smtClean="0">
                                <a:solidFill>
                                  <a:srgbClr val="00B0F0"/>
                                </a:solidFill>
                                <a:latin typeface="Cambria Math"/>
                                <a:cs typeface="2005_iannnnnBMX" pitchFamily="2" charset="0"/>
                              </a:rPr>
                            </m:ctrlPr>
                          </m:sSupPr>
                          <m:e>
                            <m:r>
                              <a:rPr lang="en-US" sz="2000" b="1" i="1" smtClean="0">
                                <a:solidFill>
                                  <a:srgbClr val="00B0F0"/>
                                </a:solidFill>
                                <a:latin typeface="Cambria Math"/>
                                <a:cs typeface="2005_iannnnnBMX" pitchFamily="2" charset="0"/>
                              </a:rPr>
                              <m:t>(</m:t>
                            </m:r>
                            <m:r>
                              <a:rPr lang="en-US" sz="2000" b="1" i="1" smtClean="0">
                                <a:solidFill>
                                  <a:srgbClr val="00B0F0"/>
                                </a:solidFill>
                                <a:latin typeface="Cambria Math"/>
                                <a:cs typeface="2005_iannnnnBMX" pitchFamily="2" charset="0"/>
                              </a:rPr>
                              <m:t>𝒙</m:t>
                            </m:r>
                          </m:e>
                          <m:sup>
                            <m:r>
                              <a:rPr lang="en-US" sz="2000" b="1" i="1" smtClean="0">
                                <a:solidFill>
                                  <a:srgbClr val="00B0F0"/>
                                </a:solidFill>
                                <a:latin typeface="Cambria Math"/>
                                <a:cs typeface="2005_iannnnnBMX" pitchFamily="2" charset="0"/>
                              </a:rPr>
                              <m:t>𝟑</m:t>
                            </m:r>
                          </m:sup>
                        </m:sSup>
                        <m:r>
                          <a:rPr lang="en-US" sz="2000" b="1" i="1" smtClean="0">
                            <a:solidFill>
                              <a:srgbClr val="00B0F0"/>
                            </a:solidFill>
                            <a:latin typeface="Cambria Math"/>
                            <a:cs typeface="2005_iannnnnBMX" pitchFamily="2" charset="0"/>
                          </a:rPr>
                          <m:t>)</m:t>
                        </m:r>
                      </m:e>
                      <m:sup>
                        <m:r>
                          <a:rPr lang="en-US" sz="2000" b="1" i="1" smtClean="0">
                            <a:solidFill>
                              <a:srgbClr val="00B0F0"/>
                            </a:solidFill>
                            <a:latin typeface="Cambria Math"/>
                            <a:cs typeface="2005_iannnnnBMX" pitchFamily="2" charset="0"/>
                          </a:rPr>
                          <m:t>𝟔</m:t>
                        </m:r>
                      </m:sup>
                    </m:sSup>
                  </m:oMath>
                </a14:m>
                <a:endParaRPr lang="en-US" sz="2800" b="1" dirty="0" smtClean="0">
                  <a:latin typeface="2005_iannnnnBMX" pitchFamily="2" charset="0"/>
                  <a:cs typeface="2005_iannnnnBMX" pitchFamily="2" charset="0"/>
                </a:endParaRPr>
              </a:p>
              <a:p>
                <a:pPr marL="514350" indent="-514350">
                  <a:buNone/>
                </a:pPr>
                <a14:m>
                  <m:oMath xmlns:m="http://schemas.openxmlformats.org/officeDocument/2006/math">
                    <m:sSup>
                      <m:sSupPr>
                        <m:ctrlPr>
                          <a:rPr lang="en-US" sz="2000" b="1" i="1">
                            <a:latin typeface="Cambria Math"/>
                            <a:cs typeface="2005_iannnnnBMX" pitchFamily="2" charset="0"/>
                          </a:rPr>
                        </m:ctrlPr>
                      </m:sSupPr>
                      <m:e>
                        <m:sSup>
                          <m:sSupPr>
                            <m:ctrlPr>
                              <a:rPr lang="en-US" sz="2000" b="1" i="1">
                                <a:latin typeface="Cambria Math"/>
                                <a:cs typeface="2005_iannnnnBMX" pitchFamily="2" charset="0"/>
                              </a:rPr>
                            </m:ctrlPr>
                          </m:sSupPr>
                          <m:e>
                            <m:r>
                              <a:rPr lang="en-US" sz="2000" b="1" i="1">
                                <a:latin typeface="Cambria Math"/>
                                <a:cs typeface="2005_iannnnnBMX" pitchFamily="2" charset="0"/>
                              </a:rPr>
                              <m:t>(</m:t>
                            </m:r>
                            <m:r>
                              <a:rPr lang="en-US" sz="2000" b="1" i="1">
                                <a:latin typeface="Cambria Math"/>
                                <a:cs typeface="2005_iannnnnBMX" pitchFamily="2" charset="0"/>
                              </a:rPr>
                              <m:t>𝒙</m:t>
                            </m:r>
                          </m:e>
                          <m:sup>
                            <m:r>
                              <a:rPr lang="en-US" sz="2000" b="1" i="1">
                                <a:latin typeface="Cambria Math"/>
                                <a:cs typeface="2005_iannnnnBMX" pitchFamily="2" charset="0"/>
                              </a:rPr>
                              <m:t>𝟑</m:t>
                            </m:r>
                          </m:sup>
                        </m:sSup>
                        <m:r>
                          <a:rPr lang="en-US" sz="2000" b="1" i="1">
                            <a:latin typeface="Cambria Math"/>
                            <a:cs typeface="2005_iannnnnBMX" pitchFamily="2" charset="0"/>
                          </a:rPr>
                          <m:t>)</m:t>
                        </m:r>
                      </m:e>
                      <m:sup>
                        <m:r>
                          <a:rPr lang="en-US" sz="2000" b="1" i="1">
                            <a:latin typeface="Cambria Math"/>
                            <a:cs typeface="2005_iannnnnBMX" pitchFamily="2" charset="0"/>
                          </a:rPr>
                          <m:t>𝟔</m:t>
                        </m:r>
                      </m:sup>
                    </m:sSup>
                  </m:oMath>
                </a14:m>
                <a:r>
                  <a:rPr lang="en-US" sz="2000" b="1" dirty="0" smtClean="0">
                    <a:latin typeface="2005_iannnnnBMX" pitchFamily="2" charset="0"/>
                    <a:cs typeface="2005_iannnnnBMX" pitchFamily="2" charset="0"/>
                  </a:rPr>
                  <a:t> </a:t>
                </a:r>
                <a:r>
                  <a:rPr lang="en-US" sz="2800" b="1" dirty="0">
                    <a:latin typeface="2005_iannnnnBMX" pitchFamily="2" charset="0"/>
                    <a:cs typeface="2005_iannnnnBMX" pitchFamily="2" charset="0"/>
                  </a:rPr>
                  <a:t>= </a:t>
                </a:r>
                <a14:m>
                  <m:oMath xmlns:m="http://schemas.openxmlformats.org/officeDocument/2006/math">
                    <m:sSup>
                      <m:sSupPr>
                        <m:ctrlPr>
                          <a:rPr lang="en-US" sz="2000" b="1" i="1">
                            <a:latin typeface="Cambria Math"/>
                            <a:cs typeface="2005_iannnnnBMX" pitchFamily="2" charset="0"/>
                          </a:rPr>
                        </m:ctrlPr>
                      </m:sSupPr>
                      <m:e>
                        <m:r>
                          <a:rPr lang="en-US" sz="2000" b="1" i="1" smtClean="0">
                            <a:latin typeface="Cambria Math"/>
                            <a:cs typeface="2005_iannnnnBMX" pitchFamily="2" charset="0"/>
                          </a:rPr>
                          <m:t>𝒙</m:t>
                        </m:r>
                      </m:e>
                      <m:sup>
                        <m:r>
                          <a:rPr lang="en-US" sz="2000" b="1" i="1" smtClean="0">
                            <a:latin typeface="Cambria Math"/>
                            <a:cs typeface="2005_iannnnnBMX" pitchFamily="2" charset="0"/>
                          </a:rPr>
                          <m:t>𝟑</m:t>
                        </m:r>
                        <m:r>
                          <a:rPr lang="en-US" sz="2000" b="1" i="1">
                            <a:latin typeface="Cambria Math"/>
                            <a:ea typeface="Cambria Math"/>
                            <a:cs typeface="2005_iannnnnBMX" pitchFamily="2" charset="0"/>
                          </a:rPr>
                          <m:t>∙</m:t>
                        </m:r>
                        <m:r>
                          <a:rPr lang="en-US" sz="2000" b="1" i="1" smtClean="0">
                            <a:latin typeface="Cambria Math"/>
                            <a:ea typeface="Cambria Math"/>
                            <a:cs typeface="2005_iannnnnBMX" pitchFamily="2" charset="0"/>
                          </a:rPr>
                          <m:t>𝟔</m:t>
                        </m:r>
                      </m:sup>
                    </m:sSup>
                  </m:oMath>
                </a14:m>
                <a:r>
                  <a:rPr lang="en-US" sz="2800" b="1" dirty="0" smtClean="0">
                    <a:latin typeface="2005_iannnnnBMX" pitchFamily="2" charset="0"/>
                    <a:cs typeface="2005_iannnnnBMX" pitchFamily="2" charset="0"/>
                  </a:rPr>
                  <a:t>	</a:t>
                </a:r>
                <a:r>
                  <a:rPr lang="en-US" sz="2800" b="1" dirty="0" smtClean="0">
                    <a:solidFill>
                      <a:schemeClr val="accent6">
                        <a:lumMod val="40000"/>
                        <a:lumOff val="60000"/>
                      </a:schemeClr>
                    </a:solidFill>
                    <a:latin typeface="2005_iannnnnBMX" pitchFamily="2" charset="0"/>
                    <a:cs typeface="2005_iannnnnBMX" pitchFamily="2" charset="0"/>
                  </a:rPr>
                  <a:t>Multiply exponents when raising a power to a power.</a:t>
                </a:r>
              </a:p>
              <a:p>
                <a:pPr marL="514350" indent="-514350">
                  <a:buNone/>
                </a:pPr>
                <a:r>
                  <a:rPr lang="en-US" sz="2800" b="1" dirty="0">
                    <a:latin typeface="2005_iannnnnBMX" pitchFamily="2" charset="0"/>
                    <a:cs typeface="2005_iannnnnBMX" pitchFamily="2" charset="0"/>
                  </a:rPr>
                  <a:t> </a:t>
                </a:r>
                <a:r>
                  <a:rPr lang="en-US" sz="2800" b="1" dirty="0" smtClean="0">
                    <a:latin typeface="2005_iannnnnBMX" pitchFamily="2" charset="0"/>
                    <a:cs typeface="2005_iannnnnBMX" pitchFamily="2" charset="0"/>
                  </a:rPr>
                  <a:t>      = </a:t>
                </a:r>
                <a14:m>
                  <m:oMath xmlns:m="http://schemas.openxmlformats.org/officeDocument/2006/math">
                    <m:sSup>
                      <m:sSupPr>
                        <m:ctrlPr>
                          <a:rPr lang="en-US" sz="2000" b="1" i="1" dirty="0">
                            <a:latin typeface="Cambria Math"/>
                            <a:cs typeface="2005_iannnnnBMX" pitchFamily="2" charset="0"/>
                          </a:rPr>
                        </m:ctrlPr>
                      </m:sSupPr>
                      <m:e>
                        <m:r>
                          <a:rPr lang="en-US" sz="2000" b="1" i="1" dirty="0" smtClean="0">
                            <a:latin typeface="Cambria Math"/>
                            <a:cs typeface="2005_iannnnnBMX" pitchFamily="2" charset="0"/>
                          </a:rPr>
                          <m:t>𝒙</m:t>
                        </m:r>
                      </m:e>
                      <m:sup>
                        <m:r>
                          <a:rPr lang="en-US" sz="2000" b="1" i="1" dirty="0">
                            <a:latin typeface="Cambria Math"/>
                            <a:cs typeface="2005_iannnnnBMX" pitchFamily="2" charset="0"/>
                          </a:rPr>
                          <m:t>𝟏𝟐</m:t>
                        </m:r>
                      </m:sup>
                    </m:sSup>
                  </m:oMath>
                </a14:m>
                <a:r>
                  <a:rPr lang="en-US" sz="2800" b="1" dirty="0" smtClean="0">
                    <a:latin typeface="2005_iannnnnBMX" pitchFamily="2" charset="0"/>
                    <a:cs typeface="2005_iannnnnBMX" pitchFamily="2" charset="0"/>
                  </a:rPr>
                  <a:t>	</a:t>
                </a:r>
                <a:r>
                  <a:rPr lang="en-US" sz="2800" b="1" dirty="0" smtClean="0">
                    <a:solidFill>
                      <a:schemeClr val="accent6">
                        <a:lumMod val="40000"/>
                        <a:lumOff val="60000"/>
                      </a:schemeClr>
                    </a:solidFill>
                    <a:latin typeface="2005_iannnnnBMX" pitchFamily="2" charset="0"/>
                    <a:cs typeface="2005_iannnnnBMX" pitchFamily="2" charset="0"/>
                  </a:rPr>
                  <a:t>Simplify.</a:t>
                </a:r>
              </a:p>
              <a:p>
                <a:pPr marL="514350" indent="-514350">
                  <a:buNone/>
                </a:pPr>
                <a:r>
                  <a:rPr lang="en-US" sz="2800" b="1" dirty="0" smtClean="0">
                    <a:solidFill>
                      <a:srgbClr val="FFFF00"/>
                    </a:solidFill>
                    <a:latin typeface="2005_iannnnnBMX" pitchFamily="2" charset="0"/>
                    <a:cs typeface="2005_iannnnnBMX" pitchFamily="2" charset="0"/>
                  </a:rPr>
                  <a:t>Example</a:t>
                </a:r>
                <a:r>
                  <a:rPr lang="en-US" sz="2800" b="1" dirty="0" smtClean="0">
                    <a:latin typeface="2005_iannnnnBMX" pitchFamily="2" charset="0"/>
                    <a:cs typeface="2005_iannnnnBMX" pitchFamily="2" charset="0"/>
                  </a:rPr>
                  <a:t> Simplifying an Expression With Power.</a:t>
                </a:r>
              </a:p>
              <a:p>
                <a:pPr marL="514350" indent="-514350">
                  <a:buNone/>
                </a:pPr>
                <a14:m>
                  <m:oMath xmlns:m="http://schemas.openxmlformats.org/officeDocument/2006/math">
                    <m:sSup>
                      <m:sSupPr>
                        <m:ctrlPr>
                          <a:rPr lang="en-US" sz="2000" b="1" i="1">
                            <a:latin typeface="Cambria Math"/>
                            <a:cs typeface="2005_iannnnnBMX" pitchFamily="2" charset="0"/>
                          </a:rPr>
                        </m:ctrlPr>
                      </m:sSupPr>
                      <m:e>
                        <m:r>
                          <a:rPr lang="en-US" sz="2000" b="1" i="1">
                            <a:latin typeface="Cambria Math"/>
                            <a:cs typeface="2005_iannnnnBMX" pitchFamily="2" charset="0"/>
                          </a:rPr>
                          <m:t>𝒄</m:t>
                        </m:r>
                      </m:e>
                      <m:sup>
                        <m:r>
                          <a:rPr lang="en-US" sz="2000" b="1" i="1">
                            <a:latin typeface="Cambria Math"/>
                            <a:cs typeface="2005_iannnnnBMX" pitchFamily="2" charset="0"/>
                          </a:rPr>
                          <m:t>𝟓</m:t>
                        </m:r>
                      </m:sup>
                    </m:sSup>
                    <m:sSup>
                      <m:sSupPr>
                        <m:ctrlPr>
                          <a:rPr lang="en-US" sz="2000" b="1" i="1">
                            <a:latin typeface="Cambria Math"/>
                            <a:cs typeface="2005_iannnnnBMX" pitchFamily="2" charset="0"/>
                          </a:rPr>
                        </m:ctrlPr>
                      </m:sSupPr>
                      <m:e>
                        <m:sSup>
                          <m:sSupPr>
                            <m:ctrlPr>
                              <a:rPr lang="en-US" sz="2000" b="1" i="1">
                                <a:latin typeface="Cambria Math"/>
                                <a:cs typeface="2005_iannnnnBMX" pitchFamily="2" charset="0"/>
                              </a:rPr>
                            </m:ctrlPr>
                          </m:sSupPr>
                          <m:e>
                            <m:r>
                              <a:rPr lang="en-US" sz="2000" b="1" i="1">
                                <a:latin typeface="Cambria Math"/>
                                <a:cs typeface="2005_iannnnnBMX" pitchFamily="2" charset="0"/>
                              </a:rPr>
                              <m:t>(</m:t>
                            </m:r>
                            <m:r>
                              <a:rPr lang="en-US" sz="2000" b="1" i="1">
                                <a:latin typeface="Cambria Math"/>
                                <a:cs typeface="2005_iannnnnBMX" pitchFamily="2" charset="0"/>
                              </a:rPr>
                              <m:t>𝒄</m:t>
                            </m:r>
                          </m:e>
                          <m:sup>
                            <m:r>
                              <a:rPr lang="en-US" sz="2000" b="1" i="1">
                                <a:latin typeface="Cambria Math"/>
                                <a:cs typeface="2005_iannnnnBMX" pitchFamily="2" charset="0"/>
                              </a:rPr>
                              <m:t>𝟑</m:t>
                            </m:r>
                          </m:sup>
                        </m:sSup>
                        <m:r>
                          <a:rPr lang="en-US" sz="2000" b="1" i="1">
                            <a:latin typeface="Cambria Math"/>
                            <a:cs typeface="2005_iannnnnBMX" pitchFamily="2" charset="0"/>
                          </a:rPr>
                          <m:t>)</m:t>
                        </m:r>
                      </m:e>
                      <m:sup>
                        <m:r>
                          <a:rPr lang="en-US" sz="2000" b="1" i="1">
                            <a:latin typeface="Cambria Math"/>
                            <a:cs typeface="2005_iannnnnBMX" pitchFamily="2" charset="0"/>
                          </a:rPr>
                          <m:t>−</m:t>
                        </m:r>
                        <m:r>
                          <a:rPr lang="en-US" sz="2000" b="1" i="1">
                            <a:latin typeface="Cambria Math"/>
                            <a:cs typeface="2005_iannnnnBMX" pitchFamily="2" charset="0"/>
                          </a:rPr>
                          <m:t>𝟐</m:t>
                        </m:r>
                      </m:sup>
                    </m:sSup>
                  </m:oMath>
                </a14:m>
                <a:r>
                  <a:rPr lang="en-US" sz="2000" b="1" dirty="0" smtClean="0">
                    <a:latin typeface="2005_iannnnnBMX" pitchFamily="2" charset="0"/>
                    <a:cs typeface="2005_iannnnnBMX" pitchFamily="2" charset="0"/>
                  </a:rPr>
                  <a:t> = </a:t>
                </a:r>
                <a14:m>
                  <m:oMath xmlns:m="http://schemas.openxmlformats.org/officeDocument/2006/math">
                    <m:sSup>
                      <m:sSupPr>
                        <m:ctrlPr>
                          <a:rPr lang="en-US" sz="2000" b="1" i="1">
                            <a:latin typeface="Cambria Math"/>
                            <a:cs typeface="2005_iannnnnBMX" pitchFamily="2" charset="0"/>
                          </a:rPr>
                        </m:ctrlPr>
                      </m:sSupPr>
                      <m:e>
                        <m:sSup>
                          <m:sSupPr>
                            <m:ctrlPr>
                              <a:rPr lang="en-US" sz="2000" b="1" i="1">
                                <a:latin typeface="Cambria Math"/>
                                <a:cs typeface="2005_iannnnnBMX" pitchFamily="2" charset="0"/>
                              </a:rPr>
                            </m:ctrlPr>
                          </m:sSupPr>
                          <m:e>
                            <m:r>
                              <a:rPr lang="en-US" sz="2000" b="1" i="1">
                                <a:latin typeface="Cambria Math"/>
                                <a:cs typeface="2005_iannnnnBMX" pitchFamily="2" charset="0"/>
                              </a:rPr>
                              <m:t>𝒄</m:t>
                            </m:r>
                          </m:e>
                          <m:sup>
                            <m:r>
                              <a:rPr lang="en-US" sz="2000" b="1" i="1">
                                <a:latin typeface="Cambria Math"/>
                                <a:cs typeface="2005_iannnnnBMX" pitchFamily="2" charset="0"/>
                              </a:rPr>
                              <m:t>𝟓</m:t>
                            </m:r>
                          </m:sup>
                        </m:sSup>
                        <m:r>
                          <a:rPr lang="en-US" sz="2000" b="1" i="1" smtClean="0">
                            <a:latin typeface="Cambria Math"/>
                            <a:cs typeface="2005_iannnnnBMX" pitchFamily="2" charset="0"/>
                            <a:sym typeface="Symbol"/>
                          </a:rPr>
                          <m:t></m:t>
                        </m:r>
                        <m:r>
                          <a:rPr lang="en-US" sz="2000" b="1" i="1" smtClean="0">
                            <a:latin typeface="Cambria Math"/>
                            <a:cs typeface="2005_iannnnnBMX" pitchFamily="2" charset="0"/>
                          </a:rPr>
                          <m:t>𝒄</m:t>
                        </m:r>
                      </m:e>
                      <m:sup>
                        <m:r>
                          <a:rPr lang="en-US" sz="2000" b="1" i="1">
                            <a:latin typeface="Cambria Math"/>
                            <a:cs typeface="2005_iannnnnBMX" pitchFamily="2" charset="0"/>
                          </a:rPr>
                          <m:t>𝟑</m:t>
                        </m:r>
                        <m:r>
                          <a:rPr lang="en-US" sz="2000" b="1" i="1">
                            <a:latin typeface="Cambria Math"/>
                            <a:ea typeface="Cambria Math"/>
                            <a:cs typeface="2005_iannnnnBMX" pitchFamily="2" charset="0"/>
                          </a:rPr>
                          <m:t>∙</m:t>
                        </m:r>
                        <m:r>
                          <a:rPr lang="en-US" sz="2000" b="1" i="1" smtClean="0">
                            <a:latin typeface="Cambria Math"/>
                            <a:ea typeface="Cambria Math"/>
                            <a:cs typeface="2005_iannnnnBMX" pitchFamily="2" charset="0"/>
                          </a:rPr>
                          <m:t>(−</m:t>
                        </m:r>
                        <m:r>
                          <a:rPr lang="en-US" sz="2000" b="1" i="1" smtClean="0">
                            <a:latin typeface="Cambria Math"/>
                            <a:ea typeface="Cambria Math"/>
                            <a:cs typeface="2005_iannnnnBMX" pitchFamily="2" charset="0"/>
                          </a:rPr>
                          <m:t>𝟐</m:t>
                        </m:r>
                        <m:r>
                          <a:rPr lang="en-US" sz="2000" b="1" i="1" smtClean="0">
                            <a:latin typeface="Cambria Math"/>
                            <a:ea typeface="Cambria Math"/>
                            <a:cs typeface="2005_iannnnnBMX" pitchFamily="2" charset="0"/>
                          </a:rPr>
                          <m:t>)</m:t>
                        </m:r>
                      </m:sup>
                    </m:sSup>
                  </m:oMath>
                </a14:m>
                <a:r>
                  <a:rPr lang="en-US" sz="2800" b="1" dirty="0" smtClean="0">
                    <a:latin typeface="2005_iannnnnBMX" pitchFamily="2" charset="0"/>
                    <a:cs typeface="2005_iannnnnBMX" pitchFamily="2" charset="0"/>
                  </a:rPr>
                  <a:t>		</a:t>
                </a:r>
                <a:r>
                  <a:rPr lang="en-US" sz="2800" b="1" dirty="0" smtClean="0">
                    <a:solidFill>
                      <a:schemeClr val="accent6">
                        <a:lumMod val="40000"/>
                        <a:lumOff val="60000"/>
                      </a:schemeClr>
                    </a:solidFill>
                    <a:latin typeface="2005_iannnnnBMX" pitchFamily="2" charset="0"/>
                    <a:cs typeface="2005_iannnnnBMX" pitchFamily="2" charset="0"/>
                  </a:rPr>
                  <a:t>Multiply exponents in </a:t>
                </a:r>
                <a14:m>
                  <m:oMath xmlns:m="http://schemas.openxmlformats.org/officeDocument/2006/math">
                    <m:sSup>
                      <m:sSupPr>
                        <m:ctrlPr>
                          <a:rPr lang="en-US" sz="2800" b="1" i="1">
                            <a:solidFill>
                              <a:schemeClr val="accent6">
                                <a:lumMod val="40000"/>
                                <a:lumOff val="60000"/>
                              </a:schemeClr>
                            </a:solidFill>
                            <a:latin typeface="Cambria Math"/>
                            <a:cs typeface="2005_iannnnnBMX" pitchFamily="2" charset="0"/>
                          </a:rPr>
                        </m:ctrlPr>
                      </m:sSupPr>
                      <m:e>
                        <m:sSup>
                          <m:sSupPr>
                            <m:ctrlPr>
                              <a:rPr lang="en-US" sz="2800" b="1" i="1">
                                <a:solidFill>
                                  <a:schemeClr val="accent6">
                                    <a:lumMod val="40000"/>
                                    <a:lumOff val="60000"/>
                                  </a:schemeClr>
                                </a:solidFill>
                                <a:latin typeface="Cambria Math"/>
                                <a:cs typeface="2005_iannnnnBMX" pitchFamily="2" charset="0"/>
                              </a:rPr>
                            </m:ctrlPr>
                          </m:sSupPr>
                          <m:e>
                            <m:r>
                              <a:rPr lang="en-US" sz="2800" b="1" i="1">
                                <a:solidFill>
                                  <a:schemeClr val="accent6">
                                    <a:lumMod val="40000"/>
                                    <a:lumOff val="60000"/>
                                  </a:schemeClr>
                                </a:solidFill>
                                <a:latin typeface="Cambria Math"/>
                                <a:cs typeface="2005_iannnnnBMX" pitchFamily="2" charset="0"/>
                              </a:rPr>
                              <m:t>(</m:t>
                            </m:r>
                            <m:r>
                              <a:rPr lang="en-US" sz="2800" b="1" i="1">
                                <a:solidFill>
                                  <a:schemeClr val="accent6">
                                    <a:lumMod val="40000"/>
                                    <a:lumOff val="60000"/>
                                  </a:schemeClr>
                                </a:solidFill>
                                <a:latin typeface="Cambria Math"/>
                                <a:cs typeface="2005_iannnnnBMX" pitchFamily="2" charset="0"/>
                              </a:rPr>
                              <m:t>𝒄</m:t>
                            </m:r>
                          </m:e>
                          <m:sup>
                            <m:r>
                              <a:rPr lang="en-US" sz="2800" b="1" i="1">
                                <a:solidFill>
                                  <a:schemeClr val="accent6">
                                    <a:lumMod val="40000"/>
                                    <a:lumOff val="60000"/>
                                  </a:schemeClr>
                                </a:solidFill>
                                <a:latin typeface="Cambria Math"/>
                                <a:cs typeface="2005_iannnnnBMX" pitchFamily="2" charset="0"/>
                              </a:rPr>
                              <m:t>𝟑</m:t>
                            </m:r>
                          </m:sup>
                        </m:sSup>
                        <m:r>
                          <a:rPr lang="en-US" sz="2800" b="1" i="1">
                            <a:solidFill>
                              <a:schemeClr val="accent6">
                                <a:lumMod val="40000"/>
                                <a:lumOff val="60000"/>
                              </a:schemeClr>
                            </a:solidFill>
                            <a:latin typeface="Cambria Math"/>
                            <a:cs typeface="2005_iannnnnBMX" pitchFamily="2" charset="0"/>
                          </a:rPr>
                          <m:t>)</m:t>
                        </m:r>
                      </m:e>
                      <m:sup>
                        <m:r>
                          <a:rPr lang="en-US" sz="2800" b="1" i="1">
                            <a:solidFill>
                              <a:schemeClr val="accent6">
                                <a:lumMod val="40000"/>
                                <a:lumOff val="60000"/>
                              </a:schemeClr>
                            </a:solidFill>
                            <a:latin typeface="Cambria Math"/>
                            <a:cs typeface="2005_iannnnnBMX" pitchFamily="2" charset="0"/>
                          </a:rPr>
                          <m:t>−</m:t>
                        </m:r>
                        <m:r>
                          <a:rPr lang="en-US" sz="2800" b="1" i="1">
                            <a:solidFill>
                              <a:schemeClr val="accent6">
                                <a:lumMod val="40000"/>
                                <a:lumOff val="60000"/>
                              </a:schemeClr>
                            </a:solidFill>
                            <a:latin typeface="Cambria Math"/>
                            <a:cs typeface="2005_iannnnnBMX" pitchFamily="2" charset="0"/>
                          </a:rPr>
                          <m:t>𝟐</m:t>
                        </m:r>
                      </m:sup>
                    </m:sSup>
                  </m:oMath>
                </a14:m>
                <a:r>
                  <a:rPr lang="en-US" sz="2800" b="1" dirty="0" smtClean="0">
                    <a:solidFill>
                      <a:schemeClr val="accent6">
                        <a:lumMod val="40000"/>
                        <a:lumOff val="60000"/>
                      </a:schemeClr>
                    </a:solidFill>
                    <a:latin typeface="2005_iannnnnBMX" pitchFamily="2" charset="0"/>
                    <a:cs typeface="2005_iannnnnBMX" pitchFamily="2" charset="0"/>
                  </a:rPr>
                  <a:t>.</a:t>
                </a:r>
              </a:p>
              <a:p>
                <a:pPr marL="514350" indent="-514350">
                  <a:buNone/>
                </a:pPr>
                <a:r>
                  <a:rPr lang="en-US" sz="2400" b="1" dirty="0">
                    <a:latin typeface="2005_iannnnnBMX" pitchFamily="2" charset="0"/>
                    <a:cs typeface="2005_iannnnnBMX" pitchFamily="2" charset="0"/>
                  </a:rPr>
                  <a:t>	</a:t>
                </a:r>
                <a:r>
                  <a:rPr lang="en-US" sz="2400" b="1" dirty="0" smtClean="0">
                    <a:latin typeface="2005_iannnnnBMX" pitchFamily="2" charset="0"/>
                    <a:cs typeface="2005_iannnnnBMX" pitchFamily="2" charset="0"/>
                  </a:rPr>
                  <a:t>          = </a:t>
                </a:r>
                <a14:m>
                  <m:oMath xmlns:m="http://schemas.openxmlformats.org/officeDocument/2006/math">
                    <m:sSup>
                      <m:sSupPr>
                        <m:ctrlPr>
                          <a:rPr lang="en-US" sz="2000" b="1" i="1">
                            <a:latin typeface="Cambria Math"/>
                            <a:cs typeface="2005_iannnnnBMX" pitchFamily="2" charset="0"/>
                          </a:rPr>
                        </m:ctrlPr>
                      </m:sSupPr>
                      <m:e>
                        <m:sSup>
                          <m:sSupPr>
                            <m:ctrlPr>
                              <a:rPr lang="en-US" sz="2000" b="1" i="1">
                                <a:latin typeface="Cambria Math"/>
                                <a:cs typeface="2005_iannnnnBMX" pitchFamily="2" charset="0"/>
                              </a:rPr>
                            </m:ctrlPr>
                          </m:sSupPr>
                          <m:e>
                            <m:r>
                              <a:rPr lang="en-US" sz="2000" b="1" i="1">
                                <a:latin typeface="Cambria Math"/>
                                <a:cs typeface="2005_iannnnnBMX" pitchFamily="2" charset="0"/>
                              </a:rPr>
                              <m:t>𝒄</m:t>
                            </m:r>
                          </m:e>
                          <m:sup>
                            <m:r>
                              <a:rPr lang="en-US" sz="2000" b="1" i="1">
                                <a:latin typeface="Cambria Math"/>
                                <a:cs typeface="2005_iannnnnBMX" pitchFamily="2" charset="0"/>
                              </a:rPr>
                              <m:t>𝟓</m:t>
                            </m:r>
                          </m:sup>
                        </m:sSup>
                        <m:r>
                          <a:rPr lang="en-US" sz="2000" b="1" i="1">
                            <a:latin typeface="Cambria Math"/>
                            <a:cs typeface="2005_iannnnnBMX" pitchFamily="2" charset="0"/>
                            <a:sym typeface="Symbol"/>
                          </a:rPr>
                          <m:t></m:t>
                        </m:r>
                        <m:r>
                          <a:rPr lang="en-US" sz="2000" b="1" i="1">
                            <a:latin typeface="Cambria Math"/>
                            <a:cs typeface="2005_iannnnnBMX" pitchFamily="2" charset="0"/>
                          </a:rPr>
                          <m:t>𝒄</m:t>
                        </m:r>
                      </m:e>
                      <m:sup>
                        <m:r>
                          <a:rPr lang="en-US" sz="2000" b="1" i="1">
                            <a:latin typeface="Cambria Math"/>
                            <a:ea typeface="Cambria Math"/>
                            <a:cs typeface="2005_iannnnnBMX" pitchFamily="2" charset="0"/>
                          </a:rPr>
                          <m:t>−</m:t>
                        </m:r>
                        <m:r>
                          <a:rPr lang="en-US" sz="2000" b="1" i="1" smtClean="0">
                            <a:latin typeface="Cambria Math"/>
                            <a:ea typeface="Cambria Math"/>
                            <a:cs typeface="2005_iannnnnBMX" pitchFamily="2" charset="0"/>
                          </a:rPr>
                          <m:t>𝟔</m:t>
                        </m:r>
                      </m:sup>
                    </m:sSup>
                    <m:r>
                      <a:rPr lang="en-US" sz="2000" b="1" i="1">
                        <a:latin typeface="Cambria Math"/>
                        <a:ea typeface="Cambria Math"/>
                        <a:cs typeface="2005_iannnnnBMX" pitchFamily="2" charset="0"/>
                      </a:rPr>
                      <m:t> </m:t>
                    </m:r>
                  </m:oMath>
                </a14:m>
                <a:r>
                  <a:rPr lang="en-US" sz="2400" b="1" dirty="0" smtClean="0">
                    <a:latin typeface="2005_iannnnnBMX" pitchFamily="2" charset="0"/>
                    <a:cs typeface="2005_iannnnnBMX" pitchFamily="2" charset="0"/>
                  </a:rPr>
                  <a:t>		</a:t>
                </a:r>
                <a:r>
                  <a:rPr lang="en-US" sz="2800" b="1" dirty="0" smtClean="0">
                    <a:solidFill>
                      <a:schemeClr val="accent6">
                        <a:lumMod val="40000"/>
                        <a:lumOff val="60000"/>
                      </a:schemeClr>
                    </a:solidFill>
                    <a:latin typeface="2005_iannnnnBMX" pitchFamily="2" charset="0"/>
                    <a:cs typeface="2005_iannnnnBMX" pitchFamily="2" charset="0"/>
                  </a:rPr>
                  <a:t>Simplify.</a:t>
                </a:r>
              </a:p>
              <a:p>
                <a:pPr marL="514350" indent="-514350">
                  <a:buNone/>
                </a:pPr>
                <a:r>
                  <a:rPr lang="en-US" sz="2800" b="1" dirty="0">
                    <a:latin typeface="2005_iannnnnBMX" pitchFamily="2" charset="0"/>
                    <a:cs typeface="2005_iannnnnBMX" pitchFamily="2" charset="0"/>
                  </a:rPr>
                  <a:t>	 </a:t>
                </a:r>
                <a:r>
                  <a:rPr lang="en-US" sz="2800" b="1" dirty="0" smtClean="0">
                    <a:latin typeface="2005_iannnnnBMX" pitchFamily="2" charset="0"/>
                    <a:cs typeface="2005_iannnnnBMX" pitchFamily="2" charset="0"/>
                  </a:rPr>
                  <a:t>	    =</a:t>
                </a:r>
                <a14:m>
                  <m:oMath xmlns:m="http://schemas.openxmlformats.org/officeDocument/2006/math">
                    <m:sSup>
                      <m:sSupPr>
                        <m:ctrlPr>
                          <a:rPr lang="en-US" sz="2400" b="1" i="1">
                            <a:latin typeface="Cambria Math"/>
                            <a:cs typeface="2005_iannnnnBMX" pitchFamily="2" charset="0"/>
                          </a:rPr>
                        </m:ctrlPr>
                      </m:sSupPr>
                      <m:e>
                        <m:r>
                          <a:rPr lang="en-US" sz="2400" b="1" i="1">
                            <a:latin typeface="Cambria Math"/>
                            <a:cs typeface="2005_iannnnnBMX" pitchFamily="2" charset="0"/>
                          </a:rPr>
                          <m:t>𝒄</m:t>
                        </m:r>
                      </m:e>
                      <m:sup>
                        <m:r>
                          <a:rPr lang="en-US" sz="2400" b="1" i="1">
                            <a:latin typeface="Cambria Math"/>
                            <a:cs typeface="2005_iannnnnBMX" pitchFamily="2" charset="0"/>
                          </a:rPr>
                          <m:t>𝟓</m:t>
                        </m:r>
                        <m:r>
                          <a:rPr lang="en-US" sz="2400" b="1" i="1" smtClean="0">
                            <a:latin typeface="Cambria Math"/>
                            <a:cs typeface="2005_iannnnnBMX" pitchFamily="2" charset="0"/>
                          </a:rPr>
                          <m:t>+(−</m:t>
                        </m:r>
                        <m:r>
                          <a:rPr lang="en-US" sz="2400" b="1" i="1" smtClean="0">
                            <a:latin typeface="Cambria Math"/>
                            <a:cs typeface="2005_iannnnnBMX" pitchFamily="2" charset="0"/>
                          </a:rPr>
                          <m:t>𝟔</m:t>
                        </m:r>
                        <m:r>
                          <a:rPr lang="en-US" sz="2400" b="1" i="1" smtClean="0">
                            <a:latin typeface="Cambria Math"/>
                            <a:cs typeface="2005_iannnnnBMX" pitchFamily="2" charset="0"/>
                          </a:rPr>
                          <m:t>)</m:t>
                        </m:r>
                      </m:sup>
                    </m:sSup>
                  </m:oMath>
                </a14:m>
                <a:r>
                  <a:rPr lang="en-US" sz="2800" b="1" dirty="0" smtClean="0">
                    <a:latin typeface="2005_iannnnnBMX" pitchFamily="2" charset="0"/>
                    <a:cs typeface="2005_iannnnnBMX" pitchFamily="2" charset="0"/>
                  </a:rPr>
                  <a:t>	</a:t>
                </a:r>
                <a:r>
                  <a:rPr lang="en-US" sz="2400" b="1" dirty="0" smtClean="0">
                    <a:solidFill>
                      <a:schemeClr val="accent6">
                        <a:lumMod val="40000"/>
                        <a:lumOff val="60000"/>
                      </a:schemeClr>
                    </a:solidFill>
                    <a:latin typeface="2005_iannnnnBMX" pitchFamily="2" charset="0"/>
                    <a:cs typeface="2005_iannnnnBMX" pitchFamily="2" charset="0"/>
                  </a:rPr>
                  <a:t>Add exponents when multiplying powers with the same base.</a:t>
                </a:r>
              </a:p>
              <a:p>
                <a:pPr marL="514350" indent="-514350">
                  <a:buNone/>
                </a:pPr>
                <a:r>
                  <a:rPr lang="en-US" sz="2400" b="1" dirty="0" smtClean="0">
                    <a:latin typeface="2005_iannnnnBMX" pitchFamily="2" charset="0"/>
                    <a:cs typeface="2005_iannnnnBMX" pitchFamily="2" charset="0"/>
                  </a:rPr>
                  <a:t>		     </a:t>
                </a:r>
                <a:r>
                  <a:rPr lang="en-US" sz="2400" b="1" dirty="0">
                    <a:latin typeface="2005_iannnnnBMX" pitchFamily="2" charset="0"/>
                    <a:cs typeface="2005_iannnnnBMX" pitchFamily="2" charset="0"/>
                  </a:rPr>
                  <a:t>=</a:t>
                </a:r>
                <a14:m>
                  <m:oMath xmlns:m="http://schemas.openxmlformats.org/officeDocument/2006/math">
                    <m:sSup>
                      <m:sSupPr>
                        <m:ctrlPr>
                          <a:rPr lang="en-US" sz="2400" b="1" i="1">
                            <a:latin typeface="Cambria Math"/>
                            <a:cs typeface="2005_iannnnnBMX" pitchFamily="2" charset="0"/>
                          </a:rPr>
                        </m:ctrlPr>
                      </m:sSupPr>
                      <m:e>
                        <m:r>
                          <a:rPr lang="en-US" sz="2400" b="1" i="1">
                            <a:latin typeface="Cambria Math"/>
                            <a:cs typeface="2005_iannnnnBMX" pitchFamily="2" charset="0"/>
                          </a:rPr>
                          <m:t>𝒄</m:t>
                        </m:r>
                      </m:e>
                      <m:sup>
                        <m:r>
                          <a:rPr lang="en-US" sz="2400" b="1" i="1">
                            <a:latin typeface="Cambria Math"/>
                            <a:cs typeface="2005_iannnnnBMX" pitchFamily="2" charset="0"/>
                          </a:rPr>
                          <m:t>−</m:t>
                        </m:r>
                        <m:r>
                          <a:rPr lang="en-US" sz="2400" b="1" i="1" smtClean="0">
                            <a:latin typeface="Cambria Math"/>
                            <a:cs typeface="2005_iannnnnBMX" pitchFamily="2" charset="0"/>
                          </a:rPr>
                          <m:t>𝟏</m:t>
                        </m:r>
                      </m:sup>
                    </m:sSup>
                  </m:oMath>
                </a14:m>
                <a:r>
                  <a:rPr lang="en-US" sz="2400" b="1" dirty="0" smtClean="0">
                    <a:latin typeface="2005_iannnnnBMX" pitchFamily="2" charset="0"/>
                    <a:cs typeface="2005_iannnnnBMX" pitchFamily="2" charset="0"/>
                  </a:rPr>
                  <a:t>		</a:t>
                </a:r>
                <a:r>
                  <a:rPr lang="en-US" sz="2800" b="1" dirty="0" smtClean="0">
                    <a:solidFill>
                      <a:schemeClr val="accent6">
                        <a:lumMod val="40000"/>
                        <a:lumOff val="60000"/>
                      </a:schemeClr>
                    </a:solidFill>
                    <a:latin typeface="2005_iannnnnBMX" pitchFamily="2" charset="0"/>
                    <a:cs typeface="2005_iannnnnBMX" pitchFamily="2" charset="0"/>
                  </a:rPr>
                  <a:t>Simplify.</a:t>
                </a:r>
              </a:p>
              <a:p>
                <a:pPr marL="514350" indent="-514350">
                  <a:buNone/>
                </a:pPr>
                <a:r>
                  <a:rPr lang="en-US" sz="2400" b="1" dirty="0">
                    <a:latin typeface="2005_iannnnnBMX" pitchFamily="2" charset="0"/>
                    <a:cs typeface="2005_iannnnnBMX" pitchFamily="2" charset="0"/>
                  </a:rPr>
                  <a:t>	</a:t>
                </a:r>
                <a:r>
                  <a:rPr lang="en-US" sz="2400" b="1" dirty="0" smtClean="0">
                    <a:latin typeface="2005_iannnnnBMX" pitchFamily="2" charset="0"/>
                    <a:cs typeface="2005_iannnnnBMX" pitchFamily="2" charset="0"/>
                  </a:rPr>
                  <a:t>	     = </a:t>
                </a:r>
                <a14:m>
                  <m:oMath xmlns:m="http://schemas.openxmlformats.org/officeDocument/2006/math">
                    <m:f>
                      <m:fPr>
                        <m:ctrlPr>
                          <a:rPr lang="en-US" sz="2400" b="1" i="1" smtClean="0">
                            <a:latin typeface="Cambria Math"/>
                            <a:cs typeface="2005_iannnnnBMX" pitchFamily="2" charset="0"/>
                          </a:rPr>
                        </m:ctrlPr>
                      </m:fPr>
                      <m:num>
                        <m:r>
                          <a:rPr lang="en-US" sz="2400" b="1" i="1" smtClean="0">
                            <a:latin typeface="Cambria Math"/>
                            <a:cs typeface="2005_iannnnnBMX" pitchFamily="2" charset="0"/>
                          </a:rPr>
                          <m:t>𝟏</m:t>
                        </m:r>
                      </m:num>
                      <m:den>
                        <m:r>
                          <a:rPr lang="en-US" sz="2400" b="1" i="1" smtClean="0">
                            <a:latin typeface="Cambria Math"/>
                            <a:cs typeface="2005_iannnnnBMX" pitchFamily="2" charset="0"/>
                          </a:rPr>
                          <m:t>𝒄</m:t>
                        </m:r>
                      </m:den>
                    </m:f>
                  </m:oMath>
                </a14:m>
                <a:r>
                  <a:rPr lang="en-US" sz="2400" b="1" dirty="0" smtClean="0">
                    <a:latin typeface="2005_iannnnnBMX" pitchFamily="2" charset="0"/>
                    <a:cs typeface="2005_iannnnnBMX" pitchFamily="2" charset="0"/>
                  </a:rPr>
                  <a:t>			</a:t>
                </a:r>
                <a:r>
                  <a:rPr lang="en-US" sz="2800" b="1" dirty="0" smtClean="0">
                    <a:solidFill>
                      <a:schemeClr val="accent6">
                        <a:lumMod val="40000"/>
                        <a:lumOff val="60000"/>
                      </a:schemeClr>
                    </a:solidFill>
                    <a:latin typeface="2005_iannnnnBMX" pitchFamily="2" charset="0"/>
                    <a:cs typeface="2005_iannnnnBMX" pitchFamily="2" charset="0"/>
                  </a:rPr>
                  <a:t>Write using only positive exponents.</a:t>
                </a:r>
              </a:p>
            </p:txBody>
          </p:sp>
        </mc:Choice>
        <mc:Fallback xmlns="">
          <p:sp>
            <p:nvSpPr>
              <p:cNvPr id="5123" name="Rectangle 3"/>
              <p:cNvSpPr>
                <a:spLocks noGrp="1" noRot="1" noChangeAspect="1" noMove="1" noResize="1" noEditPoints="1" noAdjustHandles="1" noChangeArrowheads="1" noChangeShapeType="1" noTextEdit="1"/>
              </p:cNvSpPr>
              <p:nvPr>
                <p:ph type="body" idx="1"/>
              </p:nvPr>
            </p:nvSpPr>
            <p:spPr>
              <a:xfrm>
                <a:off x="323528" y="1268760"/>
                <a:ext cx="8280920" cy="5143536"/>
              </a:xfrm>
              <a:blipFill rotWithShape="1">
                <a:blip r:embed="rId2"/>
                <a:stretch>
                  <a:fillRect l="-1473" t="-1185" r="-1178" b="-4502"/>
                </a:stretch>
              </a:blipFill>
            </p:spPr>
            <p:txBody>
              <a:bodyPr/>
              <a:lstStyle/>
              <a:p>
                <a:r>
                  <a:rPr lang="th-TH">
                    <a:noFill/>
                  </a:rPr>
                  <a:t> </a:t>
                </a:r>
              </a:p>
            </p:txBody>
          </p:sp>
        </mc:Fallback>
      </mc:AlternateContent>
    </p:spTree>
    <p:extLst>
      <p:ext uri="{BB962C8B-B14F-4D97-AF65-F5344CB8AC3E}">
        <p14:creationId xmlns:p14="http://schemas.microsoft.com/office/powerpoint/2010/main" val="3096588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fade">
                                      <p:cBhvr>
                                        <p:cTn id="12" dur="500"/>
                                        <p:tgtEl>
                                          <p:spTgt spid="5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fade">
                                      <p:cBhvr>
                                        <p:cTn id="17" dur="500"/>
                                        <p:tgtEl>
                                          <p:spTgt spid="51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fade">
                                      <p:cBhvr>
                                        <p:cTn id="22" dur="500"/>
                                        <p:tgtEl>
                                          <p:spTgt spid="51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23">
                                            <p:txEl>
                                              <p:pRg st="4" end="4"/>
                                            </p:txEl>
                                          </p:spTgt>
                                        </p:tgtEl>
                                        <p:attrNameLst>
                                          <p:attrName>style.visibility</p:attrName>
                                        </p:attrNameLst>
                                      </p:cBhvr>
                                      <p:to>
                                        <p:strVal val="visible"/>
                                      </p:to>
                                    </p:set>
                                    <p:animEffect transition="in" filter="fade">
                                      <p:cBhvr>
                                        <p:cTn id="27" dur="500"/>
                                        <p:tgtEl>
                                          <p:spTgt spid="51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123">
                                            <p:txEl>
                                              <p:pRg st="5" end="5"/>
                                            </p:txEl>
                                          </p:spTgt>
                                        </p:tgtEl>
                                        <p:attrNameLst>
                                          <p:attrName>style.visibility</p:attrName>
                                        </p:attrNameLst>
                                      </p:cBhvr>
                                      <p:to>
                                        <p:strVal val="visible"/>
                                      </p:to>
                                    </p:set>
                                    <p:animEffect transition="in" filter="fade">
                                      <p:cBhvr>
                                        <p:cTn id="32" dur="500"/>
                                        <p:tgtEl>
                                          <p:spTgt spid="512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123">
                                            <p:txEl>
                                              <p:pRg st="6" end="6"/>
                                            </p:txEl>
                                          </p:spTgt>
                                        </p:tgtEl>
                                        <p:attrNameLst>
                                          <p:attrName>style.visibility</p:attrName>
                                        </p:attrNameLst>
                                      </p:cBhvr>
                                      <p:to>
                                        <p:strVal val="visible"/>
                                      </p:to>
                                    </p:set>
                                    <p:animEffect transition="in" filter="fade">
                                      <p:cBhvr>
                                        <p:cTn id="37" dur="500"/>
                                        <p:tgtEl>
                                          <p:spTgt spid="512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123">
                                            <p:txEl>
                                              <p:pRg st="7" end="7"/>
                                            </p:txEl>
                                          </p:spTgt>
                                        </p:tgtEl>
                                        <p:attrNameLst>
                                          <p:attrName>style.visibility</p:attrName>
                                        </p:attrNameLst>
                                      </p:cBhvr>
                                      <p:to>
                                        <p:strVal val="visible"/>
                                      </p:to>
                                    </p:set>
                                    <p:animEffect transition="in" filter="fade">
                                      <p:cBhvr>
                                        <p:cTn id="42" dur="500"/>
                                        <p:tgtEl>
                                          <p:spTgt spid="512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123">
                                            <p:txEl>
                                              <p:pRg st="8" end="8"/>
                                            </p:txEl>
                                          </p:spTgt>
                                        </p:tgtEl>
                                        <p:attrNameLst>
                                          <p:attrName>style.visibility</p:attrName>
                                        </p:attrNameLst>
                                      </p:cBhvr>
                                      <p:to>
                                        <p:strVal val="visible"/>
                                      </p:to>
                                    </p:set>
                                    <p:animEffect transition="in" filter="fade">
                                      <p:cBhvr>
                                        <p:cTn id="47" dur="500"/>
                                        <p:tgtEl>
                                          <p:spTgt spid="512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123">
                                            <p:txEl>
                                              <p:pRg st="9" end="9"/>
                                            </p:txEl>
                                          </p:spTgt>
                                        </p:tgtEl>
                                        <p:attrNameLst>
                                          <p:attrName>style.visibility</p:attrName>
                                        </p:attrNameLst>
                                      </p:cBhvr>
                                      <p:to>
                                        <p:strVal val="visible"/>
                                      </p:to>
                                    </p:set>
                                    <p:animEffect transition="in" filter="fade">
                                      <p:cBhvr>
                                        <p:cTn id="52" dur="500"/>
                                        <p:tgtEl>
                                          <p:spTgt spid="512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เมฆ 5"/>
          <p:cNvSpPr/>
          <p:nvPr/>
        </p:nvSpPr>
        <p:spPr>
          <a:xfrm>
            <a:off x="2195736" y="500042"/>
            <a:ext cx="4392488" cy="1071570"/>
          </a:xfrm>
          <a:prstGeom prst="clou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 name="ตัวยึดหมายเลขภาพนิ่ง 5"/>
          <p:cNvSpPr>
            <a:spLocks noGrp="1"/>
          </p:cNvSpPr>
          <p:nvPr>
            <p:ph type="sldNum" sz="quarter" idx="12"/>
          </p:nvPr>
        </p:nvSpPr>
        <p:spPr/>
        <p:txBody>
          <a:bodyPr/>
          <a:lstStyle/>
          <a:p>
            <a:fld id="{8E3771CF-BC35-4C5D-AE13-C627F28D70EF}" type="slidenum">
              <a:rPr lang="en-US"/>
              <a:pPr/>
              <a:t>43</a:t>
            </a:fld>
            <a:endParaRPr lang="en-US"/>
          </a:p>
        </p:txBody>
      </p:sp>
      <p:sp>
        <p:nvSpPr>
          <p:cNvPr id="5122" name="Rectangle 2"/>
          <p:cNvSpPr>
            <a:spLocks noGrp="1" noChangeArrowheads="1"/>
          </p:cNvSpPr>
          <p:nvPr>
            <p:ph type="title"/>
          </p:nvPr>
        </p:nvSpPr>
        <p:spPr>
          <a:xfrm>
            <a:off x="428596" y="571480"/>
            <a:ext cx="7924800" cy="857256"/>
          </a:xfrm>
        </p:spPr>
        <p:txBody>
          <a:bodyPr/>
          <a:lstStyle/>
          <a:p>
            <a:pPr marL="514350" indent="-514350" algn="ctr"/>
            <a:r>
              <a:rPr lang="en-US" sz="4000" dirty="0">
                <a:solidFill>
                  <a:srgbClr val="FFFF00"/>
                </a:solidFill>
                <a:latin typeface="2005_iannnnnBMX" pitchFamily="2" charset="0"/>
                <a:cs typeface="2005_iannnnnBMX" pitchFamily="2" charset="0"/>
              </a:rPr>
              <a:t>Properties of exponents.</a:t>
            </a:r>
          </a:p>
        </p:txBody>
      </p:sp>
      <mc:AlternateContent xmlns:mc="http://schemas.openxmlformats.org/markup-compatibility/2006" xmlns:a14="http://schemas.microsoft.com/office/drawing/2010/main">
        <mc:Choice Requires="a14">
          <p:sp>
            <p:nvSpPr>
              <p:cNvPr id="5123" name="Rectangle 3"/>
              <p:cNvSpPr>
                <a:spLocks noGrp="1" noChangeArrowheads="1"/>
              </p:cNvSpPr>
              <p:nvPr>
                <p:ph type="body" idx="1"/>
              </p:nvPr>
            </p:nvSpPr>
            <p:spPr>
              <a:xfrm>
                <a:off x="323528" y="1268760"/>
                <a:ext cx="8280920" cy="5143536"/>
              </a:xfrm>
            </p:spPr>
            <p:txBody>
              <a:bodyPr/>
              <a:lstStyle/>
              <a:p>
                <a:pPr marL="514350" indent="-514350">
                  <a:buNone/>
                </a:pPr>
                <a:r>
                  <a:rPr lang="en-US" sz="2800" b="1" dirty="0" smtClean="0">
                    <a:solidFill>
                      <a:srgbClr val="00B0F0"/>
                    </a:solidFill>
                    <a:latin typeface="2005_iannnnnBMX" pitchFamily="2" charset="0"/>
                    <a:cs typeface="2005_iannnnnBMX" pitchFamily="2" charset="0"/>
                  </a:rPr>
                  <a:t>You can use repeated multiplication to simplify expressions like </a:t>
                </a:r>
                <a14:m>
                  <m:oMath xmlns:m="http://schemas.openxmlformats.org/officeDocument/2006/math">
                    <m:sSup>
                      <m:sSupPr>
                        <m:ctrlPr>
                          <a:rPr lang="en-US" sz="2000" b="1" i="1">
                            <a:solidFill>
                              <a:srgbClr val="00B0F0"/>
                            </a:solidFill>
                            <a:latin typeface="Cambria Math"/>
                            <a:cs typeface="2005_iannnnnBMX" pitchFamily="2" charset="0"/>
                          </a:rPr>
                        </m:ctrlPr>
                      </m:sSupPr>
                      <m:e>
                        <m:r>
                          <a:rPr lang="en-US" sz="2000" b="1" i="1">
                            <a:solidFill>
                              <a:srgbClr val="00B0F0"/>
                            </a:solidFill>
                            <a:latin typeface="Cambria Math"/>
                            <a:cs typeface="2005_iannnnnBMX" pitchFamily="2" charset="0"/>
                          </a:rPr>
                          <m:t>(</m:t>
                        </m:r>
                        <m:r>
                          <a:rPr lang="en-US" sz="2000" b="1" i="1">
                            <a:solidFill>
                              <a:srgbClr val="00B0F0"/>
                            </a:solidFill>
                            <a:latin typeface="Cambria Math"/>
                            <a:cs typeface="2005_iannnnnBMX" pitchFamily="2" charset="0"/>
                          </a:rPr>
                          <m:t>𝟓</m:t>
                        </m:r>
                        <m:r>
                          <a:rPr lang="en-US" sz="2000" b="1" i="1">
                            <a:solidFill>
                              <a:srgbClr val="00B0F0"/>
                            </a:solidFill>
                            <a:latin typeface="Cambria Math"/>
                            <a:cs typeface="2005_iannnnnBMX" pitchFamily="2" charset="0"/>
                          </a:rPr>
                          <m:t>𝒚</m:t>
                        </m:r>
                        <m:r>
                          <a:rPr lang="en-US" sz="2000" b="1" i="1">
                            <a:solidFill>
                              <a:srgbClr val="00B0F0"/>
                            </a:solidFill>
                            <a:latin typeface="Cambria Math"/>
                            <a:cs typeface="2005_iannnnnBMX" pitchFamily="2" charset="0"/>
                          </a:rPr>
                          <m:t>)</m:t>
                        </m:r>
                      </m:e>
                      <m:sup>
                        <m:r>
                          <a:rPr lang="en-US" sz="2000" b="1" i="1">
                            <a:solidFill>
                              <a:srgbClr val="00B0F0"/>
                            </a:solidFill>
                            <a:latin typeface="Cambria Math"/>
                            <a:cs typeface="2005_iannnnnBMX" pitchFamily="2" charset="0"/>
                          </a:rPr>
                          <m:t>𝟑</m:t>
                        </m:r>
                      </m:sup>
                    </m:sSup>
                  </m:oMath>
                </a14:m>
                <a:endParaRPr lang="en-US" sz="2800" b="1" dirty="0" smtClean="0">
                  <a:solidFill>
                    <a:srgbClr val="00B0F0"/>
                  </a:solidFill>
                  <a:latin typeface="2005_iannnnnBMX" pitchFamily="2" charset="0"/>
                  <a:cs typeface="2005_iannnnnBMX" pitchFamily="2" charset="0"/>
                </a:endParaRPr>
              </a:p>
              <a:p>
                <a:pPr marL="514350" indent="-514350">
                  <a:buNone/>
                </a:pPr>
                <a:r>
                  <a:rPr lang="en-US" sz="2800" b="1" dirty="0" smtClean="0">
                    <a:latin typeface="2005_iannnnnBMX" pitchFamily="2" charset="0"/>
                    <a:cs typeface="2005_iannnnnBMX" pitchFamily="2" charset="0"/>
                  </a:rPr>
                  <a:t>Simplify </a:t>
                </a:r>
                <a14:m>
                  <m:oMath xmlns:m="http://schemas.openxmlformats.org/officeDocument/2006/math">
                    <m:sSup>
                      <m:sSupPr>
                        <m:ctrlPr>
                          <a:rPr lang="en-US" sz="2000" b="1" i="1" smtClean="0">
                            <a:latin typeface="Cambria Math"/>
                            <a:cs typeface="2005_iannnnnBMX" pitchFamily="2" charset="0"/>
                          </a:rPr>
                        </m:ctrlPr>
                      </m:sSupPr>
                      <m:e>
                        <m:r>
                          <a:rPr lang="en-US" sz="2000" b="1" i="1" smtClean="0">
                            <a:latin typeface="Cambria Math"/>
                            <a:cs typeface="2005_iannnnnBMX" pitchFamily="2" charset="0"/>
                          </a:rPr>
                          <m:t>(</m:t>
                        </m:r>
                        <m:r>
                          <a:rPr lang="en-US" sz="2000" b="1" i="1" smtClean="0">
                            <a:latin typeface="Cambria Math"/>
                            <a:cs typeface="2005_iannnnnBMX" pitchFamily="2" charset="0"/>
                          </a:rPr>
                          <m:t>𝟓</m:t>
                        </m:r>
                        <m:r>
                          <a:rPr lang="en-US" sz="2000" b="1" i="1" smtClean="0">
                            <a:latin typeface="Cambria Math"/>
                            <a:cs typeface="2005_iannnnnBMX" pitchFamily="2" charset="0"/>
                          </a:rPr>
                          <m:t>𝒚</m:t>
                        </m:r>
                        <m:r>
                          <a:rPr lang="en-US" sz="2000" b="1" i="1" smtClean="0">
                            <a:latin typeface="Cambria Math"/>
                            <a:cs typeface="2005_iannnnnBMX" pitchFamily="2" charset="0"/>
                          </a:rPr>
                          <m:t>)</m:t>
                        </m:r>
                      </m:e>
                      <m:sup>
                        <m:r>
                          <a:rPr lang="en-US" sz="2000" b="1" i="1" smtClean="0">
                            <a:latin typeface="Cambria Math"/>
                            <a:cs typeface="2005_iannnnnBMX" pitchFamily="2" charset="0"/>
                          </a:rPr>
                          <m:t>𝟑</m:t>
                        </m:r>
                      </m:sup>
                    </m:sSup>
                  </m:oMath>
                </a14:m>
                <a:r>
                  <a:rPr lang="en-US" sz="2800" b="1" dirty="0" smtClean="0">
                    <a:latin typeface="2005_iannnnnBMX" pitchFamily="2" charset="0"/>
                    <a:cs typeface="2005_iannnnnBMX" pitchFamily="2" charset="0"/>
                  </a:rPr>
                  <a:t>  = 5y </a:t>
                </a:r>
                <a:r>
                  <a:rPr lang="en-US" sz="2800" b="1" dirty="0" smtClean="0">
                    <a:latin typeface="2005_iannnnnBMX" pitchFamily="2" charset="0"/>
                    <a:cs typeface="2005_iannnnnBMX" pitchFamily="2" charset="0"/>
                    <a:sym typeface="Symbol"/>
                  </a:rPr>
                  <a:t> 5y  5y</a:t>
                </a:r>
              </a:p>
              <a:p>
                <a:pPr marL="514350" indent="-514350">
                  <a:buNone/>
                </a:pPr>
                <a:r>
                  <a:rPr lang="en-US" sz="2800" b="1" dirty="0">
                    <a:latin typeface="2005_iannnnnBMX" pitchFamily="2" charset="0"/>
                    <a:cs typeface="2005_iannnnnBMX" pitchFamily="2" charset="0"/>
                    <a:sym typeface="Symbol"/>
                  </a:rPr>
                  <a:t>	</a:t>
                </a:r>
                <a:r>
                  <a:rPr lang="en-US" sz="2800" b="1" dirty="0" smtClean="0">
                    <a:latin typeface="2005_iannnnnBMX" pitchFamily="2" charset="0"/>
                    <a:cs typeface="2005_iannnnnBMX" pitchFamily="2" charset="0"/>
                    <a:sym typeface="Symbol"/>
                  </a:rPr>
                  <a:t>              = 5  5  5  y  y  y</a:t>
                </a:r>
              </a:p>
              <a:p>
                <a:pPr marL="514350" indent="-514350">
                  <a:buNone/>
                </a:pPr>
                <a:r>
                  <a:rPr lang="en-US" sz="2800" b="1" dirty="0">
                    <a:latin typeface="2005_iannnnnBMX" pitchFamily="2" charset="0"/>
                    <a:cs typeface="2005_iannnnnBMX" pitchFamily="2" charset="0"/>
                    <a:sym typeface="Symbol"/>
                  </a:rPr>
                  <a:t>	</a:t>
                </a:r>
                <a:r>
                  <a:rPr lang="en-US" sz="2800" b="1" dirty="0" smtClean="0">
                    <a:latin typeface="2005_iannnnnBMX" pitchFamily="2" charset="0"/>
                    <a:cs typeface="2005_iannnnnBMX" pitchFamily="2" charset="0"/>
                    <a:sym typeface="Symbol"/>
                  </a:rPr>
                  <a:t>	         = </a:t>
                </a:r>
                <a14:m>
                  <m:oMath xmlns:m="http://schemas.openxmlformats.org/officeDocument/2006/math">
                    <m:sSup>
                      <m:sSupPr>
                        <m:ctrlPr>
                          <a:rPr lang="en-US" sz="2000" b="1" i="1" dirty="0">
                            <a:latin typeface="Cambria Math"/>
                            <a:cs typeface="2005_iannnnnBMX" pitchFamily="2" charset="0"/>
                          </a:rPr>
                        </m:ctrlPr>
                      </m:sSupPr>
                      <m:e>
                        <m:r>
                          <a:rPr lang="en-US" sz="2000" b="1" i="1" dirty="0" smtClean="0">
                            <a:latin typeface="Cambria Math"/>
                            <a:cs typeface="2005_iannnnnBMX" pitchFamily="2" charset="0"/>
                          </a:rPr>
                          <m:t>𝟓</m:t>
                        </m:r>
                      </m:e>
                      <m:sup>
                        <m:r>
                          <a:rPr lang="en-US" sz="2000" b="1" i="1" dirty="0" smtClean="0">
                            <a:latin typeface="Cambria Math"/>
                            <a:cs typeface="2005_iannnnnBMX" pitchFamily="2" charset="0"/>
                          </a:rPr>
                          <m:t>𝟑</m:t>
                        </m:r>
                      </m:sup>
                    </m:sSup>
                  </m:oMath>
                </a14:m>
                <a:r>
                  <a:rPr lang="en-US" sz="2000" b="1" dirty="0">
                    <a:cs typeface="2005_iannnnnBMX" pitchFamily="2" charset="0"/>
                  </a:rPr>
                  <a:t> </a:t>
                </a:r>
                <a14:m>
                  <m:oMath xmlns:m="http://schemas.openxmlformats.org/officeDocument/2006/math">
                    <m:sSup>
                      <m:sSupPr>
                        <m:ctrlPr>
                          <a:rPr lang="en-US" sz="2000" b="1" i="1" dirty="0">
                            <a:latin typeface="Cambria Math"/>
                            <a:cs typeface="2005_iannnnnBMX" pitchFamily="2" charset="0"/>
                          </a:rPr>
                        </m:ctrlPr>
                      </m:sSupPr>
                      <m:e>
                        <m:r>
                          <a:rPr lang="en-US" sz="2000" b="1" i="1" dirty="0" smtClean="0">
                            <a:latin typeface="Cambria Math"/>
                            <a:cs typeface="2005_iannnnnBMX" pitchFamily="2" charset="0"/>
                          </a:rPr>
                          <m:t>𝒚</m:t>
                        </m:r>
                      </m:e>
                      <m:sup>
                        <m:r>
                          <a:rPr lang="en-US" sz="2000" b="1" i="1" dirty="0" smtClean="0">
                            <a:latin typeface="Cambria Math"/>
                            <a:cs typeface="2005_iannnnnBMX" pitchFamily="2" charset="0"/>
                          </a:rPr>
                          <m:t>𝟑</m:t>
                        </m:r>
                      </m:sup>
                    </m:sSup>
                  </m:oMath>
                </a14:m>
                <a:endParaRPr lang="en-US" sz="2800" b="1" dirty="0" smtClean="0">
                  <a:latin typeface="2005_iannnnnBMX" pitchFamily="2" charset="0"/>
                  <a:cs typeface="2005_iannnnnBMX" pitchFamily="2" charset="0"/>
                </a:endParaRPr>
              </a:p>
              <a:p>
                <a:pPr marL="514350" indent="-514350">
                  <a:buNone/>
                </a:pPr>
                <a:r>
                  <a:rPr lang="en-US" sz="2800" b="1" dirty="0">
                    <a:latin typeface="2005_iannnnnBMX" pitchFamily="2" charset="0"/>
                    <a:cs typeface="2005_iannnnnBMX" pitchFamily="2" charset="0"/>
                  </a:rPr>
                  <a:t>	</a:t>
                </a:r>
                <a:r>
                  <a:rPr lang="en-US" sz="2800" b="1" dirty="0" smtClean="0">
                    <a:latin typeface="2005_iannnnnBMX" pitchFamily="2" charset="0"/>
                    <a:cs typeface="2005_iannnnnBMX" pitchFamily="2" charset="0"/>
                  </a:rPr>
                  <a:t>	         = 125</a:t>
                </a:r>
                <a:r>
                  <a:rPr lang="en-US" sz="2800" b="1" dirty="0">
                    <a:cs typeface="2005_iannnnnBMX" pitchFamily="2" charset="0"/>
                  </a:rPr>
                  <a:t> </a:t>
                </a:r>
                <a14:m>
                  <m:oMath xmlns:m="http://schemas.openxmlformats.org/officeDocument/2006/math">
                    <m:sSup>
                      <m:sSupPr>
                        <m:ctrlPr>
                          <a:rPr lang="en-US" sz="2000" b="1" i="1" dirty="0">
                            <a:latin typeface="Cambria Math"/>
                            <a:cs typeface="2005_iannnnnBMX" pitchFamily="2" charset="0"/>
                          </a:rPr>
                        </m:ctrlPr>
                      </m:sSupPr>
                      <m:e>
                        <m:r>
                          <a:rPr lang="en-US" sz="2000" b="1" i="1" dirty="0">
                            <a:latin typeface="Cambria Math"/>
                            <a:cs typeface="2005_iannnnnBMX" pitchFamily="2" charset="0"/>
                          </a:rPr>
                          <m:t>𝒚</m:t>
                        </m:r>
                      </m:e>
                      <m:sup>
                        <m:r>
                          <a:rPr lang="en-US" sz="2000" b="1" i="1" dirty="0">
                            <a:latin typeface="Cambria Math"/>
                            <a:cs typeface="2005_iannnnnBMX" pitchFamily="2" charset="0"/>
                          </a:rPr>
                          <m:t>𝟑</m:t>
                        </m:r>
                      </m:sup>
                    </m:sSup>
                  </m:oMath>
                </a14:m>
                <a:endParaRPr lang="en-US" sz="2800" b="1" dirty="0" smtClean="0">
                  <a:latin typeface="2005_iannnnnBMX" pitchFamily="2" charset="0"/>
                  <a:cs typeface="2005_iannnnnBMX" pitchFamily="2" charset="0"/>
                </a:endParaRPr>
              </a:p>
              <a:p>
                <a:pPr marL="514350" indent="-514350">
                  <a:buNone/>
                </a:pPr>
                <a:r>
                  <a:rPr lang="en-US" sz="2800" b="1" dirty="0" smtClean="0">
                    <a:solidFill>
                      <a:srgbClr val="FFFF00"/>
                    </a:solidFill>
                    <a:latin typeface="2005_iannnnnBMX" pitchFamily="2" charset="0"/>
                    <a:cs typeface="2005_iannnnnBMX" pitchFamily="2" charset="0"/>
                  </a:rPr>
                  <a:t>Notice that </a:t>
                </a:r>
                <a14:m>
                  <m:oMath xmlns:m="http://schemas.openxmlformats.org/officeDocument/2006/math">
                    <m:sSup>
                      <m:sSupPr>
                        <m:ctrlPr>
                          <a:rPr lang="en-US" sz="1800" b="1" i="1">
                            <a:latin typeface="Cambria Math"/>
                            <a:cs typeface="2005_iannnnnBMX" pitchFamily="2" charset="0"/>
                          </a:rPr>
                        </m:ctrlPr>
                      </m:sSupPr>
                      <m:e>
                        <m:r>
                          <a:rPr lang="en-US" sz="1800" b="1" i="1">
                            <a:latin typeface="Cambria Math"/>
                            <a:cs typeface="2005_iannnnnBMX" pitchFamily="2" charset="0"/>
                          </a:rPr>
                          <m:t>(</m:t>
                        </m:r>
                        <m:r>
                          <a:rPr lang="en-US" sz="1800" b="1" i="1">
                            <a:latin typeface="Cambria Math"/>
                            <a:cs typeface="2005_iannnnnBMX" pitchFamily="2" charset="0"/>
                          </a:rPr>
                          <m:t>𝟓</m:t>
                        </m:r>
                        <m:r>
                          <a:rPr lang="en-US" sz="1800" b="1" i="1">
                            <a:latin typeface="Cambria Math"/>
                            <a:cs typeface="2005_iannnnnBMX" pitchFamily="2" charset="0"/>
                          </a:rPr>
                          <m:t>𝒚</m:t>
                        </m:r>
                        <m:r>
                          <a:rPr lang="en-US" sz="1800" b="1" i="1">
                            <a:latin typeface="Cambria Math"/>
                            <a:cs typeface="2005_iannnnnBMX" pitchFamily="2" charset="0"/>
                          </a:rPr>
                          <m:t>)</m:t>
                        </m:r>
                      </m:e>
                      <m:sup>
                        <m:r>
                          <a:rPr lang="en-US" sz="1800" b="1" i="1">
                            <a:latin typeface="Cambria Math"/>
                            <a:cs typeface="2005_iannnnnBMX" pitchFamily="2" charset="0"/>
                          </a:rPr>
                          <m:t>𝟑</m:t>
                        </m:r>
                      </m:sup>
                    </m:sSup>
                  </m:oMath>
                </a14:m>
                <a:r>
                  <a:rPr lang="en-US" sz="2400" b="1" dirty="0">
                    <a:latin typeface="2005_iannnnnBMX" pitchFamily="2" charset="0"/>
                    <a:cs typeface="2005_iannnnnBMX" pitchFamily="2" charset="0"/>
                    <a:sym typeface="Symbol"/>
                  </a:rPr>
                  <a:t> = </a:t>
                </a:r>
                <a14:m>
                  <m:oMath xmlns:m="http://schemas.openxmlformats.org/officeDocument/2006/math">
                    <m:sSup>
                      <m:sSupPr>
                        <m:ctrlPr>
                          <a:rPr lang="en-US" sz="1800" b="1" i="1" dirty="0">
                            <a:latin typeface="Cambria Math"/>
                            <a:cs typeface="2005_iannnnnBMX" pitchFamily="2" charset="0"/>
                          </a:rPr>
                        </m:ctrlPr>
                      </m:sSupPr>
                      <m:e>
                        <m:r>
                          <a:rPr lang="en-US" sz="1800" b="1" i="1" dirty="0">
                            <a:latin typeface="Cambria Math"/>
                            <a:cs typeface="2005_iannnnnBMX" pitchFamily="2" charset="0"/>
                          </a:rPr>
                          <m:t>𝟓</m:t>
                        </m:r>
                      </m:e>
                      <m:sup>
                        <m:r>
                          <a:rPr lang="en-US" sz="1800" b="1" i="1" dirty="0">
                            <a:latin typeface="Cambria Math"/>
                            <a:cs typeface="2005_iannnnnBMX" pitchFamily="2" charset="0"/>
                          </a:rPr>
                          <m:t>𝟑</m:t>
                        </m:r>
                      </m:sup>
                    </m:sSup>
                  </m:oMath>
                </a14:m>
                <a:r>
                  <a:rPr lang="en-US" sz="1800" b="1" dirty="0">
                    <a:cs typeface="2005_iannnnnBMX" pitchFamily="2" charset="0"/>
                  </a:rPr>
                  <a:t> </a:t>
                </a:r>
                <a14:m>
                  <m:oMath xmlns:m="http://schemas.openxmlformats.org/officeDocument/2006/math">
                    <m:sSup>
                      <m:sSupPr>
                        <m:ctrlPr>
                          <a:rPr lang="en-US" sz="1800" b="1" i="1" dirty="0">
                            <a:latin typeface="Cambria Math"/>
                            <a:cs typeface="2005_iannnnnBMX" pitchFamily="2" charset="0"/>
                          </a:rPr>
                        </m:ctrlPr>
                      </m:sSupPr>
                      <m:e>
                        <m:r>
                          <a:rPr lang="en-US" sz="1800" b="1" i="1" dirty="0">
                            <a:latin typeface="Cambria Math"/>
                            <a:cs typeface="2005_iannnnnBMX" pitchFamily="2" charset="0"/>
                          </a:rPr>
                          <m:t>𝒚</m:t>
                        </m:r>
                      </m:e>
                      <m:sup>
                        <m:r>
                          <a:rPr lang="en-US" sz="1800" b="1" i="1" dirty="0">
                            <a:latin typeface="Cambria Math"/>
                            <a:cs typeface="2005_iannnnnBMX" pitchFamily="2" charset="0"/>
                          </a:rPr>
                          <m:t>𝟑</m:t>
                        </m:r>
                      </m:sup>
                    </m:sSup>
                  </m:oMath>
                </a14:m>
                <a:r>
                  <a:rPr lang="en-US" sz="2800" b="1" dirty="0" smtClean="0">
                    <a:latin typeface="2005_iannnnnBMX" pitchFamily="2" charset="0"/>
                    <a:cs typeface="2005_iannnnnBMX" pitchFamily="2" charset="0"/>
                  </a:rPr>
                  <a:t>. This illustrates another property of exponents.</a:t>
                </a:r>
              </a:p>
              <a:p>
                <a:pPr marL="514350" indent="-514350">
                  <a:buNone/>
                </a:pPr>
                <a:r>
                  <a:rPr lang="en-US" sz="2800" b="1" dirty="0" smtClean="0">
                    <a:solidFill>
                      <a:srgbClr val="FFFF00"/>
                    </a:solidFill>
                    <a:latin typeface="2005_iannnnnBMX" pitchFamily="2" charset="0"/>
                    <a:cs typeface="2005_iannnnnBMX" pitchFamily="2" charset="0"/>
                  </a:rPr>
                  <a:t>Property</a:t>
                </a:r>
                <a:r>
                  <a:rPr lang="en-US" sz="2800" b="1" dirty="0" smtClean="0">
                    <a:latin typeface="2005_iannnnnBMX" pitchFamily="2" charset="0"/>
                    <a:cs typeface="2005_iannnnnBMX" pitchFamily="2" charset="0"/>
                  </a:rPr>
                  <a:t> : </a:t>
                </a:r>
                <a:r>
                  <a:rPr lang="en-US" sz="2800" b="1" dirty="0" smtClean="0">
                    <a:solidFill>
                      <a:schemeClr val="accent6">
                        <a:lumMod val="40000"/>
                        <a:lumOff val="60000"/>
                      </a:schemeClr>
                    </a:solidFill>
                    <a:latin typeface="2005_iannnnnBMX" pitchFamily="2" charset="0"/>
                    <a:cs typeface="2005_iannnnnBMX" pitchFamily="2" charset="0"/>
                  </a:rPr>
                  <a:t>Raising a Product to a Power</a:t>
                </a:r>
              </a:p>
              <a:p>
                <a:pPr marL="514350" indent="-514350">
                  <a:buNone/>
                </a:pPr>
                <a:r>
                  <a:rPr lang="en-US" sz="2800" b="1" dirty="0" smtClean="0">
                    <a:solidFill>
                      <a:schemeClr val="accent6">
                        <a:lumMod val="40000"/>
                        <a:lumOff val="60000"/>
                      </a:schemeClr>
                    </a:solidFill>
                    <a:latin typeface="2005_iannnnnBMX" pitchFamily="2" charset="0"/>
                    <a:cs typeface="2005_iannnnnBMX" pitchFamily="2" charset="0"/>
                  </a:rPr>
                  <a:t>For every nonzero number a and b and integer n, </a:t>
                </a:r>
                <a14:m>
                  <m:oMath xmlns:m="http://schemas.openxmlformats.org/officeDocument/2006/math">
                    <m:sSup>
                      <m:sSupPr>
                        <m:ctrlPr>
                          <a:rPr lang="en-US" sz="2000" b="1" i="1">
                            <a:solidFill>
                              <a:schemeClr val="accent6">
                                <a:lumMod val="40000"/>
                                <a:lumOff val="60000"/>
                              </a:schemeClr>
                            </a:solidFill>
                            <a:latin typeface="Cambria Math"/>
                            <a:cs typeface="2005_iannnnnBMX" pitchFamily="2" charset="0"/>
                          </a:rPr>
                        </m:ctrlPr>
                      </m:sSupPr>
                      <m:e>
                        <m:r>
                          <a:rPr lang="en-US" sz="2000" b="1" i="1">
                            <a:solidFill>
                              <a:schemeClr val="accent6">
                                <a:lumMod val="40000"/>
                                <a:lumOff val="60000"/>
                              </a:schemeClr>
                            </a:solidFill>
                            <a:latin typeface="Cambria Math"/>
                            <a:cs typeface="2005_iannnnnBMX" pitchFamily="2" charset="0"/>
                          </a:rPr>
                          <m:t>(</m:t>
                        </m:r>
                        <m:r>
                          <a:rPr lang="en-US" sz="2000" b="1" i="1">
                            <a:solidFill>
                              <a:schemeClr val="accent6">
                                <a:lumMod val="40000"/>
                                <a:lumOff val="60000"/>
                              </a:schemeClr>
                            </a:solidFill>
                            <a:latin typeface="Cambria Math"/>
                            <a:cs typeface="2005_iannnnnBMX" pitchFamily="2" charset="0"/>
                          </a:rPr>
                          <m:t>𝒂𝒃</m:t>
                        </m:r>
                        <m:r>
                          <a:rPr lang="en-US" sz="2000" b="1" i="1">
                            <a:solidFill>
                              <a:schemeClr val="accent6">
                                <a:lumMod val="40000"/>
                                <a:lumOff val="60000"/>
                              </a:schemeClr>
                            </a:solidFill>
                            <a:latin typeface="Cambria Math"/>
                            <a:cs typeface="2005_iannnnnBMX" pitchFamily="2" charset="0"/>
                          </a:rPr>
                          <m:t>)</m:t>
                        </m:r>
                      </m:e>
                      <m:sup>
                        <m:r>
                          <a:rPr lang="en-US" sz="2000" b="1" i="1">
                            <a:solidFill>
                              <a:schemeClr val="accent6">
                                <a:lumMod val="40000"/>
                                <a:lumOff val="60000"/>
                              </a:schemeClr>
                            </a:solidFill>
                            <a:latin typeface="Cambria Math"/>
                            <a:cs typeface="2005_iannnnnBMX" pitchFamily="2" charset="0"/>
                          </a:rPr>
                          <m:t>𝒏</m:t>
                        </m:r>
                      </m:sup>
                    </m:sSup>
                  </m:oMath>
                </a14:m>
                <a:r>
                  <a:rPr lang="en-US" sz="2800" b="1" dirty="0">
                    <a:solidFill>
                      <a:schemeClr val="accent6">
                        <a:lumMod val="40000"/>
                        <a:lumOff val="60000"/>
                      </a:schemeClr>
                    </a:solidFill>
                    <a:latin typeface="2005_iannnnnBMX" pitchFamily="2" charset="0"/>
                    <a:cs typeface="2005_iannnnnBMX" pitchFamily="2" charset="0"/>
                    <a:sym typeface="Symbol"/>
                  </a:rPr>
                  <a:t> = </a:t>
                </a:r>
                <a14:m>
                  <m:oMath xmlns:m="http://schemas.openxmlformats.org/officeDocument/2006/math">
                    <m:sSup>
                      <m:sSupPr>
                        <m:ctrlPr>
                          <a:rPr lang="en-US" sz="2000" b="1" i="1" dirty="0">
                            <a:solidFill>
                              <a:schemeClr val="accent6">
                                <a:lumMod val="40000"/>
                                <a:lumOff val="60000"/>
                              </a:schemeClr>
                            </a:solidFill>
                            <a:latin typeface="Cambria Math"/>
                            <a:cs typeface="2005_iannnnnBMX" pitchFamily="2" charset="0"/>
                          </a:rPr>
                        </m:ctrlPr>
                      </m:sSupPr>
                      <m:e>
                        <m:r>
                          <a:rPr lang="en-US" sz="2000" b="1" i="1" dirty="0">
                            <a:solidFill>
                              <a:schemeClr val="accent6">
                                <a:lumMod val="40000"/>
                                <a:lumOff val="60000"/>
                              </a:schemeClr>
                            </a:solidFill>
                            <a:latin typeface="Cambria Math"/>
                            <a:cs typeface="2005_iannnnnBMX" pitchFamily="2" charset="0"/>
                          </a:rPr>
                          <m:t>𝒂</m:t>
                        </m:r>
                      </m:e>
                      <m:sup>
                        <m:r>
                          <a:rPr lang="en-US" sz="2000" b="1" i="1" dirty="0">
                            <a:solidFill>
                              <a:schemeClr val="accent6">
                                <a:lumMod val="40000"/>
                                <a:lumOff val="60000"/>
                              </a:schemeClr>
                            </a:solidFill>
                            <a:latin typeface="Cambria Math"/>
                            <a:cs typeface="2005_iannnnnBMX" pitchFamily="2" charset="0"/>
                          </a:rPr>
                          <m:t>𝒏</m:t>
                        </m:r>
                      </m:sup>
                    </m:sSup>
                  </m:oMath>
                </a14:m>
                <a:r>
                  <a:rPr lang="en-US" sz="2000" b="1" dirty="0">
                    <a:solidFill>
                      <a:schemeClr val="accent6">
                        <a:lumMod val="40000"/>
                        <a:lumOff val="60000"/>
                      </a:schemeClr>
                    </a:solidFill>
                    <a:cs typeface="2005_iannnnnBMX" pitchFamily="2" charset="0"/>
                  </a:rPr>
                  <a:t> </a:t>
                </a:r>
                <a14:m>
                  <m:oMath xmlns:m="http://schemas.openxmlformats.org/officeDocument/2006/math">
                    <m:sSup>
                      <m:sSupPr>
                        <m:ctrlPr>
                          <a:rPr lang="en-US" sz="2000" b="1" i="1" dirty="0">
                            <a:solidFill>
                              <a:schemeClr val="accent6">
                                <a:lumMod val="40000"/>
                                <a:lumOff val="60000"/>
                              </a:schemeClr>
                            </a:solidFill>
                            <a:latin typeface="Cambria Math"/>
                            <a:cs typeface="2005_iannnnnBMX" pitchFamily="2" charset="0"/>
                          </a:rPr>
                        </m:ctrlPr>
                      </m:sSupPr>
                      <m:e>
                        <m:r>
                          <a:rPr lang="en-US" sz="2000" b="1" i="1" dirty="0">
                            <a:solidFill>
                              <a:schemeClr val="accent6">
                                <a:lumMod val="40000"/>
                                <a:lumOff val="60000"/>
                              </a:schemeClr>
                            </a:solidFill>
                            <a:latin typeface="Cambria Math"/>
                            <a:cs typeface="2005_iannnnnBMX" pitchFamily="2" charset="0"/>
                          </a:rPr>
                          <m:t>𝒃</m:t>
                        </m:r>
                      </m:e>
                      <m:sup>
                        <m:r>
                          <a:rPr lang="en-US" sz="2000" b="1" i="1" dirty="0">
                            <a:solidFill>
                              <a:schemeClr val="accent6">
                                <a:lumMod val="40000"/>
                                <a:lumOff val="60000"/>
                              </a:schemeClr>
                            </a:solidFill>
                            <a:latin typeface="Cambria Math"/>
                            <a:cs typeface="2005_iannnnnBMX" pitchFamily="2" charset="0"/>
                          </a:rPr>
                          <m:t>𝒏</m:t>
                        </m:r>
                      </m:sup>
                    </m:sSup>
                  </m:oMath>
                </a14:m>
                <a:r>
                  <a:rPr lang="en-US" sz="2800" b="1" dirty="0" smtClean="0">
                    <a:solidFill>
                      <a:schemeClr val="accent6">
                        <a:lumMod val="40000"/>
                        <a:lumOff val="60000"/>
                      </a:schemeClr>
                    </a:solidFill>
                    <a:latin typeface="2005_iannnnnBMX" pitchFamily="2" charset="0"/>
                    <a:cs typeface="2005_iannnnnBMX" pitchFamily="2" charset="0"/>
                  </a:rPr>
                  <a:t>.</a:t>
                </a:r>
                <a:endParaRPr lang="en-US" sz="2800" b="1" dirty="0" smtClean="0">
                  <a:latin typeface="2005_iannnnnBMX" pitchFamily="2" charset="0"/>
                  <a:cs typeface="2005_iannnnnBMX" pitchFamily="2" charset="0"/>
                </a:endParaRPr>
              </a:p>
              <a:p>
                <a:pPr marL="514350" indent="-514350">
                  <a:buNone/>
                </a:pPr>
                <a:r>
                  <a:rPr lang="en-US" sz="2800" b="1" dirty="0" smtClean="0">
                    <a:solidFill>
                      <a:srgbClr val="FFFF00"/>
                    </a:solidFill>
                    <a:latin typeface="2005_iannnnnBMX" pitchFamily="2" charset="0"/>
                    <a:cs typeface="2005_iannnnnBMX" pitchFamily="2" charset="0"/>
                  </a:rPr>
                  <a:t>Example</a:t>
                </a:r>
                <a:r>
                  <a:rPr lang="en-US" sz="2800" b="1" dirty="0" smtClean="0">
                    <a:latin typeface="2005_iannnnnBMX" pitchFamily="2" charset="0"/>
                    <a:cs typeface="2005_iannnnnBMX" pitchFamily="2" charset="0"/>
                  </a:rPr>
                  <a:t> </a:t>
                </a:r>
                <a14:m>
                  <m:oMath xmlns:m="http://schemas.openxmlformats.org/officeDocument/2006/math">
                    <m:sSup>
                      <m:sSupPr>
                        <m:ctrlPr>
                          <a:rPr lang="en-US" sz="2000" b="1" i="1">
                            <a:latin typeface="Cambria Math"/>
                            <a:cs typeface="2005_iannnnnBMX" pitchFamily="2" charset="0"/>
                          </a:rPr>
                        </m:ctrlPr>
                      </m:sSupPr>
                      <m:e>
                        <m:r>
                          <a:rPr lang="en-US" sz="2000" b="1" i="1">
                            <a:latin typeface="Cambria Math"/>
                            <a:cs typeface="2005_iannnnnBMX" pitchFamily="2" charset="0"/>
                          </a:rPr>
                          <m:t>(</m:t>
                        </m:r>
                        <m:r>
                          <a:rPr lang="en-US" sz="2000" b="1" i="1" smtClean="0">
                            <a:latin typeface="Cambria Math"/>
                            <a:cs typeface="2005_iannnnnBMX" pitchFamily="2" charset="0"/>
                          </a:rPr>
                          <m:t>𝟑</m:t>
                        </m:r>
                        <m:r>
                          <a:rPr lang="en-US" sz="2000" b="1" i="1" smtClean="0">
                            <a:latin typeface="Cambria Math"/>
                            <a:cs typeface="2005_iannnnnBMX" pitchFamily="2" charset="0"/>
                          </a:rPr>
                          <m:t>𝒙</m:t>
                        </m:r>
                        <m:r>
                          <a:rPr lang="en-US" sz="2000" b="1" i="1">
                            <a:latin typeface="Cambria Math"/>
                            <a:cs typeface="2005_iannnnnBMX" pitchFamily="2" charset="0"/>
                          </a:rPr>
                          <m:t>)</m:t>
                        </m:r>
                      </m:e>
                      <m:sup>
                        <m:r>
                          <a:rPr lang="en-US" sz="2000" b="1" i="1" smtClean="0">
                            <a:latin typeface="Cambria Math"/>
                            <a:cs typeface="2005_iannnnnBMX" pitchFamily="2" charset="0"/>
                          </a:rPr>
                          <m:t>𝟒</m:t>
                        </m:r>
                      </m:sup>
                    </m:sSup>
                  </m:oMath>
                </a14:m>
                <a:r>
                  <a:rPr lang="en-US" sz="2800" b="1" dirty="0">
                    <a:latin typeface="2005_iannnnnBMX" pitchFamily="2" charset="0"/>
                    <a:cs typeface="2005_iannnnnBMX" pitchFamily="2" charset="0"/>
                    <a:sym typeface="Symbol"/>
                  </a:rPr>
                  <a:t> = </a:t>
                </a:r>
                <a14:m>
                  <m:oMath xmlns:m="http://schemas.openxmlformats.org/officeDocument/2006/math">
                    <m:sSup>
                      <m:sSupPr>
                        <m:ctrlPr>
                          <a:rPr lang="en-US" sz="2000" b="1" i="1" dirty="0">
                            <a:latin typeface="Cambria Math"/>
                            <a:cs typeface="2005_iannnnnBMX" pitchFamily="2" charset="0"/>
                          </a:rPr>
                        </m:ctrlPr>
                      </m:sSupPr>
                      <m:e>
                        <m:r>
                          <a:rPr lang="en-US" sz="2000" b="1" i="1" dirty="0" smtClean="0">
                            <a:latin typeface="Cambria Math"/>
                            <a:cs typeface="2005_iannnnnBMX" pitchFamily="2" charset="0"/>
                          </a:rPr>
                          <m:t>𝟑</m:t>
                        </m:r>
                      </m:e>
                      <m:sup>
                        <m:r>
                          <a:rPr lang="en-US" sz="2000" b="1" i="1" dirty="0" smtClean="0">
                            <a:latin typeface="Cambria Math"/>
                            <a:cs typeface="2005_iannnnnBMX" pitchFamily="2" charset="0"/>
                          </a:rPr>
                          <m:t>𝟒</m:t>
                        </m:r>
                      </m:sup>
                    </m:sSup>
                  </m:oMath>
                </a14:m>
                <a:r>
                  <a:rPr lang="en-US" sz="2000" b="1" dirty="0">
                    <a:cs typeface="2005_iannnnnBMX" pitchFamily="2" charset="0"/>
                  </a:rPr>
                  <a:t> </a:t>
                </a:r>
                <a14:m>
                  <m:oMath xmlns:m="http://schemas.openxmlformats.org/officeDocument/2006/math">
                    <m:sSup>
                      <m:sSupPr>
                        <m:ctrlPr>
                          <a:rPr lang="en-US" sz="2000" b="1" i="1" dirty="0">
                            <a:latin typeface="Cambria Math"/>
                            <a:cs typeface="2005_iannnnnBMX" pitchFamily="2" charset="0"/>
                          </a:rPr>
                        </m:ctrlPr>
                      </m:sSupPr>
                      <m:e>
                        <m:r>
                          <a:rPr lang="en-US" sz="2000" b="1" i="1" dirty="0" smtClean="0">
                            <a:latin typeface="Cambria Math"/>
                            <a:cs typeface="2005_iannnnnBMX" pitchFamily="2" charset="0"/>
                          </a:rPr>
                          <m:t>𝒙</m:t>
                        </m:r>
                      </m:e>
                      <m:sup>
                        <m:r>
                          <a:rPr lang="en-US" sz="2000" b="1" i="1" dirty="0" smtClean="0">
                            <a:latin typeface="Cambria Math"/>
                            <a:cs typeface="2005_iannnnnBMX" pitchFamily="2" charset="0"/>
                          </a:rPr>
                          <m:t>𝟒</m:t>
                        </m:r>
                      </m:sup>
                    </m:sSup>
                  </m:oMath>
                </a14:m>
                <a:r>
                  <a:rPr lang="en-US" sz="2000" b="1" dirty="0" smtClean="0">
                    <a:latin typeface="2005_iannnnnBMX" pitchFamily="2" charset="0"/>
                    <a:cs typeface="2005_iannnnnBMX" pitchFamily="2" charset="0"/>
                  </a:rPr>
                  <a:t> = </a:t>
                </a:r>
                <a:r>
                  <a:rPr lang="en-US" sz="2800" b="1" dirty="0" smtClean="0">
                    <a:latin typeface="2005_iannnnnBMX" pitchFamily="2" charset="0"/>
                    <a:cs typeface="2005_iannnnnBMX" pitchFamily="2" charset="0"/>
                  </a:rPr>
                  <a:t>81</a:t>
                </a:r>
                <a:r>
                  <a:rPr lang="en-US" sz="2800" b="1" dirty="0" smtClean="0">
                    <a:cs typeface="2005_iannnnnBMX" pitchFamily="2" charset="0"/>
                  </a:rPr>
                  <a:t> </a:t>
                </a:r>
                <a14:m>
                  <m:oMath xmlns:m="http://schemas.openxmlformats.org/officeDocument/2006/math">
                    <m:sSup>
                      <m:sSupPr>
                        <m:ctrlPr>
                          <a:rPr lang="en-US" sz="2000" b="1" i="1" dirty="0">
                            <a:latin typeface="Cambria Math"/>
                            <a:cs typeface="2005_iannnnnBMX" pitchFamily="2" charset="0"/>
                          </a:rPr>
                        </m:ctrlPr>
                      </m:sSupPr>
                      <m:e>
                        <m:r>
                          <a:rPr lang="en-US" sz="2000" b="1" i="1" dirty="0" smtClean="0">
                            <a:latin typeface="Cambria Math"/>
                            <a:cs typeface="2005_iannnnnBMX" pitchFamily="2" charset="0"/>
                          </a:rPr>
                          <m:t>𝒙</m:t>
                        </m:r>
                      </m:e>
                      <m:sup>
                        <m:r>
                          <a:rPr lang="en-US" sz="2000" b="1" i="1" dirty="0" smtClean="0">
                            <a:latin typeface="Cambria Math"/>
                            <a:cs typeface="2005_iannnnnBMX" pitchFamily="2" charset="0"/>
                          </a:rPr>
                          <m:t>𝟒</m:t>
                        </m:r>
                      </m:sup>
                    </m:sSup>
                  </m:oMath>
                </a14:m>
                <a:endParaRPr lang="en-US" sz="2800" b="1" dirty="0" smtClean="0">
                  <a:latin typeface="2005_iannnnnBMX" pitchFamily="2" charset="0"/>
                  <a:cs typeface="2005_iannnnnBMX" pitchFamily="2" charset="0"/>
                </a:endParaRPr>
              </a:p>
            </p:txBody>
          </p:sp>
        </mc:Choice>
        <mc:Fallback xmlns="">
          <p:sp>
            <p:nvSpPr>
              <p:cNvPr id="5123" name="Rectangle 3"/>
              <p:cNvSpPr>
                <a:spLocks noGrp="1" noRot="1" noChangeAspect="1" noMove="1" noResize="1" noEditPoints="1" noAdjustHandles="1" noChangeArrowheads="1" noChangeShapeType="1" noTextEdit="1"/>
              </p:cNvSpPr>
              <p:nvPr>
                <p:ph type="body" idx="1"/>
              </p:nvPr>
            </p:nvSpPr>
            <p:spPr>
              <a:xfrm>
                <a:off x="323528" y="1268760"/>
                <a:ext cx="8280920" cy="5143536"/>
              </a:xfrm>
              <a:blipFill rotWithShape="1">
                <a:blip r:embed="rId2"/>
                <a:stretch>
                  <a:fillRect l="-1473" t="-1185"/>
                </a:stretch>
              </a:blipFill>
            </p:spPr>
            <p:txBody>
              <a:bodyPr/>
              <a:lstStyle/>
              <a:p>
                <a:r>
                  <a:rPr lang="th-TH">
                    <a:noFill/>
                  </a:rPr>
                  <a:t> </a:t>
                </a:r>
              </a:p>
            </p:txBody>
          </p:sp>
        </mc:Fallback>
      </mc:AlternateContent>
    </p:spTree>
    <p:extLst>
      <p:ext uri="{BB962C8B-B14F-4D97-AF65-F5344CB8AC3E}">
        <p14:creationId xmlns:p14="http://schemas.microsoft.com/office/powerpoint/2010/main" val="1037604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fade">
                                      <p:cBhvr>
                                        <p:cTn id="12" dur="500"/>
                                        <p:tgtEl>
                                          <p:spTgt spid="5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fade">
                                      <p:cBhvr>
                                        <p:cTn id="17" dur="500"/>
                                        <p:tgtEl>
                                          <p:spTgt spid="51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fade">
                                      <p:cBhvr>
                                        <p:cTn id="22" dur="500"/>
                                        <p:tgtEl>
                                          <p:spTgt spid="51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23">
                                            <p:txEl>
                                              <p:pRg st="4" end="4"/>
                                            </p:txEl>
                                          </p:spTgt>
                                        </p:tgtEl>
                                        <p:attrNameLst>
                                          <p:attrName>style.visibility</p:attrName>
                                        </p:attrNameLst>
                                      </p:cBhvr>
                                      <p:to>
                                        <p:strVal val="visible"/>
                                      </p:to>
                                    </p:set>
                                    <p:animEffect transition="in" filter="fade">
                                      <p:cBhvr>
                                        <p:cTn id="27" dur="500"/>
                                        <p:tgtEl>
                                          <p:spTgt spid="51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123">
                                            <p:txEl>
                                              <p:pRg st="5" end="5"/>
                                            </p:txEl>
                                          </p:spTgt>
                                        </p:tgtEl>
                                        <p:attrNameLst>
                                          <p:attrName>style.visibility</p:attrName>
                                        </p:attrNameLst>
                                      </p:cBhvr>
                                      <p:to>
                                        <p:strVal val="visible"/>
                                      </p:to>
                                    </p:set>
                                    <p:animEffect transition="in" filter="fade">
                                      <p:cBhvr>
                                        <p:cTn id="32" dur="500"/>
                                        <p:tgtEl>
                                          <p:spTgt spid="512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123">
                                            <p:txEl>
                                              <p:pRg st="6" end="6"/>
                                            </p:txEl>
                                          </p:spTgt>
                                        </p:tgtEl>
                                        <p:attrNameLst>
                                          <p:attrName>style.visibility</p:attrName>
                                        </p:attrNameLst>
                                      </p:cBhvr>
                                      <p:to>
                                        <p:strVal val="visible"/>
                                      </p:to>
                                    </p:set>
                                    <p:animEffect transition="in" filter="fade">
                                      <p:cBhvr>
                                        <p:cTn id="37" dur="500"/>
                                        <p:tgtEl>
                                          <p:spTgt spid="512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123">
                                            <p:txEl>
                                              <p:pRg st="7" end="7"/>
                                            </p:txEl>
                                          </p:spTgt>
                                        </p:tgtEl>
                                        <p:attrNameLst>
                                          <p:attrName>style.visibility</p:attrName>
                                        </p:attrNameLst>
                                      </p:cBhvr>
                                      <p:to>
                                        <p:strVal val="visible"/>
                                      </p:to>
                                    </p:set>
                                    <p:animEffect transition="in" filter="fade">
                                      <p:cBhvr>
                                        <p:cTn id="42" dur="500"/>
                                        <p:tgtEl>
                                          <p:spTgt spid="512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123">
                                            <p:txEl>
                                              <p:pRg st="8" end="8"/>
                                            </p:txEl>
                                          </p:spTgt>
                                        </p:tgtEl>
                                        <p:attrNameLst>
                                          <p:attrName>style.visibility</p:attrName>
                                        </p:attrNameLst>
                                      </p:cBhvr>
                                      <p:to>
                                        <p:strVal val="visible"/>
                                      </p:to>
                                    </p:set>
                                    <p:animEffect transition="in" filter="fade">
                                      <p:cBhvr>
                                        <p:cTn id="47" dur="500"/>
                                        <p:tgtEl>
                                          <p:spTgt spid="512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เมฆ 5"/>
          <p:cNvSpPr/>
          <p:nvPr/>
        </p:nvSpPr>
        <p:spPr>
          <a:xfrm>
            <a:off x="2123728" y="500042"/>
            <a:ext cx="4752528" cy="840726"/>
          </a:xfrm>
          <a:prstGeom prst="clou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 name="ตัวยึดหมายเลขภาพนิ่ง 5"/>
          <p:cNvSpPr>
            <a:spLocks noGrp="1"/>
          </p:cNvSpPr>
          <p:nvPr>
            <p:ph type="sldNum" sz="quarter" idx="12"/>
          </p:nvPr>
        </p:nvSpPr>
        <p:spPr/>
        <p:txBody>
          <a:bodyPr/>
          <a:lstStyle/>
          <a:p>
            <a:fld id="{8E3771CF-BC35-4C5D-AE13-C627F28D70EF}" type="slidenum">
              <a:rPr lang="en-US"/>
              <a:pPr/>
              <a:t>44</a:t>
            </a:fld>
            <a:endParaRPr lang="en-US"/>
          </a:p>
        </p:txBody>
      </p:sp>
      <p:sp>
        <p:nvSpPr>
          <p:cNvPr id="5122" name="Rectangle 2"/>
          <p:cNvSpPr>
            <a:spLocks noGrp="1" noChangeArrowheads="1"/>
          </p:cNvSpPr>
          <p:nvPr>
            <p:ph type="title"/>
          </p:nvPr>
        </p:nvSpPr>
        <p:spPr>
          <a:xfrm>
            <a:off x="428596" y="404664"/>
            <a:ext cx="7924800" cy="857256"/>
          </a:xfrm>
        </p:spPr>
        <p:txBody>
          <a:bodyPr/>
          <a:lstStyle/>
          <a:p>
            <a:pPr marL="514350" indent="-514350" algn="ctr"/>
            <a:r>
              <a:rPr lang="en-US" sz="4000" dirty="0">
                <a:solidFill>
                  <a:srgbClr val="FFFF00"/>
                </a:solidFill>
                <a:latin typeface="2005_iannnnnBMX" pitchFamily="2" charset="0"/>
                <a:cs typeface="2005_iannnnnBMX" pitchFamily="2" charset="0"/>
              </a:rPr>
              <a:t>Properties of exponents.</a:t>
            </a:r>
          </a:p>
        </p:txBody>
      </p:sp>
      <mc:AlternateContent xmlns:mc="http://schemas.openxmlformats.org/markup-compatibility/2006" xmlns:a14="http://schemas.microsoft.com/office/drawing/2010/main">
        <mc:Choice Requires="a14">
          <p:sp>
            <p:nvSpPr>
              <p:cNvPr id="5123" name="Rectangle 3"/>
              <p:cNvSpPr>
                <a:spLocks noGrp="1" noChangeArrowheads="1"/>
              </p:cNvSpPr>
              <p:nvPr>
                <p:ph type="body" idx="1"/>
              </p:nvPr>
            </p:nvSpPr>
            <p:spPr>
              <a:xfrm>
                <a:off x="323528" y="1124744"/>
                <a:ext cx="8280920" cy="5400600"/>
              </a:xfrm>
            </p:spPr>
            <p:txBody>
              <a:bodyPr/>
              <a:lstStyle/>
              <a:p>
                <a:pPr marL="514350" indent="-514350">
                  <a:buNone/>
                </a:pPr>
                <a:r>
                  <a:rPr lang="en-US" sz="2800" b="1" dirty="0" smtClean="0">
                    <a:solidFill>
                      <a:srgbClr val="FFFF00"/>
                    </a:solidFill>
                    <a:latin typeface="2005_iannnnnBMX" pitchFamily="2" charset="0"/>
                    <a:cs typeface="2005_iannnnnBMX" pitchFamily="2" charset="0"/>
                  </a:rPr>
                  <a:t>Example</a:t>
                </a:r>
                <a:r>
                  <a:rPr lang="en-US" sz="2800" b="1" dirty="0" smtClean="0">
                    <a:latin typeface="2005_iannnnnBMX" pitchFamily="2" charset="0"/>
                    <a:cs typeface="2005_iannnnnBMX" pitchFamily="2" charset="0"/>
                  </a:rPr>
                  <a:t> </a:t>
                </a:r>
                <a:r>
                  <a:rPr lang="en-US" sz="2800" b="1" dirty="0" smtClean="0">
                    <a:solidFill>
                      <a:srgbClr val="00B0F0"/>
                    </a:solidFill>
                    <a:latin typeface="2005_iannnnnBMX" pitchFamily="2" charset="0"/>
                    <a:cs typeface="2005_iannnnnBMX" pitchFamily="2" charset="0"/>
                  </a:rPr>
                  <a:t>Simplifying the expression.</a:t>
                </a:r>
              </a:p>
              <a:p>
                <a:pPr marL="514350" indent="-514350">
                  <a:buNone/>
                </a:pPr>
                <a:r>
                  <a:rPr lang="en-US" sz="2000" b="1" dirty="0" smtClean="0">
                    <a:latin typeface="2005_iannnnnBMX" pitchFamily="2" charset="0"/>
                    <a:cs typeface="2005_iannnnnBMX" pitchFamily="2" charset="0"/>
                  </a:rPr>
                  <a:t> </a:t>
                </a:r>
                <a14:m>
                  <m:oMath xmlns:m="http://schemas.openxmlformats.org/officeDocument/2006/math">
                    <m:sSup>
                      <m:sSupPr>
                        <m:ctrlPr>
                          <a:rPr lang="en-US" sz="2000" b="1" i="1">
                            <a:latin typeface="Cambria Math"/>
                            <a:cs typeface="2005_iannnnnBMX" pitchFamily="2" charset="0"/>
                          </a:rPr>
                        </m:ctrlPr>
                      </m:sSupPr>
                      <m:e>
                        <m:sSup>
                          <m:sSupPr>
                            <m:ctrlPr>
                              <a:rPr lang="en-US" sz="2000" b="1" i="1">
                                <a:latin typeface="Cambria Math"/>
                                <a:cs typeface="2005_iannnnnBMX" pitchFamily="2" charset="0"/>
                              </a:rPr>
                            </m:ctrlPr>
                          </m:sSupPr>
                          <m:e>
                            <m:r>
                              <a:rPr lang="en-US" sz="2000" b="1" i="1">
                                <a:latin typeface="Cambria Math"/>
                                <a:cs typeface="2005_iannnnnBMX" pitchFamily="2" charset="0"/>
                              </a:rPr>
                              <m:t>(</m:t>
                            </m:r>
                            <m:r>
                              <a:rPr lang="en-US" sz="2000" b="1" i="1" smtClean="0">
                                <a:latin typeface="Cambria Math"/>
                                <a:cs typeface="2005_iannnnnBMX" pitchFamily="2" charset="0"/>
                              </a:rPr>
                              <m:t>𝟐</m:t>
                            </m:r>
                            <m:r>
                              <a:rPr lang="en-US" sz="2000" b="1" i="1">
                                <a:latin typeface="Cambria Math"/>
                                <a:cs typeface="2005_iannnnnBMX" pitchFamily="2" charset="0"/>
                              </a:rPr>
                              <m:t>𝒙</m:t>
                            </m:r>
                          </m:e>
                          <m:sup>
                            <m:r>
                              <a:rPr lang="en-US" sz="2000" b="1" i="1" smtClean="0">
                                <a:latin typeface="Cambria Math"/>
                                <a:cs typeface="2005_iannnnnBMX" pitchFamily="2" charset="0"/>
                              </a:rPr>
                              <m:t>𝟒</m:t>
                            </m:r>
                          </m:sup>
                        </m:sSup>
                        <m:r>
                          <a:rPr lang="en-US" sz="2000" b="1" i="1">
                            <a:latin typeface="Cambria Math"/>
                            <a:cs typeface="2005_iannnnnBMX" pitchFamily="2" charset="0"/>
                          </a:rPr>
                          <m:t>)</m:t>
                        </m:r>
                      </m:e>
                      <m:sup>
                        <m:r>
                          <a:rPr lang="en-US" sz="2000" b="1" i="1" smtClean="0">
                            <a:latin typeface="Cambria Math"/>
                            <a:cs typeface="2005_iannnnnBMX" pitchFamily="2" charset="0"/>
                          </a:rPr>
                          <m:t>𝟐</m:t>
                        </m:r>
                      </m:sup>
                    </m:sSup>
                  </m:oMath>
                </a14:m>
                <a:r>
                  <a:rPr lang="en-US" sz="2800" b="1" dirty="0" smtClean="0">
                    <a:latin typeface="2005_iannnnnBMX" pitchFamily="2" charset="0"/>
                    <a:cs typeface="2005_iannnnnBMX" pitchFamily="2" charset="0"/>
                  </a:rPr>
                  <a:t> = </a:t>
                </a:r>
                <a14:m>
                  <m:oMath xmlns:m="http://schemas.openxmlformats.org/officeDocument/2006/math">
                    <m:sSup>
                      <m:sSupPr>
                        <m:ctrlPr>
                          <a:rPr lang="en-US" sz="2000" b="1" i="1" smtClean="0">
                            <a:latin typeface="Cambria Math"/>
                            <a:cs typeface="2005_iannnnnBMX" pitchFamily="2" charset="0"/>
                          </a:rPr>
                        </m:ctrlPr>
                      </m:sSupPr>
                      <m:e>
                        <m:r>
                          <a:rPr lang="en-US" sz="2000" b="1" i="1" smtClean="0">
                            <a:latin typeface="Cambria Math"/>
                            <a:cs typeface="2005_iannnnnBMX" pitchFamily="2" charset="0"/>
                          </a:rPr>
                          <m:t>𝟐</m:t>
                        </m:r>
                      </m:e>
                      <m:sup>
                        <m:r>
                          <a:rPr lang="en-US" sz="2000" b="1" i="1" smtClean="0">
                            <a:latin typeface="Cambria Math"/>
                            <a:cs typeface="2005_iannnnnBMX" pitchFamily="2" charset="0"/>
                          </a:rPr>
                          <m:t>𝟐</m:t>
                        </m:r>
                      </m:sup>
                    </m:sSup>
                    <m:sSup>
                      <m:sSupPr>
                        <m:ctrlPr>
                          <a:rPr lang="en-US" sz="2000" b="1" i="1">
                            <a:latin typeface="Cambria Math"/>
                            <a:cs typeface="2005_iannnnnBMX" pitchFamily="2" charset="0"/>
                          </a:rPr>
                        </m:ctrlPr>
                      </m:sSupPr>
                      <m:e>
                        <m:sSup>
                          <m:sSupPr>
                            <m:ctrlPr>
                              <a:rPr lang="en-US" sz="2000" b="1" i="1">
                                <a:latin typeface="Cambria Math"/>
                                <a:cs typeface="2005_iannnnnBMX" pitchFamily="2" charset="0"/>
                              </a:rPr>
                            </m:ctrlPr>
                          </m:sSupPr>
                          <m:e>
                            <m:r>
                              <a:rPr lang="en-US" sz="2000" b="1" i="1">
                                <a:latin typeface="Cambria Math"/>
                                <a:cs typeface="2005_iannnnnBMX" pitchFamily="2" charset="0"/>
                              </a:rPr>
                              <m:t>(</m:t>
                            </m:r>
                            <m:r>
                              <a:rPr lang="en-US" sz="2000" b="1" i="1">
                                <a:latin typeface="Cambria Math"/>
                                <a:cs typeface="2005_iannnnnBMX" pitchFamily="2" charset="0"/>
                              </a:rPr>
                              <m:t>𝒙</m:t>
                            </m:r>
                          </m:e>
                          <m:sup>
                            <m:r>
                              <a:rPr lang="en-US" sz="2000" b="1" i="1" smtClean="0">
                                <a:latin typeface="Cambria Math"/>
                                <a:cs typeface="2005_iannnnnBMX" pitchFamily="2" charset="0"/>
                              </a:rPr>
                              <m:t>𝟒</m:t>
                            </m:r>
                          </m:sup>
                        </m:sSup>
                        <m:r>
                          <a:rPr lang="en-US" sz="2000" b="1" i="1">
                            <a:latin typeface="Cambria Math"/>
                            <a:cs typeface="2005_iannnnnBMX" pitchFamily="2" charset="0"/>
                          </a:rPr>
                          <m:t>)</m:t>
                        </m:r>
                      </m:e>
                      <m:sup>
                        <m:r>
                          <a:rPr lang="en-US" sz="2000" b="1" i="1" smtClean="0">
                            <a:latin typeface="Cambria Math"/>
                            <a:cs typeface="2005_iannnnnBMX" pitchFamily="2" charset="0"/>
                          </a:rPr>
                          <m:t>𝟐</m:t>
                        </m:r>
                      </m:sup>
                    </m:sSup>
                  </m:oMath>
                </a14:m>
                <a:r>
                  <a:rPr lang="en-US" sz="2800" b="1" dirty="0" smtClean="0">
                    <a:latin typeface="2005_iannnnnBMX" pitchFamily="2" charset="0"/>
                    <a:cs typeface="2005_iannnnnBMX" pitchFamily="2" charset="0"/>
                  </a:rPr>
                  <a:t>   </a:t>
                </a:r>
                <a:r>
                  <a:rPr lang="en-US" sz="2800" b="1" dirty="0" smtClean="0">
                    <a:solidFill>
                      <a:schemeClr val="accent6">
                        <a:lumMod val="40000"/>
                        <a:lumOff val="60000"/>
                      </a:schemeClr>
                    </a:solidFill>
                    <a:latin typeface="2005_iannnnnBMX" pitchFamily="2" charset="0"/>
                    <a:cs typeface="2005_iannnnnBMX" pitchFamily="2" charset="0"/>
                  </a:rPr>
                  <a:t>Raise each factor to the 2nd power.</a:t>
                </a:r>
              </a:p>
              <a:p>
                <a:pPr marL="514350" indent="-514350">
                  <a:buNone/>
                </a:pPr>
                <a:r>
                  <a:rPr lang="en-US" sz="2800" b="1" dirty="0">
                    <a:latin typeface="2005_iannnnnBMX" pitchFamily="2" charset="0"/>
                    <a:cs typeface="2005_iannnnnBMX" pitchFamily="2" charset="0"/>
                  </a:rPr>
                  <a:t>	 </a:t>
                </a:r>
                <a:r>
                  <a:rPr lang="en-US" sz="2800" b="1" dirty="0" smtClean="0">
                    <a:latin typeface="2005_iannnnnBMX" pitchFamily="2" charset="0"/>
                    <a:cs typeface="2005_iannnnnBMX" pitchFamily="2" charset="0"/>
                  </a:rPr>
                  <a:t>    = </a:t>
                </a:r>
                <a14:m>
                  <m:oMath xmlns:m="http://schemas.openxmlformats.org/officeDocument/2006/math">
                    <m:sSup>
                      <m:sSupPr>
                        <m:ctrlPr>
                          <a:rPr lang="en-US" sz="2000" b="1" i="1" smtClean="0">
                            <a:latin typeface="Cambria Math"/>
                            <a:cs typeface="2005_iannnnnBMX" pitchFamily="2" charset="0"/>
                          </a:rPr>
                        </m:ctrlPr>
                      </m:sSupPr>
                      <m:e>
                        <m:r>
                          <a:rPr lang="en-US" sz="2000" b="1" i="1" smtClean="0">
                            <a:latin typeface="Cambria Math"/>
                            <a:cs typeface="2005_iannnnnBMX" pitchFamily="2" charset="0"/>
                          </a:rPr>
                          <m:t>𝟐</m:t>
                        </m:r>
                      </m:e>
                      <m:sup>
                        <m:r>
                          <a:rPr lang="en-US" sz="2000" b="1" i="1" smtClean="0">
                            <a:latin typeface="Cambria Math"/>
                            <a:cs typeface="2005_iannnnnBMX" pitchFamily="2" charset="0"/>
                          </a:rPr>
                          <m:t>𝟐</m:t>
                        </m:r>
                      </m:sup>
                    </m:sSup>
                    <m:sSup>
                      <m:sSupPr>
                        <m:ctrlPr>
                          <a:rPr lang="en-US" sz="2000" b="1" i="1" smtClean="0">
                            <a:latin typeface="Cambria Math"/>
                            <a:cs typeface="2005_iannnnnBMX" pitchFamily="2" charset="0"/>
                          </a:rPr>
                        </m:ctrlPr>
                      </m:sSupPr>
                      <m:e>
                        <m:r>
                          <a:rPr lang="en-US" sz="2000" b="1" i="1" smtClean="0">
                            <a:latin typeface="Cambria Math"/>
                            <a:cs typeface="2005_iannnnnBMX" pitchFamily="2" charset="0"/>
                          </a:rPr>
                          <m:t>𝒙</m:t>
                        </m:r>
                      </m:e>
                      <m:sup>
                        <m:r>
                          <a:rPr lang="en-US" sz="2000" b="1" i="1" smtClean="0">
                            <a:latin typeface="Cambria Math"/>
                            <a:cs typeface="2005_iannnnnBMX" pitchFamily="2" charset="0"/>
                          </a:rPr>
                          <m:t>𝟖</m:t>
                        </m:r>
                      </m:sup>
                    </m:sSup>
                  </m:oMath>
                </a14:m>
                <a:r>
                  <a:rPr lang="en-US" sz="2800" b="1" dirty="0" smtClean="0">
                    <a:latin typeface="2005_iannnnnBMX" pitchFamily="2" charset="0"/>
                    <a:cs typeface="2005_iannnnnBMX" pitchFamily="2" charset="0"/>
                  </a:rPr>
                  <a:t>	     </a:t>
                </a:r>
                <a:r>
                  <a:rPr lang="en-US" sz="2800" b="1" dirty="0" smtClean="0">
                    <a:solidFill>
                      <a:schemeClr val="accent6">
                        <a:lumMod val="40000"/>
                        <a:lumOff val="60000"/>
                      </a:schemeClr>
                    </a:solidFill>
                    <a:latin typeface="2005_iannnnnBMX" pitchFamily="2" charset="0"/>
                    <a:cs typeface="2005_iannnnnBMX" pitchFamily="2" charset="0"/>
                  </a:rPr>
                  <a:t>Multiply exponents of a power raised to a power</a:t>
                </a:r>
              </a:p>
              <a:p>
                <a:pPr marL="514350" indent="-514350">
                  <a:buNone/>
                </a:pPr>
                <a:r>
                  <a:rPr lang="en-US" sz="2800" b="1" dirty="0">
                    <a:latin typeface="2005_iannnnnBMX" pitchFamily="2" charset="0"/>
                    <a:cs typeface="2005_iannnnnBMX" pitchFamily="2" charset="0"/>
                  </a:rPr>
                  <a:t>	</a:t>
                </a:r>
                <a:r>
                  <a:rPr lang="en-US" sz="2800" b="1" dirty="0" smtClean="0">
                    <a:latin typeface="2005_iannnnnBMX" pitchFamily="2" charset="0"/>
                    <a:cs typeface="2005_iannnnnBMX" pitchFamily="2" charset="0"/>
                  </a:rPr>
                  <a:t>	= 4</a:t>
                </a:r>
                <a14:m>
                  <m:oMath xmlns:m="http://schemas.openxmlformats.org/officeDocument/2006/math">
                    <m:sSup>
                      <m:sSupPr>
                        <m:ctrlPr>
                          <a:rPr lang="en-US" sz="2400" b="1" i="1" smtClean="0">
                            <a:latin typeface="Cambria Math"/>
                            <a:cs typeface="2005_iannnnnBMX" pitchFamily="2" charset="0"/>
                          </a:rPr>
                        </m:ctrlPr>
                      </m:sSupPr>
                      <m:e>
                        <m:r>
                          <a:rPr lang="en-US" sz="2400" b="1" i="1" smtClean="0">
                            <a:latin typeface="Cambria Math"/>
                            <a:cs typeface="2005_iannnnnBMX" pitchFamily="2" charset="0"/>
                          </a:rPr>
                          <m:t>𝒙</m:t>
                        </m:r>
                      </m:e>
                      <m:sup>
                        <m:r>
                          <a:rPr lang="en-US" sz="2400" b="1" i="1" smtClean="0">
                            <a:latin typeface="Cambria Math"/>
                            <a:cs typeface="2005_iannnnnBMX" pitchFamily="2" charset="0"/>
                          </a:rPr>
                          <m:t>𝟖</m:t>
                        </m:r>
                      </m:sup>
                    </m:sSup>
                  </m:oMath>
                </a14:m>
                <a:r>
                  <a:rPr lang="en-US" sz="2800" b="1" dirty="0" smtClean="0">
                    <a:latin typeface="2005_iannnnnBMX" pitchFamily="2" charset="0"/>
                    <a:cs typeface="2005_iannnnnBMX" pitchFamily="2" charset="0"/>
                  </a:rPr>
                  <a:t>	     </a:t>
                </a:r>
                <a:r>
                  <a:rPr lang="en-US" sz="2800" b="1" dirty="0" smtClean="0">
                    <a:solidFill>
                      <a:schemeClr val="accent6">
                        <a:lumMod val="40000"/>
                        <a:lumOff val="60000"/>
                      </a:schemeClr>
                    </a:solidFill>
                    <a:latin typeface="2005_iannnnnBMX" pitchFamily="2" charset="0"/>
                    <a:cs typeface="2005_iannnnnBMX" pitchFamily="2" charset="0"/>
                  </a:rPr>
                  <a:t>Simplify.</a:t>
                </a:r>
                <a:r>
                  <a:rPr lang="en-US" sz="2800" b="1" dirty="0" smtClean="0">
                    <a:latin typeface="2005_iannnnnBMX" pitchFamily="2" charset="0"/>
                    <a:cs typeface="2005_iannnnnBMX" pitchFamily="2" charset="0"/>
                  </a:rPr>
                  <a:t>	</a:t>
                </a:r>
              </a:p>
              <a:p>
                <a:pPr marL="514350" indent="-514350">
                  <a:buNone/>
                </a:pPr>
                <a:r>
                  <a:rPr lang="en-US" sz="2800" b="1" dirty="0">
                    <a:solidFill>
                      <a:srgbClr val="FFFF00"/>
                    </a:solidFill>
                    <a:latin typeface="2005_iannnnnBMX" pitchFamily="2" charset="0"/>
                    <a:cs typeface="2005_iannnnnBMX" pitchFamily="2" charset="0"/>
                  </a:rPr>
                  <a:t>Example</a:t>
                </a:r>
                <a:r>
                  <a:rPr lang="en-US" sz="2800" b="1" dirty="0">
                    <a:latin typeface="2005_iannnnnBMX" pitchFamily="2" charset="0"/>
                    <a:cs typeface="2005_iannnnnBMX" pitchFamily="2" charset="0"/>
                  </a:rPr>
                  <a:t> </a:t>
                </a:r>
                <a:r>
                  <a:rPr lang="en-US" sz="2800" b="1" dirty="0">
                    <a:solidFill>
                      <a:srgbClr val="00B0F0"/>
                    </a:solidFill>
                    <a:latin typeface="2005_iannnnnBMX" pitchFamily="2" charset="0"/>
                    <a:cs typeface="2005_iannnnnBMX" pitchFamily="2" charset="0"/>
                  </a:rPr>
                  <a:t>Simplifying the expression</a:t>
                </a:r>
                <a:r>
                  <a:rPr lang="en-US" sz="2800" b="1" dirty="0" smtClean="0">
                    <a:solidFill>
                      <a:srgbClr val="00B0F0"/>
                    </a:solidFill>
                    <a:latin typeface="2005_iannnnnBMX" pitchFamily="2" charset="0"/>
                    <a:cs typeface="2005_iannnnnBMX" pitchFamily="2" charset="0"/>
                  </a:rPr>
                  <a:t>.</a:t>
                </a:r>
              </a:p>
              <a:p>
                <a:pPr marL="514350" indent="-514350">
                  <a:buNone/>
                </a:pPr>
                <a14:m>
                  <m:oMathPara xmlns:m="http://schemas.openxmlformats.org/officeDocument/2006/math">
                    <m:oMathParaPr>
                      <m:jc m:val="left"/>
                    </m:oMathParaPr>
                    <m:oMath xmlns:m="http://schemas.openxmlformats.org/officeDocument/2006/math">
                      <m:sSup>
                        <m:sSupPr>
                          <m:ctrlPr>
                            <a:rPr lang="en-US" sz="1600" b="1" i="1">
                              <a:latin typeface="Cambria Math"/>
                              <a:cs typeface="2005_iannnnnBMX" pitchFamily="2" charset="0"/>
                            </a:rPr>
                          </m:ctrlPr>
                        </m:sSupPr>
                        <m:e>
                          <m:r>
                            <a:rPr lang="en-US" sz="1600" b="1" i="1" smtClean="0">
                              <a:latin typeface="Cambria Math"/>
                              <a:cs typeface="2005_iannnnnBMX" pitchFamily="2" charset="0"/>
                            </a:rPr>
                            <m:t>𝟏𝟎</m:t>
                          </m:r>
                        </m:e>
                        <m:sup>
                          <m:r>
                            <a:rPr lang="en-US" sz="1600" b="1" i="1" smtClean="0">
                              <a:latin typeface="Cambria Math"/>
                              <a:cs typeface="2005_iannnnnBMX" pitchFamily="2" charset="0"/>
                            </a:rPr>
                            <m:t>−</m:t>
                          </m:r>
                          <m:r>
                            <a:rPr lang="en-US" sz="1600" b="1" i="1" smtClean="0">
                              <a:latin typeface="Cambria Math"/>
                              <a:cs typeface="2005_iannnnnBMX" pitchFamily="2" charset="0"/>
                            </a:rPr>
                            <m:t>𝟑</m:t>
                          </m:r>
                        </m:sup>
                      </m:sSup>
                      <m:r>
                        <a:rPr lang="en-US" sz="1600" b="1" i="1">
                          <a:latin typeface="Cambria Math"/>
                          <a:cs typeface="2005_iannnnnBMX" pitchFamily="2" charset="0"/>
                        </a:rPr>
                        <m:t> </m:t>
                      </m:r>
                      <m:sSup>
                        <m:sSupPr>
                          <m:ctrlPr>
                            <a:rPr lang="en-US" sz="1800" b="1" i="1">
                              <a:latin typeface="Cambria Math"/>
                              <a:cs typeface="2005_iannnnnBMX" pitchFamily="2" charset="0"/>
                            </a:rPr>
                          </m:ctrlPr>
                        </m:sSupPr>
                        <m:e>
                          <m:sSup>
                            <m:sSupPr>
                              <m:ctrlPr>
                                <a:rPr lang="en-US" sz="1800" b="1" i="1" smtClean="0">
                                  <a:latin typeface="Cambria Math"/>
                                  <a:cs typeface="2005_iannnnnBMX" pitchFamily="2" charset="0"/>
                                </a:rPr>
                              </m:ctrlPr>
                            </m:sSupPr>
                            <m:e>
                              <m:r>
                                <a:rPr lang="en-US" sz="1800" b="1" i="1">
                                  <a:latin typeface="Cambria Math"/>
                                  <a:cs typeface="2005_iannnnnBMX" pitchFamily="2" charset="0"/>
                                </a:rPr>
                                <m:t>(</m:t>
                              </m:r>
                              <m:r>
                                <a:rPr lang="en-US" sz="1800" b="1" i="1" smtClean="0">
                                  <a:latin typeface="Cambria Math"/>
                                  <a:cs typeface="2005_iannnnnBMX" pitchFamily="2" charset="0"/>
                                </a:rPr>
                                <m:t>𝟑</m:t>
                              </m:r>
                              <m:r>
                                <a:rPr lang="en-US" sz="1800" b="1" i="1" smtClean="0">
                                  <a:latin typeface="Cambria Math"/>
                                  <a:cs typeface="2005_iannnnnBMX" pitchFamily="2" charset="0"/>
                                  <a:sym typeface="Symbol"/>
                                </a:rPr>
                                <m:t></m:t>
                              </m:r>
                              <m:r>
                                <a:rPr lang="en-US" sz="1800" b="1" i="1" smtClean="0">
                                  <a:latin typeface="Cambria Math"/>
                                  <a:cs typeface="2005_iannnnnBMX" pitchFamily="2" charset="0"/>
                                  <a:sym typeface="Symbol"/>
                                </a:rPr>
                                <m:t>𝟏𝟎</m:t>
                              </m:r>
                            </m:e>
                            <m:sup>
                              <m:r>
                                <a:rPr lang="en-US" sz="1800" b="1" i="1" smtClean="0">
                                  <a:latin typeface="Cambria Math"/>
                                  <a:cs typeface="2005_iannnnnBMX" pitchFamily="2" charset="0"/>
                                </a:rPr>
                                <m:t>𝟖</m:t>
                              </m:r>
                            </m:sup>
                          </m:sSup>
                          <m:r>
                            <a:rPr lang="en-US" sz="1800" b="1" i="1">
                              <a:latin typeface="Cambria Math"/>
                              <a:cs typeface="2005_iannnnnBMX" pitchFamily="2" charset="0"/>
                            </a:rPr>
                            <m:t>)</m:t>
                          </m:r>
                        </m:e>
                        <m:sup>
                          <m:r>
                            <a:rPr lang="en-US" sz="1800" b="1" i="1">
                              <a:latin typeface="Cambria Math"/>
                              <a:cs typeface="2005_iannnnnBMX" pitchFamily="2" charset="0"/>
                            </a:rPr>
                            <m:t>𝟐</m:t>
                          </m:r>
                        </m:sup>
                      </m:sSup>
                    </m:oMath>
                  </m:oMathPara>
                </a14:m>
                <a:endParaRPr lang="en-US" sz="2000" b="1" dirty="0" smtClean="0">
                  <a:latin typeface="2005_iannnnnBMX" pitchFamily="2" charset="0"/>
                  <a:cs typeface="2005_iannnnnBMX" pitchFamily="2" charset="0"/>
                </a:endParaRPr>
              </a:p>
              <a:p>
                <a:pPr marL="514350" indent="-514350">
                  <a:buNone/>
                </a:pPr>
                <a:r>
                  <a:rPr lang="en-US" sz="2000" b="1" dirty="0" smtClean="0">
                    <a:latin typeface="2005_iannnnnBMX" pitchFamily="2" charset="0"/>
                    <a:cs typeface="2005_iannnnnBMX" pitchFamily="2" charset="0"/>
                  </a:rPr>
                  <a:t>=</a:t>
                </a:r>
                <a:r>
                  <a:rPr lang="en-US" sz="2000" b="1" dirty="0">
                    <a:cs typeface="2005_iannnnnBMX" pitchFamily="2" charset="0"/>
                  </a:rPr>
                  <a:t> </a:t>
                </a:r>
                <a14:m>
                  <m:oMath xmlns:m="http://schemas.openxmlformats.org/officeDocument/2006/math">
                    <m:sSup>
                      <m:sSupPr>
                        <m:ctrlPr>
                          <a:rPr lang="en-US" sz="1800" b="1" i="1">
                            <a:latin typeface="Cambria Math"/>
                            <a:cs typeface="2005_iannnnnBMX" pitchFamily="2" charset="0"/>
                          </a:rPr>
                        </m:ctrlPr>
                      </m:sSupPr>
                      <m:e>
                        <m:r>
                          <a:rPr lang="en-US" sz="1800" b="1" i="1">
                            <a:latin typeface="Cambria Math"/>
                            <a:cs typeface="2005_iannnnnBMX" pitchFamily="2" charset="0"/>
                          </a:rPr>
                          <m:t>𝟏𝟎</m:t>
                        </m:r>
                      </m:e>
                      <m:sup>
                        <m:r>
                          <a:rPr lang="en-US" sz="1800" b="1" i="1">
                            <a:latin typeface="Cambria Math"/>
                            <a:cs typeface="2005_iannnnnBMX" pitchFamily="2" charset="0"/>
                          </a:rPr>
                          <m:t>−</m:t>
                        </m:r>
                        <m:r>
                          <a:rPr lang="en-US" sz="1800" b="1" i="1">
                            <a:latin typeface="Cambria Math"/>
                            <a:cs typeface="2005_iannnnnBMX" pitchFamily="2" charset="0"/>
                          </a:rPr>
                          <m:t>𝟑</m:t>
                        </m:r>
                      </m:sup>
                    </m:sSup>
                    <m:r>
                      <a:rPr lang="en-US" sz="1800" b="1" i="1" smtClean="0">
                        <a:latin typeface="Cambria Math"/>
                        <a:cs typeface="2005_iannnnnBMX" pitchFamily="2" charset="0"/>
                        <a:sym typeface="Symbol"/>
                      </a:rPr>
                      <m:t></m:t>
                    </m:r>
                    <m:sSup>
                      <m:sSupPr>
                        <m:ctrlPr>
                          <a:rPr lang="en-US" sz="1800" b="1" i="1" smtClean="0">
                            <a:latin typeface="Cambria Math"/>
                            <a:cs typeface="2005_iannnnnBMX" pitchFamily="2" charset="0"/>
                            <a:sym typeface="Symbol"/>
                          </a:rPr>
                        </m:ctrlPr>
                      </m:sSupPr>
                      <m:e>
                        <m:r>
                          <a:rPr lang="en-US" sz="1800" b="1" i="1" smtClean="0">
                            <a:latin typeface="Cambria Math"/>
                            <a:cs typeface="2005_iannnnnBMX" pitchFamily="2" charset="0"/>
                            <a:sym typeface="Symbol"/>
                          </a:rPr>
                          <m:t>𝟑</m:t>
                        </m:r>
                      </m:e>
                      <m:sup>
                        <m:r>
                          <a:rPr lang="en-US" sz="1800" b="1" i="1" smtClean="0">
                            <a:latin typeface="Cambria Math"/>
                            <a:cs typeface="2005_iannnnnBMX" pitchFamily="2" charset="0"/>
                            <a:sym typeface="Symbol"/>
                          </a:rPr>
                          <m:t>𝟐</m:t>
                        </m:r>
                      </m:sup>
                    </m:sSup>
                  </m:oMath>
                </a14:m>
                <a:r>
                  <a:rPr lang="en-US" sz="2000" b="1" dirty="0" smtClean="0">
                    <a:latin typeface="2005_iannnnnBMX" pitchFamily="2" charset="0"/>
                    <a:cs typeface="2005_iannnnnBMX" pitchFamily="2" charset="0"/>
                    <a:sym typeface="Symbol"/>
                  </a:rPr>
                  <a:t></a:t>
                </a:r>
                <a:r>
                  <a:rPr lang="en-US" sz="2000" b="1" dirty="0">
                    <a:cs typeface="2005_iannnnnBMX" pitchFamily="2" charset="0"/>
                  </a:rPr>
                  <a:t> </a:t>
                </a:r>
                <a14:m>
                  <m:oMath xmlns:m="http://schemas.openxmlformats.org/officeDocument/2006/math">
                    <m:sSup>
                      <m:sSupPr>
                        <m:ctrlPr>
                          <a:rPr lang="en-US" sz="2000" b="1" i="1">
                            <a:latin typeface="Cambria Math"/>
                            <a:cs typeface="2005_iannnnnBMX" pitchFamily="2" charset="0"/>
                          </a:rPr>
                        </m:ctrlPr>
                      </m:sSupPr>
                      <m:e>
                        <m:sSup>
                          <m:sSupPr>
                            <m:ctrlPr>
                              <a:rPr lang="en-US" sz="2000" b="1" i="1">
                                <a:latin typeface="Cambria Math"/>
                                <a:cs typeface="2005_iannnnnBMX" pitchFamily="2" charset="0"/>
                              </a:rPr>
                            </m:ctrlPr>
                          </m:sSupPr>
                          <m:e>
                            <m:r>
                              <a:rPr lang="en-US" sz="2000" b="1" i="1">
                                <a:latin typeface="Cambria Math"/>
                                <a:cs typeface="2005_iannnnnBMX" pitchFamily="2" charset="0"/>
                              </a:rPr>
                              <m:t>(</m:t>
                            </m:r>
                            <m:r>
                              <a:rPr lang="en-US" sz="2000" b="1" i="1" smtClean="0">
                                <a:latin typeface="Cambria Math"/>
                                <a:cs typeface="2005_iannnnnBMX" pitchFamily="2" charset="0"/>
                              </a:rPr>
                              <m:t>𝟏𝟎</m:t>
                            </m:r>
                          </m:e>
                          <m:sup>
                            <m:r>
                              <a:rPr lang="en-US" sz="2000" b="1" i="1" smtClean="0">
                                <a:latin typeface="Cambria Math"/>
                                <a:cs typeface="2005_iannnnnBMX" pitchFamily="2" charset="0"/>
                              </a:rPr>
                              <m:t>𝟖</m:t>
                            </m:r>
                          </m:sup>
                        </m:sSup>
                        <m:r>
                          <a:rPr lang="en-US" sz="2000" b="1" i="1">
                            <a:latin typeface="Cambria Math"/>
                            <a:cs typeface="2005_iannnnnBMX" pitchFamily="2" charset="0"/>
                          </a:rPr>
                          <m:t>)</m:t>
                        </m:r>
                      </m:e>
                      <m:sup>
                        <m:r>
                          <a:rPr lang="en-US" sz="2000" b="1" i="1">
                            <a:latin typeface="Cambria Math"/>
                            <a:cs typeface="2005_iannnnnBMX" pitchFamily="2" charset="0"/>
                          </a:rPr>
                          <m:t>𝟐</m:t>
                        </m:r>
                      </m:sup>
                    </m:sSup>
                  </m:oMath>
                </a14:m>
                <a:r>
                  <a:rPr lang="en-US" sz="2800" b="1" dirty="0" smtClean="0">
                    <a:latin typeface="2005_iannnnnBMX" pitchFamily="2" charset="0"/>
                    <a:cs typeface="2005_iannnnnBMX" pitchFamily="2" charset="0"/>
                  </a:rPr>
                  <a:t> </a:t>
                </a:r>
                <a:r>
                  <a:rPr lang="en-US" sz="2800" b="1" dirty="0" smtClean="0">
                    <a:solidFill>
                      <a:schemeClr val="accent6">
                        <a:lumMod val="40000"/>
                        <a:lumOff val="60000"/>
                      </a:schemeClr>
                    </a:solidFill>
                    <a:latin typeface="2005_iannnnnBMX" pitchFamily="2" charset="0"/>
                    <a:cs typeface="2005_iannnnnBMX" pitchFamily="2" charset="0"/>
                  </a:rPr>
                  <a:t>Raise each factor within parentheses to the second power.</a:t>
                </a:r>
              </a:p>
              <a:p>
                <a:pPr marL="514350" indent="-514350">
                  <a:buNone/>
                </a:pPr>
                <a:r>
                  <a:rPr lang="en-US" sz="2800" b="1" dirty="0" smtClean="0">
                    <a:latin typeface="2005_iannnnnBMX" pitchFamily="2" charset="0"/>
                    <a:cs typeface="2005_iannnnnBMX" pitchFamily="2" charset="0"/>
                  </a:rPr>
                  <a:t>= </a:t>
                </a:r>
                <a14:m>
                  <m:oMath xmlns:m="http://schemas.openxmlformats.org/officeDocument/2006/math">
                    <m:sSup>
                      <m:sSupPr>
                        <m:ctrlPr>
                          <a:rPr lang="en-US" sz="1800" b="1" i="1">
                            <a:latin typeface="Cambria Math"/>
                            <a:cs typeface="2005_iannnnnBMX" pitchFamily="2" charset="0"/>
                          </a:rPr>
                        </m:ctrlPr>
                      </m:sSupPr>
                      <m:e>
                        <m:r>
                          <a:rPr lang="en-US" sz="1800" b="1" i="1">
                            <a:latin typeface="Cambria Math"/>
                            <a:cs typeface="2005_iannnnnBMX" pitchFamily="2" charset="0"/>
                          </a:rPr>
                          <m:t>𝟏𝟎</m:t>
                        </m:r>
                      </m:e>
                      <m:sup>
                        <m:r>
                          <a:rPr lang="en-US" sz="1800" b="1" i="1">
                            <a:latin typeface="Cambria Math"/>
                            <a:cs typeface="2005_iannnnnBMX" pitchFamily="2" charset="0"/>
                          </a:rPr>
                          <m:t>−</m:t>
                        </m:r>
                        <m:r>
                          <a:rPr lang="en-US" sz="1800" b="1" i="1">
                            <a:latin typeface="Cambria Math"/>
                            <a:cs typeface="2005_iannnnnBMX" pitchFamily="2" charset="0"/>
                          </a:rPr>
                          <m:t>𝟑</m:t>
                        </m:r>
                      </m:sup>
                    </m:sSup>
                    <m:r>
                      <a:rPr lang="en-US" sz="1800" b="1" i="1">
                        <a:latin typeface="Cambria Math"/>
                        <a:cs typeface="2005_iannnnnBMX" pitchFamily="2" charset="0"/>
                        <a:sym typeface="Symbol"/>
                      </a:rPr>
                      <m:t></m:t>
                    </m:r>
                    <m:sSup>
                      <m:sSupPr>
                        <m:ctrlPr>
                          <a:rPr lang="en-US" sz="1800" b="1" i="1">
                            <a:latin typeface="Cambria Math"/>
                            <a:cs typeface="2005_iannnnnBMX" pitchFamily="2" charset="0"/>
                            <a:sym typeface="Symbol"/>
                          </a:rPr>
                        </m:ctrlPr>
                      </m:sSupPr>
                      <m:e>
                        <m:r>
                          <a:rPr lang="en-US" sz="1800" b="1" i="1">
                            <a:latin typeface="Cambria Math"/>
                            <a:cs typeface="2005_iannnnnBMX" pitchFamily="2" charset="0"/>
                            <a:sym typeface="Symbol"/>
                          </a:rPr>
                          <m:t>𝟑</m:t>
                        </m:r>
                      </m:e>
                      <m:sup>
                        <m:r>
                          <a:rPr lang="en-US" sz="1800" b="1" i="1">
                            <a:latin typeface="Cambria Math"/>
                            <a:cs typeface="2005_iannnnnBMX" pitchFamily="2" charset="0"/>
                            <a:sym typeface="Symbol"/>
                          </a:rPr>
                          <m:t>𝟐</m:t>
                        </m:r>
                      </m:sup>
                    </m:sSup>
                  </m:oMath>
                </a14:m>
                <a:r>
                  <a:rPr lang="en-US" sz="2000" b="1" dirty="0">
                    <a:latin typeface="2005_iannnnnBMX" pitchFamily="2" charset="0"/>
                    <a:cs typeface="2005_iannnnnBMX" pitchFamily="2" charset="0"/>
                    <a:sym typeface="Symbol"/>
                  </a:rPr>
                  <a:t></a:t>
                </a:r>
                <a14:m>
                  <m:oMath xmlns:m="http://schemas.openxmlformats.org/officeDocument/2006/math">
                    <m:sSup>
                      <m:sSupPr>
                        <m:ctrlPr>
                          <a:rPr lang="en-US" sz="1800" b="1" i="1">
                            <a:latin typeface="Cambria Math"/>
                            <a:cs typeface="2005_iannnnnBMX" pitchFamily="2" charset="0"/>
                          </a:rPr>
                        </m:ctrlPr>
                      </m:sSupPr>
                      <m:e>
                        <m:r>
                          <a:rPr lang="en-US" sz="1800" b="1" i="1">
                            <a:latin typeface="Cambria Math"/>
                            <a:cs typeface="2005_iannnnnBMX" pitchFamily="2" charset="0"/>
                          </a:rPr>
                          <m:t>𝟏𝟎</m:t>
                        </m:r>
                      </m:e>
                      <m:sup>
                        <m:r>
                          <a:rPr lang="en-US" sz="1800" b="1" i="1" smtClean="0">
                            <a:latin typeface="Cambria Math"/>
                            <a:cs typeface="2005_iannnnnBMX" pitchFamily="2" charset="0"/>
                          </a:rPr>
                          <m:t>𝟏𝟔</m:t>
                        </m:r>
                      </m:sup>
                    </m:sSup>
                  </m:oMath>
                </a14:m>
                <a:r>
                  <a:rPr lang="en-US" sz="2800" b="1" dirty="0" smtClean="0">
                    <a:latin typeface="2005_iannnnnBMX" pitchFamily="2" charset="0"/>
                    <a:cs typeface="2005_iannnnnBMX" pitchFamily="2" charset="0"/>
                  </a:rPr>
                  <a:t>	</a:t>
                </a:r>
                <a:r>
                  <a:rPr lang="en-US" sz="2800" b="1" dirty="0" smtClean="0">
                    <a:solidFill>
                      <a:schemeClr val="accent6">
                        <a:lumMod val="40000"/>
                        <a:lumOff val="60000"/>
                      </a:schemeClr>
                    </a:solidFill>
                    <a:latin typeface="2005_iannnnnBMX" pitchFamily="2" charset="0"/>
                    <a:cs typeface="2005_iannnnnBMX" pitchFamily="2" charset="0"/>
                  </a:rPr>
                  <a:t>Simplify</a:t>
                </a:r>
                <a:r>
                  <a:rPr lang="en-US" sz="2800" b="1" dirty="0">
                    <a:solidFill>
                      <a:schemeClr val="accent6">
                        <a:lumMod val="40000"/>
                        <a:lumOff val="60000"/>
                      </a:schemeClr>
                    </a:solidFill>
                    <a:cs typeface="2005_iannnnnBMX" pitchFamily="2" charset="0"/>
                  </a:rPr>
                  <a:t> </a:t>
                </a:r>
                <a14:m>
                  <m:oMath xmlns:m="http://schemas.openxmlformats.org/officeDocument/2006/math">
                    <m:sSup>
                      <m:sSupPr>
                        <m:ctrlPr>
                          <a:rPr lang="en-US" sz="2000" b="1" i="1">
                            <a:solidFill>
                              <a:schemeClr val="accent6">
                                <a:lumMod val="40000"/>
                                <a:lumOff val="60000"/>
                              </a:schemeClr>
                            </a:solidFill>
                            <a:latin typeface="Cambria Math"/>
                            <a:cs typeface="2005_iannnnnBMX" pitchFamily="2" charset="0"/>
                          </a:rPr>
                        </m:ctrlPr>
                      </m:sSupPr>
                      <m:e>
                        <m:sSup>
                          <m:sSupPr>
                            <m:ctrlPr>
                              <a:rPr lang="en-US" sz="2000" b="1" i="1">
                                <a:solidFill>
                                  <a:schemeClr val="accent6">
                                    <a:lumMod val="40000"/>
                                    <a:lumOff val="60000"/>
                                  </a:schemeClr>
                                </a:solidFill>
                                <a:latin typeface="Cambria Math"/>
                                <a:cs typeface="2005_iannnnnBMX" pitchFamily="2" charset="0"/>
                              </a:rPr>
                            </m:ctrlPr>
                          </m:sSupPr>
                          <m:e>
                            <m:r>
                              <a:rPr lang="en-US" sz="2000" b="1" i="1">
                                <a:solidFill>
                                  <a:schemeClr val="accent6">
                                    <a:lumMod val="40000"/>
                                    <a:lumOff val="60000"/>
                                  </a:schemeClr>
                                </a:solidFill>
                                <a:latin typeface="Cambria Math"/>
                                <a:cs typeface="2005_iannnnnBMX" pitchFamily="2" charset="0"/>
                              </a:rPr>
                              <m:t>(</m:t>
                            </m:r>
                            <m:r>
                              <a:rPr lang="en-US" sz="2000" b="1" i="1" smtClean="0">
                                <a:solidFill>
                                  <a:schemeClr val="accent6">
                                    <a:lumMod val="40000"/>
                                    <a:lumOff val="60000"/>
                                  </a:schemeClr>
                                </a:solidFill>
                                <a:latin typeface="Cambria Math"/>
                                <a:cs typeface="2005_iannnnnBMX" pitchFamily="2" charset="0"/>
                              </a:rPr>
                              <m:t>𝟏𝟎</m:t>
                            </m:r>
                          </m:e>
                          <m:sup>
                            <m:r>
                              <a:rPr lang="en-US" sz="2000" b="1" i="1" smtClean="0">
                                <a:solidFill>
                                  <a:schemeClr val="accent6">
                                    <a:lumMod val="40000"/>
                                    <a:lumOff val="60000"/>
                                  </a:schemeClr>
                                </a:solidFill>
                                <a:latin typeface="Cambria Math"/>
                                <a:cs typeface="2005_iannnnnBMX" pitchFamily="2" charset="0"/>
                              </a:rPr>
                              <m:t>𝟖</m:t>
                            </m:r>
                          </m:sup>
                        </m:sSup>
                        <m:r>
                          <a:rPr lang="en-US" sz="2000" b="1" i="1">
                            <a:solidFill>
                              <a:schemeClr val="accent6">
                                <a:lumMod val="40000"/>
                                <a:lumOff val="60000"/>
                              </a:schemeClr>
                            </a:solidFill>
                            <a:latin typeface="Cambria Math"/>
                            <a:cs typeface="2005_iannnnnBMX" pitchFamily="2" charset="0"/>
                          </a:rPr>
                          <m:t>)</m:t>
                        </m:r>
                      </m:e>
                      <m:sup>
                        <m:r>
                          <a:rPr lang="en-US" sz="2000" b="1" i="1">
                            <a:solidFill>
                              <a:schemeClr val="accent6">
                                <a:lumMod val="40000"/>
                                <a:lumOff val="60000"/>
                              </a:schemeClr>
                            </a:solidFill>
                            <a:latin typeface="Cambria Math"/>
                            <a:cs typeface="2005_iannnnnBMX" pitchFamily="2" charset="0"/>
                          </a:rPr>
                          <m:t>𝟐</m:t>
                        </m:r>
                      </m:sup>
                    </m:sSup>
                    <m:r>
                      <a:rPr lang="en-US" sz="2000" b="1" i="1">
                        <a:solidFill>
                          <a:schemeClr val="accent6">
                            <a:lumMod val="40000"/>
                            <a:lumOff val="60000"/>
                          </a:schemeClr>
                        </a:solidFill>
                        <a:latin typeface="Cambria Math"/>
                        <a:cs typeface="2005_iannnnnBMX" pitchFamily="2" charset="0"/>
                      </a:rPr>
                      <m:t> </m:t>
                    </m:r>
                  </m:oMath>
                </a14:m>
                <a:endParaRPr lang="en-US" sz="2800" b="1" dirty="0" smtClean="0">
                  <a:solidFill>
                    <a:schemeClr val="accent6">
                      <a:lumMod val="40000"/>
                      <a:lumOff val="60000"/>
                    </a:schemeClr>
                  </a:solidFill>
                  <a:latin typeface="2005_iannnnnBMX" pitchFamily="2" charset="0"/>
                  <a:cs typeface="2005_iannnnnBMX" pitchFamily="2" charset="0"/>
                </a:endParaRPr>
              </a:p>
              <a:p>
                <a:pPr marL="514350" indent="-514350">
                  <a:buNone/>
                </a:pPr>
                <a:r>
                  <a:rPr lang="en-US" sz="2800" b="1" dirty="0" smtClean="0">
                    <a:latin typeface="2005_iannnnnBMX" pitchFamily="2" charset="0"/>
                    <a:cs typeface="2005_iannnnnBMX" pitchFamily="2" charset="0"/>
                  </a:rPr>
                  <a:t>= </a:t>
                </a:r>
                <a14:m>
                  <m:oMath xmlns:m="http://schemas.openxmlformats.org/officeDocument/2006/math">
                    <m:sSup>
                      <m:sSupPr>
                        <m:ctrlPr>
                          <a:rPr lang="en-US" sz="1800" b="1" i="1">
                            <a:latin typeface="Cambria Math"/>
                            <a:cs typeface="2005_iannnnnBMX" pitchFamily="2" charset="0"/>
                          </a:rPr>
                        </m:ctrlPr>
                      </m:sSupPr>
                      <m:e>
                        <m:r>
                          <a:rPr lang="en-US" sz="1800" b="1" i="1" smtClean="0">
                            <a:latin typeface="Cambria Math"/>
                            <a:cs typeface="2005_iannnnnBMX" pitchFamily="2" charset="0"/>
                          </a:rPr>
                          <m:t>𝟑</m:t>
                        </m:r>
                      </m:e>
                      <m:sup>
                        <m:r>
                          <a:rPr lang="en-US" sz="1800" b="1" i="1" smtClean="0">
                            <a:latin typeface="Cambria Math"/>
                            <a:cs typeface="2005_iannnnnBMX" pitchFamily="2" charset="0"/>
                          </a:rPr>
                          <m:t>𝟐</m:t>
                        </m:r>
                      </m:sup>
                    </m:sSup>
                    <m:r>
                      <a:rPr lang="en-US" sz="1800" b="1" i="1">
                        <a:latin typeface="Cambria Math"/>
                        <a:cs typeface="2005_iannnnnBMX" pitchFamily="2" charset="0"/>
                        <a:sym typeface="Symbol"/>
                      </a:rPr>
                      <m:t></m:t>
                    </m:r>
                    <m:sSup>
                      <m:sSupPr>
                        <m:ctrlPr>
                          <a:rPr lang="en-US" sz="1800" b="1" i="1">
                            <a:latin typeface="Cambria Math"/>
                            <a:cs typeface="2005_iannnnnBMX" pitchFamily="2" charset="0"/>
                            <a:sym typeface="Symbol"/>
                          </a:rPr>
                        </m:ctrlPr>
                      </m:sSupPr>
                      <m:e>
                        <m:r>
                          <a:rPr lang="en-US" sz="1800" b="1" i="1" smtClean="0">
                            <a:latin typeface="Cambria Math"/>
                            <a:cs typeface="2005_iannnnnBMX" pitchFamily="2" charset="0"/>
                            <a:sym typeface="Symbol"/>
                          </a:rPr>
                          <m:t>𝟏𝟎</m:t>
                        </m:r>
                      </m:e>
                      <m:sup>
                        <m:r>
                          <a:rPr lang="en-US" sz="1800" b="1" i="1" smtClean="0">
                            <a:latin typeface="Cambria Math"/>
                            <a:cs typeface="2005_iannnnnBMX" pitchFamily="2" charset="0"/>
                            <a:sym typeface="Symbol"/>
                          </a:rPr>
                          <m:t>−</m:t>
                        </m:r>
                        <m:r>
                          <a:rPr lang="en-US" sz="1800" b="1" i="1" smtClean="0">
                            <a:latin typeface="Cambria Math"/>
                            <a:cs typeface="2005_iannnnnBMX" pitchFamily="2" charset="0"/>
                            <a:sym typeface="Symbol"/>
                          </a:rPr>
                          <m:t>𝟑</m:t>
                        </m:r>
                      </m:sup>
                    </m:sSup>
                  </m:oMath>
                </a14:m>
                <a:r>
                  <a:rPr lang="en-US" sz="2000" b="1" dirty="0">
                    <a:latin typeface="2005_iannnnnBMX" pitchFamily="2" charset="0"/>
                    <a:cs typeface="2005_iannnnnBMX" pitchFamily="2" charset="0"/>
                    <a:sym typeface="Symbol"/>
                  </a:rPr>
                  <a:t></a:t>
                </a:r>
                <a14:m>
                  <m:oMath xmlns:m="http://schemas.openxmlformats.org/officeDocument/2006/math">
                    <m:sSup>
                      <m:sSupPr>
                        <m:ctrlPr>
                          <a:rPr lang="en-US" sz="1800" b="1" i="1">
                            <a:latin typeface="Cambria Math"/>
                            <a:cs typeface="2005_iannnnnBMX" pitchFamily="2" charset="0"/>
                          </a:rPr>
                        </m:ctrlPr>
                      </m:sSupPr>
                      <m:e>
                        <m:r>
                          <a:rPr lang="en-US" sz="1800" b="1" i="1">
                            <a:latin typeface="Cambria Math"/>
                            <a:cs typeface="2005_iannnnnBMX" pitchFamily="2" charset="0"/>
                          </a:rPr>
                          <m:t>𝟏𝟎</m:t>
                        </m:r>
                      </m:e>
                      <m:sup>
                        <m:r>
                          <a:rPr lang="en-US" sz="1800" b="1" i="1">
                            <a:latin typeface="Cambria Math"/>
                            <a:cs typeface="2005_iannnnnBMX" pitchFamily="2" charset="0"/>
                          </a:rPr>
                          <m:t>𝟏𝟔</m:t>
                        </m:r>
                      </m:sup>
                    </m:sSup>
                  </m:oMath>
                </a14:m>
                <a:r>
                  <a:rPr lang="en-US" sz="2800" b="1" dirty="0" smtClean="0">
                    <a:latin typeface="2005_iannnnnBMX" pitchFamily="2" charset="0"/>
                    <a:cs typeface="2005_iannnnnBMX" pitchFamily="2" charset="0"/>
                  </a:rPr>
                  <a:t>	</a:t>
                </a:r>
                <a:r>
                  <a:rPr lang="en-US" sz="2800" b="1" dirty="0" smtClean="0">
                    <a:solidFill>
                      <a:schemeClr val="accent6">
                        <a:lumMod val="40000"/>
                        <a:lumOff val="60000"/>
                      </a:schemeClr>
                    </a:solidFill>
                    <a:latin typeface="2005_iannnnnBMX" pitchFamily="2" charset="0"/>
                    <a:cs typeface="2005_iannnnnBMX" pitchFamily="2" charset="0"/>
                  </a:rPr>
                  <a:t>Use the Commutative Property of Multiplication.</a:t>
                </a:r>
              </a:p>
              <a:p>
                <a:pPr marL="514350" indent="-514350">
                  <a:buNone/>
                </a:pPr>
                <a:r>
                  <a:rPr lang="en-US" sz="2800" b="1" dirty="0" smtClean="0">
                    <a:latin typeface="2005_iannnnnBMX" pitchFamily="2" charset="0"/>
                    <a:cs typeface="2005_iannnnnBMX" pitchFamily="2" charset="0"/>
                  </a:rPr>
                  <a:t>= </a:t>
                </a:r>
                <a14:m>
                  <m:oMath xmlns:m="http://schemas.openxmlformats.org/officeDocument/2006/math">
                    <m:sSup>
                      <m:sSupPr>
                        <m:ctrlPr>
                          <a:rPr lang="en-US" sz="1800" b="1" i="1">
                            <a:latin typeface="Cambria Math"/>
                            <a:cs typeface="2005_iannnnnBMX" pitchFamily="2" charset="0"/>
                          </a:rPr>
                        </m:ctrlPr>
                      </m:sSupPr>
                      <m:e>
                        <m:r>
                          <a:rPr lang="en-US" sz="1800" b="1" i="1">
                            <a:latin typeface="Cambria Math"/>
                            <a:cs typeface="2005_iannnnnBMX" pitchFamily="2" charset="0"/>
                          </a:rPr>
                          <m:t>𝟑</m:t>
                        </m:r>
                      </m:e>
                      <m:sup>
                        <m:r>
                          <a:rPr lang="en-US" sz="1800" b="1" i="1">
                            <a:latin typeface="Cambria Math"/>
                            <a:cs typeface="2005_iannnnnBMX" pitchFamily="2" charset="0"/>
                          </a:rPr>
                          <m:t>𝟐</m:t>
                        </m:r>
                      </m:sup>
                    </m:sSup>
                    <m:r>
                      <a:rPr lang="en-US" sz="1800" b="1" i="1">
                        <a:latin typeface="Cambria Math"/>
                        <a:cs typeface="2005_iannnnnBMX" pitchFamily="2" charset="0"/>
                        <a:sym typeface="Symbol"/>
                      </a:rPr>
                      <m:t></m:t>
                    </m:r>
                    <m:sSup>
                      <m:sSupPr>
                        <m:ctrlPr>
                          <a:rPr lang="en-US" sz="1800" b="1" i="1">
                            <a:latin typeface="Cambria Math"/>
                            <a:cs typeface="2005_iannnnnBMX" pitchFamily="2" charset="0"/>
                            <a:sym typeface="Symbol"/>
                          </a:rPr>
                        </m:ctrlPr>
                      </m:sSupPr>
                      <m:e>
                        <m:r>
                          <a:rPr lang="en-US" sz="1800" b="1" i="1">
                            <a:latin typeface="Cambria Math"/>
                            <a:cs typeface="2005_iannnnnBMX" pitchFamily="2" charset="0"/>
                            <a:sym typeface="Symbol"/>
                          </a:rPr>
                          <m:t>𝟏𝟎</m:t>
                        </m:r>
                      </m:e>
                      <m:sup>
                        <m:r>
                          <a:rPr lang="en-US" sz="1800" b="1" i="1">
                            <a:latin typeface="Cambria Math"/>
                            <a:cs typeface="2005_iannnnnBMX" pitchFamily="2" charset="0"/>
                            <a:sym typeface="Symbol"/>
                          </a:rPr>
                          <m:t>−</m:t>
                        </m:r>
                        <m:r>
                          <a:rPr lang="en-US" sz="1800" b="1" i="1">
                            <a:latin typeface="Cambria Math"/>
                            <a:cs typeface="2005_iannnnnBMX" pitchFamily="2" charset="0"/>
                            <a:sym typeface="Symbol"/>
                          </a:rPr>
                          <m:t>𝟑</m:t>
                        </m:r>
                        <m:r>
                          <a:rPr lang="en-US" sz="1800" b="1" i="1" smtClean="0">
                            <a:latin typeface="Cambria Math"/>
                            <a:cs typeface="2005_iannnnnBMX" pitchFamily="2" charset="0"/>
                            <a:sym typeface="Symbol"/>
                          </a:rPr>
                          <m:t>+</m:t>
                        </m:r>
                        <m:r>
                          <a:rPr lang="en-US" sz="1800" b="1" i="1" smtClean="0">
                            <a:latin typeface="Cambria Math"/>
                            <a:cs typeface="2005_iannnnnBMX" pitchFamily="2" charset="0"/>
                            <a:sym typeface="Symbol"/>
                          </a:rPr>
                          <m:t>𝟏𝟔</m:t>
                        </m:r>
                      </m:sup>
                    </m:sSup>
                  </m:oMath>
                </a14:m>
                <a:r>
                  <a:rPr lang="en-US" sz="2800" b="1" dirty="0" smtClean="0">
                    <a:latin typeface="2005_iannnnnBMX" pitchFamily="2" charset="0"/>
                    <a:cs typeface="2005_iannnnnBMX" pitchFamily="2" charset="0"/>
                  </a:rPr>
                  <a:t>	</a:t>
                </a:r>
                <a:r>
                  <a:rPr lang="en-US" sz="2800" b="1" dirty="0" smtClean="0">
                    <a:solidFill>
                      <a:schemeClr val="accent6">
                        <a:lumMod val="40000"/>
                        <a:lumOff val="60000"/>
                      </a:schemeClr>
                    </a:solidFill>
                    <a:latin typeface="2005_iannnnnBMX" pitchFamily="2" charset="0"/>
                    <a:cs typeface="2005_iannnnnBMX" pitchFamily="2" charset="0"/>
                  </a:rPr>
                  <a:t>Add exponents of powers with the same base.</a:t>
                </a:r>
              </a:p>
              <a:p>
                <a:pPr marL="514350" indent="-514350">
                  <a:buNone/>
                </a:pPr>
                <a:r>
                  <a:rPr lang="en-US" sz="2800" b="1" dirty="0">
                    <a:latin typeface="2005_iannnnnBMX" pitchFamily="2" charset="0"/>
                    <a:cs typeface="2005_iannnnnBMX" pitchFamily="2" charset="0"/>
                  </a:rPr>
                  <a:t>= </a:t>
                </a:r>
                <a:r>
                  <a:rPr lang="en-US" sz="2400" b="1" dirty="0" smtClean="0">
                    <a:latin typeface="2005_iannnnnBMX" pitchFamily="2" charset="0"/>
                    <a:cs typeface="2005_iannnnnBMX" pitchFamily="2" charset="0"/>
                  </a:rPr>
                  <a:t>9 </a:t>
                </a:r>
                <a:r>
                  <a:rPr lang="en-US" sz="2400" b="1" dirty="0" smtClean="0">
                    <a:latin typeface="2005_iannnnnBMX" pitchFamily="2" charset="0"/>
                    <a:cs typeface="2005_iannnnnBMX" pitchFamily="2" charset="0"/>
                    <a:sym typeface="Symbol"/>
                  </a:rPr>
                  <a:t></a:t>
                </a:r>
                <a14:m>
                  <m:oMath xmlns:m="http://schemas.openxmlformats.org/officeDocument/2006/math">
                    <m:sSup>
                      <m:sSupPr>
                        <m:ctrlPr>
                          <a:rPr lang="en-US" sz="1800" b="1" i="1">
                            <a:latin typeface="Cambria Math"/>
                            <a:cs typeface="2005_iannnnnBMX" pitchFamily="2" charset="0"/>
                            <a:sym typeface="Symbol"/>
                          </a:rPr>
                        </m:ctrlPr>
                      </m:sSupPr>
                      <m:e>
                        <m:r>
                          <a:rPr lang="en-US" sz="1800" b="1" i="1">
                            <a:latin typeface="Cambria Math"/>
                            <a:cs typeface="2005_iannnnnBMX" pitchFamily="2" charset="0"/>
                            <a:sym typeface="Symbol"/>
                          </a:rPr>
                          <m:t>𝟏𝟎</m:t>
                        </m:r>
                      </m:e>
                      <m:sup>
                        <m:r>
                          <a:rPr lang="en-US" sz="1800" b="1" i="1">
                            <a:latin typeface="Cambria Math"/>
                            <a:cs typeface="2005_iannnnnBMX" pitchFamily="2" charset="0"/>
                            <a:sym typeface="Symbol"/>
                          </a:rPr>
                          <m:t>𝟏</m:t>
                        </m:r>
                        <m:r>
                          <a:rPr lang="en-US" sz="1800" b="1" i="1" smtClean="0">
                            <a:latin typeface="Cambria Math"/>
                            <a:cs typeface="2005_iannnnnBMX" pitchFamily="2" charset="0"/>
                            <a:sym typeface="Symbol"/>
                          </a:rPr>
                          <m:t>𝟑</m:t>
                        </m:r>
                      </m:sup>
                    </m:sSup>
                  </m:oMath>
                </a14:m>
                <a:r>
                  <a:rPr lang="en-US" sz="2800" b="1" dirty="0" smtClean="0">
                    <a:latin typeface="2005_iannnnnBMX" pitchFamily="2" charset="0"/>
                    <a:cs typeface="2005_iannnnnBMX" pitchFamily="2" charset="0"/>
                  </a:rPr>
                  <a:t>	</a:t>
                </a:r>
                <a:r>
                  <a:rPr lang="en-US" sz="2800" b="1" dirty="0" smtClean="0">
                    <a:solidFill>
                      <a:schemeClr val="accent6">
                        <a:lumMod val="40000"/>
                        <a:lumOff val="60000"/>
                      </a:schemeClr>
                    </a:solidFill>
                    <a:latin typeface="2005_iannnnnBMX" pitchFamily="2" charset="0"/>
                    <a:cs typeface="2005_iannnnnBMX" pitchFamily="2" charset="0"/>
                  </a:rPr>
                  <a:t>Simplify. Write in scientific notation.</a:t>
                </a:r>
              </a:p>
              <a:p>
                <a:pPr marL="514350" indent="-514350">
                  <a:buNone/>
                </a:pPr>
                <a:endParaRPr lang="en-US" sz="2800" b="1" dirty="0" smtClean="0">
                  <a:latin typeface="2005_iannnnnBMX" pitchFamily="2" charset="0"/>
                  <a:cs typeface="2005_iannnnnBMX" pitchFamily="2" charset="0"/>
                </a:endParaRPr>
              </a:p>
            </p:txBody>
          </p:sp>
        </mc:Choice>
        <mc:Fallback xmlns="">
          <p:sp>
            <p:nvSpPr>
              <p:cNvPr id="5123" name="Rectangle 3"/>
              <p:cNvSpPr>
                <a:spLocks noGrp="1" noRot="1" noChangeAspect="1" noMove="1" noResize="1" noEditPoints="1" noAdjustHandles="1" noChangeArrowheads="1" noChangeShapeType="1" noTextEdit="1"/>
              </p:cNvSpPr>
              <p:nvPr>
                <p:ph type="body" idx="1"/>
              </p:nvPr>
            </p:nvSpPr>
            <p:spPr>
              <a:xfrm>
                <a:off x="323528" y="1124744"/>
                <a:ext cx="8280920" cy="5400600"/>
              </a:xfrm>
              <a:blipFill rotWithShape="1">
                <a:blip r:embed="rId2"/>
                <a:stretch>
                  <a:fillRect l="-1473" t="-1130" r="-1105" b="-3277"/>
                </a:stretch>
              </a:blipFill>
            </p:spPr>
            <p:txBody>
              <a:bodyPr/>
              <a:lstStyle/>
              <a:p>
                <a:r>
                  <a:rPr lang="th-TH">
                    <a:noFill/>
                  </a:rPr>
                  <a:t> </a:t>
                </a:r>
              </a:p>
            </p:txBody>
          </p:sp>
        </mc:Fallback>
      </mc:AlternateContent>
    </p:spTree>
    <p:extLst>
      <p:ext uri="{BB962C8B-B14F-4D97-AF65-F5344CB8AC3E}">
        <p14:creationId xmlns:p14="http://schemas.microsoft.com/office/powerpoint/2010/main" val="1658801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fade">
                                      <p:cBhvr>
                                        <p:cTn id="12" dur="500"/>
                                        <p:tgtEl>
                                          <p:spTgt spid="5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fade">
                                      <p:cBhvr>
                                        <p:cTn id="17" dur="500"/>
                                        <p:tgtEl>
                                          <p:spTgt spid="51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fade">
                                      <p:cBhvr>
                                        <p:cTn id="22" dur="500"/>
                                        <p:tgtEl>
                                          <p:spTgt spid="51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23">
                                            <p:txEl>
                                              <p:pRg st="4" end="4"/>
                                            </p:txEl>
                                          </p:spTgt>
                                        </p:tgtEl>
                                        <p:attrNameLst>
                                          <p:attrName>style.visibility</p:attrName>
                                        </p:attrNameLst>
                                      </p:cBhvr>
                                      <p:to>
                                        <p:strVal val="visible"/>
                                      </p:to>
                                    </p:set>
                                    <p:animEffect transition="in" filter="fade">
                                      <p:cBhvr>
                                        <p:cTn id="27" dur="500"/>
                                        <p:tgtEl>
                                          <p:spTgt spid="51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123">
                                            <p:txEl>
                                              <p:pRg st="5" end="5"/>
                                            </p:txEl>
                                          </p:spTgt>
                                        </p:tgtEl>
                                        <p:attrNameLst>
                                          <p:attrName>style.visibility</p:attrName>
                                        </p:attrNameLst>
                                      </p:cBhvr>
                                      <p:to>
                                        <p:strVal val="visible"/>
                                      </p:to>
                                    </p:set>
                                    <p:animEffect transition="in" filter="fade">
                                      <p:cBhvr>
                                        <p:cTn id="32" dur="500"/>
                                        <p:tgtEl>
                                          <p:spTgt spid="512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123">
                                            <p:txEl>
                                              <p:pRg st="6" end="6"/>
                                            </p:txEl>
                                          </p:spTgt>
                                        </p:tgtEl>
                                        <p:attrNameLst>
                                          <p:attrName>style.visibility</p:attrName>
                                        </p:attrNameLst>
                                      </p:cBhvr>
                                      <p:to>
                                        <p:strVal val="visible"/>
                                      </p:to>
                                    </p:set>
                                    <p:animEffect transition="in" filter="fade">
                                      <p:cBhvr>
                                        <p:cTn id="37" dur="500"/>
                                        <p:tgtEl>
                                          <p:spTgt spid="512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123">
                                            <p:txEl>
                                              <p:pRg st="7" end="7"/>
                                            </p:txEl>
                                          </p:spTgt>
                                        </p:tgtEl>
                                        <p:attrNameLst>
                                          <p:attrName>style.visibility</p:attrName>
                                        </p:attrNameLst>
                                      </p:cBhvr>
                                      <p:to>
                                        <p:strVal val="visible"/>
                                      </p:to>
                                    </p:set>
                                    <p:animEffect transition="in" filter="fade">
                                      <p:cBhvr>
                                        <p:cTn id="42" dur="500"/>
                                        <p:tgtEl>
                                          <p:spTgt spid="512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123">
                                            <p:txEl>
                                              <p:pRg st="8" end="8"/>
                                            </p:txEl>
                                          </p:spTgt>
                                        </p:tgtEl>
                                        <p:attrNameLst>
                                          <p:attrName>style.visibility</p:attrName>
                                        </p:attrNameLst>
                                      </p:cBhvr>
                                      <p:to>
                                        <p:strVal val="visible"/>
                                      </p:to>
                                    </p:set>
                                    <p:animEffect transition="in" filter="fade">
                                      <p:cBhvr>
                                        <p:cTn id="47" dur="500"/>
                                        <p:tgtEl>
                                          <p:spTgt spid="512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123">
                                            <p:txEl>
                                              <p:pRg st="9" end="9"/>
                                            </p:txEl>
                                          </p:spTgt>
                                        </p:tgtEl>
                                        <p:attrNameLst>
                                          <p:attrName>style.visibility</p:attrName>
                                        </p:attrNameLst>
                                      </p:cBhvr>
                                      <p:to>
                                        <p:strVal val="visible"/>
                                      </p:to>
                                    </p:set>
                                    <p:animEffect transition="in" filter="fade">
                                      <p:cBhvr>
                                        <p:cTn id="52" dur="500"/>
                                        <p:tgtEl>
                                          <p:spTgt spid="512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123">
                                            <p:txEl>
                                              <p:pRg st="10" end="10"/>
                                            </p:txEl>
                                          </p:spTgt>
                                        </p:tgtEl>
                                        <p:attrNameLst>
                                          <p:attrName>style.visibility</p:attrName>
                                        </p:attrNameLst>
                                      </p:cBhvr>
                                      <p:to>
                                        <p:strVal val="visible"/>
                                      </p:to>
                                    </p:set>
                                    <p:animEffect transition="in" filter="fade">
                                      <p:cBhvr>
                                        <p:cTn id="57" dur="500"/>
                                        <p:tgtEl>
                                          <p:spTgt spid="512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เมฆ 5"/>
          <p:cNvSpPr/>
          <p:nvPr/>
        </p:nvSpPr>
        <p:spPr>
          <a:xfrm>
            <a:off x="2339752" y="500042"/>
            <a:ext cx="4320480" cy="1071570"/>
          </a:xfrm>
          <a:prstGeom prst="clou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 name="ตัวยึดหมายเลขภาพนิ่ง 5"/>
          <p:cNvSpPr>
            <a:spLocks noGrp="1"/>
          </p:cNvSpPr>
          <p:nvPr>
            <p:ph type="sldNum" sz="quarter" idx="12"/>
          </p:nvPr>
        </p:nvSpPr>
        <p:spPr/>
        <p:txBody>
          <a:bodyPr/>
          <a:lstStyle/>
          <a:p>
            <a:fld id="{8E3771CF-BC35-4C5D-AE13-C627F28D70EF}" type="slidenum">
              <a:rPr lang="en-US"/>
              <a:pPr/>
              <a:t>45</a:t>
            </a:fld>
            <a:endParaRPr lang="en-US"/>
          </a:p>
        </p:txBody>
      </p:sp>
      <p:sp>
        <p:nvSpPr>
          <p:cNvPr id="5122" name="Rectangle 2"/>
          <p:cNvSpPr>
            <a:spLocks noGrp="1" noChangeArrowheads="1"/>
          </p:cNvSpPr>
          <p:nvPr>
            <p:ph type="title"/>
          </p:nvPr>
        </p:nvSpPr>
        <p:spPr>
          <a:xfrm>
            <a:off x="428596" y="571480"/>
            <a:ext cx="7924800" cy="857256"/>
          </a:xfrm>
        </p:spPr>
        <p:txBody>
          <a:bodyPr/>
          <a:lstStyle/>
          <a:p>
            <a:pPr marL="514350" indent="-514350" algn="ctr"/>
            <a:r>
              <a:rPr lang="en-US" sz="4000" dirty="0">
                <a:solidFill>
                  <a:srgbClr val="FFFF00"/>
                </a:solidFill>
                <a:latin typeface="2005_iannnnnBMX" pitchFamily="2" charset="0"/>
                <a:cs typeface="2005_iannnnnBMX" pitchFamily="2" charset="0"/>
              </a:rPr>
              <a:t>Properties of exponents.</a:t>
            </a:r>
          </a:p>
        </p:txBody>
      </p:sp>
      <mc:AlternateContent xmlns:mc="http://schemas.openxmlformats.org/markup-compatibility/2006" xmlns:a14="http://schemas.microsoft.com/office/drawing/2010/main">
        <mc:Choice Requires="a14">
          <p:sp>
            <p:nvSpPr>
              <p:cNvPr id="5123" name="Rectangle 3"/>
              <p:cNvSpPr>
                <a:spLocks noGrp="1" noChangeArrowheads="1"/>
              </p:cNvSpPr>
              <p:nvPr>
                <p:ph type="body" idx="1"/>
              </p:nvPr>
            </p:nvSpPr>
            <p:spPr>
              <a:xfrm>
                <a:off x="323528" y="1340768"/>
                <a:ext cx="8280920" cy="5184576"/>
              </a:xfrm>
            </p:spPr>
            <p:txBody>
              <a:bodyPr/>
              <a:lstStyle/>
              <a:p>
                <a:pPr marL="514350" indent="-514350">
                  <a:buNone/>
                </a:pPr>
                <a:r>
                  <a:rPr lang="en-US" sz="2800" b="1" dirty="0" smtClean="0">
                    <a:solidFill>
                      <a:srgbClr val="00B0F0"/>
                    </a:solidFill>
                    <a:latin typeface="2005_iannnnnBMX" pitchFamily="2" charset="0"/>
                    <a:cs typeface="2005_iannnnnBMX" pitchFamily="2" charset="0"/>
                  </a:rPr>
                  <a:t>You can use repeated multiplication to simplify the expression </a:t>
                </a:r>
                <a14:m>
                  <m:oMath xmlns:m="http://schemas.openxmlformats.org/officeDocument/2006/math">
                    <m:sSup>
                      <m:sSupPr>
                        <m:ctrlPr>
                          <a:rPr lang="en-US" sz="2400" b="1" i="1" smtClean="0">
                            <a:solidFill>
                              <a:srgbClr val="00B0F0"/>
                            </a:solidFill>
                            <a:latin typeface="Cambria Math"/>
                            <a:cs typeface="2005_iannnnnBMX" pitchFamily="2" charset="0"/>
                          </a:rPr>
                        </m:ctrlPr>
                      </m:sSupPr>
                      <m:e>
                        <m:d>
                          <m:dPr>
                            <m:ctrlPr>
                              <a:rPr lang="en-US" sz="2400" b="1" i="1" smtClean="0">
                                <a:solidFill>
                                  <a:srgbClr val="00B0F0"/>
                                </a:solidFill>
                                <a:latin typeface="Cambria Math"/>
                                <a:cs typeface="2005_iannnnnBMX" pitchFamily="2" charset="0"/>
                              </a:rPr>
                            </m:ctrlPr>
                          </m:dPr>
                          <m:e>
                            <m:f>
                              <m:fPr>
                                <m:ctrlPr>
                                  <a:rPr lang="en-US" sz="2400" b="1" i="1" smtClean="0">
                                    <a:solidFill>
                                      <a:srgbClr val="00B0F0"/>
                                    </a:solidFill>
                                    <a:latin typeface="Cambria Math"/>
                                    <a:cs typeface="2005_iannnnnBMX" pitchFamily="2" charset="0"/>
                                  </a:rPr>
                                </m:ctrlPr>
                              </m:fPr>
                              <m:num>
                                <m:r>
                                  <a:rPr lang="en-US" sz="2400" b="1" i="1" smtClean="0">
                                    <a:solidFill>
                                      <a:srgbClr val="00B0F0"/>
                                    </a:solidFill>
                                    <a:latin typeface="Cambria Math"/>
                                    <a:cs typeface="2005_iannnnnBMX" pitchFamily="2" charset="0"/>
                                  </a:rPr>
                                  <m:t>𝒙</m:t>
                                </m:r>
                              </m:num>
                              <m:den>
                                <m:r>
                                  <a:rPr lang="en-US" sz="2400" b="1" i="1" smtClean="0">
                                    <a:solidFill>
                                      <a:srgbClr val="00B0F0"/>
                                    </a:solidFill>
                                    <a:latin typeface="Cambria Math"/>
                                    <a:cs typeface="2005_iannnnnBMX" pitchFamily="2" charset="0"/>
                                  </a:rPr>
                                  <m:t>𝒚</m:t>
                                </m:r>
                              </m:den>
                            </m:f>
                          </m:e>
                        </m:d>
                      </m:e>
                      <m:sup>
                        <m:r>
                          <a:rPr lang="en-US" sz="2400" b="1" i="1" smtClean="0">
                            <a:solidFill>
                              <a:srgbClr val="00B0F0"/>
                            </a:solidFill>
                            <a:latin typeface="Cambria Math"/>
                            <a:cs typeface="2005_iannnnnBMX" pitchFamily="2" charset="0"/>
                          </a:rPr>
                          <m:t>𝟑</m:t>
                        </m:r>
                      </m:sup>
                    </m:sSup>
                  </m:oMath>
                </a14:m>
                <a:r>
                  <a:rPr lang="en-US" sz="2400" b="1" dirty="0" smtClean="0">
                    <a:solidFill>
                      <a:srgbClr val="00B0F0"/>
                    </a:solidFill>
                    <a:latin typeface="2005_iannnnnBMX" pitchFamily="2" charset="0"/>
                    <a:cs typeface="2005_iannnnnBMX" pitchFamily="2" charset="0"/>
                  </a:rPr>
                  <a:t>.</a:t>
                </a:r>
              </a:p>
              <a:p>
                <a:pPr marL="514350" indent="-514350">
                  <a:buNone/>
                </a:pPr>
                <a14:m>
                  <m:oMathPara xmlns:m="http://schemas.openxmlformats.org/officeDocument/2006/math">
                    <m:oMathParaPr>
                      <m:jc m:val="left"/>
                    </m:oMathParaPr>
                    <m:oMath xmlns:m="http://schemas.openxmlformats.org/officeDocument/2006/math">
                      <m:sSup>
                        <m:sSupPr>
                          <m:ctrlPr>
                            <a:rPr lang="en-US" sz="2000" b="1" i="1">
                              <a:latin typeface="Cambria Math"/>
                              <a:cs typeface="2005_iannnnnBMX" pitchFamily="2" charset="0"/>
                            </a:rPr>
                          </m:ctrlPr>
                        </m:sSupPr>
                        <m:e>
                          <m:d>
                            <m:dPr>
                              <m:ctrlPr>
                                <a:rPr lang="en-US" sz="2000" b="1" i="1">
                                  <a:latin typeface="Cambria Math"/>
                                  <a:cs typeface="2005_iannnnnBMX" pitchFamily="2" charset="0"/>
                                </a:rPr>
                              </m:ctrlPr>
                            </m:dPr>
                            <m:e>
                              <m:f>
                                <m:fPr>
                                  <m:ctrlPr>
                                    <a:rPr lang="en-US" sz="2000" b="1" i="1">
                                      <a:latin typeface="Cambria Math"/>
                                      <a:cs typeface="2005_iannnnnBMX" pitchFamily="2" charset="0"/>
                                    </a:rPr>
                                  </m:ctrlPr>
                                </m:fPr>
                                <m:num>
                                  <m:r>
                                    <a:rPr lang="en-US" sz="2000" b="1" i="1">
                                      <a:latin typeface="Cambria Math"/>
                                      <a:cs typeface="2005_iannnnnBMX" pitchFamily="2" charset="0"/>
                                    </a:rPr>
                                    <m:t>𝒙</m:t>
                                  </m:r>
                                </m:num>
                                <m:den>
                                  <m:r>
                                    <a:rPr lang="en-US" sz="2000" b="1" i="1">
                                      <a:latin typeface="Cambria Math"/>
                                      <a:cs typeface="2005_iannnnnBMX" pitchFamily="2" charset="0"/>
                                    </a:rPr>
                                    <m:t>𝒚</m:t>
                                  </m:r>
                                </m:den>
                              </m:f>
                            </m:e>
                          </m:d>
                        </m:e>
                        <m:sup>
                          <m:r>
                            <a:rPr lang="en-US" sz="2000" b="1" i="1">
                              <a:latin typeface="Cambria Math"/>
                              <a:cs typeface="2005_iannnnnBMX" pitchFamily="2" charset="0"/>
                            </a:rPr>
                            <m:t>𝟑</m:t>
                          </m:r>
                        </m:sup>
                      </m:sSup>
                      <m:r>
                        <a:rPr lang="en-US" sz="2000" b="1" i="0" smtClean="0">
                          <a:latin typeface="Cambria Math"/>
                          <a:cs typeface="2005_iannnnnBMX" pitchFamily="2" charset="0"/>
                        </a:rPr>
                        <m:t>= </m:t>
                      </m:r>
                      <m:f>
                        <m:fPr>
                          <m:ctrlPr>
                            <a:rPr lang="en-US" sz="2000" b="1" i="1" smtClean="0">
                              <a:latin typeface="Cambria Math"/>
                              <a:cs typeface="2005_iannnnnBMX" pitchFamily="2" charset="0"/>
                            </a:rPr>
                          </m:ctrlPr>
                        </m:fPr>
                        <m:num>
                          <m:r>
                            <a:rPr lang="en-US" sz="2000" b="1" i="1" smtClean="0">
                              <a:latin typeface="Cambria Math"/>
                              <a:cs typeface="2005_iannnnnBMX" pitchFamily="2" charset="0"/>
                            </a:rPr>
                            <m:t>𝒙</m:t>
                          </m:r>
                        </m:num>
                        <m:den>
                          <m:r>
                            <a:rPr lang="en-US" sz="2000" b="1" i="1" smtClean="0">
                              <a:latin typeface="Cambria Math"/>
                              <a:cs typeface="2005_iannnnnBMX" pitchFamily="2" charset="0"/>
                            </a:rPr>
                            <m:t>𝒚</m:t>
                          </m:r>
                        </m:den>
                      </m:f>
                      <m:r>
                        <a:rPr lang="en-US" sz="2000" b="1" i="1" smtClean="0">
                          <a:latin typeface="Cambria Math"/>
                          <a:ea typeface="Cambria Math"/>
                          <a:cs typeface="2005_iannnnnBMX" pitchFamily="2" charset="0"/>
                        </a:rPr>
                        <m:t>∙</m:t>
                      </m:r>
                      <m:f>
                        <m:fPr>
                          <m:ctrlPr>
                            <a:rPr lang="en-US" sz="2000" b="1" i="1" smtClean="0">
                              <a:latin typeface="Cambria Math"/>
                              <a:ea typeface="Cambria Math"/>
                              <a:cs typeface="2005_iannnnnBMX" pitchFamily="2" charset="0"/>
                            </a:rPr>
                          </m:ctrlPr>
                        </m:fPr>
                        <m:num>
                          <m:r>
                            <a:rPr lang="en-US" sz="2000" b="1" i="1" smtClean="0">
                              <a:latin typeface="Cambria Math"/>
                              <a:ea typeface="Cambria Math"/>
                              <a:cs typeface="2005_iannnnnBMX" pitchFamily="2" charset="0"/>
                            </a:rPr>
                            <m:t>𝒙</m:t>
                          </m:r>
                        </m:num>
                        <m:den>
                          <m:r>
                            <a:rPr lang="en-US" sz="2000" b="1" i="1" smtClean="0">
                              <a:latin typeface="Cambria Math"/>
                              <a:ea typeface="Cambria Math"/>
                              <a:cs typeface="2005_iannnnnBMX" pitchFamily="2" charset="0"/>
                            </a:rPr>
                            <m:t>𝒚</m:t>
                          </m:r>
                        </m:den>
                      </m:f>
                      <m:r>
                        <a:rPr lang="en-US" sz="2000" b="1" i="1" smtClean="0">
                          <a:latin typeface="Cambria Math"/>
                          <a:ea typeface="Cambria Math"/>
                          <a:cs typeface="2005_iannnnnBMX" pitchFamily="2" charset="0"/>
                        </a:rPr>
                        <m:t>∙</m:t>
                      </m:r>
                      <m:f>
                        <m:fPr>
                          <m:ctrlPr>
                            <a:rPr lang="en-US" sz="2000" b="1" i="1" smtClean="0">
                              <a:latin typeface="Cambria Math"/>
                              <a:ea typeface="Cambria Math"/>
                              <a:cs typeface="2005_iannnnnBMX" pitchFamily="2" charset="0"/>
                            </a:rPr>
                          </m:ctrlPr>
                        </m:fPr>
                        <m:num>
                          <m:r>
                            <a:rPr lang="en-US" sz="2000" b="1" i="1" smtClean="0">
                              <a:latin typeface="Cambria Math"/>
                              <a:ea typeface="Cambria Math"/>
                              <a:cs typeface="2005_iannnnnBMX" pitchFamily="2" charset="0"/>
                            </a:rPr>
                            <m:t>𝒙</m:t>
                          </m:r>
                        </m:num>
                        <m:den>
                          <m:r>
                            <a:rPr lang="en-US" sz="2000" b="1" i="1" smtClean="0">
                              <a:latin typeface="Cambria Math"/>
                              <a:ea typeface="Cambria Math"/>
                              <a:cs typeface="2005_iannnnnBMX" pitchFamily="2" charset="0"/>
                            </a:rPr>
                            <m:t>𝒚</m:t>
                          </m:r>
                        </m:den>
                      </m:f>
                    </m:oMath>
                  </m:oMathPara>
                </a14:m>
                <a:endParaRPr lang="en-US" sz="2800" b="1" dirty="0" smtClean="0">
                  <a:latin typeface="2005_iannnnnBMX" pitchFamily="2" charset="0"/>
                  <a:cs typeface="2005_iannnnnBMX" pitchFamily="2" charset="0"/>
                </a:endParaRPr>
              </a:p>
              <a:p>
                <a:pPr marL="514350" indent="-514350">
                  <a:buNone/>
                </a:pPr>
                <a:r>
                  <a:rPr lang="en-US" sz="2800" b="1" dirty="0" smtClean="0">
                    <a:latin typeface="2005_iannnnnBMX" pitchFamily="2" charset="0"/>
                    <a:cs typeface="2005_iannnnnBMX" pitchFamily="2" charset="0"/>
                  </a:rPr>
                  <a:t>             = </a:t>
                </a:r>
                <a14:m>
                  <m:oMath xmlns:m="http://schemas.openxmlformats.org/officeDocument/2006/math">
                    <m:f>
                      <m:fPr>
                        <m:ctrlPr>
                          <a:rPr lang="en-US" sz="2800" b="1" i="1" smtClean="0">
                            <a:latin typeface="Cambria Math"/>
                            <a:cs typeface="2005_iannnnnBMX" pitchFamily="2" charset="0"/>
                          </a:rPr>
                        </m:ctrlPr>
                      </m:fPr>
                      <m:num>
                        <m:r>
                          <a:rPr lang="en-US" sz="2800" b="1" i="1" smtClean="0">
                            <a:latin typeface="Cambria Math"/>
                            <a:cs typeface="2005_iannnnnBMX" pitchFamily="2" charset="0"/>
                          </a:rPr>
                          <m:t>𝒙</m:t>
                        </m:r>
                        <m:r>
                          <a:rPr lang="en-US" sz="2800" b="1" i="1" smtClean="0">
                            <a:latin typeface="Cambria Math"/>
                            <a:ea typeface="Cambria Math"/>
                            <a:cs typeface="2005_iannnnnBMX" pitchFamily="2" charset="0"/>
                          </a:rPr>
                          <m:t>∙</m:t>
                        </m:r>
                        <m:r>
                          <a:rPr lang="en-US" sz="2800" b="1" i="1" smtClean="0">
                            <a:latin typeface="Cambria Math"/>
                            <a:ea typeface="Cambria Math"/>
                            <a:cs typeface="2005_iannnnnBMX" pitchFamily="2" charset="0"/>
                          </a:rPr>
                          <m:t>𝒙</m:t>
                        </m:r>
                        <m:r>
                          <a:rPr lang="en-US" sz="2800" b="1" i="1" smtClean="0">
                            <a:latin typeface="Cambria Math"/>
                            <a:ea typeface="Cambria Math"/>
                            <a:cs typeface="2005_iannnnnBMX" pitchFamily="2" charset="0"/>
                          </a:rPr>
                          <m:t>∙</m:t>
                        </m:r>
                        <m:r>
                          <a:rPr lang="en-US" sz="2800" b="1" i="1" smtClean="0">
                            <a:latin typeface="Cambria Math"/>
                            <a:ea typeface="Cambria Math"/>
                            <a:cs typeface="2005_iannnnnBMX" pitchFamily="2" charset="0"/>
                          </a:rPr>
                          <m:t>𝒙</m:t>
                        </m:r>
                      </m:num>
                      <m:den>
                        <m:r>
                          <a:rPr lang="en-US" sz="2800" b="1" i="1" smtClean="0">
                            <a:latin typeface="Cambria Math"/>
                            <a:cs typeface="2005_iannnnnBMX" pitchFamily="2" charset="0"/>
                          </a:rPr>
                          <m:t>𝒚</m:t>
                        </m:r>
                        <m:r>
                          <a:rPr lang="en-US" sz="2800" b="1" i="1" smtClean="0">
                            <a:latin typeface="Cambria Math"/>
                            <a:ea typeface="Cambria Math"/>
                            <a:cs typeface="2005_iannnnnBMX" pitchFamily="2" charset="0"/>
                          </a:rPr>
                          <m:t>∙</m:t>
                        </m:r>
                        <m:r>
                          <a:rPr lang="en-US" sz="2800" b="1" i="1" smtClean="0">
                            <a:latin typeface="Cambria Math"/>
                            <a:ea typeface="Cambria Math"/>
                            <a:cs typeface="2005_iannnnnBMX" pitchFamily="2" charset="0"/>
                          </a:rPr>
                          <m:t>𝒚</m:t>
                        </m:r>
                        <m:r>
                          <a:rPr lang="en-US" sz="2800" b="1" i="1" smtClean="0">
                            <a:latin typeface="Cambria Math"/>
                            <a:ea typeface="Cambria Math"/>
                            <a:cs typeface="2005_iannnnnBMX" pitchFamily="2" charset="0"/>
                          </a:rPr>
                          <m:t>∙</m:t>
                        </m:r>
                        <m:r>
                          <a:rPr lang="en-US" sz="2800" b="1" i="1" smtClean="0">
                            <a:latin typeface="Cambria Math"/>
                            <a:ea typeface="Cambria Math"/>
                            <a:cs typeface="2005_iannnnnBMX" pitchFamily="2" charset="0"/>
                          </a:rPr>
                          <m:t>𝒚</m:t>
                        </m:r>
                      </m:den>
                    </m:f>
                  </m:oMath>
                </a14:m>
                <a:r>
                  <a:rPr lang="en-US" sz="2800" b="1" dirty="0" smtClean="0">
                    <a:latin typeface="2005_iannnnnBMX" pitchFamily="2" charset="0"/>
                    <a:cs typeface="2005_iannnnnBMX" pitchFamily="2" charset="0"/>
                  </a:rPr>
                  <a:t> = </a:t>
                </a:r>
                <a14:m>
                  <m:oMath xmlns:m="http://schemas.openxmlformats.org/officeDocument/2006/math">
                    <m:f>
                      <m:fPr>
                        <m:ctrlPr>
                          <a:rPr lang="en-US" sz="2800" b="1" i="1" smtClean="0">
                            <a:latin typeface="Cambria Math"/>
                            <a:cs typeface="2005_iannnnnBMX" pitchFamily="2" charset="0"/>
                          </a:rPr>
                        </m:ctrlPr>
                      </m:fPr>
                      <m:num>
                        <m:sSup>
                          <m:sSupPr>
                            <m:ctrlPr>
                              <a:rPr lang="en-US" sz="2800" b="1" i="1" smtClean="0">
                                <a:latin typeface="Cambria Math"/>
                                <a:cs typeface="2005_iannnnnBMX" pitchFamily="2" charset="0"/>
                              </a:rPr>
                            </m:ctrlPr>
                          </m:sSupPr>
                          <m:e>
                            <m:r>
                              <a:rPr lang="en-US" sz="2800" b="1" i="1" smtClean="0">
                                <a:latin typeface="Cambria Math"/>
                                <a:cs typeface="2005_iannnnnBMX" pitchFamily="2" charset="0"/>
                              </a:rPr>
                              <m:t>𝒙</m:t>
                            </m:r>
                          </m:e>
                          <m:sup>
                            <m:r>
                              <a:rPr lang="en-US" sz="2800" b="1" i="1" smtClean="0">
                                <a:latin typeface="Cambria Math"/>
                                <a:cs typeface="2005_iannnnnBMX" pitchFamily="2" charset="0"/>
                              </a:rPr>
                              <m:t>𝟑</m:t>
                            </m:r>
                          </m:sup>
                        </m:sSup>
                      </m:num>
                      <m:den>
                        <m:sSup>
                          <m:sSupPr>
                            <m:ctrlPr>
                              <a:rPr lang="en-US" sz="2800" b="1" i="1" smtClean="0">
                                <a:latin typeface="Cambria Math"/>
                                <a:cs typeface="2005_iannnnnBMX" pitchFamily="2" charset="0"/>
                              </a:rPr>
                            </m:ctrlPr>
                          </m:sSupPr>
                          <m:e>
                            <m:r>
                              <a:rPr lang="en-US" sz="2800" b="1" i="1" smtClean="0">
                                <a:latin typeface="Cambria Math"/>
                                <a:cs typeface="2005_iannnnnBMX" pitchFamily="2" charset="0"/>
                              </a:rPr>
                              <m:t>𝒚</m:t>
                            </m:r>
                          </m:e>
                          <m:sup>
                            <m:r>
                              <a:rPr lang="en-US" sz="2800" b="1" i="1" smtClean="0">
                                <a:latin typeface="Cambria Math"/>
                                <a:cs typeface="2005_iannnnnBMX" pitchFamily="2" charset="0"/>
                              </a:rPr>
                              <m:t>𝟑</m:t>
                            </m:r>
                          </m:sup>
                        </m:sSup>
                      </m:den>
                    </m:f>
                  </m:oMath>
                </a14:m>
                <a:endParaRPr lang="en-US" sz="2800" b="1" dirty="0" smtClean="0">
                  <a:latin typeface="2005_iannnnnBMX" pitchFamily="2" charset="0"/>
                  <a:cs typeface="2005_iannnnnBMX" pitchFamily="2" charset="0"/>
                </a:endParaRPr>
              </a:p>
              <a:p>
                <a:pPr marL="514350" indent="-514350">
                  <a:buNone/>
                </a:pPr>
                <a:r>
                  <a:rPr lang="en-US" sz="2800" b="1" dirty="0" smtClean="0">
                    <a:latin typeface="2005_iannnnnBMX" pitchFamily="2" charset="0"/>
                    <a:cs typeface="2005_iannnnnBMX" pitchFamily="2" charset="0"/>
                  </a:rPr>
                  <a:t>This illustrates another property of exponents.</a:t>
                </a:r>
              </a:p>
              <a:p>
                <a:pPr marL="514350" indent="-514350">
                  <a:buNone/>
                </a:pPr>
                <a:r>
                  <a:rPr lang="en-US" sz="2800" b="1" dirty="0" smtClean="0">
                    <a:solidFill>
                      <a:srgbClr val="FFFF00"/>
                    </a:solidFill>
                    <a:latin typeface="2005_iannnnnBMX" pitchFamily="2" charset="0"/>
                    <a:cs typeface="2005_iannnnnBMX" pitchFamily="2" charset="0"/>
                  </a:rPr>
                  <a:t>Property</a:t>
                </a:r>
                <a:r>
                  <a:rPr lang="en-US" sz="2800" b="1" dirty="0" smtClean="0">
                    <a:latin typeface="2005_iannnnnBMX" pitchFamily="2" charset="0"/>
                    <a:cs typeface="2005_iannnnnBMX" pitchFamily="2" charset="0"/>
                  </a:rPr>
                  <a:t>: </a:t>
                </a:r>
                <a:r>
                  <a:rPr lang="en-US" sz="2800" b="1" dirty="0" smtClean="0">
                    <a:solidFill>
                      <a:schemeClr val="accent6">
                        <a:lumMod val="40000"/>
                        <a:lumOff val="60000"/>
                      </a:schemeClr>
                    </a:solidFill>
                    <a:latin typeface="2005_iannnnnBMX" pitchFamily="2" charset="0"/>
                    <a:cs typeface="2005_iannnnnBMX" pitchFamily="2" charset="0"/>
                  </a:rPr>
                  <a:t>Raising a Quotient to a Power</a:t>
                </a:r>
              </a:p>
              <a:p>
                <a:pPr marL="514350" indent="-514350">
                  <a:buNone/>
                </a:pPr>
                <a:r>
                  <a:rPr lang="en-US" sz="2800" b="1" dirty="0" smtClean="0">
                    <a:solidFill>
                      <a:schemeClr val="accent6">
                        <a:lumMod val="40000"/>
                        <a:lumOff val="60000"/>
                      </a:schemeClr>
                    </a:solidFill>
                    <a:latin typeface="2005_iannnnnBMX" pitchFamily="2" charset="0"/>
                    <a:cs typeface="2005_iannnnnBMX" pitchFamily="2" charset="0"/>
                  </a:rPr>
                  <a:t>For every nonzero number a and b integer n, </a:t>
                </a:r>
                <a14:m>
                  <m:oMath xmlns:m="http://schemas.openxmlformats.org/officeDocument/2006/math">
                    <m:sSup>
                      <m:sSupPr>
                        <m:ctrlPr>
                          <a:rPr lang="en-US" sz="2800" b="1" i="1" smtClean="0">
                            <a:solidFill>
                              <a:schemeClr val="accent6">
                                <a:lumMod val="40000"/>
                                <a:lumOff val="60000"/>
                              </a:schemeClr>
                            </a:solidFill>
                            <a:latin typeface="Cambria Math"/>
                            <a:cs typeface="2005_iannnnnBMX" pitchFamily="2" charset="0"/>
                          </a:rPr>
                        </m:ctrlPr>
                      </m:sSupPr>
                      <m:e>
                        <m:d>
                          <m:dPr>
                            <m:ctrlPr>
                              <a:rPr lang="en-US" sz="2800" b="1" i="1" smtClean="0">
                                <a:solidFill>
                                  <a:schemeClr val="accent6">
                                    <a:lumMod val="40000"/>
                                    <a:lumOff val="60000"/>
                                  </a:schemeClr>
                                </a:solidFill>
                                <a:latin typeface="Cambria Math"/>
                                <a:cs typeface="2005_iannnnnBMX" pitchFamily="2" charset="0"/>
                              </a:rPr>
                            </m:ctrlPr>
                          </m:dPr>
                          <m:e>
                            <m:f>
                              <m:fPr>
                                <m:ctrlPr>
                                  <a:rPr lang="en-US" sz="2800" b="1" i="1" smtClean="0">
                                    <a:solidFill>
                                      <a:schemeClr val="accent6">
                                        <a:lumMod val="40000"/>
                                        <a:lumOff val="60000"/>
                                      </a:schemeClr>
                                    </a:solidFill>
                                    <a:latin typeface="Cambria Math"/>
                                    <a:cs typeface="2005_iannnnnBMX" pitchFamily="2" charset="0"/>
                                  </a:rPr>
                                </m:ctrlPr>
                              </m:fPr>
                              <m:num>
                                <m:r>
                                  <a:rPr lang="en-US" sz="2800" b="1" i="1" smtClean="0">
                                    <a:solidFill>
                                      <a:schemeClr val="accent6">
                                        <a:lumMod val="40000"/>
                                        <a:lumOff val="60000"/>
                                      </a:schemeClr>
                                    </a:solidFill>
                                    <a:latin typeface="Cambria Math"/>
                                    <a:cs typeface="2005_iannnnnBMX" pitchFamily="2" charset="0"/>
                                  </a:rPr>
                                  <m:t>𝒂</m:t>
                                </m:r>
                              </m:num>
                              <m:den>
                                <m:r>
                                  <a:rPr lang="en-US" sz="2800" b="1" i="1" smtClean="0">
                                    <a:solidFill>
                                      <a:schemeClr val="accent6">
                                        <a:lumMod val="40000"/>
                                        <a:lumOff val="60000"/>
                                      </a:schemeClr>
                                    </a:solidFill>
                                    <a:latin typeface="Cambria Math"/>
                                    <a:cs typeface="2005_iannnnnBMX" pitchFamily="2" charset="0"/>
                                  </a:rPr>
                                  <m:t>𝒃</m:t>
                                </m:r>
                              </m:den>
                            </m:f>
                          </m:e>
                        </m:d>
                      </m:e>
                      <m:sup>
                        <m:r>
                          <a:rPr lang="en-US" sz="2800" b="1" i="1" smtClean="0">
                            <a:solidFill>
                              <a:schemeClr val="accent6">
                                <a:lumMod val="40000"/>
                                <a:lumOff val="60000"/>
                              </a:schemeClr>
                            </a:solidFill>
                            <a:latin typeface="Cambria Math"/>
                            <a:cs typeface="2005_iannnnnBMX" pitchFamily="2" charset="0"/>
                          </a:rPr>
                          <m:t>𝒏</m:t>
                        </m:r>
                      </m:sup>
                    </m:sSup>
                  </m:oMath>
                </a14:m>
                <a:r>
                  <a:rPr lang="en-US" sz="2800" b="1" dirty="0" smtClean="0">
                    <a:solidFill>
                      <a:schemeClr val="accent6">
                        <a:lumMod val="40000"/>
                        <a:lumOff val="60000"/>
                      </a:schemeClr>
                    </a:solidFill>
                    <a:latin typeface="2005_iannnnnBMX" pitchFamily="2" charset="0"/>
                    <a:cs typeface="2005_iannnnnBMX" pitchFamily="2" charset="0"/>
                  </a:rPr>
                  <a:t>= </a:t>
                </a:r>
                <a14:m>
                  <m:oMath xmlns:m="http://schemas.openxmlformats.org/officeDocument/2006/math">
                    <m:f>
                      <m:fPr>
                        <m:ctrlPr>
                          <a:rPr lang="en-US" sz="2800" b="1" i="1" dirty="0" smtClean="0">
                            <a:solidFill>
                              <a:schemeClr val="accent6">
                                <a:lumMod val="40000"/>
                                <a:lumOff val="60000"/>
                              </a:schemeClr>
                            </a:solidFill>
                            <a:latin typeface="Cambria Math"/>
                            <a:cs typeface="2005_iannnnnBMX" pitchFamily="2" charset="0"/>
                          </a:rPr>
                        </m:ctrlPr>
                      </m:fPr>
                      <m:num>
                        <m:sSup>
                          <m:sSupPr>
                            <m:ctrlPr>
                              <a:rPr lang="en-US" sz="2800" b="1" i="1" dirty="0" smtClean="0">
                                <a:solidFill>
                                  <a:schemeClr val="accent6">
                                    <a:lumMod val="40000"/>
                                    <a:lumOff val="60000"/>
                                  </a:schemeClr>
                                </a:solidFill>
                                <a:latin typeface="Cambria Math"/>
                                <a:cs typeface="2005_iannnnnBMX" pitchFamily="2" charset="0"/>
                              </a:rPr>
                            </m:ctrlPr>
                          </m:sSupPr>
                          <m:e>
                            <m:r>
                              <a:rPr lang="en-US" sz="2800" b="1" i="1" dirty="0" smtClean="0">
                                <a:solidFill>
                                  <a:schemeClr val="accent6">
                                    <a:lumMod val="40000"/>
                                    <a:lumOff val="60000"/>
                                  </a:schemeClr>
                                </a:solidFill>
                                <a:latin typeface="Cambria Math"/>
                                <a:cs typeface="2005_iannnnnBMX" pitchFamily="2" charset="0"/>
                              </a:rPr>
                              <m:t>𝒂</m:t>
                            </m:r>
                          </m:e>
                          <m:sup>
                            <m:r>
                              <a:rPr lang="en-US" sz="2800" b="1" i="1" dirty="0" smtClean="0">
                                <a:solidFill>
                                  <a:schemeClr val="accent6">
                                    <a:lumMod val="40000"/>
                                    <a:lumOff val="60000"/>
                                  </a:schemeClr>
                                </a:solidFill>
                                <a:latin typeface="Cambria Math"/>
                                <a:cs typeface="2005_iannnnnBMX" pitchFamily="2" charset="0"/>
                              </a:rPr>
                              <m:t>𝒏</m:t>
                            </m:r>
                          </m:sup>
                        </m:sSup>
                      </m:num>
                      <m:den>
                        <m:sSup>
                          <m:sSupPr>
                            <m:ctrlPr>
                              <a:rPr lang="en-US" sz="2800" b="1" i="1" dirty="0" smtClean="0">
                                <a:solidFill>
                                  <a:schemeClr val="accent6">
                                    <a:lumMod val="40000"/>
                                    <a:lumOff val="60000"/>
                                  </a:schemeClr>
                                </a:solidFill>
                                <a:latin typeface="Cambria Math"/>
                                <a:cs typeface="2005_iannnnnBMX" pitchFamily="2" charset="0"/>
                              </a:rPr>
                            </m:ctrlPr>
                          </m:sSupPr>
                          <m:e>
                            <m:r>
                              <a:rPr lang="en-US" sz="2800" b="1" i="1" dirty="0" smtClean="0">
                                <a:solidFill>
                                  <a:schemeClr val="accent6">
                                    <a:lumMod val="40000"/>
                                    <a:lumOff val="60000"/>
                                  </a:schemeClr>
                                </a:solidFill>
                                <a:latin typeface="Cambria Math"/>
                                <a:cs typeface="2005_iannnnnBMX" pitchFamily="2" charset="0"/>
                              </a:rPr>
                              <m:t>𝒃</m:t>
                            </m:r>
                          </m:e>
                          <m:sup>
                            <m:r>
                              <a:rPr lang="en-US" sz="2800" b="1" i="1" dirty="0" smtClean="0">
                                <a:solidFill>
                                  <a:schemeClr val="accent6">
                                    <a:lumMod val="40000"/>
                                    <a:lumOff val="60000"/>
                                  </a:schemeClr>
                                </a:solidFill>
                                <a:latin typeface="Cambria Math"/>
                                <a:cs typeface="2005_iannnnnBMX" pitchFamily="2" charset="0"/>
                              </a:rPr>
                              <m:t>𝒏</m:t>
                            </m:r>
                          </m:sup>
                        </m:sSup>
                      </m:den>
                    </m:f>
                  </m:oMath>
                </a14:m>
                <a:endParaRPr lang="en-US" sz="2800" b="1" dirty="0" smtClean="0">
                  <a:latin typeface="2005_iannnnnBMX" pitchFamily="2" charset="0"/>
                  <a:cs typeface="2005_iannnnnBMX" pitchFamily="2" charset="0"/>
                </a:endParaRPr>
              </a:p>
              <a:p>
                <a:pPr marL="514350" indent="-514350">
                  <a:buNone/>
                </a:pPr>
                <a:r>
                  <a:rPr lang="en-US" sz="2800" b="1" dirty="0" smtClean="0">
                    <a:solidFill>
                      <a:srgbClr val="FFFF00"/>
                    </a:solidFill>
                    <a:latin typeface="2005_iannnnnBMX" pitchFamily="2" charset="0"/>
                    <a:cs typeface="2005_iannnnnBMX" pitchFamily="2" charset="0"/>
                  </a:rPr>
                  <a:t>Example</a:t>
                </a:r>
                <a:r>
                  <a:rPr lang="en-US" sz="2800" b="1" dirty="0" smtClean="0">
                    <a:latin typeface="2005_iannnnnBMX" pitchFamily="2" charset="0"/>
                    <a:cs typeface="2005_iannnnnBMX" pitchFamily="2" charset="0"/>
                  </a:rPr>
                  <a:t> </a:t>
                </a:r>
                <a14:m>
                  <m:oMath xmlns:m="http://schemas.openxmlformats.org/officeDocument/2006/math">
                    <m:sSup>
                      <m:sSupPr>
                        <m:ctrlPr>
                          <a:rPr lang="en-US" sz="2800" b="1" i="1" smtClean="0">
                            <a:latin typeface="Cambria Math"/>
                            <a:cs typeface="2005_iannnnnBMX" pitchFamily="2" charset="0"/>
                          </a:rPr>
                        </m:ctrlPr>
                      </m:sSupPr>
                      <m:e>
                        <m:d>
                          <m:dPr>
                            <m:ctrlPr>
                              <a:rPr lang="en-US" sz="2800" b="1" i="1" smtClean="0">
                                <a:latin typeface="Cambria Math"/>
                                <a:cs typeface="2005_iannnnnBMX" pitchFamily="2" charset="0"/>
                              </a:rPr>
                            </m:ctrlPr>
                          </m:dPr>
                          <m:e>
                            <m:f>
                              <m:fPr>
                                <m:ctrlPr>
                                  <a:rPr lang="en-US" sz="2800" b="1" i="1" smtClean="0">
                                    <a:latin typeface="Cambria Math"/>
                                    <a:cs typeface="2005_iannnnnBMX" pitchFamily="2" charset="0"/>
                                  </a:rPr>
                                </m:ctrlPr>
                              </m:fPr>
                              <m:num>
                                <m:r>
                                  <a:rPr lang="en-US" sz="2800" b="1" i="1" smtClean="0">
                                    <a:latin typeface="Cambria Math"/>
                                    <a:cs typeface="2005_iannnnnBMX" pitchFamily="2" charset="0"/>
                                  </a:rPr>
                                  <m:t>𝟒</m:t>
                                </m:r>
                              </m:num>
                              <m:den>
                                <m:r>
                                  <a:rPr lang="en-US" sz="2800" b="1" i="1" smtClean="0">
                                    <a:latin typeface="Cambria Math"/>
                                    <a:cs typeface="2005_iannnnnBMX" pitchFamily="2" charset="0"/>
                                  </a:rPr>
                                  <m:t>𝟓</m:t>
                                </m:r>
                              </m:den>
                            </m:f>
                          </m:e>
                        </m:d>
                      </m:e>
                      <m:sup>
                        <m:r>
                          <a:rPr lang="en-US" sz="2800" b="1" i="1" smtClean="0">
                            <a:latin typeface="Cambria Math"/>
                            <a:cs typeface="2005_iannnnnBMX" pitchFamily="2" charset="0"/>
                          </a:rPr>
                          <m:t>𝟑</m:t>
                        </m:r>
                      </m:sup>
                    </m:sSup>
                  </m:oMath>
                </a14:m>
                <a:r>
                  <a:rPr lang="en-US" sz="2800" b="1" dirty="0" smtClean="0">
                    <a:latin typeface="2005_iannnnnBMX" pitchFamily="2" charset="0"/>
                    <a:cs typeface="2005_iannnnnBMX" pitchFamily="2" charset="0"/>
                  </a:rPr>
                  <a:t>= </a:t>
                </a:r>
                <a14:m>
                  <m:oMath xmlns:m="http://schemas.openxmlformats.org/officeDocument/2006/math">
                    <m:f>
                      <m:fPr>
                        <m:ctrlPr>
                          <a:rPr lang="en-US" sz="2800" b="1" i="1" dirty="0" smtClean="0">
                            <a:latin typeface="Cambria Math"/>
                            <a:cs typeface="2005_iannnnnBMX" pitchFamily="2" charset="0"/>
                          </a:rPr>
                        </m:ctrlPr>
                      </m:fPr>
                      <m:num>
                        <m:sSup>
                          <m:sSupPr>
                            <m:ctrlPr>
                              <a:rPr lang="en-US" sz="2800" b="1" i="1" dirty="0" smtClean="0">
                                <a:latin typeface="Cambria Math"/>
                                <a:cs typeface="2005_iannnnnBMX" pitchFamily="2" charset="0"/>
                              </a:rPr>
                            </m:ctrlPr>
                          </m:sSupPr>
                          <m:e>
                            <m:r>
                              <a:rPr lang="en-US" sz="2800" b="1" i="1" dirty="0" smtClean="0">
                                <a:latin typeface="Cambria Math"/>
                                <a:cs typeface="2005_iannnnnBMX" pitchFamily="2" charset="0"/>
                              </a:rPr>
                              <m:t>𝟒</m:t>
                            </m:r>
                          </m:e>
                          <m:sup>
                            <m:r>
                              <a:rPr lang="en-US" sz="2800" b="1" i="1" dirty="0" smtClean="0">
                                <a:latin typeface="Cambria Math"/>
                                <a:cs typeface="2005_iannnnnBMX" pitchFamily="2" charset="0"/>
                              </a:rPr>
                              <m:t>𝟑</m:t>
                            </m:r>
                          </m:sup>
                        </m:sSup>
                      </m:num>
                      <m:den>
                        <m:sSup>
                          <m:sSupPr>
                            <m:ctrlPr>
                              <a:rPr lang="en-US" sz="2800" b="1" i="1" dirty="0" smtClean="0">
                                <a:latin typeface="Cambria Math"/>
                                <a:cs typeface="2005_iannnnnBMX" pitchFamily="2" charset="0"/>
                              </a:rPr>
                            </m:ctrlPr>
                          </m:sSupPr>
                          <m:e>
                            <m:r>
                              <a:rPr lang="en-US" sz="2800" b="1" i="1" dirty="0" smtClean="0">
                                <a:latin typeface="Cambria Math"/>
                                <a:cs typeface="2005_iannnnnBMX" pitchFamily="2" charset="0"/>
                              </a:rPr>
                              <m:t>𝟓</m:t>
                            </m:r>
                          </m:e>
                          <m:sup>
                            <m:r>
                              <a:rPr lang="en-US" sz="2800" b="1" i="1" dirty="0" smtClean="0">
                                <a:latin typeface="Cambria Math"/>
                                <a:cs typeface="2005_iannnnnBMX" pitchFamily="2" charset="0"/>
                              </a:rPr>
                              <m:t>𝟑</m:t>
                            </m:r>
                          </m:sup>
                        </m:sSup>
                      </m:den>
                    </m:f>
                  </m:oMath>
                </a14:m>
                <a:r>
                  <a:rPr lang="en-US" sz="2800" b="1" dirty="0" smtClean="0">
                    <a:latin typeface="2005_iannnnnBMX" pitchFamily="2" charset="0"/>
                    <a:cs typeface="2005_iannnnnBMX" pitchFamily="2" charset="0"/>
                  </a:rPr>
                  <a:t> = </a:t>
                </a:r>
                <a14:m>
                  <m:oMath xmlns:m="http://schemas.openxmlformats.org/officeDocument/2006/math">
                    <m:f>
                      <m:fPr>
                        <m:ctrlPr>
                          <a:rPr lang="en-US" sz="2800" b="1" i="1" dirty="0" smtClean="0">
                            <a:latin typeface="Cambria Math"/>
                            <a:cs typeface="2005_iannnnnBMX" pitchFamily="2" charset="0"/>
                          </a:rPr>
                        </m:ctrlPr>
                      </m:fPr>
                      <m:num>
                        <m:r>
                          <a:rPr lang="en-US" sz="2800" b="1" i="1" dirty="0" smtClean="0">
                            <a:latin typeface="Cambria Math"/>
                            <a:cs typeface="2005_iannnnnBMX" pitchFamily="2" charset="0"/>
                          </a:rPr>
                          <m:t>𝟔𝟒</m:t>
                        </m:r>
                      </m:num>
                      <m:den>
                        <m:r>
                          <a:rPr lang="en-US" sz="2800" b="1" i="1" dirty="0" smtClean="0">
                            <a:latin typeface="Cambria Math"/>
                            <a:cs typeface="2005_iannnnnBMX" pitchFamily="2" charset="0"/>
                          </a:rPr>
                          <m:t>𝟏𝟐𝟓</m:t>
                        </m:r>
                      </m:den>
                    </m:f>
                  </m:oMath>
                </a14:m>
                <a:endParaRPr lang="en-US" sz="2800" b="1" dirty="0">
                  <a:latin typeface="2005_iannnnnBMX" pitchFamily="2" charset="0"/>
                  <a:cs typeface="2005_iannnnnBMX" pitchFamily="2" charset="0"/>
                </a:endParaRPr>
              </a:p>
            </p:txBody>
          </p:sp>
        </mc:Choice>
        <mc:Fallback xmlns="">
          <p:sp>
            <p:nvSpPr>
              <p:cNvPr id="5123" name="Rectangle 3"/>
              <p:cNvSpPr>
                <a:spLocks noGrp="1" noRot="1" noChangeAspect="1" noMove="1" noResize="1" noEditPoints="1" noAdjustHandles="1" noChangeArrowheads="1" noChangeShapeType="1" noTextEdit="1"/>
              </p:cNvSpPr>
              <p:nvPr>
                <p:ph type="body" idx="1"/>
              </p:nvPr>
            </p:nvSpPr>
            <p:spPr>
              <a:xfrm>
                <a:off x="323528" y="1340768"/>
                <a:ext cx="8280920" cy="5184576"/>
              </a:xfrm>
              <a:blipFill rotWithShape="1">
                <a:blip r:embed="rId2"/>
                <a:stretch>
                  <a:fillRect l="-1473" b="-353"/>
                </a:stretch>
              </a:blipFill>
            </p:spPr>
            <p:txBody>
              <a:bodyPr/>
              <a:lstStyle/>
              <a:p>
                <a:r>
                  <a:rPr lang="th-TH">
                    <a:noFill/>
                  </a:rPr>
                  <a:t> </a:t>
                </a:r>
              </a:p>
            </p:txBody>
          </p:sp>
        </mc:Fallback>
      </mc:AlternateContent>
    </p:spTree>
    <p:extLst>
      <p:ext uri="{BB962C8B-B14F-4D97-AF65-F5344CB8AC3E}">
        <p14:creationId xmlns:p14="http://schemas.microsoft.com/office/powerpoint/2010/main" val="2447453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fade">
                                      <p:cBhvr>
                                        <p:cTn id="12" dur="500"/>
                                        <p:tgtEl>
                                          <p:spTgt spid="5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fade">
                                      <p:cBhvr>
                                        <p:cTn id="17" dur="500"/>
                                        <p:tgtEl>
                                          <p:spTgt spid="51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fade">
                                      <p:cBhvr>
                                        <p:cTn id="22" dur="500"/>
                                        <p:tgtEl>
                                          <p:spTgt spid="51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23">
                                            <p:txEl>
                                              <p:pRg st="4" end="4"/>
                                            </p:txEl>
                                          </p:spTgt>
                                        </p:tgtEl>
                                        <p:attrNameLst>
                                          <p:attrName>style.visibility</p:attrName>
                                        </p:attrNameLst>
                                      </p:cBhvr>
                                      <p:to>
                                        <p:strVal val="visible"/>
                                      </p:to>
                                    </p:set>
                                    <p:animEffect transition="in" filter="fade">
                                      <p:cBhvr>
                                        <p:cTn id="27" dur="500"/>
                                        <p:tgtEl>
                                          <p:spTgt spid="51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123">
                                            <p:txEl>
                                              <p:pRg st="5" end="5"/>
                                            </p:txEl>
                                          </p:spTgt>
                                        </p:tgtEl>
                                        <p:attrNameLst>
                                          <p:attrName>style.visibility</p:attrName>
                                        </p:attrNameLst>
                                      </p:cBhvr>
                                      <p:to>
                                        <p:strVal val="visible"/>
                                      </p:to>
                                    </p:set>
                                    <p:animEffect transition="in" filter="fade">
                                      <p:cBhvr>
                                        <p:cTn id="32" dur="500"/>
                                        <p:tgtEl>
                                          <p:spTgt spid="512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123">
                                            <p:txEl>
                                              <p:pRg st="6" end="6"/>
                                            </p:txEl>
                                          </p:spTgt>
                                        </p:tgtEl>
                                        <p:attrNameLst>
                                          <p:attrName>style.visibility</p:attrName>
                                        </p:attrNameLst>
                                      </p:cBhvr>
                                      <p:to>
                                        <p:strVal val="visible"/>
                                      </p:to>
                                    </p:set>
                                    <p:animEffect transition="in" filter="fade">
                                      <p:cBhvr>
                                        <p:cTn id="37" dur="500"/>
                                        <p:tgtEl>
                                          <p:spTgt spid="51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เมฆ 5"/>
          <p:cNvSpPr/>
          <p:nvPr/>
        </p:nvSpPr>
        <p:spPr>
          <a:xfrm>
            <a:off x="2267744" y="500042"/>
            <a:ext cx="4320480" cy="1071570"/>
          </a:xfrm>
          <a:prstGeom prst="clou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 name="ตัวยึดหมายเลขภาพนิ่ง 5"/>
          <p:cNvSpPr>
            <a:spLocks noGrp="1"/>
          </p:cNvSpPr>
          <p:nvPr>
            <p:ph type="sldNum" sz="quarter" idx="12"/>
          </p:nvPr>
        </p:nvSpPr>
        <p:spPr/>
        <p:txBody>
          <a:bodyPr/>
          <a:lstStyle/>
          <a:p>
            <a:fld id="{8E3771CF-BC35-4C5D-AE13-C627F28D70EF}" type="slidenum">
              <a:rPr lang="en-US"/>
              <a:pPr/>
              <a:t>46</a:t>
            </a:fld>
            <a:endParaRPr lang="en-US"/>
          </a:p>
        </p:txBody>
      </p:sp>
      <p:sp>
        <p:nvSpPr>
          <p:cNvPr id="5122" name="Rectangle 2"/>
          <p:cNvSpPr>
            <a:spLocks noGrp="1" noChangeArrowheads="1"/>
          </p:cNvSpPr>
          <p:nvPr>
            <p:ph type="title"/>
          </p:nvPr>
        </p:nvSpPr>
        <p:spPr>
          <a:xfrm>
            <a:off x="428596" y="571480"/>
            <a:ext cx="7924800" cy="857256"/>
          </a:xfrm>
        </p:spPr>
        <p:txBody>
          <a:bodyPr/>
          <a:lstStyle/>
          <a:p>
            <a:pPr marL="514350" indent="-514350" algn="ctr"/>
            <a:r>
              <a:rPr lang="en-US" sz="4000" dirty="0">
                <a:solidFill>
                  <a:srgbClr val="FFFF00"/>
                </a:solidFill>
                <a:latin typeface="2005_iannnnnBMX" pitchFamily="2" charset="0"/>
                <a:cs typeface="2005_iannnnnBMX" pitchFamily="2" charset="0"/>
              </a:rPr>
              <a:t>Properties of exponents.</a:t>
            </a:r>
          </a:p>
        </p:txBody>
      </p:sp>
      <mc:AlternateContent xmlns:mc="http://schemas.openxmlformats.org/markup-compatibility/2006" xmlns:a14="http://schemas.microsoft.com/office/drawing/2010/main">
        <mc:Choice Requires="a14">
          <p:sp>
            <p:nvSpPr>
              <p:cNvPr id="5123" name="Rectangle 3"/>
              <p:cNvSpPr>
                <a:spLocks noGrp="1" noChangeArrowheads="1"/>
              </p:cNvSpPr>
              <p:nvPr>
                <p:ph type="body" idx="1"/>
              </p:nvPr>
            </p:nvSpPr>
            <p:spPr>
              <a:xfrm>
                <a:off x="323528" y="1571612"/>
                <a:ext cx="8280920" cy="4953732"/>
              </a:xfrm>
            </p:spPr>
            <p:txBody>
              <a:bodyPr/>
              <a:lstStyle/>
              <a:p>
                <a:pPr marL="514350" indent="-514350">
                  <a:buNone/>
                </a:pPr>
                <a:r>
                  <a:rPr lang="en-US" sz="2800" b="1" dirty="0" smtClean="0">
                    <a:solidFill>
                      <a:srgbClr val="FFFF00"/>
                    </a:solidFill>
                    <a:latin typeface="2005_iannnnnBMX" pitchFamily="2" charset="0"/>
                    <a:cs typeface="2005_iannnnnBMX" pitchFamily="2" charset="0"/>
                  </a:rPr>
                  <a:t>Example</a:t>
                </a:r>
                <a:r>
                  <a:rPr lang="en-US" sz="2800" b="1" dirty="0" smtClean="0">
                    <a:latin typeface="2005_iannnnnBMX" pitchFamily="2" charset="0"/>
                    <a:cs typeface="2005_iannnnnBMX" pitchFamily="2" charset="0"/>
                  </a:rPr>
                  <a:t> Simplify the expression.</a:t>
                </a:r>
              </a:p>
              <a:p>
                <a:pPr marL="514350" indent="-514350">
                  <a:buNone/>
                </a:pPr>
                <a14:m>
                  <m:oMath xmlns:m="http://schemas.openxmlformats.org/officeDocument/2006/math">
                    <m:sSup>
                      <m:sSupPr>
                        <m:ctrlPr>
                          <a:rPr lang="en-US" sz="2800" b="1" i="1" smtClean="0">
                            <a:latin typeface="Cambria Math"/>
                            <a:cs typeface="2005_iannnnnBMX" pitchFamily="2" charset="0"/>
                          </a:rPr>
                        </m:ctrlPr>
                      </m:sSupPr>
                      <m:e>
                        <m:d>
                          <m:dPr>
                            <m:ctrlPr>
                              <a:rPr lang="en-US" sz="2800" b="1" i="1" smtClean="0">
                                <a:latin typeface="Cambria Math"/>
                                <a:cs typeface="2005_iannnnnBMX" pitchFamily="2" charset="0"/>
                              </a:rPr>
                            </m:ctrlPr>
                          </m:dPr>
                          <m:e>
                            <m:f>
                              <m:fPr>
                                <m:ctrlPr>
                                  <a:rPr lang="en-US" sz="2800" b="1" i="1" smtClean="0">
                                    <a:latin typeface="Cambria Math"/>
                                    <a:cs typeface="2005_iannnnnBMX" pitchFamily="2" charset="0"/>
                                  </a:rPr>
                                </m:ctrlPr>
                              </m:fPr>
                              <m:num>
                                <m:r>
                                  <a:rPr lang="en-US" sz="2800" b="1" i="1" smtClean="0">
                                    <a:latin typeface="Cambria Math"/>
                                    <a:cs typeface="2005_iannnnnBMX" pitchFamily="2" charset="0"/>
                                  </a:rPr>
                                  <m:t>𝟒</m:t>
                                </m:r>
                              </m:num>
                              <m:den>
                                <m:sSup>
                                  <m:sSupPr>
                                    <m:ctrlPr>
                                      <a:rPr lang="en-US" sz="2800" b="1" i="1" smtClean="0">
                                        <a:latin typeface="Cambria Math"/>
                                        <a:cs typeface="2005_iannnnnBMX" pitchFamily="2" charset="0"/>
                                      </a:rPr>
                                    </m:ctrlPr>
                                  </m:sSupPr>
                                  <m:e>
                                    <m:r>
                                      <a:rPr lang="en-US" sz="2800" b="1" i="1" smtClean="0">
                                        <a:latin typeface="Cambria Math"/>
                                        <a:cs typeface="2005_iannnnnBMX" pitchFamily="2" charset="0"/>
                                      </a:rPr>
                                      <m:t>𝒙</m:t>
                                    </m:r>
                                  </m:e>
                                  <m:sup>
                                    <m:r>
                                      <a:rPr lang="en-US" sz="2800" b="1" i="1" smtClean="0">
                                        <a:latin typeface="Cambria Math"/>
                                        <a:cs typeface="2005_iannnnnBMX" pitchFamily="2" charset="0"/>
                                      </a:rPr>
                                      <m:t>𝟐</m:t>
                                    </m:r>
                                  </m:sup>
                                </m:sSup>
                              </m:den>
                            </m:f>
                          </m:e>
                        </m:d>
                      </m:e>
                      <m:sup>
                        <m:r>
                          <a:rPr lang="en-US" sz="2800" b="1" i="1" smtClean="0">
                            <a:latin typeface="Cambria Math"/>
                            <a:cs typeface="2005_iannnnnBMX" pitchFamily="2" charset="0"/>
                          </a:rPr>
                          <m:t>𝟑</m:t>
                        </m:r>
                      </m:sup>
                    </m:sSup>
                  </m:oMath>
                </a14:m>
                <a:r>
                  <a:rPr lang="en-US" sz="2800" b="1" dirty="0" smtClean="0">
                    <a:latin typeface="2005_iannnnnBMX" pitchFamily="2" charset="0"/>
                    <a:cs typeface="2005_iannnnnBMX" pitchFamily="2" charset="0"/>
                  </a:rPr>
                  <a:t>= </a:t>
                </a:r>
                <a14:m>
                  <m:oMath xmlns:m="http://schemas.openxmlformats.org/officeDocument/2006/math">
                    <m:f>
                      <m:fPr>
                        <m:ctrlPr>
                          <a:rPr lang="en-US" sz="2800" b="1" i="1" dirty="0" smtClean="0">
                            <a:latin typeface="Cambria Math"/>
                            <a:cs typeface="2005_iannnnnBMX" pitchFamily="2" charset="0"/>
                          </a:rPr>
                        </m:ctrlPr>
                      </m:fPr>
                      <m:num>
                        <m:sSup>
                          <m:sSupPr>
                            <m:ctrlPr>
                              <a:rPr lang="en-US" sz="2800" b="1" i="1" dirty="0" smtClean="0">
                                <a:latin typeface="Cambria Math"/>
                                <a:cs typeface="2005_iannnnnBMX" pitchFamily="2" charset="0"/>
                              </a:rPr>
                            </m:ctrlPr>
                          </m:sSupPr>
                          <m:e>
                            <m:r>
                              <a:rPr lang="en-US" sz="2800" b="1" i="1" dirty="0" smtClean="0">
                                <a:latin typeface="Cambria Math"/>
                                <a:cs typeface="2005_iannnnnBMX" pitchFamily="2" charset="0"/>
                              </a:rPr>
                              <m:t>𝟒</m:t>
                            </m:r>
                          </m:e>
                          <m:sup>
                            <m:r>
                              <a:rPr lang="en-US" sz="2800" b="1" i="1" dirty="0" smtClean="0">
                                <a:latin typeface="Cambria Math"/>
                                <a:cs typeface="2005_iannnnnBMX" pitchFamily="2" charset="0"/>
                              </a:rPr>
                              <m:t>𝟑</m:t>
                            </m:r>
                          </m:sup>
                        </m:sSup>
                      </m:num>
                      <m:den>
                        <m:sSup>
                          <m:sSupPr>
                            <m:ctrlPr>
                              <a:rPr lang="en-US" sz="2800" b="1" i="1" dirty="0" smtClean="0">
                                <a:latin typeface="Cambria Math"/>
                                <a:cs typeface="2005_iannnnnBMX" pitchFamily="2" charset="0"/>
                              </a:rPr>
                            </m:ctrlPr>
                          </m:sSupPr>
                          <m:e>
                            <m:d>
                              <m:dPr>
                                <m:ctrlPr>
                                  <a:rPr lang="en-US" sz="2800" b="1" i="1" dirty="0" smtClean="0">
                                    <a:latin typeface="Cambria Math"/>
                                    <a:cs typeface="2005_iannnnnBMX" pitchFamily="2" charset="0"/>
                                  </a:rPr>
                                </m:ctrlPr>
                              </m:dPr>
                              <m:e>
                                <m:sSup>
                                  <m:sSupPr>
                                    <m:ctrlPr>
                                      <a:rPr lang="en-US" sz="2800" b="1" i="1" dirty="0" smtClean="0">
                                        <a:latin typeface="Cambria Math"/>
                                        <a:cs typeface="2005_iannnnnBMX" pitchFamily="2" charset="0"/>
                                      </a:rPr>
                                    </m:ctrlPr>
                                  </m:sSupPr>
                                  <m:e>
                                    <m:r>
                                      <a:rPr lang="en-US" sz="2800" b="1" i="1" dirty="0" smtClean="0">
                                        <a:latin typeface="Cambria Math"/>
                                        <a:cs typeface="2005_iannnnnBMX" pitchFamily="2" charset="0"/>
                                      </a:rPr>
                                      <m:t>𝒙</m:t>
                                    </m:r>
                                  </m:e>
                                  <m:sup>
                                    <m:r>
                                      <a:rPr lang="en-US" sz="2800" b="1" i="1" dirty="0" smtClean="0">
                                        <a:latin typeface="Cambria Math"/>
                                        <a:cs typeface="2005_iannnnnBMX" pitchFamily="2" charset="0"/>
                                      </a:rPr>
                                      <m:t>𝟐</m:t>
                                    </m:r>
                                  </m:sup>
                                </m:sSup>
                              </m:e>
                            </m:d>
                          </m:e>
                          <m:sup>
                            <m:r>
                              <a:rPr lang="en-US" sz="2800" b="1" i="1" dirty="0" smtClean="0">
                                <a:latin typeface="Cambria Math"/>
                                <a:cs typeface="2005_iannnnnBMX" pitchFamily="2" charset="0"/>
                              </a:rPr>
                              <m:t>𝟑</m:t>
                            </m:r>
                          </m:sup>
                        </m:sSup>
                      </m:den>
                    </m:f>
                  </m:oMath>
                </a14:m>
                <a:r>
                  <a:rPr lang="en-US" sz="2800" b="1" dirty="0" smtClean="0">
                    <a:latin typeface="2005_iannnnnBMX" pitchFamily="2" charset="0"/>
                    <a:cs typeface="2005_iannnnnBMX" pitchFamily="2" charset="0"/>
                  </a:rPr>
                  <a:t> </a:t>
                </a:r>
                <a:r>
                  <a:rPr lang="en-US" sz="2800" b="1" dirty="0" smtClean="0">
                    <a:solidFill>
                      <a:schemeClr val="accent6">
                        <a:lumMod val="40000"/>
                        <a:lumOff val="60000"/>
                      </a:schemeClr>
                    </a:solidFill>
                    <a:latin typeface="2005_iannnnnBMX" pitchFamily="2" charset="0"/>
                    <a:cs typeface="2005_iannnnnBMX" pitchFamily="2" charset="0"/>
                  </a:rPr>
                  <a:t>Raise the numerator and the denominator to the third power</a:t>
                </a:r>
              </a:p>
              <a:p>
                <a:pPr marL="514350" indent="-514350">
                  <a:buNone/>
                </a:pPr>
                <a:r>
                  <a:rPr lang="en-US" sz="2800" b="1" dirty="0">
                    <a:latin typeface="2005_iannnnnBMX" pitchFamily="2" charset="0"/>
                    <a:cs typeface="2005_iannnnnBMX" pitchFamily="2" charset="0"/>
                  </a:rPr>
                  <a:t>	</a:t>
                </a:r>
                <a:r>
                  <a:rPr lang="en-US" sz="2800" b="1" dirty="0" smtClean="0">
                    <a:latin typeface="2005_iannnnnBMX" pitchFamily="2" charset="0"/>
                    <a:cs typeface="2005_iannnnnBMX" pitchFamily="2" charset="0"/>
                  </a:rPr>
                  <a:t>   = </a:t>
                </a:r>
                <a14:m>
                  <m:oMath xmlns:m="http://schemas.openxmlformats.org/officeDocument/2006/math">
                    <m:f>
                      <m:fPr>
                        <m:ctrlPr>
                          <a:rPr lang="en-US" sz="2800" b="1" i="1" smtClean="0">
                            <a:latin typeface="Cambria Math"/>
                            <a:cs typeface="2005_iannnnnBMX" pitchFamily="2" charset="0"/>
                          </a:rPr>
                        </m:ctrlPr>
                      </m:fPr>
                      <m:num>
                        <m:sSup>
                          <m:sSupPr>
                            <m:ctrlPr>
                              <a:rPr lang="en-US" sz="2800" b="1" i="1" smtClean="0">
                                <a:latin typeface="Cambria Math"/>
                                <a:cs typeface="2005_iannnnnBMX" pitchFamily="2" charset="0"/>
                              </a:rPr>
                            </m:ctrlPr>
                          </m:sSupPr>
                          <m:e>
                            <m:r>
                              <a:rPr lang="en-US" sz="2800" b="1" i="1" smtClean="0">
                                <a:latin typeface="Cambria Math"/>
                                <a:cs typeface="2005_iannnnnBMX" pitchFamily="2" charset="0"/>
                              </a:rPr>
                              <m:t>𝟒</m:t>
                            </m:r>
                          </m:e>
                          <m:sup>
                            <m:r>
                              <a:rPr lang="en-US" sz="2800" b="1" i="1" smtClean="0">
                                <a:latin typeface="Cambria Math"/>
                                <a:cs typeface="2005_iannnnnBMX" pitchFamily="2" charset="0"/>
                              </a:rPr>
                              <m:t>𝟑</m:t>
                            </m:r>
                          </m:sup>
                        </m:sSup>
                      </m:num>
                      <m:den>
                        <m:sSup>
                          <m:sSupPr>
                            <m:ctrlPr>
                              <a:rPr lang="en-US" sz="2800" b="1" i="1" smtClean="0">
                                <a:latin typeface="Cambria Math"/>
                                <a:cs typeface="2005_iannnnnBMX" pitchFamily="2" charset="0"/>
                              </a:rPr>
                            </m:ctrlPr>
                          </m:sSupPr>
                          <m:e>
                            <m:r>
                              <a:rPr lang="en-US" sz="2800" b="1" i="1" smtClean="0">
                                <a:latin typeface="Cambria Math"/>
                                <a:cs typeface="2005_iannnnnBMX" pitchFamily="2" charset="0"/>
                              </a:rPr>
                              <m:t>𝒙</m:t>
                            </m:r>
                          </m:e>
                          <m:sup>
                            <m:r>
                              <a:rPr lang="en-US" sz="2800" b="1" i="1" smtClean="0">
                                <a:latin typeface="Cambria Math"/>
                                <a:cs typeface="2005_iannnnnBMX" pitchFamily="2" charset="0"/>
                              </a:rPr>
                              <m:t>𝟔</m:t>
                            </m:r>
                          </m:sup>
                        </m:sSup>
                      </m:den>
                    </m:f>
                  </m:oMath>
                </a14:m>
                <a:r>
                  <a:rPr lang="en-US" sz="2800" b="1" dirty="0" smtClean="0">
                    <a:latin typeface="2005_iannnnnBMX" pitchFamily="2" charset="0"/>
                    <a:cs typeface="2005_iannnnnBMX" pitchFamily="2" charset="0"/>
                  </a:rPr>
                  <a:t>	</a:t>
                </a:r>
                <a:r>
                  <a:rPr lang="en-US" sz="2800" b="1" dirty="0" smtClean="0">
                    <a:solidFill>
                      <a:schemeClr val="accent6">
                        <a:lumMod val="40000"/>
                        <a:lumOff val="60000"/>
                      </a:schemeClr>
                    </a:solidFill>
                    <a:latin typeface="2005_iannnnnBMX" pitchFamily="2" charset="0"/>
                    <a:cs typeface="2005_iannnnnBMX" pitchFamily="2" charset="0"/>
                  </a:rPr>
                  <a:t>Multiply the exponents in the denominator.</a:t>
                </a:r>
              </a:p>
              <a:p>
                <a:pPr marL="514350" indent="-514350">
                  <a:buNone/>
                </a:pPr>
                <a:r>
                  <a:rPr lang="en-US" sz="2800" b="1" dirty="0" smtClean="0">
                    <a:latin typeface="2005_iannnnnBMX" pitchFamily="2" charset="0"/>
                    <a:cs typeface="2005_iannnnnBMX" pitchFamily="2" charset="0"/>
                  </a:rPr>
                  <a:t>         = </a:t>
                </a:r>
                <a14:m>
                  <m:oMath xmlns:m="http://schemas.openxmlformats.org/officeDocument/2006/math">
                    <m:f>
                      <m:fPr>
                        <m:ctrlPr>
                          <a:rPr lang="en-US" sz="2800" b="1" i="1" smtClean="0">
                            <a:latin typeface="Cambria Math"/>
                            <a:cs typeface="2005_iannnnnBMX" pitchFamily="2" charset="0"/>
                          </a:rPr>
                        </m:ctrlPr>
                      </m:fPr>
                      <m:num>
                        <m:r>
                          <a:rPr lang="en-US" sz="2800" b="1" i="1" smtClean="0">
                            <a:latin typeface="Cambria Math"/>
                            <a:cs typeface="2005_iannnnnBMX" pitchFamily="2" charset="0"/>
                          </a:rPr>
                          <m:t>𝟔𝟒</m:t>
                        </m:r>
                      </m:num>
                      <m:den>
                        <m:sSup>
                          <m:sSupPr>
                            <m:ctrlPr>
                              <a:rPr lang="en-US" sz="2800" b="1" i="1" smtClean="0">
                                <a:latin typeface="Cambria Math"/>
                                <a:cs typeface="2005_iannnnnBMX" pitchFamily="2" charset="0"/>
                              </a:rPr>
                            </m:ctrlPr>
                          </m:sSupPr>
                          <m:e>
                            <m:r>
                              <a:rPr lang="en-US" sz="2800" b="1" i="1" smtClean="0">
                                <a:latin typeface="Cambria Math"/>
                                <a:cs typeface="2005_iannnnnBMX" pitchFamily="2" charset="0"/>
                              </a:rPr>
                              <m:t>𝒙</m:t>
                            </m:r>
                          </m:e>
                          <m:sup>
                            <m:r>
                              <a:rPr lang="en-US" sz="2800" b="1" i="1" smtClean="0">
                                <a:latin typeface="Cambria Math"/>
                                <a:cs typeface="2005_iannnnnBMX" pitchFamily="2" charset="0"/>
                              </a:rPr>
                              <m:t>𝟔</m:t>
                            </m:r>
                          </m:sup>
                        </m:sSup>
                      </m:den>
                    </m:f>
                  </m:oMath>
                </a14:m>
                <a:r>
                  <a:rPr lang="en-US" sz="2800" b="1" dirty="0" smtClean="0">
                    <a:latin typeface="2005_iannnnnBMX" pitchFamily="2" charset="0"/>
                    <a:cs typeface="2005_iannnnnBMX" pitchFamily="2" charset="0"/>
                  </a:rPr>
                  <a:t>	</a:t>
                </a:r>
                <a:r>
                  <a:rPr lang="en-US" sz="2800" b="1" dirty="0" smtClean="0">
                    <a:solidFill>
                      <a:schemeClr val="accent6">
                        <a:lumMod val="40000"/>
                        <a:lumOff val="60000"/>
                      </a:schemeClr>
                    </a:solidFill>
                    <a:latin typeface="2005_iannnnnBMX" pitchFamily="2" charset="0"/>
                    <a:cs typeface="2005_iannnnnBMX" pitchFamily="2" charset="0"/>
                  </a:rPr>
                  <a:t>Simplify.</a:t>
                </a:r>
              </a:p>
            </p:txBody>
          </p:sp>
        </mc:Choice>
        <mc:Fallback xmlns="">
          <p:sp>
            <p:nvSpPr>
              <p:cNvPr id="5123" name="Rectangle 3"/>
              <p:cNvSpPr>
                <a:spLocks noGrp="1" noRot="1" noChangeAspect="1" noMove="1" noResize="1" noEditPoints="1" noAdjustHandles="1" noChangeArrowheads="1" noChangeShapeType="1" noTextEdit="1"/>
              </p:cNvSpPr>
              <p:nvPr>
                <p:ph type="body" idx="1"/>
              </p:nvPr>
            </p:nvSpPr>
            <p:spPr>
              <a:xfrm>
                <a:off x="323528" y="1571612"/>
                <a:ext cx="8280920" cy="4953732"/>
              </a:xfrm>
              <a:blipFill rotWithShape="1">
                <a:blip r:embed="rId2"/>
                <a:stretch>
                  <a:fillRect l="-1473" t="-1232" r="-1399"/>
                </a:stretch>
              </a:blipFill>
            </p:spPr>
            <p:txBody>
              <a:bodyPr/>
              <a:lstStyle/>
              <a:p>
                <a:r>
                  <a:rPr lang="th-TH">
                    <a:noFill/>
                  </a:rPr>
                  <a:t> </a:t>
                </a:r>
              </a:p>
            </p:txBody>
          </p:sp>
        </mc:Fallback>
      </mc:AlternateContent>
    </p:spTree>
    <p:extLst>
      <p:ext uri="{BB962C8B-B14F-4D97-AF65-F5344CB8AC3E}">
        <p14:creationId xmlns:p14="http://schemas.microsoft.com/office/powerpoint/2010/main" val="448874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fade">
                                      <p:cBhvr>
                                        <p:cTn id="12" dur="500"/>
                                        <p:tgtEl>
                                          <p:spTgt spid="5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fade">
                                      <p:cBhvr>
                                        <p:cTn id="17" dur="500"/>
                                        <p:tgtEl>
                                          <p:spTgt spid="51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fade">
                                      <p:cBhvr>
                                        <p:cTn id="22" dur="500"/>
                                        <p:tgtEl>
                                          <p:spTgt spid="51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เมฆ 5"/>
          <p:cNvSpPr/>
          <p:nvPr/>
        </p:nvSpPr>
        <p:spPr>
          <a:xfrm>
            <a:off x="2267744" y="500042"/>
            <a:ext cx="4608512" cy="1071570"/>
          </a:xfrm>
          <a:prstGeom prst="clou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 name="ตัวยึดหมายเลขภาพนิ่ง 5"/>
          <p:cNvSpPr>
            <a:spLocks noGrp="1"/>
          </p:cNvSpPr>
          <p:nvPr>
            <p:ph type="sldNum" sz="quarter" idx="12"/>
          </p:nvPr>
        </p:nvSpPr>
        <p:spPr/>
        <p:txBody>
          <a:bodyPr/>
          <a:lstStyle/>
          <a:p>
            <a:fld id="{8E3771CF-BC35-4C5D-AE13-C627F28D70EF}" type="slidenum">
              <a:rPr lang="en-US"/>
              <a:pPr/>
              <a:t>47</a:t>
            </a:fld>
            <a:endParaRPr lang="en-US"/>
          </a:p>
        </p:txBody>
      </p:sp>
      <p:sp>
        <p:nvSpPr>
          <p:cNvPr id="5122" name="Rectangle 2"/>
          <p:cNvSpPr>
            <a:spLocks noGrp="1" noChangeArrowheads="1"/>
          </p:cNvSpPr>
          <p:nvPr>
            <p:ph type="title"/>
          </p:nvPr>
        </p:nvSpPr>
        <p:spPr>
          <a:xfrm>
            <a:off x="428596" y="571480"/>
            <a:ext cx="7924800" cy="857256"/>
          </a:xfrm>
        </p:spPr>
        <p:txBody>
          <a:bodyPr/>
          <a:lstStyle/>
          <a:p>
            <a:pPr marL="514350" indent="-514350" algn="ctr"/>
            <a:r>
              <a:rPr lang="en-US" sz="4000" dirty="0">
                <a:solidFill>
                  <a:srgbClr val="FFFF00"/>
                </a:solidFill>
                <a:latin typeface="2005_iannnnnBMX" pitchFamily="2" charset="0"/>
                <a:cs typeface="2005_iannnnnBMX" pitchFamily="2" charset="0"/>
              </a:rPr>
              <a:t>Properties of exponents.</a:t>
            </a:r>
          </a:p>
        </p:txBody>
      </p:sp>
      <mc:AlternateContent xmlns:mc="http://schemas.openxmlformats.org/markup-compatibility/2006" xmlns:a14="http://schemas.microsoft.com/office/drawing/2010/main">
        <mc:Choice Requires="a14">
          <p:sp>
            <p:nvSpPr>
              <p:cNvPr id="5123" name="Rectangle 3"/>
              <p:cNvSpPr>
                <a:spLocks noGrp="1" noChangeArrowheads="1"/>
              </p:cNvSpPr>
              <p:nvPr>
                <p:ph type="body" idx="1"/>
              </p:nvPr>
            </p:nvSpPr>
            <p:spPr>
              <a:xfrm>
                <a:off x="323528" y="1268760"/>
                <a:ext cx="8280920" cy="5256584"/>
              </a:xfrm>
            </p:spPr>
            <p:txBody>
              <a:bodyPr/>
              <a:lstStyle/>
              <a:p>
                <a:pPr marL="514350" indent="-514350">
                  <a:buNone/>
                </a:pPr>
                <a:r>
                  <a:rPr lang="en-US" sz="2800" b="1" dirty="0" smtClean="0">
                    <a:latin typeface="2005_iannnnnBMX" pitchFamily="2" charset="0"/>
                    <a:cs typeface="2005_iannnnnBMX" pitchFamily="2" charset="0"/>
                  </a:rPr>
                  <a:t>You can use what you know about exponents to rewrite an expression in the form </a:t>
                </a:r>
                <a14:m>
                  <m:oMath xmlns:m="http://schemas.openxmlformats.org/officeDocument/2006/math">
                    <m:sSup>
                      <m:sSupPr>
                        <m:ctrlPr>
                          <a:rPr lang="en-US" sz="2000" b="1" i="1" smtClean="0">
                            <a:latin typeface="Cambria Math"/>
                            <a:cs typeface="2005_iannnnnBMX" pitchFamily="2" charset="0"/>
                          </a:rPr>
                        </m:ctrlPr>
                      </m:sSupPr>
                      <m:e>
                        <m:d>
                          <m:dPr>
                            <m:ctrlPr>
                              <a:rPr lang="en-US" sz="2000" b="1" i="1" smtClean="0">
                                <a:latin typeface="Cambria Math"/>
                                <a:cs typeface="2005_iannnnnBMX" pitchFamily="2" charset="0"/>
                              </a:rPr>
                            </m:ctrlPr>
                          </m:dPr>
                          <m:e>
                            <m:f>
                              <m:fPr>
                                <m:ctrlPr>
                                  <a:rPr lang="en-US" sz="2000" b="1" i="1" smtClean="0">
                                    <a:latin typeface="Cambria Math"/>
                                    <a:cs typeface="2005_iannnnnBMX" pitchFamily="2" charset="0"/>
                                  </a:rPr>
                                </m:ctrlPr>
                              </m:fPr>
                              <m:num>
                                <m:r>
                                  <a:rPr lang="en-US" sz="2000" b="1" i="1" smtClean="0">
                                    <a:latin typeface="Cambria Math"/>
                                    <a:cs typeface="2005_iannnnnBMX" pitchFamily="2" charset="0"/>
                                  </a:rPr>
                                  <m:t>𝒂</m:t>
                                </m:r>
                              </m:num>
                              <m:den>
                                <m:r>
                                  <a:rPr lang="en-US" sz="2000" b="1" i="1" smtClean="0">
                                    <a:latin typeface="Cambria Math"/>
                                    <a:cs typeface="2005_iannnnnBMX" pitchFamily="2" charset="0"/>
                                  </a:rPr>
                                  <m:t>𝒃</m:t>
                                </m:r>
                              </m:den>
                            </m:f>
                          </m:e>
                        </m:d>
                      </m:e>
                      <m:sup>
                        <m:r>
                          <a:rPr lang="en-US" sz="2000" b="1" i="1" smtClean="0">
                            <a:latin typeface="Cambria Math"/>
                            <a:cs typeface="2005_iannnnnBMX" pitchFamily="2" charset="0"/>
                          </a:rPr>
                          <m:t>−</m:t>
                        </m:r>
                        <m:r>
                          <a:rPr lang="en-US" sz="2000" b="1" i="1" smtClean="0">
                            <a:latin typeface="Cambria Math"/>
                            <a:cs typeface="2005_iannnnnBMX" pitchFamily="2" charset="0"/>
                          </a:rPr>
                          <m:t>𝒏</m:t>
                        </m:r>
                      </m:sup>
                    </m:sSup>
                  </m:oMath>
                </a14:m>
                <a:r>
                  <a:rPr lang="en-US" sz="2800" b="1" dirty="0" smtClean="0">
                    <a:latin typeface="2005_iannnnnBMX" pitchFamily="2" charset="0"/>
                    <a:cs typeface="2005_iannnnnBMX" pitchFamily="2" charset="0"/>
                  </a:rPr>
                  <a:t>using positive exponents.</a:t>
                </a:r>
              </a:p>
              <a:p>
                <a:pPr marL="514350" indent="-514350">
                  <a:buNone/>
                </a:pPr>
                <a14:m>
                  <m:oMath xmlns:m="http://schemas.openxmlformats.org/officeDocument/2006/math">
                    <m:sSup>
                      <m:sSupPr>
                        <m:ctrlPr>
                          <a:rPr lang="en-US" sz="2000" b="1" i="1" smtClean="0">
                            <a:latin typeface="Cambria Math"/>
                            <a:cs typeface="2005_iannnnnBMX" pitchFamily="2" charset="0"/>
                          </a:rPr>
                        </m:ctrlPr>
                      </m:sSupPr>
                      <m:e>
                        <m:d>
                          <m:dPr>
                            <m:ctrlPr>
                              <a:rPr lang="en-US" sz="2000" b="1" i="1" smtClean="0">
                                <a:latin typeface="Cambria Math"/>
                                <a:cs typeface="2005_iannnnnBMX" pitchFamily="2" charset="0"/>
                              </a:rPr>
                            </m:ctrlPr>
                          </m:dPr>
                          <m:e>
                            <m:f>
                              <m:fPr>
                                <m:ctrlPr>
                                  <a:rPr lang="en-US" sz="2000" b="1" i="1" smtClean="0">
                                    <a:latin typeface="Cambria Math"/>
                                    <a:cs typeface="2005_iannnnnBMX" pitchFamily="2" charset="0"/>
                                  </a:rPr>
                                </m:ctrlPr>
                              </m:fPr>
                              <m:num>
                                <m:r>
                                  <a:rPr lang="en-US" sz="2000" b="1" i="1" smtClean="0">
                                    <a:latin typeface="Cambria Math"/>
                                    <a:cs typeface="2005_iannnnnBMX" pitchFamily="2" charset="0"/>
                                  </a:rPr>
                                  <m:t>𝒂</m:t>
                                </m:r>
                              </m:num>
                              <m:den>
                                <m:r>
                                  <a:rPr lang="en-US" sz="2000" b="1" i="1" smtClean="0">
                                    <a:latin typeface="Cambria Math"/>
                                    <a:cs typeface="2005_iannnnnBMX" pitchFamily="2" charset="0"/>
                                  </a:rPr>
                                  <m:t>𝒃</m:t>
                                </m:r>
                              </m:den>
                            </m:f>
                          </m:e>
                        </m:d>
                      </m:e>
                      <m:sup>
                        <m:r>
                          <a:rPr lang="en-US" sz="2000" b="1" i="1" smtClean="0">
                            <a:latin typeface="Cambria Math"/>
                            <a:cs typeface="2005_iannnnnBMX" pitchFamily="2" charset="0"/>
                          </a:rPr>
                          <m:t>−</m:t>
                        </m:r>
                        <m:r>
                          <a:rPr lang="en-US" sz="2000" b="1" i="1" smtClean="0">
                            <a:latin typeface="Cambria Math"/>
                            <a:cs typeface="2005_iannnnnBMX" pitchFamily="2" charset="0"/>
                          </a:rPr>
                          <m:t>𝒏</m:t>
                        </m:r>
                      </m:sup>
                    </m:sSup>
                  </m:oMath>
                </a14:m>
                <a:r>
                  <a:rPr lang="en-US" sz="2000" b="1" dirty="0" smtClean="0">
                    <a:latin typeface="2005_iannnnnBMX" pitchFamily="2" charset="0"/>
                    <a:cs typeface="2005_iannnnnBMX" pitchFamily="2" charset="0"/>
                  </a:rPr>
                  <a:t>= </a:t>
                </a:r>
                <a14:m>
                  <m:oMath xmlns:m="http://schemas.openxmlformats.org/officeDocument/2006/math">
                    <m:f>
                      <m:fPr>
                        <m:ctrlPr>
                          <a:rPr lang="en-US" sz="2000" b="1" i="1" dirty="0" smtClean="0">
                            <a:latin typeface="Cambria Math"/>
                            <a:cs typeface="2005_iannnnnBMX" pitchFamily="2" charset="0"/>
                          </a:rPr>
                        </m:ctrlPr>
                      </m:fPr>
                      <m:num>
                        <m:r>
                          <a:rPr lang="en-US" sz="2000" b="1" i="1" dirty="0" smtClean="0">
                            <a:latin typeface="Cambria Math"/>
                            <a:cs typeface="2005_iannnnnBMX" pitchFamily="2" charset="0"/>
                          </a:rPr>
                          <m:t>𝟏</m:t>
                        </m:r>
                      </m:num>
                      <m:den>
                        <m:sSup>
                          <m:sSupPr>
                            <m:ctrlPr>
                              <a:rPr lang="en-US" sz="2000" b="1" i="1" dirty="0" smtClean="0">
                                <a:latin typeface="Cambria Math"/>
                                <a:cs typeface="2005_iannnnnBMX" pitchFamily="2" charset="0"/>
                              </a:rPr>
                            </m:ctrlPr>
                          </m:sSupPr>
                          <m:e>
                            <m:d>
                              <m:dPr>
                                <m:ctrlPr>
                                  <a:rPr lang="en-US" sz="2000" b="1" i="1" dirty="0" smtClean="0">
                                    <a:latin typeface="Cambria Math"/>
                                    <a:cs typeface="2005_iannnnnBMX" pitchFamily="2" charset="0"/>
                                  </a:rPr>
                                </m:ctrlPr>
                              </m:dPr>
                              <m:e>
                                <m:f>
                                  <m:fPr>
                                    <m:ctrlPr>
                                      <a:rPr lang="en-US" sz="2000" b="1" i="1" dirty="0" smtClean="0">
                                        <a:latin typeface="Cambria Math"/>
                                        <a:cs typeface="2005_iannnnnBMX" pitchFamily="2" charset="0"/>
                                      </a:rPr>
                                    </m:ctrlPr>
                                  </m:fPr>
                                  <m:num>
                                    <m:r>
                                      <a:rPr lang="en-US" sz="2000" b="1" i="1" dirty="0" smtClean="0">
                                        <a:latin typeface="Cambria Math"/>
                                        <a:cs typeface="2005_iannnnnBMX" pitchFamily="2" charset="0"/>
                                      </a:rPr>
                                      <m:t>𝒂</m:t>
                                    </m:r>
                                  </m:num>
                                  <m:den>
                                    <m:r>
                                      <a:rPr lang="en-US" sz="2000" b="1" i="1" dirty="0" smtClean="0">
                                        <a:latin typeface="Cambria Math"/>
                                        <a:cs typeface="2005_iannnnnBMX" pitchFamily="2" charset="0"/>
                                      </a:rPr>
                                      <m:t>𝒃</m:t>
                                    </m:r>
                                  </m:den>
                                </m:f>
                              </m:e>
                            </m:d>
                          </m:e>
                          <m:sup>
                            <m:r>
                              <a:rPr lang="en-US" sz="2000" b="1" i="1" dirty="0" smtClean="0">
                                <a:latin typeface="Cambria Math"/>
                                <a:cs typeface="2005_iannnnnBMX" pitchFamily="2" charset="0"/>
                              </a:rPr>
                              <m:t>𝒏</m:t>
                            </m:r>
                          </m:sup>
                        </m:sSup>
                      </m:den>
                    </m:f>
                  </m:oMath>
                </a14:m>
                <a:r>
                  <a:rPr lang="en-US" sz="2000" b="1" dirty="0" smtClean="0">
                    <a:latin typeface="2005_iannnnnBMX" pitchFamily="2" charset="0"/>
                    <a:cs typeface="2005_iannnnnBMX" pitchFamily="2" charset="0"/>
                  </a:rPr>
                  <a:t>	</a:t>
                </a:r>
                <a:r>
                  <a:rPr lang="en-US" sz="2800" b="1" dirty="0" smtClean="0">
                    <a:solidFill>
                      <a:schemeClr val="accent6">
                        <a:lumMod val="40000"/>
                        <a:lumOff val="60000"/>
                      </a:schemeClr>
                    </a:solidFill>
                    <a:latin typeface="2005_iannnnnBMX" pitchFamily="2" charset="0"/>
                    <a:cs typeface="2005_iannnnnBMX" pitchFamily="2" charset="0"/>
                  </a:rPr>
                  <a:t>Use the definition of negative exponent.</a:t>
                </a:r>
              </a:p>
              <a:p>
                <a:pPr marL="514350" indent="-514350">
                  <a:buNone/>
                </a:pPr>
                <a:r>
                  <a:rPr lang="en-US" sz="2400" b="1" dirty="0" smtClean="0">
                    <a:latin typeface="2005_iannnnnBMX" pitchFamily="2" charset="0"/>
                    <a:cs typeface="2005_iannnnnBMX" pitchFamily="2" charset="0"/>
                  </a:rPr>
                  <a:t>= </a:t>
                </a:r>
                <a14:m>
                  <m:oMath xmlns:m="http://schemas.openxmlformats.org/officeDocument/2006/math">
                    <m:f>
                      <m:fPr>
                        <m:ctrlPr>
                          <a:rPr lang="en-US" sz="2400" b="1" i="1" smtClean="0">
                            <a:latin typeface="Cambria Math"/>
                            <a:cs typeface="2005_iannnnnBMX" pitchFamily="2" charset="0"/>
                          </a:rPr>
                        </m:ctrlPr>
                      </m:fPr>
                      <m:num>
                        <m:r>
                          <a:rPr lang="en-US" sz="2400" b="1" i="1" smtClean="0">
                            <a:latin typeface="Cambria Math"/>
                            <a:cs typeface="2005_iannnnnBMX" pitchFamily="2" charset="0"/>
                          </a:rPr>
                          <m:t>𝟏</m:t>
                        </m:r>
                      </m:num>
                      <m:den>
                        <m:f>
                          <m:fPr>
                            <m:ctrlPr>
                              <a:rPr lang="en-US" sz="2400" b="1" i="1" smtClean="0">
                                <a:latin typeface="Cambria Math"/>
                                <a:cs typeface="2005_iannnnnBMX" pitchFamily="2" charset="0"/>
                              </a:rPr>
                            </m:ctrlPr>
                          </m:fPr>
                          <m:num>
                            <m:sSup>
                              <m:sSupPr>
                                <m:ctrlPr>
                                  <a:rPr lang="en-US" sz="2400" b="1" i="1" smtClean="0">
                                    <a:latin typeface="Cambria Math"/>
                                    <a:cs typeface="2005_iannnnnBMX" pitchFamily="2" charset="0"/>
                                  </a:rPr>
                                </m:ctrlPr>
                              </m:sSupPr>
                              <m:e>
                                <m:r>
                                  <a:rPr lang="en-US" sz="2400" b="1" i="1" smtClean="0">
                                    <a:latin typeface="Cambria Math"/>
                                    <a:cs typeface="2005_iannnnnBMX" pitchFamily="2" charset="0"/>
                                  </a:rPr>
                                  <m:t>𝒂</m:t>
                                </m:r>
                              </m:e>
                              <m:sup>
                                <m:r>
                                  <a:rPr lang="en-US" sz="2400" b="1" i="1" smtClean="0">
                                    <a:latin typeface="Cambria Math"/>
                                    <a:cs typeface="2005_iannnnnBMX" pitchFamily="2" charset="0"/>
                                  </a:rPr>
                                  <m:t>𝒏</m:t>
                                </m:r>
                              </m:sup>
                            </m:sSup>
                          </m:num>
                          <m:den>
                            <m:sSup>
                              <m:sSupPr>
                                <m:ctrlPr>
                                  <a:rPr lang="en-US" sz="2400" b="1" i="1" smtClean="0">
                                    <a:latin typeface="Cambria Math"/>
                                    <a:cs typeface="2005_iannnnnBMX" pitchFamily="2" charset="0"/>
                                  </a:rPr>
                                </m:ctrlPr>
                              </m:sSupPr>
                              <m:e>
                                <m:r>
                                  <a:rPr lang="en-US" sz="2400" b="1" i="1" smtClean="0">
                                    <a:latin typeface="Cambria Math"/>
                                    <a:cs typeface="2005_iannnnnBMX" pitchFamily="2" charset="0"/>
                                  </a:rPr>
                                  <m:t>𝒂</m:t>
                                </m:r>
                              </m:e>
                              <m:sup>
                                <m:r>
                                  <a:rPr lang="en-US" sz="2400" b="1" i="1" smtClean="0">
                                    <a:latin typeface="Cambria Math"/>
                                    <a:cs typeface="2005_iannnnnBMX" pitchFamily="2" charset="0"/>
                                  </a:rPr>
                                  <m:t>𝒏</m:t>
                                </m:r>
                              </m:sup>
                            </m:sSup>
                          </m:den>
                        </m:f>
                      </m:den>
                    </m:f>
                  </m:oMath>
                </a14:m>
                <a:r>
                  <a:rPr lang="en-US" sz="2400" b="1" dirty="0" smtClean="0">
                    <a:latin typeface="2005_iannnnnBMX" pitchFamily="2" charset="0"/>
                    <a:cs typeface="2005_iannnnnBMX" pitchFamily="2" charset="0"/>
                  </a:rPr>
                  <a:t>			</a:t>
                </a:r>
                <a:r>
                  <a:rPr lang="en-US" sz="2800" b="1" dirty="0" smtClean="0">
                    <a:solidFill>
                      <a:schemeClr val="accent6">
                        <a:lumMod val="40000"/>
                        <a:lumOff val="60000"/>
                      </a:schemeClr>
                    </a:solidFill>
                    <a:latin typeface="2005_iannnnnBMX" pitchFamily="2" charset="0"/>
                    <a:cs typeface="2005_iannnnnBMX" pitchFamily="2" charset="0"/>
                  </a:rPr>
                  <a:t>Raise the  quotient to a power.</a:t>
                </a:r>
              </a:p>
              <a:p>
                <a:pPr marL="514350" indent="-514350">
                  <a:buNone/>
                </a:pPr>
                <a:r>
                  <a:rPr lang="en-US" sz="2400" b="1" dirty="0" smtClean="0">
                    <a:latin typeface="2005_iannnnnBMX" pitchFamily="2" charset="0"/>
                    <a:cs typeface="2005_iannnnnBMX" pitchFamily="2" charset="0"/>
                  </a:rPr>
                  <a:t>= </a:t>
                </a:r>
                <a14:m>
                  <m:oMath xmlns:m="http://schemas.openxmlformats.org/officeDocument/2006/math">
                    <m:f>
                      <m:fPr>
                        <m:ctrlPr>
                          <a:rPr lang="en-US" sz="2400" b="1" i="1" smtClean="0">
                            <a:latin typeface="Cambria Math"/>
                            <a:ea typeface="Cambria Math"/>
                            <a:cs typeface="2005_iannnnnBMX" pitchFamily="2" charset="0"/>
                          </a:rPr>
                        </m:ctrlPr>
                      </m:fPr>
                      <m:num>
                        <m:r>
                          <a:rPr lang="en-US" sz="2400" b="1" i="1" smtClean="0">
                            <a:latin typeface="Cambria Math"/>
                            <a:ea typeface="Cambria Math"/>
                            <a:cs typeface="2005_iannnnnBMX" pitchFamily="2" charset="0"/>
                          </a:rPr>
                          <m:t>𝟏</m:t>
                        </m:r>
                      </m:num>
                      <m:den>
                        <m:f>
                          <m:fPr>
                            <m:ctrlPr>
                              <a:rPr lang="en-US" sz="2400" b="1" i="1" smtClean="0">
                                <a:latin typeface="Cambria Math"/>
                                <a:ea typeface="Cambria Math"/>
                                <a:cs typeface="2005_iannnnnBMX" pitchFamily="2" charset="0"/>
                              </a:rPr>
                            </m:ctrlPr>
                          </m:fPr>
                          <m:num>
                            <m:sSup>
                              <m:sSupPr>
                                <m:ctrlPr>
                                  <a:rPr lang="en-US" sz="2400" b="1" i="1" smtClean="0">
                                    <a:latin typeface="Cambria Math"/>
                                    <a:ea typeface="Cambria Math"/>
                                    <a:cs typeface="2005_iannnnnBMX" pitchFamily="2" charset="0"/>
                                  </a:rPr>
                                </m:ctrlPr>
                              </m:sSupPr>
                              <m:e>
                                <m:r>
                                  <a:rPr lang="en-US" sz="2400" b="1" i="1" smtClean="0">
                                    <a:latin typeface="Cambria Math"/>
                                    <a:ea typeface="Cambria Math"/>
                                    <a:cs typeface="2005_iannnnnBMX" pitchFamily="2" charset="0"/>
                                  </a:rPr>
                                  <m:t>𝒂</m:t>
                                </m:r>
                              </m:e>
                              <m:sup>
                                <m:r>
                                  <a:rPr lang="en-US" sz="2400" b="1" i="1" smtClean="0">
                                    <a:latin typeface="Cambria Math"/>
                                    <a:ea typeface="Cambria Math"/>
                                    <a:cs typeface="2005_iannnnnBMX" pitchFamily="2" charset="0"/>
                                  </a:rPr>
                                  <m:t>𝒏</m:t>
                                </m:r>
                              </m:sup>
                            </m:sSup>
                          </m:num>
                          <m:den>
                            <m:sSup>
                              <m:sSupPr>
                                <m:ctrlPr>
                                  <a:rPr lang="en-US" sz="2400" b="1" i="1" smtClean="0">
                                    <a:latin typeface="Cambria Math"/>
                                    <a:ea typeface="Cambria Math"/>
                                    <a:cs typeface="2005_iannnnnBMX" pitchFamily="2" charset="0"/>
                                  </a:rPr>
                                </m:ctrlPr>
                              </m:sSupPr>
                              <m:e>
                                <m:r>
                                  <a:rPr lang="en-US" sz="2400" b="1" i="1" smtClean="0">
                                    <a:latin typeface="Cambria Math"/>
                                    <a:ea typeface="Cambria Math"/>
                                    <a:cs typeface="2005_iannnnnBMX" pitchFamily="2" charset="0"/>
                                  </a:rPr>
                                  <m:t>𝒃</m:t>
                                </m:r>
                              </m:e>
                              <m:sup>
                                <m:r>
                                  <a:rPr lang="en-US" sz="2400" b="1" i="1" smtClean="0">
                                    <a:latin typeface="Cambria Math"/>
                                    <a:ea typeface="Cambria Math"/>
                                    <a:cs typeface="2005_iannnnnBMX" pitchFamily="2" charset="0"/>
                                  </a:rPr>
                                  <m:t>𝒏</m:t>
                                </m:r>
                              </m:sup>
                            </m:sSup>
                          </m:den>
                        </m:f>
                      </m:den>
                    </m:f>
                    <m:r>
                      <a:rPr lang="en-US" sz="2400" b="1" i="1" smtClean="0">
                        <a:latin typeface="Cambria Math"/>
                        <a:ea typeface="Cambria Math"/>
                        <a:cs typeface="2005_iannnnnBMX" pitchFamily="2" charset="0"/>
                      </a:rPr>
                      <m:t>∙</m:t>
                    </m:r>
                    <m:f>
                      <m:fPr>
                        <m:ctrlPr>
                          <a:rPr lang="en-US" sz="2400" b="1" i="1" smtClean="0">
                            <a:latin typeface="Cambria Math"/>
                            <a:ea typeface="Cambria Math"/>
                            <a:cs typeface="2005_iannnnnBMX" pitchFamily="2" charset="0"/>
                          </a:rPr>
                        </m:ctrlPr>
                      </m:fPr>
                      <m:num>
                        <m:sSup>
                          <m:sSupPr>
                            <m:ctrlPr>
                              <a:rPr lang="en-US" sz="2400" b="1" i="1" smtClean="0">
                                <a:latin typeface="Cambria Math"/>
                                <a:ea typeface="Cambria Math"/>
                                <a:cs typeface="2005_iannnnnBMX" pitchFamily="2" charset="0"/>
                              </a:rPr>
                            </m:ctrlPr>
                          </m:sSupPr>
                          <m:e>
                            <m:r>
                              <a:rPr lang="en-US" sz="2400" b="1" i="1" smtClean="0">
                                <a:latin typeface="Cambria Math"/>
                                <a:ea typeface="Cambria Math"/>
                                <a:cs typeface="2005_iannnnnBMX" pitchFamily="2" charset="0"/>
                              </a:rPr>
                              <m:t>𝒃</m:t>
                            </m:r>
                          </m:e>
                          <m:sup>
                            <m:r>
                              <a:rPr lang="en-US" sz="2400" b="1" i="1" smtClean="0">
                                <a:latin typeface="Cambria Math"/>
                                <a:ea typeface="Cambria Math"/>
                                <a:cs typeface="2005_iannnnnBMX" pitchFamily="2" charset="0"/>
                              </a:rPr>
                              <m:t>𝒏</m:t>
                            </m:r>
                          </m:sup>
                        </m:sSup>
                      </m:num>
                      <m:den>
                        <m:sSup>
                          <m:sSupPr>
                            <m:ctrlPr>
                              <a:rPr lang="en-US" sz="2400" b="1" i="1" smtClean="0">
                                <a:latin typeface="Cambria Math"/>
                                <a:ea typeface="Cambria Math"/>
                                <a:cs typeface="2005_iannnnnBMX" pitchFamily="2" charset="0"/>
                              </a:rPr>
                            </m:ctrlPr>
                          </m:sSupPr>
                          <m:e>
                            <m:r>
                              <a:rPr lang="en-US" sz="2400" b="1" i="1" smtClean="0">
                                <a:latin typeface="Cambria Math"/>
                                <a:ea typeface="Cambria Math"/>
                                <a:cs typeface="2005_iannnnnBMX" pitchFamily="2" charset="0"/>
                              </a:rPr>
                              <m:t>𝒃</m:t>
                            </m:r>
                          </m:e>
                          <m:sup>
                            <m:r>
                              <a:rPr lang="en-US" sz="2400" b="1" i="1" smtClean="0">
                                <a:latin typeface="Cambria Math"/>
                                <a:ea typeface="Cambria Math"/>
                                <a:cs typeface="2005_iannnnnBMX" pitchFamily="2" charset="0"/>
                              </a:rPr>
                              <m:t>𝒏</m:t>
                            </m:r>
                          </m:sup>
                        </m:sSup>
                      </m:den>
                    </m:f>
                  </m:oMath>
                </a14:m>
                <a:r>
                  <a:rPr lang="en-US" sz="2800" b="1" dirty="0" smtClean="0">
                    <a:solidFill>
                      <a:schemeClr val="accent6">
                        <a:lumMod val="40000"/>
                        <a:lumOff val="60000"/>
                      </a:schemeClr>
                    </a:solidFill>
                    <a:latin typeface="2005_iannnnnBMX" pitchFamily="2" charset="0"/>
                    <a:cs typeface="2005_iannnnnBMX" pitchFamily="2" charset="0"/>
                  </a:rPr>
                  <a:t>        Use the  Identify Property of Multiplication to multiply by </a:t>
                </a:r>
                <a14:m>
                  <m:oMath xmlns:m="http://schemas.openxmlformats.org/officeDocument/2006/math">
                    <m:f>
                      <m:fPr>
                        <m:ctrlPr>
                          <a:rPr lang="en-US" sz="2800" b="1" i="1" smtClean="0">
                            <a:solidFill>
                              <a:schemeClr val="accent6">
                                <a:lumMod val="40000"/>
                                <a:lumOff val="60000"/>
                              </a:schemeClr>
                            </a:solidFill>
                            <a:latin typeface="Cambria Math"/>
                            <a:cs typeface="2005_iannnnnBMX" pitchFamily="2" charset="0"/>
                          </a:rPr>
                        </m:ctrlPr>
                      </m:fPr>
                      <m:num>
                        <m:sSup>
                          <m:sSupPr>
                            <m:ctrlPr>
                              <a:rPr lang="en-US" sz="2800" b="1" i="1" smtClean="0">
                                <a:solidFill>
                                  <a:schemeClr val="accent6">
                                    <a:lumMod val="40000"/>
                                    <a:lumOff val="60000"/>
                                  </a:schemeClr>
                                </a:solidFill>
                                <a:latin typeface="Cambria Math"/>
                                <a:cs typeface="2005_iannnnnBMX" pitchFamily="2" charset="0"/>
                              </a:rPr>
                            </m:ctrlPr>
                          </m:sSupPr>
                          <m:e>
                            <m:r>
                              <a:rPr lang="en-US" sz="2800" b="1" i="1" smtClean="0">
                                <a:solidFill>
                                  <a:schemeClr val="accent6">
                                    <a:lumMod val="40000"/>
                                    <a:lumOff val="60000"/>
                                  </a:schemeClr>
                                </a:solidFill>
                                <a:latin typeface="Cambria Math"/>
                                <a:cs typeface="2005_iannnnnBMX" pitchFamily="2" charset="0"/>
                              </a:rPr>
                              <m:t>𝒃</m:t>
                            </m:r>
                          </m:e>
                          <m:sup>
                            <m:r>
                              <a:rPr lang="en-US" sz="2800" b="1" i="1" smtClean="0">
                                <a:solidFill>
                                  <a:schemeClr val="accent6">
                                    <a:lumMod val="40000"/>
                                    <a:lumOff val="60000"/>
                                  </a:schemeClr>
                                </a:solidFill>
                                <a:latin typeface="Cambria Math"/>
                                <a:cs typeface="2005_iannnnnBMX" pitchFamily="2" charset="0"/>
                              </a:rPr>
                              <m:t>𝒏</m:t>
                            </m:r>
                          </m:sup>
                        </m:sSup>
                      </m:num>
                      <m:den>
                        <m:sSup>
                          <m:sSupPr>
                            <m:ctrlPr>
                              <a:rPr lang="en-US" sz="2800" b="1" i="1" smtClean="0">
                                <a:solidFill>
                                  <a:schemeClr val="accent6">
                                    <a:lumMod val="40000"/>
                                    <a:lumOff val="60000"/>
                                  </a:schemeClr>
                                </a:solidFill>
                                <a:latin typeface="Cambria Math"/>
                                <a:cs typeface="2005_iannnnnBMX" pitchFamily="2" charset="0"/>
                              </a:rPr>
                            </m:ctrlPr>
                          </m:sSupPr>
                          <m:e>
                            <m:r>
                              <a:rPr lang="en-US" sz="2800" b="1" i="1" smtClean="0">
                                <a:solidFill>
                                  <a:schemeClr val="accent6">
                                    <a:lumMod val="40000"/>
                                    <a:lumOff val="60000"/>
                                  </a:schemeClr>
                                </a:solidFill>
                                <a:latin typeface="Cambria Math"/>
                                <a:cs typeface="2005_iannnnnBMX" pitchFamily="2" charset="0"/>
                              </a:rPr>
                              <m:t>𝒃</m:t>
                            </m:r>
                          </m:e>
                          <m:sup>
                            <m:r>
                              <a:rPr lang="en-US" sz="2800" b="1" i="1" smtClean="0">
                                <a:solidFill>
                                  <a:schemeClr val="accent6">
                                    <a:lumMod val="40000"/>
                                    <a:lumOff val="60000"/>
                                  </a:schemeClr>
                                </a:solidFill>
                                <a:latin typeface="Cambria Math"/>
                                <a:cs typeface="2005_iannnnnBMX" pitchFamily="2" charset="0"/>
                              </a:rPr>
                              <m:t>𝒏</m:t>
                            </m:r>
                          </m:sup>
                        </m:sSup>
                      </m:den>
                    </m:f>
                  </m:oMath>
                </a14:m>
                <a:endParaRPr lang="en-US" sz="2800" b="1" dirty="0" smtClean="0">
                  <a:latin typeface="2005_iannnnnBMX" pitchFamily="2" charset="0"/>
                  <a:cs typeface="2005_iannnnnBMX" pitchFamily="2" charset="0"/>
                </a:endParaRPr>
              </a:p>
              <a:p>
                <a:pPr marL="514350" indent="-514350">
                  <a:buNone/>
                </a:pPr>
                <a:r>
                  <a:rPr lang="en-US" sz="2400" b="1" dirty="0" smtClean="0">
                    <a:latin typeface="2005_iannnnnBMX" pitchFamily="2" charset="0"/>
                    <a:cs typeface="2005_iannnnnBMX" pitchFamily="2" charset="0"/>
                  </a:rPr>
                  <a:t>= </a:t>
                </a:r>
                <a14:m>
                  <m:oMath xmlns:m="http://schemas.openxmlformats.org/officeDocument/2006/math">
                    <m:f>
                      <m:fPr>
                        <m:ctrlPr>
                          <a:rPr lang="en-US" sz="2000" b="1" i="1" smtClean="0">
                            <a:latin typeface="Cambria Math"/>
                            <a:cs typeface="2005_iannnnnBMX" pitchFamily="2" charset="0"/>
                          </a:rPr>
                        </m:ctrlPr>
                      </m:fPr>
                      <m:num>
                        <m:sSup>
                          <m:sSupPr>
                            <m:ctrlPr>
                              <a:rPr lang="en-US" sz="2000" b="1" i="1" smtClean="0">
                                <a:latin typeface="Cambria Math"/>
                                <a:cs typeface="2005_iannnnnBMX" pitchFamily="2" charset="0"/>
                              </a:rPr>
                            </m:ctrlPr>
                          </m:sSupPr>
                          <m:e>
                            <m:r>
                              <a:rPr lang="en-US" sz="2000" b="1" i="1" smtClean="0">
                                <a:latin typeface="Cambria Math"/>
                                <a:cs typeface="2005_iannnnnBMX" pitchFamily="2" charset="0"/>
                              </a:rPr>
                              <m:t>𝒃</m:t>
                            </m:r>
                          </m:e>
                          <m:sup>
                            <m:r>
                              <a:rPr lang="en-US" sz="2000" b="1" i="1" smtClean="0">
                                <a:latin typeface="Cambria Math"/>
                                <a:cs typeface="2005_iannnnnBMX" pitchFamily="2" charset="0"/>
                              </a:rPr>
                              <m:t>𝒏</m:t>
                            </m:r>
                          </m:sup>
                        </m:sSup>
                      </m:num>
                      <m:den>
                        <m:sSup>
                          <m:sSupPr>
                            <m:ctrlPr>
                              <a:rPr lang="en-US" sz="2000" b="1" i="1" smtClean="0">
                                <a:latin typeface="Cambria Math"/>
                                <a:cs typeface="2005_iannnnnBMX" pitchFamily="2" charset="0"/>
                              </a:rPr>
                            </m:ctrlPr>
                          </m:sSupPr>
                          <m:e>
                            <m:r>
                              <a:rPr lang="en-US" sz="2000" b="1" i="1" smtClean="0">
                                <a:latin typeface="Cambria Math"/>
                                <a:cs typeface="2005_iannnnnBMX" pitchFamily="2" charset="0"/>
                              </a:rPr>
                              <m:t>𝒂</m:t>
                            </m:r>
                          </m:e>
                          <m:sup>
                            <m:r>
                              <a:rPr lang="en-US" sz="2000" b="1" i="1" smtClean="0">
                                <a:latin typeface="Cambria Math"/>
                                <a:cs typeface="2005_iannnnnBMX" pitchFamily="2" charset="0"/>
                              </a:rPr>
                              <m:t>𝒏</m:t>
                            </m:r>
                          </m:sup>
                        </m:sSup>
                      </m:den>
                    </m:f>
                  </m:oMath>
                </a14:m>
                <a:r>
                  <a:rPr lang="en-US" sz="2000" b="1" dirty="0" smtClean="0">
                    <a:latin typeface="2005_iannnnnBMX" pitchFamily="2" charset="0"/>
                    <a:cs typeface="2005_iannnnnBMX" pitchFamily="2" charset="0"/>
                  </a:rPr>
                  <a:t>			</a:t>
                </a:r>
                <a:r>
                  <a:rPr lang="en-US" sz="2800" b="1" dirty="0" smtClean="0">
                    <a:solidFill>
                      <a:schemeClr val="accent6">
                        <a:lumMod val="40000"/>
                        <a:lumOff val="60000"/>
                      </a:schemeClr>
                    </a:solidFill>
                    <a:latin typeface="2005_iannnnnBMX" pitchFamily="2" charset="0"/>
                    <a:cs typeface="2005_iannnnnBMX" pitchFamily="2" charset="0"/>
                  </a:rPr>
                  <a:t>Simplify.</a:t>
                </a:r>
              </a:p>
              <a:p>
                <a:pPr marL="514350" indent="-514350">
                  <a:buNone/>
                </a:pPr>
                <a:r>
                  <a:rPr lang="en-US" sz="2000" b="1" dirty="0" smtClean="0">
                    <a:latin typeface="2005_iannnnnBMX" pitchFamily="2" charset="0"/>
                    <a:cs typeface="2005_iannnnnBMX" pitchFamily="2" charset="0"/>
                  </a:rPr>
                  <a:t>= </a:t>
                </a:r>
                <a14:m>
                  <m:oMath xmlns:m="http://schemas.openxmlformats.org/officeDocument/2006/math">
                    <m:sSup>
                      <m:sSupPr>
                        <m:ctrlPr>
                          <a:rPr lang="en-US" sz="2000" b="1" i="1" smtClean="0">
                            <a:latin typeface="Cambria Math"/>
                            <a:cs typeface="2005_iannnnnBMX" pitchFamily="2" charset="0"/>
                          </a:rPr>
                        </m:ctrlPr>
                      </m:sSupPr>
                      <m:e>
                        <m:d>
                          <m:dPr>
                            <m:ctrlPr>
                              <a:rPr lang="en-US" sz="2000" b="1" i="1" smtClean="0">
                                <a:latin typeface="Cambria Math"/>
                                <a:cs typeface="2005_iannnnnBMX" pitchFamily="2" charset="0"/>
                              </a:rPr>
                            </m:ctrlPr>
                          </m:dPr>
                          <m:e>
                            <m:f>
                              <m:fPr>
                                <m:ctrlPr>
                                  <a:rPr lang="en-US" sz="2000" b="1" i="1" smtClean="0">
                                    <a:latin typeface="Cambria Math"/>
                                    <a:cs typeface="2005_iannnnnBMX" pitchFamily="2" charset="0"/>
                                  </a:rPr>
                                </m:ctrlPr>
                              </m:fPr>
                              <m:num>
                                <m:r>
                                  <a:rPr lang="en-US" sz="2000" b="1" i="1" smtClean="0">
                                    <a:latin typeface="Cambria Math"/>
                                    <a:cs typeface="2005_iannnnnBMX" pitchFamily="2" charset="0"/>
                                  </a:rPr>
                                  <m:t>𝒃</m:t>
                                </m:r>
                              </m:num>
                              <m:den>
                                <m:r>
                                  <a:rPr lang="en-US" sz="2000" b="1" i="1" smtClean="0">
                                    <a:latin typeface="Cambria Math"/>
                                    <a:cs typeface="2005_iannnnnBMX" pitchFamily="2" charset="0"/>
                                  </a:rPr>
                                  <m:t>𝒂</m:t>
                                </m:r>
                              </m:den>
                            </m:f>
                          </m:e>
                        </m:d>
                      </m:e>
                      <m:sup>
                        <m:r>
                          <a:rPr lang="en-US" sz="2000" b="1" i="1" smtClean="0">
                            <a:latin typeface="Cambria Math"/>
                            <a:cs typeface="2005_iannnnnBMX" pitchFamily="2" charset="0"/>
                          </a:rPr>
                          <m:t>𝒏</m:t>
                        </m:r>
                      </m:sup>
                    </m:sSup>
                  </m:oMath>
                </a14:m>
                <a:r>
                  <a:rPr lang="en-US" sz="2400" b="1" dirty="0" smtClean="0">
                    <a:latin typeface="2005_iannnnnBMX" pitchFamily="2" charset="0"/>
                    <a:cs typeface="2005_iannnnnBMX" pitchFamily="2" charset="0"/>
                  </a:rPr>
                  <a:t>		</a:t>
                </a:r>
                <a:r>
                  <a:rPr lang="en-US" sz="2800" b="1" dirty="0" smtClean="0">
                    <a:solidFill>
                      <a:schemeClr val="accent6">
                        <a:lumMod val="40000"/>
                        <a:lumOff val="60000"/>
                      </a:schemeClr>
                    </a:solidFill>
                    <a:latin typeface="2005_iannnnnBMX" pitchFamily="2" charset="0"/>
                    <a:cs typeface="2005_iannnnnBMX" pitchFamily="2" charset="0"/>
                  </a:rPr>
                  <a:t>Write the quotient using one exponent.</a:t>
                </a:r>
              </a:p>
              <a:p>
                <a:pPr marL="514350" indent="-514350">
                  <a:buNone/>
                </a:pPr>
                <a:r>
                  <a:rPr lang="en-US" sz="2400" b="1" dirty="0" smtClean="0">
                    <a:latin typeface="2005_iannnnnBMX" pitchFamily="2" charset="0"/>
                    <a:cs typeface="2005_iannnnnBMX" pitchFamily="2" charset="0"/>
                  </a:rPr>
                  <a:t>So, </a:t>
                </a:r>
                <a14:m>
                  <m:oMath xmlns:m="http://schemas.openxmlformats.org/officeDocument/2006/math">
                    <m:sSup>
                      <m:sSupPr>
                        <m:ctrlPr>
                          <a:rPr lang="en-US" sz="2000" b="1" i="1" smtClean="0">
                            <a:latin typeface="Cambria Math"/>
                            <a:cs typeface="2005_iannnnnBMX" pitchFamily="2" charset="0"/>
                          </a:rPr>
                        </m:ctrlPr>
                      </m:sSupPr>
                      <m:e>
                        <m:d>
                          <m:dPr>
                            <m:ctrlPr>
                              <a:rPr lang="en-US" sz="2000" b="1" i="1" smtClean="0">
                                <a:latin typeface="Cambria Math"/>
                                <a:cs typeface="2005_iannnnnBMX" pitchFamily="2" charset="0"/>
                              </a:rPr>
                            </m:ctrlPr>
                          </m:dPr>
                          <m:e>
                            <m:f>
                              <m:fPr>
                                <m:ctrlPr>
                                  <a:rPr lang="en-US" sz="2000" b="1" i="1" smtClean="0">
                                    <a:latin typeface="Cambria Math"/>
                                    <a:cs typeface="2005_iannnnnBMX" pitchFamily="2" charset="0"/>
                                  </a:rPr>
                                </m:ctrlPr>
                              </m:fPr>
                              <m:num>
                                <m:r>
                                  <a:rPr lang="en-US" sz="2000" b="1" i="1" smtClean="0">
                                    <a:latin typeface="Cambria Math"/>
                                    <a:cs typeface="2005_iannnnnBMX" pitchFamily="2" charset="0"/>
                                  </a:rPr>
                                  <m:t>𝒂</m:t>
                                </m:r>
                              </m:num>
                              <m:den>
                                <m:r>
                                  <a:rPr lang="en-US" sz="2000" b="1" i="1" smtClean="0">
                                    <a:latin typeface="Cambria Math"/>
                                    <a:cs typeface="2005_iannnnnBMX" pitchFamily="2" charset="0"/>
                                  </a:rPr>
                                  <m:t>𝒃</m:t>
                                </m:r>
                              </m:den>
                            </m:f>
                          </m:e>
                        </m:d>
                      </m:e>
                      <m:sup>
                        <m:r>
                          <a:rPr lang="en-US" sz="2000" b="1" i="1" smtClean="0">
                            <a:latin typeface="Cambria Math"/>
                            <a:cs typeface="2005_iannnnnBMX" pitchFamily="2" charset="0"/>
                          </a:rPr>
                          <m:t>−</m:t>
                        </m:r>
                        <m:r>
                          <a:rPr lang="en-US" sz="2000" b="1" i="1" smtClean="0">
                            <a:latin typeface="Cambria Math"/>
                            <a:cs typeface="2005_iannnnnBMX" pitchFamily="2" charset="0"/>
                          </a:rPr>
                          <m:t>𝒏</m:t>
                        </m:r>
                      </m:sup>
                    </m:sSup>
                  </m:oMath>
                </a14:m>
                <a:r>
                  <a:rPr lang="en-US" sz="2000" b="1" dirty="0" smtClean="0">
                    <a:latin typeface="2005_iannnnnBMX" pitchFamily="2" charset="0"/>
                    <a:cs typeface="2005_iannnnnBMX" pitchFamily="2" charset="0"/>
                  </a:rPr>
                  <a:t>=</a:t>
                </a:r>
                <a14:m>
                  <m:oMath xmlns:m="http://schemas.openxmlformats.org/officeDocument/2006/math">
                    <m:sSup>
                      <m:sSupPr>
                        <m:ctrlPr>
                          <a:rPr lang="en-US" sz="2000" b="1" i="1" dirty="0" smtClean="0">
                            <a:latin typeface="Cambria Math"/>
                            <a:cs typeface="2005_iannnnnBMX" pitchFamily="2" charset="0"/>
                          </a:rPr>
                        </m:ctrlPr>
                      </m:sSupPr>
                      <m:e>
                        <m:d>
                          <m:dPr>
                            <m:ctrlPr>
                              <a:rPr lang="en-US" sz="2000" b="1" i="1" dirty="0" smtClean="0">
                                <a:latin typeface="Cambria Math"/>
                                <a:cs typeface="2005_iannnnnBMX" pitchFamily="2" charset="0"/>
                              </a:rPr>
                            </m:ctrlPr>
                          </m:dPr>
                          <m:e>
                            <m:f>
                              <m:fPr>
                                <m:ctrlPr>
                                  <a:rPr lang="en-US" sz="2000" b="1" i="1" dirty="0" smtClean="0">
                                    <a:latin typeface="Cambria Math"/>
                                    <a:cs typeface="2005_iannnnnBMX" pitchFamily="2" charset="0"/>
                                  </a:rPr>
                                </m:ctrlPr>
                              </m:fPr>
                              <m:num>
                                <m:r>
                                  <a:rPr lang="en-US" sz="2000" b="1" i="1" dirty="0" smtClean="0">
                                    <a:latin typeface="Cambria Math"/>
                                    <a:cs typeface="2005_iannnnnBMX" pitchFamily="2" charset="0"/>
                                  </a:rPr>
                                  <m:t>𝒃</m:t>
                                </m:r>
                              </m:num>
                              <m:den>
                                <m:r>
                                  <a:rPr lang="en-US" sz="2000" b="1" i="1" dirty="0" smtClean="0">
                                    <a:latin typeface="Cambria Math"/>
                                    <a:cs typeface="2005_iannnnnBMX" pitchFamily="2" charset="0"/>
                                  </a:rPr>
                                  <m:t>𝒂</m:t>
                                </m:r>
                              </m:den>
                            </m:f>
                          </m:e>
                        </m:d>
                      </m:e>
                      <m:sup>
                        <m:r>
                          <a:rPr lang="en-US" sz="2000" b="1" i="1" dirty="0" smtClean="0">
                            <a:latin typeface="Cambria Math"/>
                            <a:cs typeface="2005_iannnnnBMX" pitchFamily="2" charset="0"/>
                          </a:rPr>
                          <m:t>𝒏</m:t>
                        </m:r>
                      </m:sup>
                    </m:sSup>
                  </m:oMath>
                </a14:m>
                <a:r>
                  <a:rPr lang="en-US" sz="2000" b="1" dirty="0" smtClean="0">
                    <a:latin typeface="2005_iannnnnBMX" pitchFamily="2" charset="0"/>
                    <a:cs typeface="2005_iannnnnBMX" pitchFamily="2" charset="0"/>
                  </a:rPr>
                  <a:t>.</a:t>
                </a:r>
                <a:endParaRPr lang="en-US" sz="2400" b="1" dirty="0" smtClean="0">
                  <a:latin typeface="2005_iannnnnBMX" pitchFamily="2" charset="0"/>
                  <a:cs typeface="2005_iannnnnBMX" pitchFamily="2" charset="0"/>
                </a:endParaRPr>
              </a:p>
            </p:txBody>
          </p:sp>
        </mc:Choice>
        <mc:Fallback xmlns="">
          <p:sp>
            <p:nvSpPr>
              <p:cNvPr id="5123" name="Rectangle 3"/>
              <p:cNvSpPr>
                <a:spLocks noGrp="1" noRot="1" noChangeAspect="1" noMove="1" noResize="1" noEditPoints="1" noAdjustHandles="1" noChangeArrowheads="1" noChangeShapeType="1" noTextEdit="1"/>
              </p:cNvSpPr>
              <p:nvPr>
                <p:ph type="body" idx="1"/>
              </p:nvPr>
            </p:nvSpPr>
            <p:spPr>
              <a:xfrm>
                <a:off x="323528" y="1268760"/>
                <a:ext cx="8280920" cy="5256584"/>
              </a:xfrm>
              <a:blipFill rotWithShape="1">
                <a:blip r:embed="rId2"/>
                <a:stretch>
                  <a:fillRect l="-1473" t="-1160" r="-515" b="-116"/>
                </a:stretch>
              </a:blipFill>
            </p:spPr>
            <p:txBody>
              <a:bodyPr/>
              <a:lstStyle/>
              <a:p>
                <a:r>
                  <a:rPr lang="th-TH">
                    <a:noFill/>
                  </a:rPr>
                  <a:t> </a:t>
                </a:r>
              </a:p>
            </p:txBody>
          </p:sp>
        </mc:Fallback>
      </mc:AlternateContent>
    </p:spTree>
    <p:extLst>
      <p:ext uri="{BB962C8B-B14F-4D97-AF65-F5344CB8AC3E}">
        <p14:creationId xmlns:p14="http://schemas.microsoft.com/office/powerpoint/2010/main" val="41167609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fade">
                                      <p:cBhvr>
                                        <p:cTn id="12" dur="500"/>
                                        <p:tgtEl>
                                          <p:spTgt spid="5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fade">
                                      <p:cBhvr>
                                        <p:cTn id="17" dur="500"/>
                                        <p:tgtEl>
                                          <p:spTgt spid="51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fade">
                                      <p:cBhvr>
                                        <p:cTn id="22" dur="500"/>
                                        <p:tgtEl>
                                          <p:spTgt spid="51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23">
                                            <p:txEl>
                                              <p:pRg st="4" end="4"/>
                                            </p:txEl>
                                          </p:spTgt>
                                        </p:tgtEl>
                                        <p:attrNameLst>
                                          <p:attrName>style.visibility</p:attrName>
                                        </p:attrNameLst>
                                      </p:cBhvr>
                                      <p:to>
                                        <p:strVal val="visible"/>
                                      </p:to>
                                    </p:set>
                                    <p:animEffect transition="in" filter="fade">
                                      <p:cBhvr>
                                        <p:cTn id="27" dur="500"/>
                                        <p:tgtEl>
                                          <p:spTgt spid="51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123">
                                            <p:txEl>
                                              <p:pRg st="5" end="5"/>
                                            </p:txEl>
                                          </p:spTgt>
                                        </p:tgtEl>
                                        <p:attrNameLst>
                                          <p:attrName>style.visibility</p:attrName>
                                        </p:attrNameLst>
                                      </p:cBhvr>
                                      <p:to>
                                        <p:strVal val="visible"/>
                                      </p:to>
                                    </p:set>
                                    <p:animEffect transition="in" filter="fade">
                                      <p:cBhvr>
                                        <p:cTn id="32" dur="500"/>
                                        <p:tgtEl>
                                          <p:spTgt spid="512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123">
                                            <p:txEl>
                                              <p:pRg st="6" end="6"/>
                                            </p:txEl>
                                          </p:spTgt>
                                        </p:tgtEl>
                                        <p:attrNameLst>
                                          <p:attrName>style.visibility</p:attrName>
                                        </p:attrNameLst>
                                      </p:cBhvr>
                                      <p:to>
                                        <p:strVal val="visible"/>
                                      </p:to>
                                    </p:set>
                                    <p:animEffect transition="in" filter="fade">
                                      <p:cBhvr>
                                        <p:cTn id="37" dur="500"/>
                                        <p:tgtEl>
                                          <p:spTgt spid="51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เมฆ 5"/>
          <p:cNvSpPr/>
          <p:nvPr/>
        </p:nvSpPr>
        <p:spPr>
          <a:xfrm>
            <a:off x="2051720" y="500042"/>
            <a:ext cx="4752528" cy="1071570"/>
          </a:xfrm>
          <a:prstGeom prst="clou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 name="ตัวยึดหมายเลขภาพนิ่ง 5"/>
          <p:cNvSpPr>
            <a:spLocks noGrp="1"/>
          </p:cNvSpPr>
          <p:nvPr>
            <p:ph type="sldNum" sz="quarter" idx="12"/>
          </p:nvPr>
        </p:nvSpPr>
        <p:spPr/>
        <p:txBody>
          <a:bodyPr/>
          <a:lstStyle/>
          <a:p>
            <a:fld id="{8E3771CF-BC35-4C5D-AE13-C627F28D70EF}" type="slidenum">
              <a:rPr lang="en-US"/>
              <a:pPr/>
              <a:t>48</a:t>
            </a:fld>
            <a:endParaRPr lang="en-US"/>
          </a:p>
        </p:txBody>
      </p:sp>
      <p:sp>
        <p:nvSpPr>
          <p:cNvPr id="5122" name="Rectangle 2"/>
          <p:cNvSpPr>
            <a:spLocks noGrp="1" noChangeArrowheads="1"/>
          </p:cNvSpPr>
          <p:nvPr>
            <p:ph type="title"/>
          </p:nvPr>
        </p:nvSpPr>
        <p:spPr>
          <a:xfrm>
            <a:off x="428596" y="571480"/>
            <a:ext cx="7924800" cy="857256"/>
          </a:xfrm>
        </p:spPr>
        <p:txBody>
          <a:bodyPr/>
          <a:lstStyle/>
          <a:p>
            <a:pPr marL="514350" indent="-514350" algn="ctr"/>
            <a:r>
              <a:rPr lang="en-US" sz="4000" dirty="0">
                <a:solidFill>
                  <a:srgbClr val="FFFF00"/>
                </a:solidFill>
                <a:latin typeface="2005_iannnnnBMX" pitchFamily="2" charset="0"/>
                <a:cs typeface="2005_iannnnnBMX" pitchFamily="2" charset="0"/>
              </a:rPr>
              <a:t>Properties of exponents.</a:t>
            </a:r>
          </a:p>
        </p:txBody>
      </p:sp>
      <mc:AlternateContent xmlns:mc="http://schemas.openxmlformats.org/markup-compatibility/2006" xmlns:a14="http://schemas.microsoft.com/office/drawing/2010/main">
        <mc:Choice Requires="a14">
          <p:sp>
            <p:nvSpPr>
              <p:cNvPr id="5123" name="Rectangle 3"/>
              <p:cNvSpPr>
                <a:spLocks noGrp="1" noChangeArrowheads="1"/>
              </p:cNvSpPr>
              <p:nvPr>
                <p:ph type="body" idx="1"/>
              </p:nvPr>
            </p:nvSpPr>
            <p:spPr>
              <a:xfrm>
                <a:off x="323528" y="1772816"/>
                <a:ext cx="8280920" cy="4752528"/>
              </a:xfrm>
            </p:spPr>
            <p:txBody>
              <a:bodyPr/>
              <a:lstStyle/>
              <a:p>
                <a:pPr marL="514350" indent="-514350">
                  <a:buNone/>
                </a:pPr>
                <a:r>
                  <a:rPr lang="en-US" sz="2800" b="1" dirty="0" smtClean="0">
                    <a:solidFill>
                      <a:srgbClr val="FFFF00"/>
                    </a:solidFill>
                    <a:latin typeface="2005_iannnnnBMX" pitchFamily="2" charset="0"/>
                    <a:cs typeface="2005_iannnnnBMX" pitchFamily="2" charset="0"/>
                  </a:rPr>
                  <a:t>Example</a:t>
                </a:r>
                <a:r>
                  <a:rPr lang="en-US" sz="2800" b="1" dirty="0" smtClean="0">
                    <a:latin typeface="2005_iannnnnBMX" pitchFamily="2" charset="0"/>
                    <a:cs typeface="2005_iannnnnBMX" pitchFamily="2" charset="0"/>
                  </a:rPr>
                  <a:t> </a:t>
                </a:r>
                <a:r>
                  <a:rPr lang="en-US" sz="2800" b="1" dirty="0" smtClean="0">
                    <a:solidFill>
                      <a:srgbClr val="00B0F0"/>
                    </a:solidFill>
                    <a:latin typeface="2005_iannnnnBMX" pitchFamily="2" charset="0"/>
                    <a:cs typeface="2005_iannnnnBMX" pitchFamily="2" charset="0"/>
                  </a:rPr>
                  <a:t>Simplifying an Exponential Expression</a:t>
                </a:r>
              </a:p>
              <a:p>
                <a:pPr marL="514350" indent="-514350">
                  <a:buNone/>
                </a:pPr>
                <a:r>
                  <a:rPr lang="en-US" sz="2800" b="1" dirty="0" smtClean="0">
                    <a:solidFill>
                      <a:srgbClr val="00B0F0"/>
                    </a:solidFill>
                    <a:latin typeface="2005_iannnnnBMX" pitchFamily="2" charset="0"/>
                    <a:cs typeface="2005_iannnnnBMX" pitchFamily="2" charset="0"/>
                  </a:rPr>
                  <a:t>Simplify each expression.</a:t>
                </a:r>
              </a:p>
              <a:p>
                <a:pPr marL="514350" indent="-514350">
                  <a:buNone/>
                </a:pPr>
                <a:r>
                  <a:rPr lang="en-US" sz="2800" b="1" dirty="0" smtClean="0">
                    <a:latin typeface="2005_iannnnnBMX" pitchFamily="2" charset="0"/>
                    <a:cs typeface="2005_iannnnnBMX" pitchFamily="2" charset="0"/>
                  </a:rPr>
                  <a:t>a.</a:t>
                </a:r>
                <a:r>
                  <a:rPr lang="en-US" sz="2800" b="1" dirty="0" smtClean="0">
                    <a:cs typeface="2005_iannnnnBMX" pitchFamily="2" charset="0"/>
                  </a:rPr>
                  <a:t> </a:t>
                </a:r>
                <a14:m>
                  <m:oMath xmlns:m="http://schemas.openxmlformats.org/officeDocument/2006/math">
                    <m:sSup>
                      <m:sSupPr>
                        <m:ctrlPr>
                          <a:rPr lang="en-US" sz="2400" b="1" i="1">
                            <a:latin typeface="Cambria Math"/>
                            <a:cs typeface="2005_iannnnnBMX" pitchFamily="2" charset="0"/>
                          </a:rPr>
                        </m:ctrlPr>
                      </m:sSupPr>
                      <m:e>
                        <m:d>
                          <m:dPr>
                            <m:ctrlPr>
                              <a:rPr lang="en-US" sz="2400" b="1" i="1">
                                <a:latin typeface="Cambria Math"/>
                                <a:cs typeface="2005_iannnnnBMX" pitchFamily="2" charset="0"/>
                              </a:rPr>
                            </m:ctrlPr>
                          </m:dPr>
                          <m:e>
                            <m:f>
                              <m:fPr>
                                <m:ctrlPr>
                                  <a:rPr lang="en-US" sz="2400" b="1" i="1">
                                    <a:latin typeface="Cambria Math"/>
                                    <a:cs typeface="2005_iannnnnBMX" pitchFamily="2" charset="0"/>
                                  </a:rPr>
                                </m:ctrlPr>
                              </m:fPr>
                              <m:num>
                                <m:r>
                                  <a:rPr lang="en-US" sz="2400" b="1" i="1" smtClean="0">
                                    <a:latin typeface="Cambria Math"/>
                                    <a:cs typeface="2005_iannnnnBMX" pitchFamily="2" charset="0"/>
                                  </a:rPr>
                                  <m:t>𝟑</m:t>
                                </m:r>
                              </m:num>
                              <m:den>
                                <m:r>
                                  <a:rPr lang="en-US" sz="2400" b="1" i="1" smtClean="0">
                                    <a:latin typeface="Cambria Math"/>
                                    <a:cs typeface="2005_iannnnnBMX" pitchFamily="2" charset="0"/>
                                  </a:rPr>
                                  <m:t>𝟓</m:t>
                                </m:r>
                              </m:den>
                            </m:f>
                          </m:e>
                        </m:d>
                      </m:e>
                      <m:sup>
                        <m:r>
                          <a:rPr lang="en-US" sz="2400" b="1" i="1">
                            <a:latin typeface="Cambria Math"/>
                            <a:cs typeface="2005_iannnnnBMX" pitchFamily="2" charset="0"/>
                          </a:rPr>
                          <m:t>−</m:t>
                        </m:r>
                        <m:r>
                          <a:rPr lang="en-US" sz="2400" b="1" i="1" smtClean="0">
                            <a:latin typeface="Cambria Math"/>
                            <a:cs typeface="2005_iannnnnBMX" pitchFamily="2" charset="0"/>
                          </a:rPr>
                          <m:t>𝟐</m:t>
                        </m:r>
                      </m:sup>
                    </m:sSup>
                  </m:oMath>
                </a14:m>
                <a:r>
                  <a:rPr lang="en-US" sz="2400" b="1" dirty="0">
                    <a:latin typeface="2005_iannnnnBMX" pitchFamily="2" charset="0"/>
                    <a:cs typeface="2005_iannnnnBMX" pitchFamily="2" charset="0"/>
                  </a:rPr>
                  <a:t>=</a:t>
                </a:r>
                <a14:m>
                  <m:oMath xmlns:m="http://schemas.openxmlformats.org/officeDocument/2006/math">
                    <m:sSup>
                      <m:sSupPr>
                        <m:ctrlPr>
                          <a:rPr lang="en-US" sz="2400" b="1" i="1" dirty="0">
                            <a:latin typeface="Cambria Math"/>
                            <a:cs typeface="2005_iannnnnBMX" pitchFamily="2" charset="0"/>
                          </a:rPr>
                        </m:ctrlPr>
                      </m:sSupPr>
                      <m:e>
                        <m:d>
                          <m:dPr>
                            <m:ctrlPr>
                              <a:rPr lang="en-US" sz="2400" b="1" i="1" dirty="0">
                                <a:latin typeface="Cambria Math"/>
                                <a:cs typeface="2005_iannnnnBMX" pitchFamily="2" charset="0"/>
                              </a:rPr>
                            </m:ctrlPr>
                          </m:dPr>
                          <m:e>
                            <m:f>
                              <m:fPr>
                                <m:ctrlPr>
                                  <a:rPr lang="en-US" sz="2400" b="1" i="1" dirty="0">
                                    <a:latin typeface="Cambria Math"/>
                                    <a:cs typeface="2005_iannnnnBMX" pitchFamily="2" charset="0"/>
                                  </a:rPr>
                                </m:ctrlPr>
                              </m:fPr>
                              <m:num>
                                <m:r>
                                  <a:rPr lang="en-US" sz="2400" b="1" i="1" dirty="0" smtClean="0">
                                    <a:latin typeface="Cambria Math"/>
                                    <a:cs typeface="2005_iannnnnBMX" pitchFamily="2" charset="0"/>
                                  </a:rPr>
                                  <m:t>𝟓</m:t>
                                </m:r>
                              </m:num>
                              <m:den>
                                <m:r>
                                  <a:rPr lang="en-US" sz="2400" b="1" i="1" dirty="0" smtClean="0">
                                    <a:latin typeface="Cambria Math"/>
                                    <a:cs typeface="2005_iannnnnBMX" pitchFamily="2" charset="0"/>
                                  </a:rPr>
                                  <m:t>𝟑</m:t>
                                </m:r>
                              </m:den>
                            </m:f>
                          </m:e>
                        </m:d>
                      </m:e>
                      <m:sup>
                        <m:r>
                          <a:rPr lang="en-US" sz="2400" b="1" i="1" dirty="0" smtClean="0">
                            <a:latin typeface="Cambria Math"/>
                            <a:cs typeface="2005_iannnnnBMX" pitchFamily="2" charset="0"/>
                          </a:rPr>
                          <m:t>𝟐</m:t>
                        </m:r>
                      </m:sup>
                    </m:sSup>
                  </m:oMath>
                </a14:m>
                <a:r>
                  <a:rPr lang="en-US" sz="2800" b="1" dirty="0" smtClean="0">
                    <a:latin typeface="2005_iannnnnBMX" pitchFamily="2" charset="0"/>
                    <a:cs typeface="2005_iannnnnBMX" pitchFamily="2" charset="0"/>
                  </a:rPr>
                  <a:t>  </a:t>
                </a:r>
                <a:r>
                  <a:rPr lang="en-US" sz="2800" b="1" dirty="0" smtClean="0">
                    <a:solidFill>
                      <a:schemeClr val="accent6">
                        <a:lumMod val="40000"/>
                        <a:lumOff val="60000"/>
                      </a:schemeClr>
                    </a:solidFill>
                    <a:latin typeface="2005_iannnnnBMX" pitchFamily="2" charset="0"/>
                    <a:cs typeface="2005_iannnnnBMX" pitchFamily="2" charset="0"/>
                  </a:rPr>
                  <a:t>Rewrite using the reciprocal of </a:t>
                </a:r>
                <a14:m>
                  <m:oMath xmlns:m="http://schemas.openxmlformats.org/officeDocument/2006/math">
                    <m:f>
                      <m:fPr>
                        <m:ctrlPr>
                          <a:rPr lang="en-US" sz="2800" b="1" i="1" smtClean="0">
                            <a:solidFill>
                              <a:schemeClr val="accent6">
                                <a:lumMod val="40000"/>
                                <a:lumOff val="60000"/>
                              </a:schemeClr>
                            </a:solidFill>
                            <a:latin typeface="Cambria Math"/>
                            <a:cs typeface="2005_iannnnnBMX" pitchFamily="2" charset="0"/>
                          </a:rPr>
                        </m:ctrlPr>
                      </m:fPr>
                      <m:num>
                        <m:r>
                          <a:rPr lang="en-US" sz="2800" b="1" i="1" smtClean="0">
                            <a:solidFill>
                              <a:schemeClr val="accent6">
                                <a:lumMod val="40000"/>
                                <a:lumOff val="60000"/>
                              </a:schemeClr>
                            </a:solidFill>
                            <a:latin typeface="Cambria Math"/>
                            <a:cs typeface="2005_iannnnnBMX" pitchFamily="2" charset="0"/>
                          </a:rPr>
                          <m:t>𝟑</m:t>
                        </m:r>
                      </m:num>
                      <m:den>
                        <m:r>
                          <a:rPr lang="en-US" sz="2800" b="1" i="1" smtClean="0">
                            <a:solidFill>
                              <a:schemeClr val="accent6">
                                <a:lumMod val="40000"/>
                                <a:lumOff val="60000"/>
                              </a:schemeClr>
                            </a:solidFill>
                            <a:latin typeface="Cambria Math"/>
                            <a:cs typeface="2005_iannnnnBMX" pitchFamily="2" charset="0"/>
                          </a:rPr>
                          <m:t>𝟓</m:t>
                        </m:r>
                      </m:den>
                    </m:f>
                  </m:oMath>
                </a14:m>
                <a:r>
                  <a:rPr lang="en-US" sz="2800" b="1" dirty="0" smtClean="0">
                    <a:solidFill>
                      <a:schemeClr val="accent6">
                        <a:lumMod val="40000"/>
                        <a:lumOff val="60000"/>
                      </a:schemeClr>
                    </a:solidFill>
                    <a:latin typeface="2005_iannnnnBMX" pitchFamily="2" charset="0"/>
                    <a:cs typeface="2005_iannnnnBMX" pitchFamily="2" charset="0"/>
                  </a:rPr>
                  <a:t>.</a:t>
                </a:r>
              </a:p>
              <a:p>
                <a:pPr marL="514350" indent="-514350">
                  <a:buNone/>
                </a:pPr>
                <a:r>
                  <a:rPr lang="en-US" sz="2800" b="1" dirty="0" smtClean="0">
                    <a:latin typeface="2005_iannnnnBMX" pitchFamily="2" charset="0"/>
                    <a:cs typeface="2005_iannnnnBMX" pitchFamily="2" charset="0"/>
                  </a:rPr>
                  <a:t>=</a:t>
                </a:r>
                <a:r>
                  <a:rPr lang="en-US" sz="2800" b="1" dirty="0">
                    <a:latin typeface="2005_iannnnnBMX" pitchFamily="2" charset="0"/>
                    <a:cs typeface="2005_iannnnnBMX" pitchFamily="2" charset="0"/>
                  </a:rPr>
                  <a:t> </a:t>
                </a:r>
                <a14:m>
                  <m:oMath xmlns:m="http://schemas.openxmlformats.org/officeDocument/2006/math">
                    <m:f>
                      <m:fPr>
                        <m:ctrlPr>
                          <a:rPr lang="en-US" sz="2400" b="1" i="1" smtClean="0">
                            <a:latin typeface="Cambria Math"/>
                            <a:ea typeface="Cambria Math"/>
                            <a:cs typeface="2005_iannnnnBMX" pitchFamily="2" charset="0"/>
                          </a:rPr>
                        </m:ctrlPr>
                      </m:fPr>
                      <m:num>
                        <m:sSup>
                          <m:sSupPr>
                            <m:ctrlPr>
                              <a:rPr lang="en-US" sz="2400" b="1" i="1" smtClean="0">
                                <a:latin typeface="Cambria Math"/>
                                <a:ea typeface="Cambria Math"/>
                                <a:cs typeface="2005_iannnnnBMX" pitchFamily="2" charset="0"/>
                              </a:rPr>
                            </m:ctrlPr>
                          </m:sSupPr>
                          <m:e>
                            <m:r>
                              <a:rPr lang="en-US" sz="2400" b="1" i="1" smtClean="0">
                                <a:latin typeface="Cambria Math"/>
                                <a:ea typeface="Cambria Math"/>
                                <a:cs typeface="2005_iannnnnBMX" pitchFamily="2" charset="0"/>
                              </a:rPr>
                              <m:t>𝟓</m:t>
                            </m:r>
                          </m:e>
                          <m:sup>
                            <m:r>
                              <a:rPr lang="en-US" sz="2400" b="1" i="1" smtClean="0">
                                <a:latin typeface="Cambria Math"/>
                                <a:ea typeface="Cambria Math"/>
                                <a:cs typeface="2005_iannnnnBMX" pitchFamily="2" charset="0"/>
                              </a:rPr>
                              <m:t>𝟐</m:t>
                            </m:r>
                          </m:sup>
                        </m:sSup>
                      </m:num>
                      <m:den>
                        <m:sSup>
                          <m:sSupPr>
                            <m:ctrlPr>
                              <a:rPr lang="en-US" sz="2400" b="1" i="1" smtClean="0">
                                <a:latin typeface="Cambria Math"/>
                                <a:ea typeface="Cambria Math"/>
                                <a:cs typeface="2005_iannnnnBMX" pitchFamily="2" charset="0"/>
                              </a:rPr>
                            </m:ctrlPr>
                          </m:sSupPr>
                          <m:e>
                            <m:r>
                              <a:rPr lang="en-US" sz="2400" b="1" i="1" smtClean="0">
                                <a:latin typeface="Cambria Math"/>
                                <a:ea typeface="Cambria Math"/>
                                <a:cs typeface="2005_iannnnnBMX" pitchFamily="2" charset="0"/>
                              </a:rPr>
                              <m:t>𝟑</m:t>
                            </m:r>
                          </m:e>
                          <m:sup>
                            <m:r>
                              <a:rPr lang="en-US" sz="2400" b="1" i="1" smtClean="0">
                                <a:latin typeface="Cambria Math"/>
                                <a:ea typeface="Cambria Math"/>
                                <a:cs typeface="2005_iannnnnBMX" pitchFamily="2" charset="0"/>
                              </a:rPr>
                              <m:t>𝟐</m:t>
                            </m:r>
                          </m:sup>
                        </m:sSup>
                      </m:den>
                    </m:f>
                  </m:oMath>
                </a14:m>
                <a:r>
                  <a:rPr lang="en-US" sz="2400" b="1" dirty="0" smtClean="0">
                    <a:latin typeface="2005_iannnnnBMX" pitchFamily="2" charset="0"/>
                    <a:cs typeface="2005_iannnnnBMX" pitchFamily="2" charset="0"/>
                  </a:rPr>
                  <a:t>	</a:t>
                </a:r>
                <a:r>
                  <a:rPr lang="en-US" sz="2800" b="1" dirty="0" smtClean="0">
                    <a:latin typeface="2005_iannnnnBMX" pitchFamily="2" charset="0"/>
                    <a:cs typeface="2005_iannnnnBMX" pitchFamily="2" charset="0"/>
                  </a:rPr>
                  <a:t>		</a:t>
                </a:r>
                <a:r>
                  <a:rPr lang="en-US" sz="2800" b="1" dirty="0" smtClean="0">
                    <a:solidFill>
                      <a:schemeClr val="accent6">
                        <a:lumMod val="40000"/>
                        <a:lumOff val="60000"/>
                      </a:schemeClr>
                    </a:solidFill>
                    <a:latin typeface="2005_iannnnnBMX" pitchFamily="2" charset="0"/>
                    <a:cs typeface="2005_iannnnnBMX" pitchFamily="2" charset="0"/>
                  </a:rPr>
                  <a:t>Raise the numerator and denominator to the second power.</a:t>
                </a:r>
              </a:p>
              <a:p>
                <a:pPr marL="514350" indent="-514350">
                  <a:buNone/>
                </a:pPr>
                <a:r>
                  <a:rPr lang="en-US" sz="2800" b="1" dirty="0" smtClean="0">
                    <a:latin typeface="2005_iannnnnBMX" pitchFamily="2" charset="0"/>
                    <a:cs typeface="2005_iannnnnBMX" pitchFamily="2" charset="0"/>
                  </a:rPr>
                  <a:t>= </a:t>
                </a:r>
                <a14:m>
                  <m:oMath xmlns:m="http://schemas.openxmlformats.org/officeDocument/2006/math">
                    <m:f>
                      <m:fPr>
                        <m:ctrlPr>
                          <a:rPr lang="en-US" sz="2400" b="1" i="1" smtClean="0">
                            <a:latin typeface="Cambria Math"/>
                            <a:cs typeface="2005_iannnnnBMX" pitchFamily="2" charset="0"/>
                          </a:rPr>
                        </m:ctrlPr>
                      </m:fPr>
                      <m:num>
                        <m:r>
                          <a:rPr lang="en-US" sz="2400" b="1" i="1" smtClean="0">
                            <a:latin typeface="Cambria Math"/>
                            <a:cs typeface="2005_iannnnnBMX" pitchFamily="2" charset="0"/>
                          </a:rPr>
                          <m:t>𝟐𝟓</m:t>
                        </m:r>
                      </m:num>
                      <m:den>
                        <m:r>
                          <a:rPr lang="en-US" sz="2400" b="1" i="1" smtClean="0">
                            <a:latin typeface="Cambria Math"/>
                            <a:cs typeface="2005_iannnnnBMX" pitchFamily="2" charset="0"/>
                          </a:rPr>
                          <m:t>𝟗</m:t>
                        </m:r>
                      </m:den>
                    </m:f>
                  </m:oMath>
                </a14:m>
                <a:r>
                  <a:rPr lang="en-US" sz="2800" b="1" dirty="0" smtClean="0">
                    <a:latin typeface="2005_iannnnnBMX" pitchFamily="2" charset="0"/>
                    <a:cs typeface="2005_iannnnnBMX" pitchFamily="2" charset="0"/>
                  </a:rPr>
                  <a:t>	 		</a:t>
                </a:r>
                <a:r>
                  <a:rPr lang="en-US" sz="2800" b="1" dirty="0" smtClean="0">
                    <a:solidFill>
                      <a:schemeClr val="accent6">
                        <a:lumMod val="40000"/>
                        <a:lumOff val="60000"/>
                      </a:schemeClr>
                    </a:solidFill>
                    <a:latin typeface="2005_iannnnnBMX" pitchFamily="2" charset="0"/>
                    <a:cs typeface="2005_iannnnnBMX" pitchFamily="2" charset="0"/>
                  </a:rPr>
                  <a:t>Simplify.</a:t>
                </a:r>
              </a:p>
              <a:p>
                <a:pPr marL="514350" indent="-514350">
                  <a:buNone/>
                </a:pPr>
                <a:r>
                  <a:rPr lang="en-US" sz="2800" b="1" dirty="0" smtClean="0">
                    <a:latin typeface="2005_iannnnnBMX" pitchFamily="2" charset="0"/>
                    <a:cs typeface="2005_iannnnnBMX" pitchFamily="2" charset="0"/>
                  </a:rPr>
                  <a:t>=2</a:t>
                </a:r>
                <a14:m>
                  <m:oMath xmlns:m="http://schemas.openxmlformats.org/officeDocument/2006/math">
                    <m:f>
                      <m:fPr>
                        <m:ctrlPr>
                          <a:rPr lang="en-US" sz="2400" b="1" i="1" smtClean="0">
                            <a:latin typeface="Cambria Math"/>
                            <a:cs typeface="2005_iannnnnBMX" pitchFamily="2" charset="0"/>
                          </a:rPr>
                        </m:ctrlPr>
                      </m:fPr>
                      <m:num>
                        <m:r>
                          <a:rPr lang="en-US" sz="2400" b="1" i="1" smtClean="0">
                            <a:latin typeface="Cambria Math"/>
                            <a:cs typeface="2005_iannnnnBMX" pitchFamily="2" charset="0"/>
                          </a:rPr>
                          <m:t>𝟕</m:t>
                        </m:r>
                      </m:num>
                      <m:den>
                        <m:r>
                          <a:rPr lang="en-US" sz="2400" b="1" i="1" smtClean="0">
                            <a:latin typeface="Cambria Math"/>
                            <a:cs typeface="2005_iannnnnBMX" pitchFamily="2" charset="0"/>
                          </a:rPr>
                          <m:t>𝟗</m:t>
                        </m:r>
                      </m:den>
                    </m:f>
                  </m:oMath>
                </a14:m>
                <a:r>
                  <a:rPr lang="en-US" sz="2800" b="1" dirty="0" smtClean="0">
                    <a:latin typeface="2005_iannnnnBMX" pitchFamily="2" charset="0"/>
                    <a:cs typeface="2005_iannnnnBMX" pitchFamily="2" charset="0"/>
                  </a:rPr>
                  <a:t>			</a:t>
                </a:r>
                <a:r>
                  <a:rPr lang="en-US" sz="2800" b="1" dirty="0" smtClean="0">
                    <a:solidFill>
                      <a:schemeClr val="accent6">
                        <a:lumMod val="40000"/>
                        <a:lumOff val="60000"/>
                      </a:schemeClr>
                    </a:solidFill>
                    <a:latin typeface="2005_iannnnnBMX" pitchFamily="2" charset="0"/>
                    <a:cs typeface="2005_iannnnnBMX" pitchFamily="2" charset="0"/>
                  </a:rPr>
                  <a:t>Simplify.</a:t>
                </a:r>
              </a:p>
            </p:txBody>
          </p:sp>
        </mc:Choice>
        <mc:Fallback xmlns="">
          <p:sp>
            <p:nvSpPr>
              <p:cNvPr id="5123" name="Rectangle 3"/>
              <p:cNvSpPr>
                <a:spLocks noGrp="1" noRot="1" noChangeAspect="1" noMove="1" noResize="1" noEditPoints="1" noAdjustHandles="1" noChangeArrowheads="1" noChangeShapeType="1" noTextEdit="1"/>
              </p:cNvSpPr>
              <p:nvPr>
                <p:ph type="body" idx="1"/>
              </p:nvPr>
            </p:nvSpPr>
            <p:spPr>
              <a:xfrm>
                <a:off x="323528" y="1772816"/>
                <a:ext cx="8280920" cy="4752528"/>
              </a:xfrm>
              <a:blipFill rotWithShape="1">
                <a:blip r:embed="rId2"/>
                <a:stretch>
                  <a:fillRect l="-1473" t="-1284" r="-295"/>
                </a:stretch>
              </a:blipFill>
            </p:spPr>
            <p:txBody>
              <a:bodyPr/>
              <a:lstStyle/>
              <a:p>
                <a:r>
                  <a:rPr lang="th-TH">
                    <a:noFill/>
                  </a:rPr>
                  <a:t> </a:t>
                </a:r>
              </a:p>
            </p:txBody>
          </p:sp>
        </mc:Fallback>
      </mc:AlternateContent>
    </p:spTree>
    <p:extLst>
      <p:ext uri="{BB962C8B-B14F-4D97-AF65-F5344CB8AC3E}">
        <p14:creationId xmlns:p14="http://schemas.microsoft.com/office/powerpoint/2010/main" val="3469270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fade">
                                      <p:cBhvr>
                                        <p:cTn id="12" dur="500"/>
                                        <p:tgtEl>
                                          <p:spTgt spid="5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fade">
                                      <p:cBhvr>
                                        <p:cTn id="17" dur="500"/>
                                        <p:tgtEl>
                                          <p:spTgt spid="51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fade">
                                      <p:cBhvr>
                                        <p:cTn id="22" dur="500"/>
                                        <p:tgtEl>
                                          <p:spTgt spid="51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23">
                                            <p:txEl>
                                              <p:pRg st="4" end="4"/>
                                            </p:txEl>
                                          </p:spTgt>
                                        </p:tgtEl>
                                        <p:attrNameLst>
                                          <p:attrName>style.visibility</p:attrName>
                                        </p:attrNameLst>
                                      </p:cBhvr>
                                      <p:to>
                                        <p:strVal val="visible"/>
                                      </p:to>
                                    </p:set>
                                    <p:animEffect transition="in" filter="fade">
                                      <p:cBhvr>
                                        <p:cTn id="27" dur="500"/>
                                        <p:tgtEl>
                                          <p:spTgt spid="51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123">
                                            <p:txEl>
                                              <p:pRg st="5" end="5"/>
                                            </p:txEl>
                                          </p:spTgt>
                                        </p:tgtEl>
                                        <p:attrNameLst>
                                          <p:attrName>style.visibility</p:attrName>
                                        </p:attrNameLst>
                                      </p:cBhvr>
                                      <p:to>
                                        <p:strVal val="visible"/>
                                      </p:to>
                                    </p:set>
                                    <p:animEffect transition="in" filter="fade">
                                      <p:cBhvr>
                                        <p:cTn id="32" dur="500"/>
                                        <p:tgtEl>
                                          <p:spTgt spid="51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เมฆ 5"/>
          <p:cNvSpPr/>
          <p:nvPr/>
        </p:nvSpPr>
        <p:spPr>
          <a:xfrm>
            <a:off x="2123728" y="500042"/>
            <a:ext cx="4680520" cy="840726"/>
          </a:xfrm>
          <a:prstGeom prst="clou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 name="ตัวยึดหมายเลขภาพนิ่ง 5"/>
          <p:cNvSpPr>
            <a:spLocks noGrp="1"/>
          </p:cNvSpPr>
          <p:nvPr>
            <p:ph type="sldNum" sz="quarter" idx="12"/>
          </p:nvPr>
        </p:nvSpPr>
        <p:spPr/>
        <p:txBody>
          <a:bodyPr/>
          <a:lstStyle/>
          <a:p>
            <a:fld id="{8E3771CF-BC35-4C5D-AE13-C627F28D70EF}" type="slidenum">
              <a:rPr lang="en-US"/>
              <a:pPr/>
              <a:t>49</a:t>
            </a:fld>
            <a:endParaRPr lang="en-US"/>
          </a:p>
        </p:txBody>
      </p:sp>
      <p:sp>
        <p:nvSpPr>
          <p:cNvPr id="5122" name="Rectangle 2"/>
          <p:cNvSpPr>
            <a:spLocks noGrp="1" noChangeArrowheads="1"/>
          </p:cNvSpPr>
          <p:nvPr>
            <p:ph type="title"/>
          </p:nvPr>
        </p:nvSpPr>
        <p:spPr>
          <a:xfrm>
            <a:off x="428596" y="476672"/>
            <a:ext cx="7924800" cy="857256"/>
          </a:xfrm>
        </p:spPr>
        <p:txBody>
          <a:bodyPr/>
          <a:lstStyle/>
          <a:p>
            <a:pPr marL="514350" indent="-514350" algn="ctr"/>
            <a:r>
              <a:rPr lang="en-US" sz="4000" dirty="0">
                <a:solidFill>
                  <a:srgbClr val="FFFF00"/>
                </a:solidFill>
                <a:latin typeface="2005_iannnnnBMX" pitchFamily="2" charset="0"/>
                <a:cs typeface="2005_iannnnnBMX" pitchFamily="2" charset="0"/>
              </a:rPr>
              <a:t>Properties of exponents.</a:t>
            </a:r>
          </a:p>
        </p:txBody>
      </p:sp>
      <mc:AlternateContent xmlns:mc="http://schemas.openxmlformats.org/markup-compatibility/2006" xmlns:a14="http://schemas.microsoft.com/office/drawing/2010/main">
        <mc:Choice Requires="a14">
          <p:sp>
            <p:nvSpPr>
              <p:cNvPr id="5123" name="Rectangle 3"/>
              <p:cNvSpPr>
                <a:spLocks noGrp="1" noChangeArrowheads="1"/>
              </p:cNvSpPr>
              <p:nvPr>
                <p:ph type="body" idx="1"/>
              </p:nvPr>
            </p:nvSpPr>
            <p:spPr>
              <a:xfrm>
                <a:off x="323528" y="1628800"/>
                <a:ext cx="8280920" cy="4896544"/>
              </a:xfrm>
            </p:spPr>
            <p:txBody>
              <a:bodyPr/>
              <a:lstStyle/>
              <a:p>
                <a:pPr marL="514350" indent="-514350">
                  <a:buNone/>
                </a:pPr>
                <a:r>
                  <a:rPr lang="en-US" sz="2800" b="1" dirty="0" smtClean="0">
                    <a:latin typeface="2005_iannnnnBMX" pitchFamily="2" charset="0"/>
                    <a:cs typeface="2005_iannnnnBMX" pitchFamily="2" charset="0"/>
                  </a:rPr>
                  <a:t>b.</a:t>
                </a:r>
                <a:r>
                  <a:rPr lang="en-US" sz="2800" b="1" dirty="0" smtClean="0">
                    <a:cs typeface="2005_iannnnnBMX" pitchFamily="2" charset="0"/>
                  </a:rPr>
                  <a:t> </a:t>
                </a:r>
                <a14:m>
                  <m:oMath xmlns:m="http://schemas.openxmlformats.org/officeDocument/2006/math">
                    <m:sSup>
                      <m:sSupPr>
                        <m:ctrlPr>
                          <a:rPr lang="en-US" sz="2400" b="1" i="1">
                            <a:latin typeface="Cambria Math"/>
                            <a:cs typeface="2005_iannnnnBMX" pitchFamily="2" charset="0"/>
                          </a:rPr>
                        </m:ctrlPr>
                      </m:sSupPr>
                      <m:e>
                        <m:d>
                          <m:dPr>
                            <m:ctrlPr>
                              <a:rPr lang="en-US" sz="2400" b="1" i="1">
                                <a:latin typeface="Cambria Math"/>
                                <a:cs typeface="2005_iannnnnBMX" pitchFamily="2" charset="0"/>
                              </a:rPr>
                            </m:ctrlPr>
                          </m:dPr>
                          <m:e>
                            <m:r>
                              <a:rPr lang="en-US" sz="2400" b="1" i="1" smtClean="0">
                                <a:latin typeface="Cambria Math"/>
                                <a:cs typeface="2005_iannnnnBMX" pitchFamily="2" charset="0"/>
                              </a:rPr>
                              <m:t>−</m:t>
                            </m:r>
                            <m:f>
                              <m:fPr>
                                <m:ctrlPr>
                                  <a:rPr lang="en-US" sz="2400" b="1" i="1">
                                    <a:latin typeface="Cambria Math"/>
                                    <a:cs typeface="2005_iannnnnBMX" pitchFamily="2" charset="0"/>
                                  </a:rPr>
                                </m:ctrlPr>
                              </m:fPr>
                              <m:num>
                                <m:r>
                                  <a:rPr lang="en-US" sz="2400" b="1" i="1" smtClean="0">
                                    <a:latin typeface="Cambria Math"/>
                                    <a:cs typeface="2005_iannnnnBMX" pitchFamily="2" charset="0"/>
                                  </a:rPr>
                                  <m:t>𝟐</m:t>
                                </m:r>
                                <m:r>
                                  <a:rPr lang="en-US" sz="2400" b="1" i="1" smtClean="0">
                                    <a:latin typeface="Cambria Math"/>
                                    <a:cs typeface="2005_iannnnnBMX" pitchFamily="2" charset="0"/>
                                  </a:rPr>
                                  <m:t>𝒙</m:t>
                                </m:r>
                              </m:num>
                              <m:den>
                                <m:r>
                                  <a:rPr lang="en-US" sz="2400" b="1" i="1" smtClean="0">
                                    <a:latin typeface="Cambria Math"/>
                                    <a:cs typeface="2005_iannnnnBMX" pitchFamily="2" charset="0"/>
                                  </a:rPr>
                                  <m:t>𝒚</m:t>
                                </m:r>
                              </m:den>
                            </m:f>
                          </m:e>
                        </m:d>
                      </m:e>
                      <m:sup>
                        <m:r>
                          <a:rPr lang="en-US" sz="2400" b="1" i="1">
                            <a:latin typeface="Cambria Math"/>
                            <a:cs typeface="2005_iannnnnBMX" pitchFamily="2" charset="0"/>
                          </a:rPr>
                          <m:t>−</m:t>
                        </m:r>
                        <m:r>
                          <a:rPr lang="en-US" sz="2400" b="1" i="1" smtClean="0">
                            <a:latin typeface="Cambria Math"/>
                            <a:cs typeface="2005_iannnnnBMX" pitchFamily="2" charset="0"/>
                          </a:rPr>
                          <m:t>𝟒</m:t>
                        </m:r>
                      </m:sup>
                    </m:sSup>
                  </m:oMath>
                </a14:m>
                <a:r>
                  <a:rPr lang="en-US" sz="2400" b="1" dirty="0">
                    <a:latin typeface="2005_iannnnnBMX" pitchFamily="2" charset="0"/>
                    <a:cs typeface="2005_iannnnnBMX" pitchFamily="2" charset="0"/>
                  </a:rPr>
                  <a:t>=</a:t>
                </a:r>
                <a14:m>
                  <m:oMath xmlns:m="http://schemas.openxmlformats.org/officeDocument/2006/math">
                    <m:sSup>
                      <m:sSupPr>
                        <m:ctrlPr>
                          <a:rPr lang="en-US" sz="2400" b="1" i="1" dirty="0">
                            <a:latin typeface="Cambria Math"/>
                            <a:cs typeface="2005_iannnnnBMX" pitchFamily="2" charset="0"/>
                          </a:rPr>
                        </m:ctrlPr>
                      </m:sSupPr>
                      <m:e>
                        <m:d>
                          <m:dPr>
                            <m:ctrlPr>
                              <a:rPr lang="en-US" sz="2400" b="1" i="1" dirty="0">
                                <a:latin typeface="Cambria Math"/>
                                <a:cs typeface="2005_iannnnnBMX" pitchFamily="2" charset="0"/>
                              </a:rPr>
                            </m:ctrlPr>
                          </m:dPr>
                          <m:e>
                            <m:r>
                              <a:rPr lang="en-US" sz="2400" b="1" i="1" dirty="0" smtClean="0">
                                <a:latin typeface="Cambria Math"/>
                                <a:cs typeface="2005_iannnnnBMX" pitchFamily="2" charset="0"/>
                              </a:rPr>
                              <m:t>−</m:t>
                            </m:r>
                            <m:f>
                              <m:fPr>
                                <m:ctrlPr>
                                  <a:rPr lang="en-US" sz="2400" b="1" i="1" dirty="0">
                                    <a:latin typeface="Cambria Math"/>
                                    <a:cs typeface="2005_iannnnnBMX" pitchFamily="2" charset="0"/>
                                  </a:rPr>
                                </m:ctrlPr>
                              </m:fPr>
                              <m:num>
                                <m:r>
                                  <a:rPr lang="en-US" sz="2400" b="1" i="1" dirty="0" smtClean="0">
                                    <a:latin typeface="Cambria Math"/>
                                    <a:cs typeface="2005_iannnnnBMX" pitchFamily="2" charset="0"/>
                                  </a:rPr>
                                  <m:t>𝒚</m:t>
                                </m:r>
                              </m:num>
                              <m:den>
                                <m:r>
                                  <a:rPr lang="en-US" sz="2400" b="1" i="1" dirty="0" smtClean="0">
                                    <a:latin typeface="Cambria Math"/>
                                    <a:cs typeface="2005_iannnnnBMX" pitchFamily="2" charset="0"/>
                                  </a:rPr>
                                  <m:t>𝟐</m:t>
                                </m:r>
                                <m:r>
                                  <a:rPr lang="en-US" sz="2400" b="1" i="1" dirty="0" smtClean="0">
                                    <a:latin typeface="Cambria Math"/>
                                    <a:cs typeface="2005_iannnnnBMX" pitchFamily="2" charset="0"/>
                                  </a:rPr>
                                  <m:t>𝒙</m:t>
                                </m:r>
                              </m:den>
                            </m:f>
                          </m:e>
                        </m:d>
                      </m:e>
                      <m:sup>
                        <m:r>
                          <a:rPr lang="en-US" sz="2400" b="1" i="1" dirty="0" smtClean="0">
                            <a:latin typeface="Cambria Math"/>
                            <a:cs typeface="2005_iannnnnBMX" pitchFamily="2" charset="0"/>
                          </a:rPr>
                          <m:t>𝟒</m:t>
                        </m:r>
                      </m:sup>
                    </m:sSup>
                  </m:oMath>
                </a14:m>
                <a:r>
                  <a:rPr lang="en-US" sz="2800" b="1" dirty="0" smtClean="0">
                    <a:latin typeface="2005_iannnnnBMX" pitchFamily="2" charset="0"/>
                    <a:cs typeface="2005_iannnnnBMX" pitchFamily="2" charset="0"/>
                  </a:rPr>
                  <a:t>	</a:t>
                </a:r>
                <a:r>
                  <a:rPr lang="en-US" sz="2800" b="1" dirty="0" smtClean="0">
                    <a:solidFill>
                      <a:schemeClr val="accent6">
                        <a:lumMod val="40000"/>
                        <a:lumOff val="60000"/>
                      </a:schemeClr>
                    </a:solidFill>
                    <a:latin typeface="2005_iannnnnBMX" pitchFamily="2" charset="0"/>
                    <a:cs typeface="2005_iannnnnBMX" pitchFamily="2" charset="0"/>
                  </a:rPr>
                  <a:t>Rewrite using the reciprocal of </a:t>
                </a:r>
                <a14:m>
                  <m:oMath xmlns:m="http://schemas.openxmlformats.org/officeDocument/2006/math">
                    <m:r>
                      <a:rPr lang="en-US" sz="2400" b="1" i="0" smtClean="0">
                        <a:solidFill>
                          <a:schemeClr val="accent6">
                            <a:lumMod val="40000"/>
                            <a:lumOff val="60000"/>
                          </a:schemeClr>
                        </a:solidFill>
                        <a:latin typeface="Cambria Math"/>
                        <a:cs typeface="2005_iannnnnBMX" pitchFamily="2" charset="0"/>
                      </a:rPr>
                      <m:t>−</m:t>
                    </m:r>
                    <m:f>
                      <m:fPr>
                        <m:ctrlPr>
                          <a:rPr lang="en-US" sz="2400" b="1" i="1" smtClean="0">
                            <a:solidFill>
                              <a:schemeClr val="accent6">
                                <a:lumMod val="40000"/>
                                <a:lumOff val="60000"/>
                              </a:schemeClr>
                            </a:solidFill>
                            <a:latin typeface="Cambria Math"/>
                            <a:cs typeface="2005_iannnnnBMX" pitchFamily="2" charset="0"/>
                          </a:rPr>
                        </m:ctrlPr>
                      </m:fPr>
                      <m:num>
                        <m:r>
                          <a:rPr lang="en-US" sz="2400" b="1" i="1" smtClean="0">
                            <a:solidFill>
                              <a:schemeClr val="accent6">
                                <a:lumMod val="40000"/>
                                <a:lumOff val="60000"/>
                              </a:schemeClr>
                            </a:solidFill>
                            <a:latin typeface="Cambria Math"/>
                            <a:cs typeface="2005_iannnnnBMX" pitchFamily="2" charset="0"/>
                          </a:rPr>
                          <m:t>𝟐</m:t>
                        </m:r>
                        <m:r>
                          <a:rPr lang="en-US" sz="2400" b="1" i="1" smtClean="0">
                            <a:solidFill>
                              <a:schemeClr val="accent6">
                                <a:lumMod val="40000"/>
                                <a:lumOff val="60000"/>
                              </a:schemeClr>
                            </a:solidFill>
                            <a:latin typeface="Cambria Math"/>
                            <a:cs typeface="2005_iannnnnBMX" pitchFamily="2" charset="0"/>
                          </a:rPr>
                          <m:t>𝒙</m:t>
                        </m:r>
                      </m:num>
                      <m:den>
                        <m:r>
                          <a:rPr lang="en-US" sz="2400" b="1" i="1" smtClean="0">
                            <a:solidFill>
                              <a:schemeClr val="accent6">
                                <a:lumMod val="40000"/>
                                <a:lumOff val="60000"/>
                              </a:schemeClr>
                            </a:solidFill>
                            <a:latin typeface="Cambria Math"/>
                            <a:cs typeface="2005_iannnnnBMX" pitchFamily="2" charset="0"/>
                          </a:rPr>
                          <m:t>𝒚</m:t>
                        </m:r>
                      </m:den>
                    </m:f>
                  </m:oMath>
                </a14:m>
                <a:r>
                  <a:rPr lang="en-US" sz="2400" b="1" dirty="0" smtClean="0">
                    <a:solidFill>
                      <a:schemeClr val="accent6">
                        <a:lumMod val="40000"/>
                        <a:lumOff val="60000"/>
                      </a:schemeClr>
                    </a:solidFill>
                    <a:latin typeface="2005_iannnnnBMX" pitchFamily="2" charset="0"/>
                    <a:cs typeface="2005_iannnnnBMX" pitchFamily="2" charset="0"/>
                  </a:rPr>
                  <a:t>. </a:t>
                </a:r>
              </a:p>
              <a:p>
                <a:pPr marL="514350" indent="-514350">
                  <a:buNone/>
                </a:pPr>
                <a:r>
                  <a:rPr lang="en-US" sz="2400" b="1" dirty="0" smtClean="0">
                    <a:latin typeface="2005_iannnnnBMX" pitchFamily="2" charset="0"/>
                    <a:cs typeface="2005_iannnnnBMX" pitchFamily="2" charset="0"/>
                  </a:rPr>
                  <a:t>= </a:t>
                </a:r>
                <a14:m>
                  <m:oMath xmlns:m="http://schemas.openxmlformats.org/officeDocument/2006/math">
                    <m:sSup>
                      <m:sSupPr>
                        <m:ctrlPr>
                          <a:rPr lang="en-US" sz="2800" b="1" i="1" smtClean="0">
                            <a:latin typeface="Cambria Math"/>
                            <a:ea typeface="Cambria Math"/>
                            <a:cs typeface="2005_iannnnnBMX" pitchFamily="2" charset="0"/>
                          </a:rPr>
                        </m:ctrlPr>
                      </m:sSupPr>
                      <m:e>
                        <m:d>
                          <m:dPr>
                            <m:ctrlPr>
                              <a:rPr lang="en-US" sz="2800" b="1" i="1" smtClean="0">
                                <a:latin typeface="Cambria Math"/>
                                <a:ea typeface="Cambria Math"/>
                                <a:cs typeface="2005_iannnnnBMX" pitchFamily="2" charset="0"/>
                              </a:rPr>
                            </m:ctrlPr>
                          </m:dPr>
                          <m:e>
                            <m:f>
                              <m:fPr>
                                <m:ctrlPr>
                                  <a:rPr lang="en-US" sz="2800" b="1" i="1" smtClean="0">
                                    <a:latin typeface="Cambria Math"/>
                                    <a:ea typeface="Cambria Math"/>
                                    <a:cs typeface="2005_iannnnnBMX" pitchFamily="2" charset="0"/>
                                  </a:rPr>
                                </m:ctrlPr>
                              </m:fPr>
                              <m:num>
                                <m:r>
                                  <a:rPr lang="en-US" sz="2800" b="1" i="1" smtClean="0">
                                    <a:latin typeface="Cambria Math"/>
                                    <a:ea typeface="Cambria Math"/>
                                    <a:cs typeface="2005_iannnnnBMX" pitchFamily="2" charset="0"/>
                                  </a:rPr>
                                  <m:t>−</m:t>
                                </m:r>
                                <m:r>
                                  <a:rPr lang="en-US" sz="2800" b="1" i="1" smtClean="0">
                                    <a:latin typeface="Cambria Math"/>
                                    <a:ea typeface="Cambria Math"/>
                                    <a:cs typeface="2005_iannnnnBMX" pitchFamily="2" charset="0"/>
                                  </a:rPr>
                                  <m:t>𝒚</m:t>
                                </m:r>
                              </m:num>
                              <m:den>
                                <m:r>
                                  <a:rPr lang="en-US" sz="2800" b="1" i="1" smtClean="0">
                                    <a:latin typeface="Cambria Math"/>
                                    <a:ea typeface="Cambria Math"/>
                                    <a:cs typeface="2005_iannnnnBMX" pitchFamily="2" charset="0"/>
                                  </a:rPr>
                                  <m:t>𝟐</m:t>
                                </m:r>
                                <m:r>
                                  <a:rPr lang="en-US" sz="2800" b="1" i="1" smtClean="0">
                                    <a:latin typeface="Cambria Math"/>
                                    <a:ea typeface="Cambria Math"/>
                                    <a:cs typeface="2005_iannnnnBMX" pitchFamily="2" charset="0"/>
                                  </a:rPr>
                                  <m:t>𝒙</m:t>
                                </m:r>
                              </m:den>
                            </m:f>
                          </m:e>
                        </m:d>
                      </m:e>
                      <m:sup>
                        <m:r>
                          <a:rPr lang="en-US" sz="2800" b="1" i="1" smtClean="0">
                            <a:latin typeface="Cambria Math"/>
                            <a:ea typeface="Cambria Math"/>
                            <a:cs typeface="2005_iannnnnBMX" pitchFamily="2" charset="0"/>
                          </a:rPr>
                          <m:t>𝟒</m:t>
                        </m:r>
                      </m:sup>
                    </m:sSup>
                  </m:oMath>
                </a14:m>
                <a:r>
                  <a:rPr lang="en-US" sz="2800" b="1" dirty="0" smtClean="0">
                    <a:ea typeface="Cambria Math"/>
                    <a:cs typeface="2005_iannnnnBMX" pitchFamily="2" charset="0"/>
                  </a:rPr>
                  <a:t>		</a:t>
                </a:r>
                <a:r>
                  <a:rPr lang="en-US" sz="2800" b="1" dirty="0">
                    <a:latin typeface="2005_iannnnnBMX" pitchFamily="2" charset="0"/>
                    <a:cs typeface="2005_iannnnnBMX" pitchFamily="2" charset="0"/>
                  </a:rPr>
                  <a:t> </a:t>
                </a:r>
                <a:r>
                  <a:rPr lang="en-US" sz="2800" b="1" dirty="0" smtClean="0">
                    <a:solidFill>
                      <a:schemeClr val="accent6">
                        <a:lumMod val="40000"/>
                        <a:lumOff val="60000"/>
                      </a:schemeClr>
                    </a:solidFill>
                    <a:latin typeface="2005_iannnnnBMX" pitchFamily="2" charset="0"/>
                    <a:cs typeface="2005_iannnnnBMX" pitchFamily="2" charset="0"/>
                  </a:rPr>
                  <a:t>Write the fraction with a negative numerator. </a:t>
                </a:r>
              </a:p>
              <a:p>
                <a:pPr marL="514350" indent="-514350">
                  <a:buNone/>
                </a:pPr>
                <a:r>
                  <a:rPr lang="en-US" sz="2800" b="1" dirty="0" smtClean="0">
                    <a:latin typeface="2005_iannnnnBMX" pitchFamily="2" charset="0"/>
                    <a:cs typeface="2005_iannnnnBMX" pitchFamily="2" charset="0"/>
                  </a:rPr>
                  <a:t>=</a:t>
                </a:r>
                <a:r>
                  <a:rPr lang="en-US" sz="2800" b="1" dirty="0">
                    <a:ea typeface="Cambria Math"/>
                    <a:cs typeface="2005_iannnnnBMX" pitchFamily="2" charset="0"/>
                  </a:rPr>
                  <a:t> </a:t>
                </a:r>
                <a14:m>
                  <m:oMath xmlns:m="http://schemas.openxmlformats.org/officeDocument/2006/math">
                    <m:f>
                      <m:fPr>
                        <m:ctrlPr>
                          <a:rPr lang="en-US" sz="2800" b="1" i="1" smtClean="0">
                            <a:latin typeface="Cambria Math"/>
                            <a:ea typeface="Cambria Math"/>
                            <a:cs typeface="2005_iannnnnBMX" pitchFamily="2" charset="0"/>
                          </a:rPr>
                        </m:ctrlPr>
                      </m:fPr>
                      <m:num>
                        <m:sSup>
                          <m:sSupPr>
                            <m:ctrlPr>
                              <a:rPr lang="en-US" sz="2800" b="1" i="1" smtClean="0">
                                <a:latin typeface="Cambria Math"/>
                                <a:ea typeface="Cambria Math"/>
                                <a:cs typeface="2005_iannnnnBMX" pitchFamily="2" charset="0"/>
                              </a:rPr>
                            </m:ctrlPr>
                          </m:sSupPr>
                          <m:e>
                            <m:r>
                              <a:rPr lang="en-US" sz="2800" b="1" i="1" smtClean="0">
                                <a:latin typeface="Cambria Math"/>
                                <a:ea typeface="Cambria Math"/>
                                <a:cs typeface="2005_iannnnnBMX" pitchFamily="2" charset="0"/>
                              </a:rPr>
                              <m:t>(−</m:t>
                            </m:r>
                            <m:r>
                              <a:rPr lang="en-US" sz="2800" b="1" i="1" smtClean="0">
                                <a:latin typeface="Cambria Math"/>
                                <a:ea typeface="Cambria Math"/>
                                <a:cs typeface="2005_iannnnnBMX" pitchFamily="2" charset="0"/>
                              </a:rPr>
                              <m:t>𝒚</m:t>
                            </m:r>
                            <m:r>
                              <a:rPr lang="en-US" sz="2800" b="1" i="1" smtClean="0">
                                <a:latin typeface="Cambria Math"/>
                                <a:ea typeface="Cambria Math"/>
                                <a:cs typeface="2005_iannnnnBMX" pitchFamily="2" charset="0"/>
                              </a:rPr>
                              <m:t>)</m:t>
                            </m:r>
                          </m:e>
                          <m:sup>
                            <m:r>
                              <a:rPr lang="en-US" sz="2800" b="1" i="1" smtClean="0">
                                <a:latin typeface="Cambria Math"/>
                                <a:ea typeface="Cambria Math"/>
                                <a:cs typeface="2005_iannnnnBMX" pitchFamily="2" charset="0"/>
                              </a:rPr>
                              <m:t>𝟐</m:t>
                            </m:r>
                          </m:sup>
                        </m:sSup>
                      </m:num>
                      <m:den>
                        <m:sSup>
                          <m:sSupPr>
                            <m:ctrlPr>
                              <a:rPr lang="en-US" sz="2800" b="1" i="1" smtClean="0">
                                <a:latin typeface="Cambria Math"/>
                                <a:ea typeface="Cambria Math"/>
                                <a:cs typeface="2005_iannnnnBMX" pitchFamily="2" charset="0"/>
                              </a:rPr>
                            </m:ctrlPr>
                          </m:sSupPr>
                          <m:e>
                            <m:r>
                              <a:rPr lang="en-US" sz="2800" b="1" i="1" smtClean="0">
                                <a:latin typeface="Cambria Math"/>
                                <a:ea typeface="Cambria Math"/>
                                <a:cs typeface="2005_iannnnnBMX" pitchFamily="2" charset="0"/>
                              </a:rPr>
                              <m:t>(</m:t>
                            </m:r>
                            <m:r>
                              <a:rPr lang="en-US" sz="2800" b="1" i="1" smtClean="0">
                                <a:latin typeface="Cambria Math"/>
                                <a:ea typeface="Cambria Math"/>
                                <a:cs typeface="2005_iannnnnBMX" pitchFamily="2" charset="0"/>
                              </a:rPr>
                              <m:t>𝟐</m:t>
                            </m:r>
                            <m:r>
                              <a:rPr lang="en-US" sz="2800" b="1" i="1" smtClean="0">
                                <a:latin typeface="Cambria Math"/>
                                <a:ea typeface="Cambria Math"/>
                                <a:cs typeface="2005_iannnnnBMX" pitchFamily="2" charset="0"/>
                              </a:rPr>
                              <m:t>𝒙</m:t>
                            </m:r>
                            <m:r>
                              <a:rPr lang="en-US" sz="2800" b="1" i="1" smtClean="0">
                                <a:latin typeface="Cambria Math"/>
                                <a:ea typeface="Cambria Math"/>
                                <a:cs typeface="2005_iannnnnBMX" pitchFamily="2" charset="0"/>
                              </a:rPr>
                              <m:t>)</m:t>
                            </m:r>
                          </m:e>
                          <m:sup>
                            <m:r>
                              <a:rPr lang="en-US" sz="2800" b="1" i="1" smtClean="0">
                                <a:latin typeface="Cambria Math"/>
                                <a:ea typeface="Cambria Math"/>
                                <a:cs typeface="2005_iannnnnBMX" pitchFamily="2" charset="0"/>
                              </a:rPr>
                              <m:t>𝟐</m:t>
                            </m:r>
                          </m:sup>
                        </m:sSup>
                      </m:den>
                    </m:f>
                  </m:oMath>
                </a14:m>
                <a:r>
                  <a:rPr lang="en-US" sz="2800" b="1" dirty="0" smtClean="0">
                    <a:latin typeface="2005_iannnnnBMX" pitchFamily="2" charset="0"/>
                    <a:cs typeface="2005_iannnnnBMX" pitchFamily="2" charset="0"/>
                  </a:rPr>
                  <a:t>	            </a:t>
                </a:r>
                <a:r>
                  <a:rPr lang="en-US" sz="2800" b="1" dirty="0" smtClean="0">
                    <a:solidFill>
                      <a:schemeClr val="accent6">
                        <a:lumMod val="40000"/>
                        <a:lumOff val="60000"/>
                      </a:schemeClr>
                    </a:solidFill>
                    <a:latin typeface="2005_iannnnnBMX" pitchFamily="2" charset="0"/>
                    <a:cs typeface="2005_iannnnnBMX" pitchFamily="2" charset="0"/>
                  </a:rPr>
                  <a:t>Raise the numerator and denominator to the fourth power.</a:t>
                </a:r>
              </a:p>
              <a:p>
                <a:pPr marL="514350" indent="-514350">
                  <a:buNone/>
                </a:pPr>
                <a:r>
                  <a:rPr lang="en-US" sz="2800" b="1" dirty="0" smtClean="0">
                    <a:latin typeface="2005_iannnnnBMX" pitchFamily="2" charset="0"/>
                    <a:cs typeface="2005_iannnnnBMX" pitchFamily="2" charset="0"/>
                  </a:rPr>
                  <a:t>= </a:t>
                </a:r>
                <a14:m>
                  <m:oMath xmlns:m="http://schemas.openxmlformats.org/officeDocument/2006/math">
                    <m:f>
                      <m:fPr>
                        <m:ctrlPr>
                          <a:rPr lang="en-US" sz="2800" b="1" i="1" smtClean="0">
                            <a:latin typeface="Cambria Math"/>
                            <a:cs typeface="2005_iannnnnBMX" pitchFamily="2" charset="0"/>
                          </a:rPr>
                        </m:ctrlPr>
                      </m:fPr>
                      <m:num>
                        <m:sSup>
                          <m:sSupPr>
                            <m:ctrlPr>
                              <a:rPr lang="en-US" sz="2800" b="1" i="1" smtClean="0">
                                <a:latin typeface="Cambria Math"/>
                                <a:cs typeface="2005_iannnnnBMX" pitchFamily="2" charset="0"/>
                              </a:rPr>
                            </m:ctrlPr>
                          </m:sSupPr>
                          <m:e>
                            <m:r>
                              <a:rPr lang="en-US" sz="2800" b="1" i="1" smtClean="0">
                                <a:latin typeface="Cambria Math"/>
                                <a:cs typeface="2005_iannnnnBMX" pitchFamily="2" charset="0"/>
                              </a:rPr>
                              <m:t>𝒚</m:t>
                            </m:r>
                          </m:e>
                          <m:sup>
                            <m:r>
                              <a:rPr lang="en-US" sz="2800" b="1" i="1" smtClean="0">
                                <a:latin typeface="Cambria Math"/>
                                <a:cs typeface="2005_iannnnnBMX" pitchFamily="2" charset="0"/>
                              </a:rPr>
                              <m:t>𝟒</m:t>
                            </m:r>
                          </m:sup>
                        </m:sSup>
                      </m:num>
                      <m:den>
                        <m:sSup>
                          <m:sSupPr>
                            <m:ctrlPr>
                              <a:rPr lang="en-US" sz="2800" b="1" i="1" smtClean="0">
                                <a:latin typeface="Cambria Math"/>
                                <a:cs typeface="2005_iannnnnBMX" pitchFamily="2" charset="0"/>
                              </a:rPr>
                            </m:ctrlPr>
                          </m:sSupPr>
                          <m:e>
                            <m:r>
                              <a:rPr lang="en-US" sz="2800" b="1" i="1" smtClean="0">
                                <a:latin typeface="Cambria Math"/>
                                <a:cs typeface="2005_iannnnnBMX" pitchFamily="2" charset="0"/>
                              </a:rPr>
                              <m:t>𝟏𝟔</m:t>
                            </m:r>
                            <m:r>
                              <a:rPr lang="en-US" sz="2800" b="1" i="1" smtClean="0">
                                <a:latin typeface="Cambria Math"/>
                                <a:cs typeface="2005_iannnnnBMX" pitchFamily="2" charset="0"/>
                              </a:rPr>
                              <m:t>𝒙</m:t>
                            </m:r>
                          </m:e>
                          <m:sup>
                            <m:r>
                              <a:rPr lang="en-US" sz="2800" b="1" i="1" smtClean="0">
                                <a:latin typeface="Cambria Math"/>
                                <a:cs typeface="2005_iannnnnBMX" pitchFamily="2" charset="0"/>
                              </a:rPr>
                              <m:t>𝟒</m:t>
                            </m:r>
                          </m:sup>
                        </m:sSup>
                      </m:den>
                    </m:f>
                  </m:oMath>
                </a14:m>
                <a:r>
                  <a:rPr lang="en-US" sz="2800" b="1" dirty="0" smtClean="0">
                    <a:latin typeface="2005_iannnnnBMX" pitchFamily="2" charset="0"/>
                    <a:cs typeface="2005_iannnnnBMX" pitchFamily="2" charset="0"/>
                  </a:rPr>
                  <a:t>	 		</a:t>
                </a:r>
                <a:r>
                  <a:rPr lang="en-US" sz="2800" b="1" dirty="0" smtClean="0">
                    <a:solidFill>
                      <a:schemeClr val="accent6">
                        <a:lumMod val="40000"/>
                        <a:lumOff val="60000"/>
                      </a:schemeClr>
                    </a:solidFill>
                    <a:latin typeface="2005_iannnnnBMX" pitchFamily="2" charset="0"/>
                    <a:cs typeface="2005_iannnnnBMX" pitchFamily="2" charset="0"/>
                  </a:rPr>
                  <a:t>Simplify.</a:t>
                </a:r>
              </a:p>
            </p:txBody>
          </p:sp>
        </mc:Choice>
        <mc:Fallback xmlns="">
          <p:sp>
            <p:nvSpPr>
              <p:cNvPr id="5123" name="Rectangle 3"/>
              <p:cNvSpPr>
                <a:spLocks noGrp="1" noRot="1" noChangeAspect="1" noMove="1" noResize="1" noEditPoints="1" noAdjustHandles="1" noChangeArrowheads="1" noChangeShapeType="1" noTextEdit="1"/>
              </p:cNvSpPr>
              <p:nvPr>
                <p:ph type="body" idx="1"/>
              </p:nvPr>
            </p:nvSpPr>
            <p:spPr>
              <a:xfrm>
                <a:off x="323528" y="1628800"/>
                <a:ext cx="8280920" cy="4896544"/>
              </a:xfrm>
              <a:blipFill rotWithShape="1">
                <a:blip r:embed="rId2"/>
                <a:stretch>
                  <a:fillRect l="-1473" r="-1031"/>
                </a:stretch>
              </a:blipFill>
            </p:spPr>
            <p:txBody>
              <a:bodyPr/>
              <a:lstStyle/>
              <a:p>
                <a:r>
                  <a:rPr lang="th-TH">
                    <a:noFill/>
                  </a:rPr>
                  <a:t> </a:t>
                </a:r>
              </a:p>
            </p:txBody>
          </p:sp>
        </mc:Fallback>
      </mc:AlternateContent>
    </p:spTree>
    <p:extLst>
      <p:ext uri="{BB962C8B-B14F-4D97-AF65-F5344CB8AC3E}">
        <p14:creationId xmlns:p14="http://schemas.microsoft.com/office/powerpoint/2010/main" val="2050569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fade">
                                      <p:cBhvr>
                                        <p:cTn id="12" dur="500"/>
                                        <p:tgtEl>
                                          <p:spTgt spid="5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fade">
                                      <p:cBhvr>
                                        <p:cTn id="17" dur="500"/>
                                        <p:tgtEl>
                                          <p:spTgt spid="51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fade">
                                      <p:cBhvr>
                                        <p:cTn id="22" dur="500"/>
                                        <p:tgtEl>
                                          <p:spTgt spid="51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เมฆ 5"/>
          <p:cNvSpPr/>
          <p:nvPr/>
        </p:nvSpPr>
        <p:spPr>
          <a:xfrm>
            <a:off x="3000364" y="500042"/>
            <a:ext cx="2857520" cy="1071570"/>
          </a:xfrm>
          <a:prstGeom prst="clou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 name="ตัวยึดหมายเลขภาพนิ่ง 5"/>
          <p:cNvSpPr>
            <a:spLocks noGrp="1"/>
          </p:cNvSpPr>
          <p:nvPr>
            <p:ph type="sldNum" sz="quarter" idx="12"/>
          </p:nvPr>
        </p:nvSpPr>
        <p:spPr/>
        <p:txBody>
          <a:bodyPr/>
          <a:lstStyle/>
          <a:p>
            <a:fld id="{8E3771CF-BC35-4C5D-AE13-C627F28D70EF}" type="slidenum">
              <a:rPr lang="en-US"/>
              <a:pPr/>
              <a:t>5</a:t>
            </a:fld>
            <a:endParaRPr lang="en-US"/>
          </a:p>
        </p:txBody>
      </p:sp>
      <p:sp>
        <p:nvSpPr>
          <p:cNvPr id="5122" name="Rectangle 2"/>
          <p:cNvSpPr>
            <a:spLocks noGrp="1" noChangeArrowheads="1"/>
          </p:cNvSpPr>
          <p:nvPr>
            <p:ph type="title"/>
          </p:nvPr>
        </p:nvSpPr>
        <p:spPr>
          <a:xfrm>
            <a:off x="428596" y="571480"/>
            <a:ext cx="7924800" cy="857256"/>
          </a:xfrm>
        </p:spPr>
        <p:txBody>
          <a:bodyPr/>
          <a:lstStyle/>
          <a:p>
            <a:pPr algn="ctr"/>
            <a:r>
              <a:rPr lang="en-US" sz="4000" dirty="0" smtClean="0">
                <a:solidFill>
                  <a:srgbClr val="FFFF00"/>
                </a:solidFill>
                <a:latin typeface="2005_iannnnnBMX" pitchFamily="2" charset="0"/>
                <a:cs typeface="2005_iannnnnBMX" pitchFamily="2" charset="0"/>
              </a:rPr>
              <a:t>Exponents</a:t>
            </a:r>
            <a:endParaRPr lang="en-US" sz="4000" dirty="0">
              <a:solidFill>
                <a:srgbClr val="FFFF00"/>
              </a:solidFill>
              <a:latin typeface="2005_iannnnnBMX" pitchFamily="2" charset="0"/>
              <a:cs typeface="2005_iannnnnBMX" pitchFamily="2" charset="0"/>
            </a:endParaRPr>
          </a:p>
        </p:txBody>
      </p:sp>
      <mc:AlternateContent xmlns:mc="http://schemas.openxmlformats.org/markup-compatibility/2006" xmlns:a14="http://schemas.microsoft.com/office/drawing/2010/main">
        <mc:Choice Requires="a14">
          <p:sp>
            <p:nvSpPr>
              <p:cNvPr id="5123" name="Rectangle 3"/>
              <p:cNvSpPr>
                <a:spLocks noGrp="1" noChangeArrowheads="1"/>
              </p:cNvSpPr>
              <p:nvPr>
                <p:ph type="body" idx="1"/>
              </p:nvPr>
            </p:nvSpPr>
            <p:spPr>
              <a:xfrm>
                <a:off x="500034" y="1357298"/>
                <a:ext cx="8001056" cy="5143536"/>
              </a:xfrm>
            </p:spPr>
            <p:txBody>
              <a:bodyPr/>
              <a:lstStyle/>
              <a:p>
                <a:pPr marL="514350" indent="-514350">
                  <a:buNone/>
                </a:pPr>
                <a:r>
                  <a:rPr lang="en-US" sz="2800" b="1" dirty="0" smtClean="0">
                    <a:solidFill>
                      <a:srgbClr val="00B0F0"/>
                    </a:solidFill>
                    <a:latin typeface="2005_iannnnnBMX" pitchFamily="2" charset="0"/>
                    <a:cs typeface="2005_iannnnnBMX" pitchFamily="2" charset="0"/>
                  </a:rPr>
                  <a:t>You can use exponents to show repeated multiplication.</a:t>
                </a:r>
              </a:p>
              <a:p>
                <a:pPr marL="514350" indent="-514350">
                  <a:buNone/>
                </a:pPr>
                <a:r>
                  <a:rPr lang="en-US" sz="2800" b="1" dirty="0" smtClean="0">
                    <a:solidFill>
                      <a:srgbClr val="00B0F0"/>
                    </a:solidFill>
                    <a:latin typeface="2005_iannnnnBMX" pitchFamily="2" charset="0"/>
                    <a:cs typeface="2005_iannnnnBMX" pitchFamily="2" charset="0"/>
                  </a:rPr>
                  <a:t>            exponent</a:t>
                </a:r>
              </a:p>
              <a:p>
                <a:pPr marL="514350" indent="-514350">
                  <a:buNone/>
                </a:pPr>
                <a:endParaRPr lang="en-US" sz="2800" b="1" dirty="0" smtClean="0">
                  <a:solidFill>
                    <a:srgbClr val="00B0F0"/>
                  </a:solidFill>
                  <a:latin typeface="2005_iannnnnBMX" pitchFamily="2" charset="0"/>
                  <a:cs typeface="2005_iannnnnBMX" pitchFamily="2" charset="0"/>
                </a:endParaRPr>
              </a:p>
              <a:p>
                <a:pPr marL="514350" indent="-514350">
                  <a:buNone/>
                </a:pPr>
                <a:r>
                  <a:rPr lang="en-US" sz="2800" b="1" dirty="0" smtClean="0">
                    <a:solidFill>
                      <a:srgbClr val="FF3300"/>
                    </a:solidFill>
                    <a:latin typeface="2005_iannnnnBMX" pitchFamily="2" charset="0"/>
                    <a:cs typeface="2005_iannnnnBMX" pitchFamily="2" charset="0"/>
                  </a:rPr>
                  <a:t>base</a:t>
                </a:r>
                <a:r>
                  <a:rPr lang="en-US" sz="2800" b="1" dirty="0" smtClean="0">
                    <a:solidFill>
                      <a:srgbClr val="00B0F0"/>
                    </a:solidFill>
                    <a:latin typeface="2005_iannnnnBMX" pitchFamily="2" charset="0"/>
                    <a:cs typeface="2005_iannnnnBMX" pitchFamily="2" charset="0"/>
                  </a:rPr>
                  <a:t>         </a:t>
                </a:r>
                <a14:m>
                  <m:oMath xmlns:m="http://schemas.openxmlformats.org/officeDocument/2006/math">
                    <m:sSup>
                      <m:sSupPr>
                        <m:ctrlPr>
                          <a:rPr lang="en-US" sz="2000" b="1" i="1" smtClean="0">
                            <a:solidFill>
                              <a:srgbClr val="00B0F0"/>
                            </a:solidFill>
                            <a:latin typeface="Cambria Math"/>
                            <a:cs typeface="2005_iannnnnBMX" pitchFamily="2" charset="0"/>
                          </a:rPr>
                        </m:ctrlPr>
                      </m:sSupPr>
                      <m:e>
                        <m:r>
                          <a:rPr lang="en-US" sz="2000" b="1" i="1" smtClean="0">
                            <a:solidFill>
                              <a:srgbClr val="FF3300"/>
                            </a:solidFill>
                            <a:latin typeface="Cambria Math"/>
                            <a:cs typeface="2005_iannnnnBMX" pitchFamily="2" charset="0"/>
                          </a:rPr>
                          <m:t>𝟐</m:t>
                        </m:r>
                      </m:e>
                      <m:sup>
                        <m:r>
                          <a:rPr lang="en-US" sz="2000" b="1" i="1" smtClean="0">
                            <a:solidFill>
                              <a:srgbClr val="00B0F0"/>
                            </a:solidFill>
                            <a:latin typeface="Cambria Math"/>
                            <a:cs typeface="2005_iannnnnBMX" pitchFamily="2" charset="0"/>
                          </a:rPr>
                          <m:t>𝟔</m:t>
                        </m:r>
                      </m:sup>
                    </m:sSup>
                  </m:oMath>
                </a14:m>
                <a:r>
                  <a:rPr lang="en-US" sz="3200" dirty="0" smtClean="0">
                    <a:latin typeface="2005_iannnnnBMX" pitchFamily="2" charset="0"/>
                    <a:cs typeface="2005_iannnnnBMX" pitchFamily="2" charset="0"/>
                  </a:rPr>
                  <a:t>  =   2 </a:t>
                </a:r>
                <a:r>
                  <a:rPr lang="en-US" sz="3200" dirty="0">
                    <a:latin typeface="2005_iannnnnBMX" pitchFamily="2" charset="0"/>
                    <a:cs typeface="2005_iannnnnBMX" pitchFamily="2" charset="0"/>
                    <a:sym typeface="Symbol"/>
                  </a:rPr>
                  <a:t> 2  </a:t>
                </a:r>
                <a:r>
                  <a:rPr lang="en-US" sz="3200" dirty="0" smtClean="0">
                    <a:latin typeface="2005_iannnnnBMX" pitchFamily="2" charset="0"/>
                    <a:cs typeface="2005_iannnnnBMX" pitchFamily="2" charset="0"/>
                    <a:sym typeface="Symbol"/>
                  </a:rPr>
                  <a:t>2 </a:t>
                </a:r>
                <a:r>
                  <a:rPr lang="en-US" sz="3200" dirty="0">
                    <a:latin typeface="2005_iannnnnBMX" pitchFamily="2" charset="0"/>
                    <a:cs typeface="2005_iannnnnBMX" pitchFamily="2" charset="0"/>
                    <a:sym typeface="Symbol"/>
                  </a:rPr>
                  <a:t> </a:t>
                </a:r>
                <a:r>
                  <a:rPr lang="en-US" sz="3200" dirty="0" smtClean="0">
                    <a:latin typeface="2005_iannnnnBMX" pitchFamily="2" charset="0"/>
                    <a:cs typeface="2005_iannnnnBMX" pitchFamily="2" charset="0"/>
                    <a:sym typeface="Symbol"/>
                  </a:rPr>
                  <a:t>2 </a:t>
                </a:r>
                <a:r>
                  <a:rPr lang="en-US" sz="3200" dirty="0">
                    <a:latin typeface="2005_iannnnnBMX" pitchFamily="2" charset="0"/>
                    <a:cs typeface="2005_iannnnnBMX" pitchFamily="2" charset="0"/>
                    <a:sym typeface="Symbol"/>
                  </a:rPr>
                  <a:t> </a:t>
                </a:r>
                <a:r>
                  <a:rPr lang="en-US" sz="3200" dirty="0" smtClean="0">
                    <a:latin typeface="2005_iannnnnBMX" pitchFamily="2" charset="0"/>
                    <a:cs typeface="2005_iannnnnBMX" pitchFamily="2" charset="0"/>
                    <a:sym typeface="Symbol"/>
                  </a:rPr>
                  <a:t>2 </a:t>
                </a:r>
                <a:r>
                  <a:rPr lang="en-US" sz="3200" dirty="0">
                    <a:latin typeface="2005_iannnnnBMX" pitchFamily="2" charset="0"/>
                    <a:cs typeface="2005_iannnnnBMX" pitchFamily="2" charset="0"/>
                    <a:sym typeface="Symbol"/>
                  </a:rPr>
                  <a:t> </a:t>
                </a:r>
                <a:r>
                  <a:rPr lang="en-US" sz="3200" dirty="0" smtClean="0">
                    <a:latin typeface="2005_iannnnnBMX" pitchFamily="2" charset="0"/>
                    <a:cs typeface="2005_iannnnnBMX" pitchFamily="2" charset="0"/>
                    <a:sym typeface="Symbol"/>
                  </a:rPr>
                  <a:t>2 = 64         </a:t>
                </a:r>
                <a:r>
                  <a:rPr lang="en-US" sz="3200" dirty="0" smtClean="0">
                    <a:solidFill>
                      <a:schemeClr val="accent6">
                        <a:lumMod val="60000"/>
                        <a:lumOff val="40000"/>
                      </a:schemeClr>
                    </a:solidFill>
                    <a:latin typeface="2005_iannnnnBMX" pitchFamily="2" charset="0"/>
                    <a:cs typeface="2005_iannnnnBMX" pitchFamily="2" charset="0"/>
                    <a:sym typeface="Symbol"/>
                  </a:rPr>
                  <a:t>the value of</a:t>
                </a:r>
              </a:p>
              <a:p>
                <a:pPr marL="514350" indent="-514350">
                  <a:buNone/>
                </a:pPr>
                <a:r>
                  <a:rPr lang="en-US" sz="3200" dirty="0">
                    <a:latin typeface="2005_iannnnnBMX" pitchFamily="2" charset="0"/>
                    <a:cs typeface="2005_iannnnnBMX" pitchFamily="2" charset="0"/>
                    <a:sym typeface="Symbol"/>
                  </a:rPr>
                  <a:t>	</a:t>
                </a:r>
                <a:r>
                  <a:rPr lang="en-US" sz="3200" dirty="0" smtClean="0">
                    <a:latin typeface="2005_iannnnnBMX" pitchFamily="2" charset="0"/>
                    <a:cs typeface="2005_iannnnnBMX" pitchFamily="2" charset="0"/>
                    <a:sym typeface="Symbol"/>
                  </a:rPr>
                  <a:t>	  </a:t>
                </a:r>
                <a:r>
                  <a:rPr lang="en-US" sz="3200" dirty="0" smtClean="0">
                    <a:solidFill>
                      <a:srgbClr val="FF0066"/>
                    </a:solidFill>
                    <a:latin typeface="2005_iannnnnBMX" pitchFamily="2" charset="0"/>
                    <a:cs typeface="2005_iannnnnBMX" pitchFamily="2" charset="0"/>
                    <a:sym typeface="Symbol"/>
                  </a:rPr>
                  <a:t>power</a:t>
                </a:r>
                <a:r>
                  <a:rPr lang="en-US" sz="3200" dirty="0" smtClean="0">
                    <a:latin typeface="2005_iannnnnBMX" pitchFamily="2" charset="0"/>
                    <a:cs typeface="2005_iannnnnBMX" pitchFamily="2" charset="0"/>
                    <a:sym typeface="Symbol"/>
                  </a:rPr>
                  <a:t>	   </a:t>
                </a:r>
                <a:r>
                  <a:rPr lang="en-US" sz="3200" dirty="0" smtClean="0">
                    <a:solidFill>
                      <a:srgbClr val="FFFF00"/>
                    </a:solidFill>
                    <a:latin typeface="2005_iannnnnBMX" pitchFamily="2" charset="0"/>
                    <a:cs typeface="2005_iannnnnBMX" pitchFamily="2" charset="0"/>
                    <a:sym typeface="Symbol"/>
                  </a:rPr>
                  <a:t>The base 2 is used</a:t>
                </a:r>
                <a:r>
                  <a:rPr lang="en-US" sz="3200" dirty="0">
                    <a:latin typeface="2005_iannnnnBMX" pitchFamily="2" charset="0"/>
                    <a:cs typeface="2005_iannnnnBMX" pitchFamily="2" charset="0"/>
                    <a:sym typeface="Symbol"/>
                  </a:rPr>
                  <a:t> </a:t>
                </a:r>
                <a:r>
                  <a:rPr lang="en-US" sz="3200" dirty="0" smtClean="0">
                    <a:latin typeface="2005_iannnnnBMX" pitchFamily="2" charset="0"/>
                    <a:cs typeface="2005_iannnnnBMX" pitchFamily="2" charset="0"/>
                    <a:sym typeface="Symbol"/>
                  </a:rPr>
                  <a:t>               </a:t>
                </a:r>
                <a:r>
                  <a:rPr lang="en-US" sz="3200" dirty="0" smtClean="0">
                    <a:solidFill>
                      <a:schemeClr val="accent6">
                        <a:lumMod val="60000"/>
                        <a:lumOff val="40000"/>
                      </a:schemeClr>
                    </a:solidFill>
                    <a:latin typeface="2005_iannnnnBMX" pitchFamily="2" charset="0"/>
                    <a:cs typeface="2005_iannnnnBMX" pitchFamily="2" charset="0"/>
                    <a:sym typeface="Symbol"/>
                  </a:rPr>
                  <a:t>the expression</a:t>
                </a:r>
              </a:p>
              <a:p>
                <a:pPr marL="514350" indent="-514350">
                  <a:buNone/>
                </a:pPr>
                <a:r>
                  <a:rPr lang="en-US" sz="3200" dirty="0">
                    <a:latin typeface="2005_iannnnnBMX" pitchFamily="2" charset="0"/>
                    <a:cs typeface="2005_iannnnnBMX" pitchFamily="2" charset="0"/>
                    <a:sym typeface="Symbol"/>
                  </a:rPr>
                  <a:t> </a:t>
                </a:r>
                <a:r>
                  <a:rPr lang="en-US" sz="3200" dirty="0" smtClean="0">
                    <a:latin typeface="2005_iannnnnBMX" pitchFamily="2" charset="0"/>
                    <a:cs typeface="2005_iannnnnBMX" pitchFamily="2" charset="0"/>
                    <a:sym typeface="Symbol"/>
                  </a:rPr>
                  <a:t>                    </a:t>
                </a:r>
                <a:r>
                  <a:rPr lang="en-US" sz="3200" dirty="0" smtClean="0">
                    <a:solidFill>
                      <a:srgbClr val="FFFF00"/>
                    </a:solidFill>
                    <a:latin typeface="2005_iannnnnBMX" pitchFamily="2" charset="0"/>
                    <a:cs typeface="2005_iannnnnBMX" pitchFamily="2" charset="0"/>
                    <a:sym typeface="Symbol"/>
                  </a:rPr>
                  <a:t>as a factor 6 times</a:t>
                </a:r>
                <a:r>
                  <a:rPr lang="en-US" sz="3200" dirty="0" smtClean="0">
                    <a:latin typeface="2005_iannnnnBMX" pitchFamily="2" charset="0"/>
                    <a:cs typeface="2005_iannnnnBMX" pitchFamily="2" charset="0"/>
                    <a:sym typeface="Symbol"/>
                  </a:rPr>
                  <a:t>.</a:t>
                </a:r>
              </a:p>
              <a:p>
                <a:pPr marL="514350" indent="-514350">
                  <a:buNone/>
                </a:pPr>
                <a:r>
                  <a:rPr lang="en-US" sz="2800" dirty="0" smtClean="0">
                    <a:latin typeface="2005_iannnnnBMX" pitchFamily="2" charset="0"/>
                    <a:cs typeface="2005_iannnnnBMX" pitchFamily="2" charset="0"/>
                    <a:sym typeface="Symbol"/>
                  </a:rPr>
                  <a:t>A </a:t>
                </a:r>
                <a:r>
                  <a:rPr lang="en-US" sz="2800" b="1" dirty="0" smtClean="0">
                    <a:solidFill>
                      <a:srgbClr val="FFFF00"/>
                    </a:solidFill>
                    <a:latin typeface="2005_iannnnnBMX" pitchFamily="2" charset="0"/>
                    <a:cs typeface="2005_iannnnnBMX" pitchFamily="2" charset="0"/>
                    <a:sym typeface="Symbol"/>
                  </a:rPr>
                  <a:t>power</a:t>
                </a:r>
                <a:r>
                  <a:rPr lang="en-US" sz="2800" dirty="0" smtClean="0">
                    <a:latin typeface="2005_iannnnnBMX" pitchFamily="2" charset="0"/>
                    <a:cs typeface="2005_iannnnnBMX" pitchFamily="2" charset="0"/>
                    <a:sym typeface="Symbol"/>
                  </a:rPr>
                  <a:t> has two parts, a </a:t>
                </a:r>
                <a:r>
                  <a:rPr lang="en-US" sz="2800" b="1" dirty="0" smtClean="0">
                    <a:solidFill>
                      <a:srgbClr val="FFFF00"/>
                    </a:solidFill>
                    <a:latin typeface="2005_iannnnnBMX" pitchFamily="2" charset="0"/>
                    <a:cs typeface="2005_iannnnnBMX" pitchFamily="2" charset="0"/>
                    <a:sym typeface="Symbol"/>
                  </a:rPr>
                  <a:t>base</a:t>
                </a:r>
                <a:r>
                  <a:rPr lang="en-US" sz="2800" dirty="0" smtClean="0">
                    <a:latin typeface="2005_iannnnnBMX" pitchFamily="2" charset="0"/>
                    <a:cs typeface="2005_iannnnnBMX" pitchFamily="2" charset="0"/>
                    <a:sym typeface="Symbol"/>
                  </a:rPr>
                  <a:t> and an </a:t>
                </a:r>
                <a:r>
                  <a:rPr lang="en-US" sz="2800" dirty="0" smtClean="0">
                    <a:solidFill>
                      <a:srgbClr val="FFFF00"/>
                    </a:solidFill>
                    <a:latin typeface="2005_iannnnnBMX" pitchFamily="2" charset="0"/>
                    <a:cs typeface="2005_iannnnnBMX" pitchFamily="2" charset="0"/>
                    <a:sym typeface="Symbol"/>
                  </a:rPr>
                  <a:t>exponent</a:t>
                </a:r>
                <a:r>
                  <a:rPr lang="en-US" sz="2800" dirty="0" smtClean="0">
                    <a:latin typeface="2005_iannnnnBMX" pitchFamily="2" charset="0"/>
                    <a:cs typeface="2005_iannnnnBMX" pitchFamily="2" charset="0"/>
                    <a:sym typeface="Symbol"/>
                  </a:rPr>
                  <a:t>. The expression </a:t>
                </a:r>
                <a14:m>
                  <m:oMath xmlns:m="http://schemas.openxmlformats.org/officeDocument/2006/math">
                    <m:sSup>
                      <m:sSupPr>
                        <m:ctrlPr>
                          <a:rPr lang="en-US" sz="1800" b="1" i="1" smtClean="0">
                            <a:solidFill>
                              <a:schemeClr val="bg1"/>
                            </a:solidFill>
                            <a:latin typeface="Cambria Math"/>
                            <a:cs typeface="2005_iannnnnBMX" pitchFamily="2" charset="0"/>
                          </a:rPr>
                        </m:ctrlPr>
                      </m:sSupPr>
                      <m:e>
                        <m:r>
                          <a:rPr lang="en-US" sz="1800" b="1" i="1">
                            <a:solidFill>
                              <a:schemeClr val="bg1"/>
                            </a:solidFill>
                            <a:latin typeface="Cambria Math"/>
                            <a:cs typeface="2005_iannnnnBMX" pitchFamily="2" charset="0"/>
                          </a:rPr>
                          <m:t>𝟐</m:t>
                        </m:r>
                      </m:e>
                      <m:sup>
                        <m:r>
                          <a:rPr lang="en-US" sz="1800" b="1" i="1">
                            <a:solidFill>
                              <a:schemeClr val="bg1"/>
                            </a:solidFill>
                            <a:latin typeface="Cambria Math"/>
                            <a:cs typeface="2005_iannnnnBMX" pitchFamily="2" charset="0"/>
                          </a:rPr>
                          <m:t>𝟔</m:t>
                        </m:r>
                      </m:sup>
                    </m:sSup>
                  </m:oMath>
                </a14:m>
                <a:r>
                  <a:rPr lang="en-US" sz="2800" dirty="0">
                    <a:latin typeface="2005_iannnnnBMX" pitchFamily="2" charset="0"/>
                    <a:cs typeface="2005_iannnnnBMX" pitchFamily="2" charset="0"/>
                  </a:rPr>
                  <a:t> </a:t>
                </a:r>
                <a:r>
                  <a:rPr lang="en-US" sz="2800" dirty="0" smtClean="0">
                    <a:latin typeface="2005_iannnnnBMX" pitchFamily="2" charset="0"/>
                    <a:cs typeface="2005_iannnnnBMX" pitchFamily="2" charset="0"/>
                  </a:rPr>
                  <a:t>is read as </a:t>
                </a:r>
                <a:r>
                  <a:rPr lang="th-TH" sz="2800" dirty="0" smtClean="0">
                    <a:latin typeface="2005_iannnnnBMX" pitchFamily="2" charset="0"/>
                    <a:cs typeface="2005_iannnnnBMX" pitchFamily="2" charset="0"/>
                  </a:rPr>
                  <a:t>“ </a:t>
                </a:r>
                <a:r>
                  <a:rPr lang="en-US" sz="2800" b="1" dirty="0" smtClean="0">
                    <a:solidFill>
                      <a:schemeClr val="accent6">
                        <a:lumMod val="40000"/>
                        <a:lumOff val="60000"/>
                      </a:schemeClr>
                    </a:solidFill>
                    <a:latin typeface="2005_iannnnnBMX" pitchFamily="2" charset="0"/>
                    <a:cs typeface="2005_iannnnnBMX" pitchFamily="2" charset="0"/>
                  </a:rPr>
                  <a:t>two to the sixth power</a:t>
                </a:r>
                <a:r>
                  <a:rPr lang="en-US" sz="2800" dirty="0" smtClean="0">
                    <a:latin typeface="2005_iannnnnBMX" pitchFamily="2" charset="0"/>
                    <a:cs typeface="2005_iannnnnBMX" pitchFamily="2" charset="0"/>
                  </a:rPr>
                  <a:t>.</a:t>
                </a:r>
                <a:r>
                  <a:rPr lang="th-TH" sz="2800" dirty="0" smtClean="0">
                    <a:latin typeface="2005_iannnnnBMX" pitchFamily="2" charset="0"/>
                    <a:cs typeface="2005_iannnnnBMX" pitchFamily="2" charset="0"/>
                  </a:rPr>
                  <a:t>” </a:t>
                </a:r>
                <a:r>
                  <a:rPr lang="en-US" sz="2800" dirty="0" smtClean="0">
                    <a:latin typeface="2005_iannnnnBMX" pitchFamily="2" charset="0"/>
                    <a:cs typeface="2005_iannnnnBMX" pitchFamily="2" charset="0"/>
                  </a:rPr>
                  <a:t>Depending on the situation, you may decide to communicate an idea using ether a power or the value of the power.</a:t>
                </a:r>
                <a:endParaRPr lang="en-US" sz="2800" dirty="0">
                  <a:latin typeface="2005_iannnnnBMX" pitchFamily="2" charset="0"/>
                  <a:cs typeface="2005_iannnnnBMX" pitchFamily="2" charset="0"/>
                </a:endParaRPr>
              </a:p>
            </p:txBody>
          </p:sp>
        </mc:Choice>
        <mc:Fallback xmlns="">
          <p:sp>
            <p:nvSpPr>
              <p:cNvPr id="5123" name="Rectangle 3"/>
              <p:cNvSpPr>
                <a:spLocks noGrp="1" noRot="1" noChangeAspect="1" noMove="1" noResize="1" noEditPoints="1" noAdjustHandles="1" noChangeArrowheads="1" noChangeShapeType="1" noTextEdit="1"/>
              </p:cNvSpPr>
              <p:nvPr>
                <p:ph type="body" idx="1"/>
              </p:nvPr>
            </p:nvSpPr>
            <p:spPr>
              <a:xfrm>
                <a:off x="500034" y="1357298"/>
                <a:ext cx="8001056" cy="5143536"/>
              </a:xfrm>
              <a:blipFill rotWithShape="1">
                <a:blip r:embed="rId2"/>
                <a:stretch>
                  <a:fillRect l="-1523" t="-1186" r="-2513" b="-2372"/>
                </a:stretch>
              </a:blipFill>
            </p:spPr>
            <p:txBody>
              <a:bodyPr/>
              <a:lstStyle/>
              <a:p>
                <a:r>
                  <a:rPr lang="th-TH">
                    <a:noFill/>
                  </a:rPr>
                  <a:t> </a:t>
                </a:r>
              </a:p>
            </p:txBody>
          </p:sp>
        </mc:Fallback>
      </mc:AlternateContent>
      <p:sp>
        <p:nvSpPr>
          <p:cNvPr id="2" name="วงเล็บปีกกาซ้าย 1"/>
          <p:cNvSpPr/>
          <p:nvPr/>
        </p:nvSpPr>
        <p:spPr>
          <a:xfrm rot="16200000">
            <a:off x="1916095" y="3363953"/>
            <a:ext cx="179145" cy="30175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h-TH"/>
          </a:p>
        </p:txBody>
      </p:sp>
      <p:sp>
        <p:nvSpPr>
          <p:cNvPr id="10" name="วงเล็บปีกกาซ้าย 9"/>
          <p:cNvSpPr/>
          <p:nvPr/>
        </p:nvSpPr>
        <p:spPr>
          <a:xfrm rot="16200000">
            <a:off x="3801191" y="2483186"/>
            <a:ext cx="179145" cy="208255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h-TH"/>
          </a:p>
        </p:txBody>
      </p:sp>
      <p:cxnSp>
        <p:nvCxnSpPr>
          <p:cNvPr id="4" name="ลูกศรเชื่อมต่อแบบตรง 3"/>
          <p:cNvCxnSpPr/>
          <p:nvPr/>
        </p:nvCxnSpPr>
        <p:spPr>
          <a:xfrm>
            <a:off x="2051720" y="2348880"/>
            <a:ext cx="0"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ลูกศรเชื่อมต่อแบบตรง 10"/>
          <p:cNvCxnSpPr/>
          <p:nvPr/>
        </p:nvCxnSpPr>
        <p:spPr>
          <a:xfrm>
            <a:off x="1187624" y="3284984"/>
            <a:ext cx="43204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ลูกศรเชื่อมต่อแบบตรง 12"/>
          <p:cNvCxnSpPr/>
          <p:nvPr/>
        </p:nvCxnSpPr>
        <p:spPr>
          <a:xfrm flipH="1">
            <a:off x="5857884" y="3284984"/>
            <a:ext cx="58632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fade">
                                      <p:cBhvr>
                                        <p:cTn id="12" dur="500"/>
                                        <p:tgtEl>
                                          <p:spTgt spid="5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3">
                                            <p:txEl>
                                              <p:pRg st="3" end="3"/>
                                            </p:txEl>
                                          </p:spTgt>
                                        </p:tgtEl>
                                        <p:attrNameLst>
                                          <p:attrName>style.visibility</p:attrName>
                                        </p:attrNameLst>
                                      </p:cBhvr>
                                      <p:to>
                                        <p:strVal val="visible"/>
                                      </p:to>
                                    </p:set>
                                    <p:animEffect transition="in" filter="fade">
                                      <p:cBhvr>
                                        <p:cTn id="17" dur="500"/>
                                        <p:tgtEl>
                                          <p:spTgt spid="512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3">
                                            <p:txEl>
                                              <p:pRg st="4" end="4"/>
                                            </p:txEl>
                                          </p:spTgt>
                                        </p:tgtEl>
                                        <p:attrNameLst>
                                          <p:attrName>style.visibility</p:attrName>
                                        </p:attrNameLst>
                                      </p:cBhvr>
                                      <p:to>
                                        <p:strVal val="visible"/>
                                      </p:to>
                                    </p:set>
                                    <p:animEffect transition="in" filter="fade">
                                      <p:cBhvr>
                                        <p:cTn id="22" dur="500"/>
                                        <p:tgtEl>
                                          <p:spTgt spid="512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23">
                                            <p:txEl>
                                              <p:pRg st="5" end="5"/>
                                            </p:txEl>
                                          </p:spTgt>
                                        </p:tgtEl>
                                        <p:attrNameLst>
                                          <p:attrName>style.visibility</p:attrName>
                                        </p:attrNameLst>
                                      </p:cBhvr>
                                      <p:to>
                                        <p:strVal val="visible"/>
                                      </p:to>
                                    </p:set>
                                    <p:animEffect transition="in" filter="fade">
                                      <p:cBhvr>
                                        <p:cTn id="27" dur="500"/>
                                        <p:tgtEl>
                                          <p:spTgt spid="512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123">
                                            <p:txEl>
                                              <p:pRg st="6" end="6"/>
                                            </p:txEl>
                                          </p:spTgt>
                                        </p:tgtEl>
                                        <p:attrNameLst>
                                          <p:attrName>style.visibility</p:attrName>
                                        </p:attrNameLst>
                                      </p:cBhvr>
                                      <p:to>
                                        <p:strVal val="visible"/>
                                      </p:to>
                                    </p:set>
                                    <p:animEffect transition="in" filter="fade">
                                      <p:cBhvr>
                                        <p:cTn id="32" dur="500"/>
                                        <p:tgtEl>
                                          <p:spTgt spid="51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เมฆ 5"/>
          <p:cNvSpPr/>
          <p:nvPr/>
        </p:nvSpPr>
        <p:spPr>
          <a:xfrm>
            <a:off x="395536" y="500042"/>
            <a:ext cx="8136904" cy="912734"/>
          </a:xfrm>
          <a:prstGeom prst="clou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 name="ตัวยึดหมายเลขภาพนิ่ง 5"/>
          <p:cNvSpPr>
            <a:spLocks noGrp="1"/>
          </p:cNvSpPr>
          <p:nvPr>
            <p:ph type="sldNum" sz="quarter" idx="12"/>
          </p:nvPr>
        </p:nvSpPr>
        <p:spPr/>
        <p:txBody>
          <a:bodyPr/>
          <a:lstStyle/>
          <a:p>
            <a:fld id="{8E3771CF-BC35-4C5D-AE13-C627F28D70EF}" type="slidenum">
              <a:rPr lang="en-US"/>
              <a:pPr/>
              <a:t>50</a:t>
            </a:fld>
            <a:endParaRPr lang="en-US"/>
          </a:p>
        </p:txBody>
      </p:sp>
      <p:sp>
        <p:nvSpPr>
          <p:cNvPr id="5122" name="Rectangle 2"/>
          <p:cNvSpPr>
            <a:spLocks noGrp="1" noChangeArrowheads="1"/>
          </p:cNvSpPr>
          <p:nvPr>
            <p:ph type="title"/>
          </p:nvPr>
        </p:nvSpPr>
        <p:spPr>
          <a:xfrm>
            <a:off x="428596" y="571480"/>
            <a:ext cx="7924800" cy="857256"/>
          </a:xfrm>
        </p:spPr>
        <p:txBody>
          <a:bodyPr/>
          <a:lstStyle/>
          <a:p>
            <a:pPr marL="514350" indent="-514350" algn="ctr"/>
            <a:r>
              <a:rPr lang="en-US" sz="4000" dirty="0">
                <a:solidFill>
                  <a:srgbClr val="FFFF00"/>
                </a:solidFill>
                <a:latin typeface="2005_iannnnnBMX" pitchFamily="2" charset="0"/>
                <a:cs typeface="2005_iannnnnBMX" pitchFamily="2" charset="0"/>
              </a:rPr>
              <a:t>Order of Operations With Exponents</a:t>
            </a:r>
            <a:endParaRPr lang="en-US" sz="4000" dirty="0">
              <a:solidFill>
                <a:srgbClr val="00B0F0"/>
              </a:solidFill>
              <a:latin typeface="2005_iannnnnBMX" pitchFamily="2" charset="0"/>
              <a:cs typeface="2005_iannnnnBMX" pitchFamily="2" charset="0"/>
            </a:endParaRPr>
          </a:p>
        </p:txBody>
      </p:sp>
      <p:sp>
        <p:nvSpPr>
          <p:cNvPr id="5123" name="Rectangle 3"/>
          <p:cNvSpPr>
            <a:spLocks noGrp="1" noChangeArrowheads="1"/>
          </p:cNvSpPr>
          <p:nvPr>
            <p:ph type="body" idx="1"/>
          </p:nvPr>
        </p:nvSpPr>
        <p:spPr>
          <a:xfrm>
            <a:off x="500034" y="1357298"/>
            <a:ext cx="8001056" cy="5143536"/>
          </a:xfrm>
          <a:ln w="38100"/>
        </p:spPr>
        <p:txBody>
          <a:bodyPr/>
          <a:lstStyle/>
          <a:p>
            <a:pPr marL="514350" indent="-514350">
              <a:buNone/>
            </a:pPr>
            <a:r>
              <a:rPr lang="en-US" sz="2800" b="1" dirty="0" smtClean="0">
                <a:solidFill>
                  <a:srgbClr val="00B0F0"/>
                </a:solidFill>
                <a:latin typeface="2005_iannnnnBMX" pitchFamily="2" charset="0"/>
                <a:cs typeface="2005_iannnnnBMX" pitchFamily="2" charset="0"/>
              </a:rPr>
              <a:t>Look at the  expression below. It  is </a:t>
            </a:r>
            <a:r>
              <a:rPr lang="en-US" sz="2800" b="1" dirty="0" err="1" smtClean="0">
                <a:solidFill>
                  <a:srgbClr val="00B0F0"/>
                </a:solidFill>
                <a:latin typeface="2005_iannnnnBMX" pitchFamily="2" charset="0"/>
                <a:cs typeface="2005_iannnnnBMX" pitchFamily="2" charset="0"/>
              </a:rPr>
              <a:t>simplifed</a:t>
            </a:r>
            <a:r>
              <a:rPr lang="en-US" sz="2800" b="1" dirty="0" smtClean="0">
                <a:solidFill>
                  <a:srgbClr val="00B0F0"/>
                </a:solidFill>
                <a:latin typeface="2005_iannnnnBMX" pitchFamily="2" charset="0"/>
                <a:cs typeface="2005_iannnnnBMX" pitchFamily="2" charset="0"/>
              </a:rPr>
              <a:t> in two ways.</a:t>
            </a:r>
          </a:p>
          <a:p>
            <a:pPr marL="514350" indent="-514350">
              <a:buNone/>
            </a:pPr>
            <a:r>
              <a:rPr lang="en-US" sz="2800" b="1" dirty="0" smtClean="0">
                <a:latin typeface="2005_iannnnnBMX" pitchFamily="2" charset="0"/>
                <a:cs typeface="2005_iannnnnBMX" pitchFamily="2" charset="0"/>
              </a:rPr>
              <a:t>	3 + 5 – 6 </a:t>
            </a:r>
            <a:r>
              <a:rPr lang="en-US" sz="2800" b="1" dirty="0" smtClean="0">
                <a:latin typeface="2005_iannnnnBMX" pitchFamily="2" charset="0"/>
                <a:cs typeface="2005_iannnnnBMX" pitchFamily="2" charset="0"/>
                <a:sym typeface="Symbol"/>
              </a:rPr>
              <a:t> 2			3 + 5 – 6  2</a:t>
            </a:r>
          </a:p>
          <a:p>
            <a:pPr marL="514350" indent="-514350">
              <a:buNone/>
            </a:pPr>
            <a:r>
              <a:rPr lang="en-US" sz="2800" b="1" dirty="0" smtClean="0">
                <a:solidFill>
                  <a:schemeClr val="bg1"/>
                </a:solidFill>
                <a:latin typeface="2005_iannnnnBMX" pitchFamily="2" charset="0"/>
                <a:cs typeface="2005_iannnnnBMX" pitchFamily="2" charset="0"/>
                <a:sym typeface="Symbol"/>
              </a:rPr>
              <a:t>  	  8   –  6 </a:t>
            </a:r>
            <a:r>
              <a:rPr lang="en-US" sz="2800" b="1" dirty="0" smtClean="0">
                <a:latin typeface="2005_iannnnnBMX" pitchFamily="2" charset="0"/>
                <a:cs typeface="2005_iannnnnBMX" pitchFamily="2" charset="0"/>
                <a:sym typeface="Symbol"/>
              </a:rPr>
              <a:t> 2			3 + 5 –    3</a:t>
            </a:r>
          </a:p>
          <a:p>
            <a:pPr marL="514350" indent="-514350">
              <a:buNone/>
            </a:pPr>
            <a:r>
              <a:rPr lang="en-US" sz="2800" b="1" dirty="0" smtClean="0">
                <a:solidFill>
                  <a:schemeClr val="bg1"/>
                </a:solidFill>
                <a:latin typeface="2005_iannnnnBMX" pitchFamily="2" charset="0"/>
                <a:cs typeface="2005_iannnnnBMX" pitchFamily="2" charset="0"/>
                <a:sym typeface="Symbol"/>
              </a:rPr>
              <a:t>            2    </a:t>
            </a:r>
            <a:r>
              <a:rPr lang="en-US" sz="2800" b="1" dirty="0" smtClean="0">
                <a:latin typeface="2005_iannnnnBMX" pitchFamily="2" charset="0"/>
                <a:cs typeface="2005_iannnnnBMX" pitchFamily="2" charset="0"/>
                <a:sym typeface="Symbol"/>
              </a:rPr>
              <a:t> 2			  8    –    3</a:t>
            </a:r>
          </a:p>
          <a:p>
            <a:pPr marL="514350" indent="-514350">
              <a:buNone/>
            </a:pPr>
            <a:r>
              <a:rPr lang="en-US" sz="2800" b="1" dirty="0" smtClean="0">
                <a:latin typeface="2005_iannnnnBMX" pitchFamily="2" charset="0"/>
                <a:cs typeface="2005_iannnnnBMX" pitchFamily="2" charset="0"/>
                <a:sym typeface="Symbol"/>
              </a:rPr>
              <a:t>                1	</a:t>
            </a:r>
            <a:r>
              <a:rPr lang="en-US" sz="2800" b="1" dirty="0">
                <a:solidFill>
                  <a:srgbClr val="FF3300"/>
                </a:solidFill>
                <a:latin typeface="2005_iannnnnBMX" pitchFamily="2" charset="0"/>
                <a:cs typeface="2005_iannnnnBMX" pitchFamily="2" charset="0"/>
                <a:sym typeface="Symbol"/>
              </a:rPr>
              <a:t> </a:t>
            </a:r>
            <a:r>
              <a:rPr lang="en-US" sz="2800" b="1" dirty="0">
                <a:latin typeface="2005_iannnnnBMX" pitchFamily="2" charset="0"/>
                <a:cs typeface="2005_iannnnnBMX" pitchFamily="2" charset="0"/>
                <a:sym typeface="Symbol"/>
              </a:rPr>
              <a:t> </a:t>
            </a:r>
            <a:r>
              <a:rPr lang="en-US" sz="2800" b="1" dirty="0" smtClean="0">
                <a:latin typeface="2005_iannnnnBMX" pitchFamily="2" charset="0"/>
                <a:cs typeface="2005_iannnnnBMX" pitchFamily="2" charset="0"/>
                <a:sym typeface="Symbol"/>
              </a:rPr>
              <a:t>		</a:t>
            </a:r>
            <a:r>
              <a:rPr lang="en-US" sz="2800" b="1" dirty="0">
                <a:latin typeface="2005_iannnnnBMX" pitchFamily="2" charset="0"/>
                <a:cs typeface="2005_iannnnnBMX" pitchFamily="2" charset="0"/>
                <a:sym typeface="Symbol"/>
              </a:rPr>
              <a:t> </a:t>
            </a:r>
            <a:r>
              <a:rPr lang="en-US" sz="2800" b="1" dirty="0" smtClean="0">
                <a:latin typeface="2005_iannnnnBMX" pitchFamily="2" charset="0"/>
                <a:cs typeface="2005_iannnnnBMX" pitchFamily="2" charset="0"/>
                <a:sym typeface="Symbol"/>
              </a:rPr>
              <a:t>                 5   </a:t>
            </a:r>
            <a:r>
              <a:rPr lang="en-US" sz="2800" dirty="0" smtClean="0">
                <a:solidFill>
                  <a:srgbClr val="FF3300"/>
                </a:solidFill>
                <a:sym typeface="Wingdings 2"/>
              </a:rPr>
              <a:t></a:t>
            </a:r>
            <a:endParaRPr lang="en-US" sz="2800" b="1" dirty="0" smtClean="0">
              <a:solidFill>
                <a:srgbClr val="FF3300"/>
              </a:solidFill>
              <a:latin typeface="2005_iannnnnBMX" pitchFamily="2" charset="0"/>
              <a:cs typeface="2005_iannnnnBMX" pitchFamily="2" charset="0"/>
              <a:sym typeface="Symbol"/>
            </a:endParaRPr>
          </a:p>
          <a:p>
            <a:pPr marL="0" indent="0">
              <a:buNone/>
            </a:pPr>
            <a:r>
              <a:rPr lang="en-US" sz="2800" b="1" dirty="0" smtClean="0">
                <a:latin typeface="2005_iannnnnBMX" pitchFamily="2" charset="0"/>
                <a:cs typeface="2005_iannnnnBMX" pitchFamily="2" charset="0"/>
                <a:sym typeface="Symbol"/>
              </a:rPr>
              <a:t>	                  </a:t>
            </a:r>
            <a:r>
              <a:rPr lang="en-US" sz="2800" b="1" dirty="0" smtClean="0">
                <a:solidFill>
                  <a:srgbClr val="00B0F0"/>
                </a:solidFill>
                <a:latin typeface="2005_iannnnnBMX" pitchFamily="2" charset="0"/>
                <a:cs typeface="2005_iannnnnBMX" pitchFamily="2" charset="0"/>
                <a:sym typeface="Symbol"/>
              </a:rPr>
              <a:t>Different results</a:t>
            </a:r>
          </a:p>
          <a:p>
            <a:pPr marL="0" indent="0">
              <a:buNone/>
            </a:pPr>
            <a:r>
              <a:rPr lang="en-US" sz="2800" b="1" dirty="0" smtClean="0">
                <a:solidFill>
                  <a:srgbClr val="00B0F0"/>
                </a:solidFill>
                <a:latin typeface="2005_iannnnnBMX" pitchFamily="2" charset="0"/>
                <a:cs typeface="2005_iannnnnBMX" pitchFamily="2" charset="0"/>
                <a:sym typeface="Symbol"/>
              </a:rPr>
              <a:t>To avoid having two different results when simplifying the same expression, mathematicians have agreed on an order for doing operations.</a:t>
            </a:r>
            <a:endParaRPr lang="en-US" sz="2800" b="1" dirty="0" smtClean="0">
              <a:solidFill>
                <a:srgbClr val="00B0F0"/>
              </a:solidFill>
              <a:latin typeface="2005_iannnnnBMX" pitchFamily="2" charset="0"/>
              <a:cs typeface="2005_iannnnnBMX" pitchFamily="2" charset="0"/>
            </a:endParaRPr>
          </a:p>
        </p:txBody>
      </p:sp>
      <p:sp>
        <p:nvSpPr>
          <p:cNvPr id="2" name="วงเล็บปีกกาขวา 1"/>
          <p:cNvSpPr/>
          <p:nvPr/>
        </p:nvSpPr>
        <p:spPr>
          <a:xfrm rot="5400000">
            <a:off x="1218664" y="2179394"/>
            <a:ext cx="216024" cy="432048"/>
          </a:xfrm>
          <a:prstGeom prst="rightBrace">
            <a:avLst/>
          </a:prstGeom>
          <a:ln>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h-TH">
              <a:solidFill>
                <a:srgbClr val="FF0000"/>
              </a:solidFill>
            </a:endParaRPr>
          </a:p>
        </p:txBody>
      </p:sp>
      <p:sp>
        <p:nvSpPr>
          <p:cNvPr id="7" name="วงเล็บปีกกาขวา 6"/>
          <p:cNvSpPr/>
          <p:nvPr/>
        </p:nvSpPr>
        <p:spPr>
          <a:xfrm rot="5400000">
            <a:off x="6157721" y="2134401"/>
            <a:ext cx="212934" cy="504056"/>
          </a:xfrm>
          <a:prstGeom prst="rightBrace">
            <a:avLst/>
          </a:prstGeom>
          <a:ln>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h-TH"/>
          </a:p>
        </p:txBody>
      </p:sp>
      <p:sp>
        <p:nvSpPr>
          <p:cNvPr id="8" name="วงเล็บปีกกาขวา 7"/>
          <p:cNvSpPr/>
          <p:nvPr/>
        </p:nvSpPr>
        <p:spPr>
          <a:xfrm rot="5400000">
            <a:off x="1564635" y="2563359"/>
            <a:ext cx="212934" cy="648072"/>
          </a:xfrm>
          <a:prstGeom prst="rightBrace">
            <a:avLst/>
          </a:prstGeom>
          <a:ln>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h-TH"/>
          </a:p>
        </p:txBody>
      </p:sp>
      <p:sp>
        <p:nvSpPr>
          <p:cNvPr id="9" name="วงเล็บปีกกาขวา 8"/>
          <p:cNvSpPr/>
          <p:nvPr/>
        </p:nvSpPr>
        <p:spPr>
          <a:xfrm rot="5400000">
            <a:off x="5329629" y="2635367"/>
            <a:ext cx="212934" cy="504056"/>
          </a:xfrm>
          <a:prstGeom prst="rightBrace">
            <a:avLst/>
          </a:prstGeom>
          <a:ln>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h-TH"/>
          </a:p>
        </p:txBody>
      </p:sp>
      <p:sp>
        <p:nvSpPr>
          <p:cNvPr id="10" name="วงเล็บปีกกาขวา 9"/>
          <p:cNvSpPr/>
          <p:nvPr/>
        </p:nvSpPr>
        <p:spPr>
          <a:xfrm rot="5400000">
            <a:off x="5763593" y="2916412"/>
            <a:ext cx="212934" cy="950079"/>
          </a:xfrm>
          <a:prstGeom prst="rightBrace">
            <a:avLst/>
          </a:prstGeom>
          <a:ln>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h-TH"/>
          </a:p>
        </p:txBody>
      </p:sp>
      <p:sp>
        <p:nvSpPr>
          <p:cNvPr id="11" name="วงเล็บปีกกาขวา 10"/>
          <p:cNvSpPr/>
          <p:nvPr/>
        </p:nvSpPr>
        <p:spPr>
          <a:xfrm rot="5400000">
            <a:off x="1954343" y="3004832"/>
            <a:ext cx="212934" cy="779417"/>
          </a:xfrm>
          <a:prstGeom prst="rightBrace">
            <a:avLst/>
          </a:prstGeom>
          <a:ln>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h-TH"/>
          </a:p>
        </p:txBody>
      </p:sp>
      <p:cxnSp>
        <p:nvCxnSpPr>
          <p:cNvPr id="4" name="ลูกศรเชื่อมต่อแบบตรง 3"/>
          <p:cNvCxnSpPr/>
          <p:nvPr/>
        </p:nvCxnSpPr>
        <p:spPr>
          <a:xfrm flipH="1" flipV="1">
            <a:off x="2195737" y="3861048"/>
            <a:ext cx="360039" cy="216024"/>
          </a:xfrm>
          <a:prstGeom prst="straightConnector1">
            <a:avLst/>
          </a:prstGeom>
          <a:ln w="38100">
            <a:solidFill>
              <a:srgbClr val="FF0066"/>
            </a:solidFill>
            <a:tailEnd type="arrow"/>
          </a:ln>
        </p:spPr>
        <p:style>
          <a:lnRef idx="1">
            <a:schemeClr val="accent1"/>
          </a:lnRef>
          <a:fillRef idx="0">
            <a:schemeClr val="accent1"/>
          </a:fillRef>
          <a:effectRef idx="0">
            <a:schemeClr val="accent1"/>
          </a:effectRef>
          <a:fontRef idx="minor">
            <a:schemeClr val="tx1"/>
          </a:fontRef>
        </p:style>
      </p:cxnSp>
      <p:cxnSp>
        <p:nvCxnSpPr>
          <p:cNvPr id="14" name="ลูกศรเชื่อมต่อแบบตรง 13"/>
          <p:cNvCxnSpPr/>
          <p:nvPr/>
        </p:nvCxnSpPr>
        <p:spPr>
          <a:xfrm flipV="1">
            <a:off x="5076056" y="3933056"/>
            <a:ext cx="318964" cy="144016"/>
          </a:xfrm>
          <a:prstGeom prst="straightConnector1">
            <a:avLst/>
          </a:prstGeom>
          <a:ln w="38100">
            <a:solidFill>
              <a:srgbClr val="FF0066"/>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4023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fade">
                                      <p:cBhvr>
                                        <p:cTn id="12" dur="500"/>
                                        <p:tgtEl>
                                          <p:spTgt spid="5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fade">
                                      <p:cBhvr>
                                        <p:cTn id="17" dur="500"/>
                                        <p:tgtEl>
                                          <p:spTgt spid="51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fade">
                                      <p:cBhvr>
                                        <p:cTn id="22" dur="500"/>
                                        <p:tgtEl>
                                          <p:spTgt spid="51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23">
                                            <p:txEl>
                                              <p:pRg st="4" end="4"/>
                                            </p:txEl>
                                          </p:spTgt>
                                        </p:tgtEl>
                                        <p:attrNameLst>
                                          <p:attrName>style.visibility</p:attrName>
                                        </p:attrNameLst>
                                      </p:cBhvr>
                                      <p:to>
                                        <p:strVal val="visible"/>
                                      </p:to>
                                    </p:set>
                                    <p:animEffect transition="in" filter="fade">
                                      <p:cBhvr>
                                        <p:cTn id="27" dur="500"/>
                                        <p:tgtEl>
                                          <p:spTgt spid="51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123">
                                            <p:txEl>
                                              <p:pRg st="5" end="5"/>
                                            </p:txEl>
                                          </p:spTgt>
                                        </p:tgtEl>
                                        <p:attrNameLst>
                                          <p:attrName>style.visibility</p:attrName>
                                        </p:attrNameLst>
                                      </p:cBhvr>
                                      <p:to>
                                        <p:strVal val="visible"/>
                                      </p:to>
                                    </p:set>
                                    <p:animEffect transition="in" filter="fade">
                                      <p:cBhvr>
                                        <p:cTn id="32" dur="500"/>
                                        <p:tgtEl>
                                          <p:spTgt spid="512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123">
                                            <p:txEl>
                                              <p:pRg st="6" end="6"/>
                                            </p:txEl>
                                          </p:spTgt>
                                        </p:tgtEl>
                                        <p:attrNameLst>
                                          <p:attrName>style.visibility</p:attrName>
                                        </p:attrNameLst>
                                      </p:cBhvr>
                                      <p:to>
                                        <p:strVal val="visible"/>
                                      </p:to>
                                    </p:set>
                                    <p:animEffect transition="in" filter="fade">
                                      <p:cBhvr>
                                        <p:cTn id="37" dur="500"/>
                                        <p:tgtEl>
                                          <p:spTgt spid="51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เมฆ 5"/>
          <p:cNvSpPr/>
          <p:nvPr/>
        </p:nvSpPr>
        <p:spPr>
          <a:xfrm>
            <a:off x="395536" y="500042"/>
            <a:ext cx="8136904" cy="912734"/>
          </a:xfrm>
          <a:prstGeom prst="clou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 name="ตัวยึดหมายเลขภาพนิ่ง 5"/>
          <p:cNvSpPr>
            <a:spLocks noGrp="1"/>
          </p:cNvSpPr>
          <p:nvPr>
            <p:ph type="sldNum" sz="quarter" idx="12"/>
          </p:nvPr>
        </p:nvSpPr>
        <p:spPr/>
        <p:txBody>
          <a:bodyPr/>
          <a:lstStyle/>
          <a:p>
            <a:fld id="{8E3771CF-BC35-4C5D-AE13-C627F28D70EF}" type="slidenum">
              <a:rPr lang="en-US"/>
              <a:pPr/>
              <a:t>51</a:t>
            </a:fld>
            <a:endParaRPr lang="en-US"/>
          </a:p>
        </p:txBody>
      </p:sp>
      <p:sp>
        <p:nvSpPr>
          <p:cNvPr id="5122" name="Rectangle 2"/>
          <p:cNvSpPr>
            <a:spLocks noGrp="1" noChangeArrowheads="1"/>
          </p:cNvSpPr>
          <p:nvPr>
            <p:ph type="title"/>
          </p:nvPr>
        </p:nvSpPr>
        <p:spPr>
          <a:xfrm>
            <a:off x="428596" y="571480"/>
            <a:ext cx="7924800" cy="857256"/>
          </a:xfrm>
        </p:spPr>
        <p:txBody>
          <a:bodyPr/>
          <a:lstStyle/>
          <a:p>
            <a:pPr marL="514350" indent="-514350" algn="ctr"/>
            <a:r>
              <a:rPr lang="en-US" sz="4000" dirty="0">
                <a:solidFill>
                  <a:srgbClr val="FFFF00"/>
                </a:solidFill>
                <a:latin typeface="2005_iannnnnBMX" pitchFamily="2" charset="0"/>
                <a:cs typeface="2005_iannnnnBMX" pitchFamily="2" charset="0"/>
              </a:rPr>
              <a:t>Order of Operations With Exponents</a:t>
            </a:r>
            <a:endParaRPr lang="en-US" sz="4000" dirty="0">
              <a:solidFill>
                <a:srgbClr val="00B0F0"/>
              </a:solidFill>
              <a:latin typeface="2005_iannnnnBMX" pitchFamily="2" charset="0"/>
              <a:cs typeface="2005_iannnnnBMX" pitchFamily="2" charset="0"/>
            </a:endParaRPr>
          </a:p>
        </p:txBody>
      </p:sp>
      <p:sp>
        <p:nvSpPr>
          <p:cNvPr id="5123" name="Rectangle 3"/>
          <p:cNvSpPr>
            <a:spLocks noGrp="1" noChangeArrowheads="1"/>
          </p:cNvSpPr>
          <p:nvPr>
            <p:ph type="body" idx="1"/>
          </p:nvPr>
        </p:nvSpPr>
        <p:spPr>
          <a:xfrm>
            <a:off x="500034" y="1357298"/>
            <a:ext cx="8001056" cy="5143536"/>
          </a:xfrm>
        </p:spPr>
        <p:txBody>
          <a:bodyPr/>
          <a:lstStyle/>
          <a:p>
            <a:pPr marL="514350" indent="-514350">
              <a:buNone/>
            </a:pPr>
            <a:r>
              <a:rPr lang="en-US" sz="2800" b="1" dirty="0" smtClean="0">
                <a:solidFill>
                  <a:srgbClr val="00B0F0"/>
                </a:solidFill>
                <a:latin typeface="2005_iannnnnBMX" pitchFamily="2" charset="0"/>
                <a:cs typeface="2005_iannnnnBMX" pitchFamily="2" charset="0"/>
              </a:rPr>
              <a:t>You can extend the order of operations to include exponents.</a:t>
            </a:r>
          </a:p>
          <a:p>
            <a:pPr marL="514350" indent="-514350">
              <a:buNone/>
            </a:pPr>
            <a:r>
              <a:rPr lang="en-US" sz="2800" b="1" dirty="0" smtClean="0">
                <a:solidFill>
                  <a:srgbClr val="00B0F0"/>
                </a:solidFill>
                <a:latin typeface="2005_iannnnnBMX" pitchFamily="2" charset="0"/>
                <a:cs typeface="2005_iannnnnBMX" pitchFamily="2" charset="0"/>
              </a:rPr>
              <a:t>Order of Operations</a:t>
            </a:r>
          </a:p>
          <a:p>
            <a:pPr marL="514350" indent="-514350">
              <a:buNone/>
            </a:pPr>
            <a:r>
              <a:rPr lang="en-US" sz="2800" b="1" dirty="0" smtClean="0">
                <a:latin typeface="2005_iannnnnBMX" pitchFamily="2" charset="0"/>
                <a:cs typeface="2005_iannnnnBMX" pitchFamily="2" charset="0"/>
              </a:rPr>
              <a:t>1. Work inside grouping symbols.</a:t>
            </a:r>
          </a:p>
          <a:p>
            <a:pPr marL="514350" indent="-514350">
              <a:buNone/>
            </a:pPr>
            <a:r>
              <a:rPr lang="en-US" sz="2800" b="1" dirty="0" smtClean="0">
                <a:latin typeface="2005_iannnnnBMX" pitchFamily="2" charset="0"/>
                <a:cs typeface="2005_iannnnnBMX" pitchFamily="2" charset="0"/>
              </a:rPr>
              <a:t>2. Simplify any terms with exponents.</a:t>
            </a:r>
          </a:p>
          <a:p>
            <a:pPr marL="514350" indent="-514350">
              <a:buNone/>
            </a:pPr>
            <a:r>
              <a:rPr lang="en-US" sz="2800" b="1" dirty="0" smtClean="0">
                <a:latin typeface="2005_iannnnnBMX" pitchFamily="2" charset="0"/>
                <a:cs typeface="2005_iannnnnBMX" pitchFamily="2" charset="0"/>
              </a:rPr>
              <a:t>3. Multiply and divide in order from left to right.</a:t>
            </a:r>
          </a:p>
          <a:p>
            <a:pPr marL="514350" indent="-514350">
              <a:buNone/>
            </a:pPr>
            <a:r>
              <a:rPr lang="en-US" sz="2800" b="1" dirty="0" smtClean="0">
                <a:latin typeface="2005_iannnnnBMX" pitchFamily="2" charset="0"/>
                <a:cs typeface="2005_iannnnnBMX" pitchFamily="2" charset="0"/>
              </a:rPr>
              <a:t>4. Add and subtract in order from left to right.</a:t>
            </a:r>
          </a:p>
        </p:txBody>
      </p:sp>
    </p:spTree>
    <p:extLst>
      <p:ext uri="{BB962C8B-B14F-4D97-AF65-F5344CB8AC3E}">
        <p14:creationId xmlns:p14="http://schemas.microsoft.com/office/powerpoint/2010/main" val="1569558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fade">
                                      <p:cBhvr>
                                        <p:cTn id="12" dur="500"/>
                                        <p:tgtEl>
                                          <p:spTgt spid="5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fade">
                                      <p:cBhvr>
                                        <p:cTn id="17" dur="500"/>
                                        <p:tgtEl>
                                          <p:spTgt spid="51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fade">
                                      <p:cBhvr>
                                        <p:cTn id="22" dur="500"/>
                                        <p:tgtEl>
                                          <p:spTgt spid="51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23">
                                            <p:txEl>
                                              <p:pRg st="4" end="4"/>
                                            </p:txEl>
                                          </p:spTgt>
                                        </p:tgtEl>
                                        <p:attrNameLst>
                                          <p:attrName>style.visibility</p:attrName>
                                        </p:attrNameLst>
                                      </p:cBhvr>
                                      <p:to>
                                        <p:strVal val="visible"/>
                                      </p:to>
                                    </p:set>
                                    <p:animEffect transition="in" filter="fade">
                                      <p:cBhvr>
                                        <p:cTn id="27" dur="500"/>
                                        <p:tgtEl>
                                          <p:spTgt spid="51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123">
                                            <p:txEl>
                                              <p:pRg st="5" end="5"/>
                                            </p:txEl>
                                          </p:spTgt>
                                        </p:tgtEl>
                                        <p:attrNameLst>
                                          <p:attrName>style.visibility</p:attrName>
                                        </p:attrNameLst>
                                      </p:cBhvr>
                                      <p:to>
                                        <p:strVal val="visible"/>
                                      </p:to>
                                    </p:set>
                                    <p:animEffect transition="in" filter="fade">
                                      <p:cBhvr>
                                        <p:cTn id="32" dur="500"/>
                                        <p:tgtEl>
                                          <p:spTgt spid="51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เมฆ 5"/>
          <p:cNvSpPr/>
          <p:nvPr/>
        </p:nvSpPr>
        <p:spPr>
          <a:xfrm>
            <a:off x="395536" y="404664"/>
            <a:ext cx="8136904" cy="912734"/>
          </a:xfrm>
          <a:prstGeom prst="clou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 name="ตัวยึดหมายเลขภาพนิ่ง 5"/>
          <p:cNvSpPr>
            <a:spLocks noGrp="1"/>
          </p:cNvSpPr>
          <p:nvPr>
            <p:ph type="sldNum" sz="quarter" idx="12"/>
          </p:nvPr>
        </p:nvSpPr>
        <p:spPr/>
        <p:txBody>
          <a:bodyPr/>
          <a:lstStyle/>
          <a:p>
            <a:fld id="{8E3771CF-BC35-4C5D-AE13-C627F28D70EF}" type="slidenum">
              <a:rPr lang="en-US"/>
              <a:pPr/>
              <a:t>52</a:t>
            </a:fld>
            <a:endParaRPr lang="en-US"/>
          </a:p>
        </p:txBody>
      </p:sp>
      <p:sp>
        <p:nvSpPr>
          <p:cNvPr id="5122" name="Rectangle 2"/>
          <p:cNvSpPr>
            <a:spLocks noGrp="1" noChangeArrowheads="1"/>
          </p:cNvSpPr>
          <p:nvPr>
            <p:ph type="title"/>
          </p:nvPr>
        </p:nvSpPr>
        <p:spPr>
          <a:xfrm>
            <a:off x="428596" y="404664"/>
            <a:ext cx="7924800" cy="857256"/>
          </a:xfrm>
        </p:spPr>
        <p:txBody>
          <a:bodyPr/>
          <a:lstStyle/>
          <a:p>
            <a:pPr marL="514350" indent="-514350" algn="ctr"/>
            <a:r>
              <a:rPr lang="en-US" sz="4000" dirty="0" smtClean="0">
                <a:solidFill>
                  <a:srgbClr val="FFFF00"/>
                </a:solidFill>
                <a:latin typeface="2005_iannnnnBMX" pitchFamily="2" charset="0"/>
                <a:cs typeface="2005_iannnnnBMX" pitchFamily="2" charset="0"/>
              </a:rPr>
              <a:t>Order of Operations </a:t>
            </a:r>
            <a:r>
              <a:rPr lang="en-US" sz="4000" dirty="0">
                <a:solidFill>
                  <a:srgbClr val="FFFF00"/>
                </a:solidFill>
                <a:latin typeface="2005_iannnnnBMX" pitchFamily="2" charset="0"/>
                <a:cs typeface="2005_iannnnnBMX" pitchFamily="2" charset="0"/>
              </a:rPr>
              <a:t>With Exponents</a:t>
            </a:r>
            <a:endParaRPr lang="en-US" sz="4000" dirty="0">
              <a:solidFill>
                <a:srgbClr val="00B0F0"/>
              </a:solidFill>
              <a:latin typeface="2005_iannnnnBMX" pitchFamily="2" charset="0"/>
              <a:cs typeface="2005_iannnnnBMX" pitchFamily="2" charset="0"/>
            </a:endParaRPr>
          </a:p>
        </p:txBody>
      </p:sp>
      <mc:AlternateContent xmlns:mc="http://schemas.openxmlformats.org/markup-compatibility/2006" xmlns:a14="http://schemas.microsoft.com/office/drawing/2010/main">
        <mc:Choice Requires="a14">
          <p:sp>
            <p:nvSpPr>
              <p:cNvPr id="5123" name="Rectangle 3"/>
              <p:cNvSpPr>
                <a:spLocks noGrp="1" noChangeArrowheads="1"/>
              </p:cNvSpPr>
              <p:nvPr>
                <p:ph type="body" idx="1"/>
              </p:nvPr>
            </p:nvSpPr>
            <p:spPr>
              <a:xfrm>
                <a:off x="395536" y="1317398"/>
                <a:ext cx="8136904" cy="5135938"/>
              </a:xfrm>
            </p:spPr>
            <p:txBody>
              <a:bodyPr/>
              <a:lstStyle/>
              <a:p>
                <a:pPr marL="514350" indent="-514350">
                  <a:buNone/>
                </a:pPr>
                <a:r>
                  <a:rPr lang="en-US" sz="2800" b="1" dirty="0" smtClean="0">
                    <a:solidFill>
                      <a:srgbClr val="FFFF00"/>
                    </a:solidFill>
                    <a:latin typeface="2005_iannnnnBMX" pitchFamily="2" charset="0"/>
                    <a:cs typeface="2005_iannnnnBMX" pitchFamily="2" charset="0"/>
                  </a:rPr>
                  <a:t>Example</a:t>
                </a:r>
                <a:r>
                  <a:rPr lang="en-US" sz="2800" b="1" dirty="0" smtClean="0">
                    <a:solidFill>
                      <a:schemeClr val="bg1"/>
                    </a:solidFill>
                    <a:latin typeface="2005_iannnnnBMX" pitchFamily="2" charset="0"/>
                    <a:cs typeface="2005_iannnnnBMX" pitchFamily="2" charset="0"/>
                  </a:rPr>
                  <a:t> </a:t>
                </a:r>
                <a:r>
                  <a:rPr lang="en-US" sz="2800" b="1" dirty="0" smtClean="0">
                    <a:solidFill>
                      <a:srgbClr val="00B0F0"/>
                    </a:solidFill>
                    <a:latin typeface="2005_iannnnnBMX" pitchFamily="2" charset="0"/>
                    <a:cs typeface="2005_iannnnnBMX" pitchFamily="2" charset="0"/>
                  </a:rPr>
                  <a:t>Simplifying Using the Order of Operations.</a:t>
                </a:r>
              </a:p>
              <a:p>
                <a:pPr marL="514350" indent="-514350">
                  <a:buNone/>
                </a:pPr>
                <a:r>
                  <a:rPr lang="en-US" sz="2800" b="1" dirty="0" smtClean="0">
                    <a:solidFill>
                      <a:srgbClr val="00B0F0"/>
                    </a:solidFill>
                    <a:latin typeface="2005_iannnnnBMX" pitchFamily="2" charset="0"/>
                    <a:cs typeface="2005_iannnnnBMX" pitchFamily="2" charset="0"/>
                  </a:rPr>
                  <a:t>1. Simplify 25 – 8 </a:t>
                </a:r>
                <a:r>
                  <a:rPr lang="en-US" sz="2800" b="1" dirty="0" smtClean="0">
                    <a:solidFill>
                      <a:srgbClr val="00B0F0"/>
                    </a:solidFill>
                    <a:latin typeface="2005_iannnnnBMX" pitchFamily="2" charset="0"/>
                    <a:cs typeface="2005_iannnnnBMX" pitchFamily="2" charset="0"/>
                    <a:sym typeface="Symbol"/>
                  </a:rPr>
                  <a:t> 2 + </a:t>
                </a:r>
                <a14:m>
                  <m:oMath xmlns:m="http://schemas.openxmlformats.org/officeDocument/2006/math">
                    <m:sSup>
                      <m:sSupPr>
                        <m:ctrlPr>
                          <a:rPr lang="en-US" sz="1600" b="1" i="1" smtClean="0">
                            <a:solidFill>
                              <a:srgbClr val="00B0F0"/>
                            </a:solidFill>
                            <a:latin typeface="Cambria Math"/>
                            <a:cs typeface="2005_iannnnnBMX" pitchFamily="2" charset="0"/>
                          </a:rPr>
                        </m:ctrlPr>
                      </m:sSupPr>
                      <m:e>
                        <m:r>
                          <a:rPr lang="en-US" sz="1600" b="1" i="1" smtClean="0">
                            <a:solidFill>
                              <a:srgbClr val="00B0F0"/>
                            </a:solidFill>
                            <a:latin typeface="Cambria Math"/>
                            <a:cs typeface="2005_iannnnnBMX" pitchFamily="2" charset="0"/>
                          </a:rPr>
                          <m:t>𝟑</m:t>
                        </m:r>
                      </m:e>
                      <m:sup>
                        <m:r>
                          <a:rPr lang="en-US" sz="1600" b="1" i="1" smtClean="0">
                            <a:solidFill>
                              <a:srgbClr val="00B0F0"/>
                            </a:solidFill>
                            <a:latin typeface="Cambria Math"/>
                            <a:cs typeface="2005_iannnnnBMX" pitchFamily="2" charset="0"/>
                          </a:rPr>
                          <m:t>𝟐</m:t>
                        </m:r>
                      </m:sup>
                    </m:sSup>
                  </m:oMath>
                </a14:m>
                <a:r>
                  <a:rPr lang="en-US" sz="1600" b="1" dirty="0">
                    <a:solidFill>
                      <a:srgbClr val="00B0F0"/>
                    </a:solidFill>
                    <a:latin typeface="2005_iannnnnBMX" pitchFamily="2" charset="0"/>
                    <a:cs typeface="2005_iannnnnBMX" pitchFamily="2" charset="0"/>
                  </a:rPr>
                  <a:t> </a:t>
                </a:r>
                <a:endParaRPr lang="en-US" sz="1600" b="1" dirty="0" smtClean="0">
                  <a:solidFill>
                    <a:srgbClr val="00B0F0"/>
                  </a:solidFill>
                  <a:latin typeface="2005_iannnnnBMX" pitchFamily="2" charset="0"/>
                  <a:cs typeface="2005_iannnnnBMX" pitchFamily="2" charset="0"/>
                </a:endParaRPr>
              </a:p>
              <a:p>
                <a:pPr marL="514350" indent="-514350">
                  <a:buNone/>
                </a:pPr>
                <a:r>
                  <a:rPr lang="en-US" sz="2800" b="1" dirty="0" smtClean="0">
                    <a:solidFill>
                      <a:srgbClr val="00B0F0"/>
                    </a:solidFill>
                    <a:latin typeface="2005_iannnnnBMX" pitchFamily="2" charset="0"/>
                    <a:cs typeface="2005_iannnnnBMX" pitchFamily="2" charset="0"/>
                  </a:rPr>
                  <a:t> </a:t>
                </a:r>
                <a:r>
                  <a:rPr lang="en-US" sz="2800" b="1" dirty="0" smtClean="0">
                    <a:solidFill>
                      <a:schemeClr val="bg1"/>
                    </a:solidFill>
                    <a:latin typeface="2005_iannnnnBMX" pitchFamily="2" charset="0"/>
                    <a:cs typeface="2005_iannnnnBMX" pitchFamily="2" charset="0"/>
                  </a:rPr>
                  <a:t>25 – 8 </a:t>
                </a:r>
                <a:r>
                  <a:rPr lang="en-US" sz="2800" b="1" dirty="0">
                    <a:solidFill>
                      <a:schemeClr val="bg1"/>
                    </a:solidFill>
                    <a:latin typeface="2005_iannnnnBMX" pitchFamily="2" charset="0"/>
                    <a:cs typeface="2005_iannnnnBMX" pitchFamily="2" charset="0"/>
                    <a:sym typeface="Symbol"/>
                  </a:rPr>
                  <a:t> 2 + </a:t>
                </a:r>
                <a14:m>
                  <m:oMath xmlns:m="http://schemas.openxmlformats.org/officeDocument/2006/math">
                    <m:sSup>
                      <m:sSupPr>
                        <m:ctrlPr>
                          <a:rPr lang="en-US" sz="1600" b="1" i="1">
                            <a:solidFill>
                              <a:schemeClr val="bg1"/>
                            </a:solidFill>
                            <a:latin typeface="Cambria Math"/>
                            <a:cs typeface="2005_iannnnnBMX" pitchFamily="2" charset="0"/>
                          </a:rPr>
                        </m:ctrlPr>
                      </m:sSupPr>
                      <m:e>
                        <m:r>
                          <a:rPr lang="en-US" sz="1600" b="1" i="1">
                            <a:solidFill>
                              <a:schemeClr val="bg1"/>
                            </a:solidFill>
                            <a:latin typeface="Cambria Math"/>
                            <a:cs typeface="2005_iannnnnBMX" pitchFamily="2" charset="0"/>
                          </a:rPr>
                          <m:t>𝟑</m:t>
                        </m:r>
                      </m:e>
                      <m:sup>
                        <m:r>
                          <a:rPr lang="en-US" sz="1600" b="1" i="1">
                            <a:solidFill>
                              <a:schemeClr val="bg1"/>
                            </a:solidFill>
                            <a:latin typeface="Cambria Math"/>
                            <a:cs typeface="2005_iannnnnBMX" pitchFamily="2" charset="0"/>
                          </a:rPr>
                          <m:t>𝟐</m:t>
                        </m:r>
                      </m:sup>
                    </m:sSup>
                  </m:oMath>
                </a14:m>
                <a:r>
                  <a:rPr lang="en-US" sz="2800" b="1" dirty="0" smtClean="0">
                    <a:solidFill>
                      <a:schemeClr val="bg1"/>
                    </a:solidFill>
                    <a:latin typeface="2005_iannnnnBMX" pitchFamily="2" charset="0"/>
                    <a:cs typeface="2005_iannnnnBMX" pitchFamily="2" charset="0"/>
                  </a:rPr>
                  <a:t> = 25 – 8 </a:t>
                </a:r>
                <a:r>
                  <a:rPr lang="en-US" sz="2800" b="1" dirty="0" smtClean="0">
                    <a:solidFill>
                      <a:schemeClr val="bg1"/>
                    </a:solidFill>
                    <a:latin typeface="2005_iannnnnBMX" pitchFamily="2" charset="0"/>
                    <a:cs typeface="2005_iannnnnBMX" pitchFamily="2" charset="0"/>
                    <a:sym typeface="Symbol"/>
                  </a:rPr>
                  <a:t> 2 + 9</a:t>
                </a:r>
                <a:r>
                  <a:rPr lang="en-US" sz="2800" b="1" dirty="0" smtClean="0">
                    <a:solidFill>
                      <a:srgbClr val="00B0F0"/>
                    </a:solidFill>
                    <a:latin typeface="2005_iannnnnBMX" pitchFamily="2" charset="0"/>
                    <a:cs typeface="2005_iannnnnBMX" pitchFamily="2" charset="0"/>
                    <a:sym typeface="Symbol"/>
                  </a:rPr>
                  <a:t>	</a:t>
                </a:r>
                <a:r>
                  <a:rPr lang="en-US" sz="2800" b="1" dirty="0" smtClean="0">
                    <a:solidFill>
                      <a:schemeClr val="accent6">
                        <a:lumMod val="40000"/>
                        <a:lumOff val="60000"/>
                      </a:schemeClr>
                    </a:solidFill>
                    <a:latin typeface="2005_iannnnnBMX" pitchFamily="2" charset="0"/>
                    <a:cs typeface="2005_iannnnnBMX" pitchFamily="2" charset="0"/>
                    <a:sym typeface="Symbol"/>
                  </a:rPr>
                  <a:t>Simplify the power : </a:t>
                </a:r>
                <a14:m>
                  <m:oMath xmlns:m="http://schemas.openxmlformats.org/officeDocument/2006/math">
                    <m:sSup>
                      <m:sSupPr>
                        <m:ctrlPr>
                          <a:rPr lang="en-US" sz="1600" b="1" i="1">
                            <a:solidFill>
                              <a:schemeClr val="accent6">
                                <a:lumMod val="40000"/>
                                <a:lumOff val="60000"/>
                              </a:schemeClr>
                            </a:solidFill>
                            <a:latin typeface="Cambria Math"/>
                            <a:cs typeface="2005_iannnnnBMX" pitchFamily="2" charset="0"/>
                          </a:rPr>
                        </m:ctrlPr>
                      </m:sSupPr>
                      <m:e>
                        <m:r>
                          <a:rPr lang="en-US" sz="1600" b="1" i="1">
                            <a:solidFill>
                              <a:schemeClr val="accent6">
                                <a:lumMod val="40000"/>
                                <a:lumOff val="60000"/>
                              </a:schemeClr>
                            </a:solidFill>
                            <a:latin typeface="Cambria Math"/>
                            <a:cs typeface="2005_iannnnnBMX" pitchFamily="2" charset="0"/>
                          </a:rPr>
                          <m:t>𝟑</m:t>
                        </m:r>
                      </m:e>
                      <m:sup>
                        <m:r>
                          <a:rPr lang="en-US" sz="1600" b="1" i="1">
                            <a:solidFill>
                              <a:schemeClr val="accent6">
                                <a:lumMod val="40000"/>
                                <a:lumOff val="60000"/>
                              </a:schemeClr>
                            </a:solidFill>
                            <a:latin typeface="Cambria Math"/>
                            <a:cs typeface="2005_iannnnnBMX" pitchFamily="2" charset="0"/>
                          </a:rPr>
                          <m:t>𝟐</m:t>
                        </m:r>
                      </m:sup>
                    </m:sSup>
                  </m:oMath>
                </a14:m>
                <a:r>
                  <a:rPr lang="en-US" sz="1600" b="1" dirty="0" smtClean="0">
                    <a:solidFill>
                      <a:schemeClr val="accent6">
                        <a:lumMod val="40000"/>
                        <a:lumOff val="60000"/>
                      </a:schemeClr>
                    </a:solidFill>
                    <a:latin typeface="2005_iannnnnBMX" pitchFamily="2" charset="0"/>
                    <a:cs typeface="2005_iannnnnBMX" pitchFamily="2" charset="0"/>
                  </a:rPr>
                  <a:t> </a:t>
                </a:r>
                <a:r>
                  <a:rPr lang="en-US" sz="2800" b="1" dirty="0" smtClean="0">
                    <a:solidFill>
                      <a:schemeClr val="accent6">
                        <a:lumMod val="40000"/>
                        <a:lumOff val="60000"/>
                      </a:schemeClr>
                    </a:solidFill>
                    <a:latin typeface="2005_iannnnnBMX" pitchFamily="2" charset="0"/>
                    <a:cs typeface="2005_iannnnnBMX" pitchFamily="2" charset="0"/>
                  </a:rPr>
                  <a:t>= 3 </a:t>
                </a:r>
                <a:r>
                  <a:rPr lang="en-US" sz="2800" b="1" dirty="0" smtClean="0">
                    <a:solidFill>
                      <a:schemeClr val="accent6">
                        <a:lumMod val="40000"/>
                        <a:lumOff val="60000"/>
                      </a:schemeClr>
                    </a:solidFill>
                    <a:latin typeface="2005_iannnnnBMX" pitchFamily="2" charset="0"/>
                    <a:cs typeface="2005_iannnnnBMX" pitchFamily="2" charset="0"/>
                    <a:sym typeface="Symbol"/>
                  </a:rPr>
                  <a:t> 3 = 9</a:t>
                </a:r>
              </a:p>
              <a:p>
                <a:pPr marL="514350" indent="-514350">
                  <a:buNone/>
                </a:pPr>
                <a:r>
                  <a:rPr lang="en-US" sz="2800" b="1" dirty="0">
                    <a:solidFill>
                      <a:srgbClr val="00B0F0"/>
                    </a:solidFill>
                    <a:latin typeface="2005_iannnnnBMX" pitchFamily="2" charset="0"/>
                    <a:cs typeface="2005_iannnnnBMX" pitchFamily="2" charset="0"/>
                    <a:sym typeface="Symbol"/>
                  </a:rPr>
                  <a:t>	</a:t>
                </a:r>
                <a:r>
                  <a:rPr lang="en-US" sz="2800" b="1" dirty="0" smtClean="0">
                    <a:solidFill>
                      <a:srgbClr val="00B0F0"/>
                    </a:solidFill>
                    <a:latin typeface="2005_iannnnnBMX" pitchFamily="2" charset="0"/>
                    <a:cs typeface="2005_iannnnnBMX" pitchFamily="2" charset="0"/>
                    <a:sym typeface="Symbol"/>
                  </a:rPr>
                  <a:t>	</a:t>
                </a:r>
                <a:r>
                  <a:rPr lang="en-US" sz="2800" b="1" dirty="0" smtClean="0">
                    <a:latin typeface="2005_iannnnnBMX" pitchFamily="2" charset="0"/>
                    <a:cs typeface="2005_iannnnnBMX" pitchFamily="2" charset="0"/>
                    <a:sym typeface="Symbol"/>
                  </a:rPr>
                  <a:t>         = 25 –  16   + 9</a:t>
                </a:r>
                <a:r>
                  <a:rPr lang="en-US" sz="2800" b="1" dirty="0" smtClean="0">
                    <a:solidFill>
                      <a:srgbClr val="00B0F0"/>
                    </a:solidFill>
                    <a:latin typeface="2005_iannnnnBMX" pitchFamily="2" charset="0"/>
                    <a:cs typeface="2005_iannnnnBMX" pitchFamily="2" charset="0"/>
                    <a:sym typeface="Symbol"/>
                  </a:rPr>
                  <a:t>	</a:t>
                </a:r>
                <a:r>
                  <a:rPr lang="en-US" sz="2800" b="1" dirty="0" smtClean="0">
                    <a:solidFill>
                      <a:schemeClr val="accent6">
                        <a:lumMod val="40000"/>
                        <a:lumOff val="60000"/>
                      </a:schemeClr>
                    </a:solidFill>
                    <a:latin typeface="2005_iannnnnBMX" pitchFamily="2" charset="0"/>
                    <a:cs typeface="2005_iannnnnBMX" pitchFamily="2" charset="0"/>
                    <a:sym typeface="Symbol"/>
                  </a:rPr>
                  <a:t>Multiply 8 and 2.</a:t>
                </a:r>
              </a:p>
              <a:p>
                <a:pPr marL="514350" indent="-514350">
                  <a:buNone/>
                </a:pPr>
                <a:r>
                  <a:rPr lang="en-US" sz="2800" b="1" dirty="0">
                    <a:solidFill>
                      <a:srgbClr val="00B0F0"/>
                    </a:solidFill>
                    <a:latin typeface="2005_iannnnnBMX" pitchFamily="2" charset="0"/>
                    <a:cs typeface="2005_iannnnnBMX" pitchFamily="2" charset="0"/>
                    <a:sym typeface="Symbol"/>
                  </a:rPr>
                  <a:t>	</a:t>
                </a:r>
                <a:r>
                  <a:rPr lang="en-US" sz="2800" b="1" dirty="0" smtClean="0">
                    <a:solidFill>
                      <a:srgbClr val="00B0F0"/>
                    </a:solidFill>
                    <a:latin typeface="2005_iannnnnBMX" pitchFamily="2" charset="0"/>
                    <a:cs typeface="2005_iannnnnBMX" pitchFamily="2" charset="0"/>
                    <a:sym typeface="Symbol"/>
                  </a:rPr>
                  <a:t>	</a:t>
                </a:r>
                <a:r>
                  <a:rPr lang="en-US" sz="2800" b="1" dirty="0" smtClean="0">
                    <a:latin typeface="2005_iannnnnBMX" pitchFamily="2" charset="0"/>
                    <a:cs typeface="2005_iannnnnBMX" pitchFamily="2" charset="0"/>
                    <a:sym typeface="Symbol"/>
                  </a:rPr>
                  <a:t>         =     9       + 9</a:t>
                </a:r>
                <a:r>
                  <a:rPr lang="en-US" sz="2800" b="1" dirty="0">
                    <a:latin typeface="2005_iannnnnBMX" pitchFamily="2" charset="0"/>
                    <a:cs typeface="2005_iannnnnBMX" pitchFamily="2" charset="0"/>
                    <a:sym typeface="Symbol"/>
                  </a:rPr>
                  <a:t> </a:t>
                </a:r>
                <a:r>
                  <a:rPr lang="en-US" sz="2800" b="1" dirty="0" smtClean="0">
                    <a:latin typeface="2005_iannnnnBMX" pitchFamily="2" charset="0"/>
                    <a:cs typeface="2005_iannnnnBMX" pitchFamily="2" charset="0"/>
                    <a:sym typeface="Symbol"/>
                  </a:rPr>
                  <a:t> </a:t>
                </a:r>
                <a:r>
                  <a:rPr lang="en-US" sz="2800" b="1" dirty="0" smtClean="0">
                    <a:solidFill>
                      <a:srgbClr val="00B0F0"/>
                    </a:solidFill>
                    <a:latin typeface="2005_iannnnnBMX" pitchFamily="2" charset="0"/>
                    <a:cs typeface="2005_iannnnnBMX" pitchFamily="2" charset="0"/>
                    <a:sym typeface="Symbol"/>
                  </a:rPr>
                  <a:t>  </a:t>
                </a:r>
                <a:r>
                  <a:rPr lang="en-US" sz="2400" b="1" dirty="0" smtClean="0">
                    <a:solidFill>
                      <a:schemeClr val="accent6">
                        <a:lumMod val="40000"/>
                        <a:lumOff val="60000"/>
                      </a:schemeClr>
                    </a:solidFill>
                    <a:latin typeface="2005_iannnnnBMX" pitchFamily="2" charset="0"/>
                    <a:cs typeface="2005_iannnnnBMX" pitchFamily="2" charset="0"/>
                    <a:sym typeface="Symbol"/>
                  </a:rPr>
                  <a:t>Add and subtract in order from left to right.</a:t>
                </a:r>
                <a:endParaRPr lang="en-US" sz="2800" b="1" dirty="0" smtClean="0">
                  <a:solidFill>
                    <a:schemeClr val="accent6">
                      <a:lumMod val="40000"/>
                      <a:lumOff val="60000"/>
                    </a:schemeClr>
                  </a:solidFill>
                  <a:latin typeface="2005_iannnnnBMX" pitchFamily="2" charset="0"/>
                  <a:cs typeface="2005_iannnnnBMX" pitchFamily="2" charset="0"/>
                  <a:sym typeface="Symbol"/>
                </a:endParaRPr>
              </a:p>
              <a:p>
                <a:pPr marL="514350" indent="-514350">
                  <a:buNone/>
                </a:pPr>
                <a:r>
                  <a:rPr lang="en-US" sz="2800" b="1" dirty="0">
                    <a:solidFill>
                      <a:srgbClr val="00B0F0"/>
                    </a:solidFill>
                    <a:latin typeface="2005_iannnnnBMX" pitchFamily="2" charset="0"/>
                    <a:cs typeface="2005_iannnnnBMX" pitchFamily="2" charset="0"/>
                    <a:sym typeface="Symbol"/>
                  </a:rPr>
                  <a:t>	</a:t>
                </a:r>
                <a:r>
                  <a:rPr lang="en-US" sz="2800" b="1" dirty="0" smtClean="0">
                    <a:solidFill>
                      <a:srgbClr val="00B0F0"/>
                    </a:solidFill>
                    <a:latin typeface="2005_iannnnnBMX" pitchFamily="2" charset="0"/>
                    <a:cs typeface="2005_iannnnnBMX" pitchFamily="2" charset="0"/>
                    <a:sym typeface="Symbol"/>
                  </a:rPr>
                  <a:t>	</a:t>
                </a:r>
                <a:r>
                  <a:rPr lang="en-US" sz="2800" b="1" dirty="0" smtClean="0">
                    <a:latin typeface="2005_iannnnnBMX" pitchFamily="2" charset="0"/>
                    <a:cs typeface="2005_iannnnnBMX" pitchFamily="2" charset="0"/>
                    <a:sym typeface="Symbol"/>
                  </a:rPr>
                  <a:t>         = 18	</a:t>
                </a:r>
                <a:r>
                  <a:rPr lang="en-US" sz="2800" b="1" dirty="0" smtClean="0">
                    <a:solidFill>
                      <a:srgbClr val="00B0F0"/>
                    </a:solidFill>
                    <a:latin typeface="2005_iannnnnBMX" pitchFamily="2" charset="0"/>
                    <a:cs typeface="2005_iannnnnBMX" pitchFamily="2" charset="0"/>
                    <a:sym typeface="Symbol"/>
                  </a:rPr>
                  <a:t>	</a:t>
                </a:r>
                <a:r>
                  <a:rPr lang="en-US" sz="2800" b="1" dirty="0" smtClean="0">
                    <a:solidFill>
                      <a:schemeClr val="accent6">
                        <a:lumMod val="40000"/>
                        <a:lumOff val="60000"/>
                      </a:schemeClr>
                    </a:solidFill>
                    <a:latin typeface="2005_iannnnnBMX" pitchFamily="2" charset="0"/>
                    <a:cs typeface="2005_iannnnnBMX" pitchFamily="2" charset="0"/>
                    <a:sym typeface="Symbol"/>
                  </a:rPr>
                  <a:t>Add</a:t>
                </a:r>
                <a:endParaRPr lang="en-US" sz="2800" b="1" dirty="0" smtClean="0">
                  <a:solidFill>
                    <a:schemeClr val="accent6">
                      <a:lumMod val="40000"/>
                      <a:lumOff val="60000"/>
                    </a:schemeClr>
                  </a:solidFill>
                  <a:latin typeface="2005_iannnnnBMX" pitchFamily="2" charset="0"/>
                  <a:cs typeface="2005_iannnnnBMX" pitchFamily="2" charset="0"/>
                </a:endParaRPr>
              </a:p>
              <a:p>
                <a:pPr marL="514350" indent="-514350">
                  <a:buNone/>
                </a:pPr>
                <a:r>
                  <a:rPr lang="en-US" sz="2800" b="1" dirty="0" smtClean="0">
                    <a:solidFill>
                      <a:srgbClr val="00B0F0"/>
                    </a:solidFill>
                    <a:latin typeface="2005_iannnnnBMX" pitchFamily="2" charset="0"/>
                    <a:cs typeface="2005_iannnnnBMX" pitchFamily="2" charset="0"/>
                  </a:rPr>
                  <a:t>2. Simplify </a:t>
                </a:r>
                <a14:m>
                  <m:oMath xmlns:m="http://schemas.openxmlformats.org/officeDocument/2006/math">
                    <m:sSup>
                      <m:sSupPr>
                        <m:ctrlPr>
                          <a:rPr lang="en-US" sz="1800" b="1" i="1">
                            <a:solidFill>
                              <a:srgbClr val="00B0F0"/>
                            </a:solidFill>
                            <a:latin typeface="Cambria Math"/>
                            <a:cs typeface="2005_iannnnnBMX" pitchFamily="2" charset="0"/>
                          </a:rPr>
                        </m:ctrlPr>
                      </m:sSupPr>
                      <m:e>
                        <m:r>
                          <a:rPr lang="en-US" sz="1800" b="1" i="1">
                            <a:solidFill>
                              <a:srgbClr val="00B0F0"/>
                            </a:solidFill>
                            <a:latin typeface="Cambria Math"/>
                            <a:cs typeface="2005_iannnnnBMX" pitchFamily="2" charset="0"/>
                          </a:rPr>
                          <m:t>−</m:t>
                        </m:r>
                        <m:r>
                          <a:rPr lang="en-US" sz="1800" b="1" i="1">
                            <a:solidFill>
                              <a:srgbClr val="00B0F0"/>
                            </a:solidFill>
                            <a:latin typeface="Cambria Math"/>
                            <a:cs typeface="2005_iannnnnBMX" pitchFamily="2" charset="0"/>
                          </a:rPr>
                          <m:t>𝟐</m:t>
                        </m:r>
                      </m:e>
                      <m:sup>
                        <m:r>
                          <a:rPr lang="en-US" sz="1800" b="1" i="1">
                            <a:solidFill>
                              <a:srgbClr val="00B0F0"/>
                            </a:solidFill>
                            <a:latin typeface="Cambria Math"/>
                            <a:cs typeface="2005_iannnnnBMX" pitchFamily="2" charset="0"/>
                          </a:rPr>
                          <m:t>𝟒</m:t>
                        </m:r>
                      </m:sup>
                    </m:sSup>
                  </m:oMath>
                </a14:m>
                <a:r>
                  <a:rPr lang="en-US" sz="1800" b="1" dirty="0" smtClean="0">
                    <a:solidFill>
                      <a:srgbClr val="00B0F0"/>
                    </a:solidFill>
                    <a:latin typeface="2005_iannnnnBMX" pitchFamily="2" charset="0"/>
                    <a:cs typeface="2005_iannnnnBMX" pitchFamily="2" charset="0"/>
                  </a:rPr>
                  <a:t> + </a:t>
                </a:r>
                <a14:m>
                  <m:oMath xmlns:m="http://schemas.openxmlformats.org/officeDocument/2006/math">
                    <m:r>
                      <a:rPr lang="en-US" sz="1800" b="1" i="0" smtClean="0">
                        <a:solidFill>
                          <a:srgbClr val="00B0F0"/>
                        </a:solidFill>
                        <a:latin typeface="Cambria Math"/>
                        <a:cs typeface="2005_iannnnnBMX" pitchFamily="2" charset="0"/>
                      </a:rPr>
                      <m:t>(</m:t>
                    </m:r>
                    <m:sSup>
                      <m:sSupPr>
                        <m:ctrlPr>
                          <a:rPr lang="en-US" sz="1800" b="1" i="1">
                            <a:solidFill>
                              <a:srgbClr val="00B0F0"/>
                            </a:solidFill>
                            <a:latin typeface="Cambria Math"/>
                            <a:cs typeface="2005_iannnnnBMX" pitchFamily="2" charset="0"/>
                          </a:rPr>
                        </m:ctrlPr>
                      </m:sSupPr>
                      <m:e>
                        <m:r>
                          <a:rPr lang="en-US" sz="1800" b="1" i="1" smtClean="0">
                            <a:solidFill>
                              <a:srgbClr val="00B0F0"/>
                            </a:solidFill>
                            <a:latin typeface="Cambria Math"/>
                            <a:cs typeface="2005_iannnnnBMX" pitchFamily="2" charset="0"/>
                          </a:rPr>
                          <m:t>𝟑</m:t>
                        </m:r>
                        <m:r>
                          <a:rPr lang="en-US" sz="1800" b="1" i="1" smtClean="0">
                            <a:solidFill>
                              <a:srgbClr val="00B0F0"/>
                            </a:solidFill>
                            <a:latin typeface="Cambria Math"/>
                            <a:cs typeface="2005_iannnnnBMX" pitchFamily="2" charset="0"/>
                          </a:rPr>
                          <m:t> −</m:t>
                        </m:r>
                        <m:r>
                          <a:rPr lang="en-US" sz="1800" b="1" i="1" smtClean="0">
                            <a:solidFill>
                              <a:srgbClr val="00B0F0"/>
                            </a:solidFill>
                            <a:latin typeface="Cambria Math"/>
                            <a:cs typeface="2005_iannnnnBMX" pitchFamily="2" charset="0"/>
                          </a:rPr>
                          <m:t>𝟓</m:t>
                        </m:r>
                        <m:r>
                          <a:rPr lang="en-US" sz="1800" b="1" i="1" smtClean="0">
                            <a:solidFill>
                              <a:srgbClr val="00B0F0"/>
                            </a:solidFill>
                            <a:latin typeface="Cambria Math"/>
                            <a:cs typeface="2005_iannnnnBMX" pitchFamily="2" charset="0"/>
                          </a:rPr>
                          <m:t>)</m:t>
                        </m:r>
                      </m:e>
                      <m:sup>
                        <m:r>
                          <a:rPr lang="en-US" sz="1800" b="1" i="1">
                            <a:solidFill>
                              <a:srgbClr val="00B0F0"/>
                            </a:solidFill>
                            <a:latin typeface="Cambria Math"/>
                            <a:cs typeface="2005_iannnnnBMX" pitchFamily="2" charset="0"/>
                          </a:rPr>
                          <m:t>𝟒</m:t>
                        </m:r>
                      </m:sup>
                    </m:sSup>
                  </m:oMath>
                </a14:m>
                <a:endParaRPr lang="en-US" sz="2800" b="1" dirty="0" smtClean="0">
                  <a:solidFill>
                    <a:schemeClr val="bg1"/>
                  </a:solidFill>
                  <a:latin typeface="2005_iannnnnBMX" pitchFamily="2" charset="0"/>
                  <a:cs typeface="2005_iannnnnBMX" pitchFamily="2" charset="0"/>
                </a:endParaRPr>
              </a:p>
              <a:p>
                <a:pPr marL="514350" indent="-514350">
                  <a:buNone/>
                </a:pPr>
                <a14:m>
                  <m:oMath xmlns:m="http://schemas.openxmlformats.org/officeDocument/2006/math">
                    <m:sSup>
                      <m:sSupPr>
                        <m:ctrlPr>
                          <a:rPr lang="en-US" sz="1800" b="1" i="1">
                            <a:latin typeface="Cambria Math"/>
                            <a:cs typeface="2005_iannnnnBMX" pitchFamily="2" charset="0"/>
                          </a:rPr>
                        </m:ctrlPr>
                      </m:sSupPr>
                      <m:e>
                        <m:r>
                          <a:rPr lang="en-US" sz="1800" b="1" i="1">
                            <a:latin typeface="Cambria Math"/>
                            <a:cs typeface="2005_iannnnnBMX" pitchFamily="2" charset="0"/>
                          </a:rPr>
                          <m:t>−</m:t>
                        </m:r>
                        <m:r>
                          <a:rPr lang="en-US" sz="1800" b="1" i="1">
                            <a:latin typeface="Cambria Math"/>
                            <a:cs typeface="2005_iannnnnBMX" pitchFamily="2" charset="0"/>
                          </a:rPr>
                          <m:t>𝟐</m:t>
                        </m:r>
                      </m:e>
                      <m:sup>
                        <m:r>
                          <a:rPr lang="en-US" sz="1800" b="1" i="1">
                            <a:latin typeface="Cambria Math"/>
                            <a:cs typeface="2005_iannnnnBMX" pitchFamily="2" charset="0"/>
                          </a:rPr>
                          <m:t>𝟒</m:t>
                        </m:r>
                      </m:sup>
                    </m:sSup>
                  </m:oMath>
                </a14:m>
                <a:r>
                  <a:rPr lang="en-US" sz="1800" b="1" dirty="0">
                    <a:latin typeface="2005_iannnnnBMX" pitchFamily="2" charset="0"/>
                    <a:cs typeface="2005_iannnnnBMX" pitchFamily="2" charset="0"/>
                  </a:rPr>
                  <a:t> + </a:t>
                </a:r>
                <a14:m>
                  <m:oMath xmlns:m="http://schemas.openxmlformats.org/officeDocument/2006/math">
                    <m:sSup>
                      <m:sSupPr>
                        <m:ctrlPr>
                          <a:rPr lang="en-US" sz="1800" b="1" i="1">
                            <a:latin typeface="Cambria Math"/>
                            <a:cs typeface="2005_iannnnnBMX" pitchFamily="2" charset="0"/>
                          </a:rPr>
                        </m:ctrlPr>
                      </m:sSupPr>
                      <m:e>
                        <m:r>
                          <a:rPr lang="en-US" sz="1800" b="1" i="1" smtClean="0">
                            <a:latin typeface="Cambria Math"/>
                            <a:cs typeface="2005_iannnnnBMX" pitchFamily="2" charset="0"/>
                          </a:rPr>
                          <m:t>(</m:t>
                        </m:r>
                        <m:r>
                          <a:rPr lang="en-US" sz="1800" b="1" i="1">
                            <a:latin typeface="Cambria Math"/>
                            <a:cs typeface="2005_iannnnnBMX" pitchFamily="2" charset="0"/>
                          </a:rPr>
                          <m:t>𝟑</m:t>
                        </m:r>
                        <m:r>
                          <a:rPr lang="en-US" sz="1800" b="1" i="1">
                            <a:latin typeface="Cambria Math"/>
                            <a:cs typeface="2005_iannnnnBMX" pitchFamily="2" charset="0"/>
                          </a:rPr>
                          <m:t> −</m:t>
                        </m:r>
                        <m:r>
                          <a:rPr lang="en-US" sz="1800" b="1" i="1">
                            <a:latin typeface="Cambria Math"/>
                            <a:cs typeface="2005_iannnnnBMX" pitchFamily="2" charset="0"/>
                          </a:rPr>
                          <m:t>𝟓</m:t>
                        </m:r>
                        <m:r>
                          <a:rPr lang="en-US" sz="1800" b="1" i="1" smtClean="0">
                            <a:latin typeface="Cambria Math"/>
                            <a:cs typeface="2005_iannnnnBMX" pitchFamily="2" charset="0"/>
                          </a:rPr>
                          <m:t>)</m:t>
                        </m:r>
                      </m:e>
                      <m:sup>
                        <m:r>
                          <a:rPr lang="en-US" sz="1800" b="1" i="1">
                            <a:latin typeface="Cambria Math"/>
                            <a:cs typeface="2005_iannnnnBMX" pitchFamily="2" charset="0"/>
                          </a:rPr>
                          <m:t>𝟒</m:t>
                        </m:r>
                      </m:sup>
                    </m:sSup>
                  </m:oMath>
                </a14:m>
                <a:r>
                  <a:rPr lang="en-US" sz="1400" b="1" dirty="0" smtClean="0">
                    <a:solidFill>
                      <a:schemeClr val="accent6">
                        <a:lumMod val="40000"/>
                        <a:lumOff val="60000"/>
                      </a:schemeClr>
                    </a:solidFill>
                    <a:latin typeface="2005_iannnnnBMX" pitchFamily="2" charset="0"/>
                    <a:cs typeface="2005_iannnnnBMX" pitchFamily="2" charset="0"/>
                  </a:rPr>
                  <a:t> </a:t>
                </a:r>
                <a:r>
                  <a:rPr lang="en-US" sz="1600" b="1" dirty="0" smtClean="0">
                    <a:solidFill>
                      <a:schemeClr val="bg1"/>
                    </a:solidFill>
                    <a:latin typeface="2005_iannnnnBMX" pitchFamily="2" charset="0"/>
                    <a:cs typeface="2005_iannnnnBMX" pitchFamily="2" charset="0"/>
                  </a:rPr>
                  <a:t>= </a:t>
                </a:r>
                <a14:m>
                  <m:oMath xmlns:m="http://schemas.openxmlformats.org/officeDocument/2006/math">
                    <m:sSup>
                      <m:sSupPr>
                        <m:ctrlPr>
                          <a:rPr lang="en-US" sz="1600" b="1" i="1">
                            <a:solidFill>
                              <a:schemeClr val="bg1"/>
                            </a:solidFill>
                            <a:latin typeface="Cambria Math"/>
                            <a:cs typeface="2005_iannnnnBMX" pitchFamily="2" charset="0"/>
                          </a:rPr>
                        </m:ctrlPr>
                      </m:sSupPr>
                      <m:e>
                        <m:r>
                          <a:rPr lang="en-US" sz="1600" b="1" i="1">
                            <a:solidFill>
                              <a:schemeClr val="bg1"/>
                            </a:solidFill>
                            <a:latin typeface="Cambria Math"/>
                            <a:cs typeface="2005_iannnnnBMX" pitchFamily="2" charset="0"/>
                          </a:rPr>
                          <m:t>−</m:t>
                        </m:r>
                        <m:r>
                          <a:rPr lang="en-US" sz="1600" b="1" i="1">
                            <a:solidFill>
                              <a:schemeClr val="bg1"/>
                            </a:solidFill>
                            <a:latin typeface="Cambria Math"/>
                            <a:cs typeface="2005_iannnnnBMX" pitchFamily="2" charset="0"/>
                          </a:rPr>
                          <m:t>𝟐</m:t>
                        </m:r>
                      </m:e>
                      <m:sup>
                        <m:r>
                          <a:rPr lang="en-US" sz="1600" b="1" i="1">
                            <a:solidFill>
                              <a:schemeClr val="bg1"/>
                            </a:solidFill>
                            <a:latin typeface="Cambria Math"/>
                            <a:cs typeface="2005_iannnnnBMX" pitchFamily="2" charset="0"/>
                          </a:rPr>
                          <m:t>𝟒</m:t>
                        </m:r>
                      </m:sup>
                    </m:sSup>
                  </m:oMath>
                </a14:m>
                <a:r>
                  <a:rPr lang="en-US" sz="1600" b="1" dirty="0" smtClean="0">
                    <a:solidFill>
                      <a:schemeClr val="bg1"/>
                    </a:solidFill>
                    <a:latin typeface="2005_iannnnnBMX" pitchFamily="2" charset="0"/>
                    <a:cs typeface="2005_iannnnnBMX" pitchFamily="2" charset="0"/>
                  </a:rPr>
                  <a:t> + </a:t>
                </a:r>
                <a14:m>
                  <m:oMath xmlns:m="http://schemas.openxmlformats.org/officeDocument/2006/math">
                    <m:sSup>
                      <m:sSupPr>
                        <m:ctrlPr>
                          <a:rPr lang="en-US" sz="1600" b="1" i="1" smtClean="0">
                            <a:solidFill>
                              <a:schemeClr val="bg1"/>
                            </a:solidFill>
                            <a:latin typeface="Cambria Math"/>
                            <a:cs typeface="2005_iannnnnBMX" pitchFamily="2" charset="0"/>
                          </a:rPr>
                        </m:ctrlPr>
                      </m:sSupPr>
                      <m:e>
                        <m:r>
                          <a:rPr lang="en-US" sz="1600" b="1" i="1" smtClean="0">
                            <a:solidFill>
                              <a:schemeClr val="bg1"/>
                            </a:solidFill>
                            <a:latin typeface="Cambria Math"/>
                            <a:cs typeface="2005_iannnnnBMX" pitchFamily="2" charset="0"/>
                          </a:rPr>
                          <m:t>(</m:t>
                        </m:r>
                        <m:r>
                          <a:rPr lang="en-US" sz="1600" b="1" i="1">
                            <a:solidFill>
                              <a:schemeClr val="bg1"/>
                            </a:solidFill>
                            <a:latin typeface="Cambria Math"/>
                            <a:cs typeface="2005_iannnnnBMX" pitchFamily="2" charset="0"/>
                          </a:rPr>
                          <m:t>−</m:t>
                        </m:r>
                        <m:r>
                          <a:rPr lang="en-US" sz="1600" b="1" i="1">
                            <a:solidFill>
                              <a:schemeClr val="bg1"/>
                            </a:solidFill>
                            <a:latin typeface="Cambria Math"/>
                            <a:cs typeface="2005_iannnnnBMX" pitchFamily="2" charset="0"/>
                          </a:rPr>
                          <m:t>𝟐</m:t>
                        </m:r>
                        <m:r>
                          <a:rPr lang="en-US" sz="1600" b="1" i="1" smtClean="0">
                            <a:solidFill>
                              <a:schemeClr val="bg1"/>
                            </a:solidFill>
                            <a:latin typeface="Cambria Math"/>
                            <a:cs typeface="2005_iannnnnBMX" pitchFamily="2" charset="0"/>
                          </a:rPr>
                          <m:t>)</m:t>
                        </m:r>
                      </m:e>
                      <m:sup>
                        <m:r>
                          <a:rPr lang="en-US" sz="1600" b="1" i="1">
                            <a:solidFill>
                              <a:schemeClr val="bg1"/>
                            </a:solidFill>
                            <a:latin typeface="Cambria Math"/>
                            <a:cs typeface="2005_iannnnnBMX" pitchFamily="2" charset="0"/>
                          </a:rPr>
                          <m:t>𝟒</m:t>
                        </m:r>
                      </m:sup>
                    </m:sSup>
                  </m:oMath>
                </a14:m>
                <a:r>
                  <a:rPr lang="en-US" sz="1600" b="1" dirty="0" smtClean="0">
                    <a:solidFill>
                      <a:schemeClr val="accent6">
                        <a:lumMod val="40000"/>
                        <a:lumOff val="60000"/>
                      </a:schemeClr>
                    </a:solidFill>
                    <a:latin typeface="2005_iannnnnBMX" pitchFamily="2" charset="0"/>
                    <a:cs typeface="2005_iannnnnBMX" pitchFamily="2" charset="0"/>
                  </a:rPr>
                  <a:t> 	</a:t>
                </a:r>
                <a:r>
                  <a:rPr lang="en-US" sz="2800" b="1" dirty="0" smtClean="0">
                    <a:solidFill>
                      <a:schemeClr val="accent6">
                        <a:lumMod val="40000"/>
                        <a:lumOff val="60000"/>
                      </a:schemeClr>
                    </a:solidFill>
                    <a:latin typeface="2005_iannnnnBMX" pitchFamily="2" charset="0"/>
                    <a:cs typeface="2005_iannnnnBMX" pitchFamily="2" charset="0"/>
                  </a:rPr>
                  <a:t>Do operations in parentheses</a:t>
                </a:r>
              </a:p>
              <a:p>
                <a:pPr marL="514350" indent="-514350">
                  <a:buNone/>
                </a:pPr>
                <a:r>
                  <a:rPr lang="en-US" sz="2800" b="1" dirty="0" smtClean="0">
                    <a:solidFill>
                      <a:schemeClr val="accent6">
                        <a:lumMod val="40000"/>
                        <a:lumOff val="60000"/>
                      </a:schemeClr>
                    </a:solidFill>
                    <a:latin typeface="2005_iannnnnBMX" pitchFamily="2" charset="0"/>
                    <a:cs typeface="2005_iannnnnBMX" pitchFamily="2" charset="0"/>
                  </a:rPr>
                  <a:t>		</a:t>
                </a:r>
                <a:r>
                  <a:rPr lang="en-US" sz="2800" b="1" dirty="0" smtClean="0">
                    <a:latin typeface="2005_iannnnnBMX" pitchFamily="2" charset="0"/>
                    <a:cs typeface="2005_iannnnnBMX" pitchFamily="2" charset="0"/>
                  </a:rPr>
                  <a:t>       = -16 + 16	</a:t>
                </a:r>
                <a:r>
                  <a:rPr lang="en-US" sz="2800" b="1" dirty="0" smtClean="0">
                    <a:solidFill>
                      <a:schemeClr val="accent6">
                        <a:lumMod val="40000"/>
                        <a:lumOff val="60000"/>
                      </a:schemeClr>
                    </a:solidFill>
                    <a:latin typeface="2005_iannnnnBMX" pitchFamily="2" charset="0"/>
                    <a:cs typeface="2005_iannnnnBMX" pitchFamily="2" charset="0"/>
                  </a:rPr>
                  <a:t>	Find the values of the powers.</a:t>
                </a:r>
              </a:p>
              <a:p>
                <a:pPr marL="514350" indent="-514350">
                  <a:buNone/>
                </a:pPr>
                <a:r>
                  <a:rPr lang="en-US" sz="2800" b="1" dirty="0" smtClean="0">
                    <a:solidFill>
                      <a:schemeClr val="accent6">
                        <a:lumMod val="40000"/>
                        <a:lumOff val="60000"/>
                      </a:schemeClr>
                    </a:solidFill>
                    <a:latin typeface="2005_iannnnnBMX" pitchFamily="2" charset="0"/>
                    <a:cs typeface="2005_iannnnnBMX" pitchFamily="2" charset="0"/>
                  </a:rPr>
                  <a:t>		</a:t>
                </a:r>
                <a:r>
                  <a:rPr lang="en-US" sz="2800" b="1" dirty="0" smtClean="0">
                    <a:latin typeface="2005_iannnnnBMX" pitchFamily="2" charset="0"/>
                    <a:cs typeface="2005_iannnnnBMX" pitchFamily="2" charset="0"/>
                  </a:rPr>
                  <a:t>       = 0 </a:t>
                </a:r>
                <a:r>
                  <a:rPr lang="en-US" sz="2800" b="1" dirty="0" smtClean="0">
                    <a:solidFill>
                      <a:schemeClr val="accent6">
                        <a:lumMod val="40000"/>
                        <a:lumOff val="60000"/>
                      </a:schemeClr>
                    </a:solidFill>
                    <a:latin typeface="2005_iannnnnBMX" pitchFamily="2" charset="0"/>
                    <a:cs typeface="2005_iannnnnBMX" pitchFamily="2" charset="0"/>
                  </a:rPr>
                  <a:t>		Add</a:t>
                </a:r>
              </a:p>
            </p:txBody>
          </p:sp>
        </mc:Choice>
        <mc:Fallback xmlns="">
          <p:sp>
            <p:nvSpPr>
              <p:cNvPr id="5123" name="Rectangle 3"/>
              <p:cNvSpPr>
                <a:spLocks noGrp="1" noRot="1" noChangeAspect="1" noMove="1" noResize="1" noEditPoints="1" noAdjustHandles="1" noChangeArrowheads="1" noChangeShapeType="1" noTextEdit="1"/>
              </p:cNvSpPr>
              <p:nvPr>
                <p:ph type="body" idx="1"/>
              </p:nvPr>
            </p:nvSpPr>
            <p:spPr>
              <a:xfrm>
                <a:off x="395536" y="1317398"/>
                <a:ext cx="8136904" cy="5135938"/>
              </a:xfrm>
              <a:blipFill rotWithShape="1">
                <a:blip r:embed="rId2"/>
                <a:stretch>
                  <a:fillRect l="-1573" t="-1186" b="-3084"/>
                </a:stretch>
              </a:blipFill>
            </p:spPr>
            <p:txBody>
              <a:bodyPr/>
              <a:lstStyle/>
              <a:p>
                <a:r>
                  <a:rPr lang="th-TH">
                    <a:noFill/>
                  </a:rPr>
                  <a:t> </a:t>
                </a:r>
              </a:p>
            </p:txBody>
          </p:sp>
        </mc:Fallback>
      </mc:AlternateContent>
      <p:sp>
        <p:nvSpPr>
          <p:cNvPr id="2" name="วงเล็บปีกกาขวา 1"/>
          <p:cNvSpPr/>
          <p:nvPr/>
        </p:nvSpPr>
        <p:spPr>
          <a:xfrm rot="5400000">
            <a:off x="3005826" y="2690918"/>
            <a:ext cx="144016" cy="324036"/>
          </a:xfrm>
          <a:prstGeom prst="rightBrace">
            <a:avLst/>
          </a:prstGeom>
          <a:ln w="3810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h-TH"/>
          </a:p>
        </p:txBody>
      </p:sp>
      <p:sp>
        <p:nvSpPr>
          <p:cNvPr id="7" name="วงเล็บปีกกาขวา 6"/>
          <p:cNvSpPr/>
          <p:nvPr/>
        </p:nvSpPr>
        <p:spPr>
          <a:xfrm rot="5400000">
            <a:off x="2701714" y="3055963"/>
            <a:ext cx="144016" cy="666074"/>
          </a:xfrm>
          <a:prstGeom prst="rightBrace">
            <a:avLst/>
          </a:prstGeom>
          <a:ln w="3810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h-TH"/>
          </a:p>
        </p:txBody>
      </p:sp>
    </p:spTree>
    <p:extLst>
      <p:ext uri="{BB962C8B-B14F-4D97-AF65-F5344CB8AC3E}">
        <p14:creationId xmlns:p14="http://schemas.microsoft.com/office/powerpoint/2010/main" val="2656801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fade">
                                      <p:cBhvr>
                                        <p:cTn id="12" dur="500"/>
                                        <p:tgtEl>
                                          <p:spTgt spid="5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fade">
                                      <p:cBhvr>
                                        <p:cTn id="17" dur="500"/>
                                        <p:tgtEl>
                                          <p:spTgt spid="51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fade">
                                      <p:cBhvr>
                                        <p:cTn id="22" dur="500"/>
                                        <p:tgtEl>
                                          <p:spTgt spid="51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23">
                                            <p:txEl>
                                              <p:pRg st="4" end="4"/>
                                            </p:txEl>
                                          </p:spTgt>
                                        </p:tgtEl>
                                        <p:attrNameLst>
                                          <p:attrName>style.visibility</p:attrName>
                                        </p:attrNameLst>
                                      </p:cBhvr>
                                      <p:to>
                                        <p:strVal val="visible"/>
                                      </p:to>
                                    </p:set>
                                    <p:animEffect transition="in" filter="fade">
                                      <p:cBhvr>
                                        <p:cTn id="27" dur="500"/>
                                        <p:tgtEl>
                                          <p:spTgt spid="51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123">
                                            <p:txEl>
                                              <p:pRg st="5" end="5"/>
                                            </p:txEl>
                                          </p:spTgt>
                                        </p:tgtEl>
                                        <p:attrNameLst>
                                          <p:attrName>style.visibility</p:attrName>
                                        </p:attrNameLst>
                                      </p:cBhvr>
                                      <p:to>
                                        <p:strVal val="visible"/>
                                      </p:to>
                                    </p:set>
                                    <p:animEffect transition="in" filter="fade">
                                      <p:cBhvr>
                                        <p:cTn id="32" dur="500"/>
                                        <p:tgtEl>
                                          <p:spTgt spid="512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123">
                                            <p:txEl>
                                              <p:pRg st="6" end="6"/>
                                            </p:txEl>
                                          </p:spTgt>
                                        </p:tgtEl>
                                        <p:attrNameLst>
                                          <p:attrName>style.visibility</p:attrName>
                                        </p:attrNameLst>
                                      </p:cBhvr>
                                      <p:to>
                                        <p:strVal val="visible"/>
                                      </p:to>
                                    </p:set>
                                    <p:animEffect transition="in" filter="fade">
                                      <p:cBhvr>
                                        <p:cTn id="37" dur="500"/>
                                        <p:tgtEl>
                                          <p:spTgt spid="512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123">
                                            <p:txEl>
                                              <p:pRg st="7" end="7"/>
                                            </p:txEl>
                                          </p:spTgt>
                                        </p:tgtEl>
                                        <p:attrNameLst>
                                          <p:attrName>style.visibility</p:attrName>
                                        </p:attrNameLst>
                                      </p:cBhvr>
                                      <p:to>
                                        <p:strVal val="visible"/>
                                      </p:to>
                                    </p:set>
                                    <p:animEffect transition="in" filter="fade">
                                      <p:cBhvr>
                                        <p:cTn id="42" dur="500"/>
                                        <p:tgtEl>
                                          <p:spTgt spid="512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123">
                                            <p:txEl>
                                              <p:pRg st="8" end="8"/>
                                            </p:txEl>
                                          </p:spTgt>
                                        </p:tgtEl>
                                        <p:attrNameLst>
                                          <p:attrName>style.visibility</p:attrName>
                                        </p:attrNameLst>
                                      </p:cBhvr>
                                      <p:to>
                                        <p:strVal val="visible"/>
                                      </p:to>
                                    </p:set>
                                    <p:animEffect transition="in" filter="fade">
                                      <p:cBhvr>
                                        <p:cTn id="47" dur="500"/>
                                        <p:tgtEl>
                                          <p:spTgt spid="512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123">
                                            <p:txEl>
                                              <p:pRg st="9" end="9"/>
                                            </p:txEl>
                                          </p:spTgt>
                                        </p:tgtEl>
                                        <p:attrNameLst>
                                          <p:attrName>style.visibility</p:attrName>
                                        </p:attrNameLst>
                                      </p:cBhvr>
                                      <p:to>
                                        <p:strVal val="visible"/>
                                      </p:to>
                                    </p:set>
                                    <p:animEffect transition="in" filter="fade">
                                      <p:cBhvr>
                                        <p:cTn id="52" dur="500"/>
                                        <p:tgtEl>
                                          <p:spTgt spid="512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เมฆ 5"/>
          <p:cNvSpPr/>
          <p:nvPr/>
        </p:nvSpPr>
        <p:spPr>
          <a:xfrm>
            <a:off x="395536" y="404664"/>
            <a:ext cx="8136904" cy="912734"/>
          </a:xfrm>
          <a:prstGeom prst="clou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 name="ตัวยึดหมายเลขภาพนิ่ง 5"/>
          <p:cNvSpPr>
            <a:spLocks noGrp="1"/>
          </p:cNvSpPr>
          <p:nvPr>
            <p:ph type="sldNum" sz="quarter" idx="12"/>
          </p:nvPr>
        </p:nvSpPr>
        <p:spPr/>
        <p:txBody>
          <a:bodyPr/>
          <a:lstStyle/>
          <a:p>
            <a:fld id="{8E3771CF-BC35-4C5D-AE13-C627F28D70EF}" type="slidenum">
              <a:rPr lang="en-US"/>
              <a:pPr/>
              <a:t>53</a:t>
            </a:fld>
            <a:endParaRPr lang="en-US"/>
          </a:p>
        </p:txBody>
      </p:sp>
      <p:sp>
        <p:nvSpPr>
          <p:cNvPr id="5122" name="Rectangle 2"/>
          <p:cNvSpPr>
            <a:spLocks noGrp="1" noChangeArrowheads="1"/>
          </p:cNvSpPr>
          <p:nvPr>
            <p:ph type="title"/>
          </p:nvPr>
        </p:nvSpPr>
        <p:spPr>
          <a:xfrm>
            <a:off x="428596" y="404664"/>
            <a:ext cx="7924800" cy="857256"/>
          </a:xfrm>
        </p:spPr>
        <p:txBody>
          <a:bodyPr/>
          <a:lstStyle/>
          <a:p>
            <a:pPr marL="514350" indent="-514350" algn="ctr"/>
            <a:r>
              <a:rPr lang="en-US" sz="4000" dirty="0" smtClean="0">
                <a:solidFill>
                  <a:srgbClr val="FFFF00"/>
                </a:solidFill>
                <a:latin typeface="2005_iannnnnBMX" pitchFamily="2" charset="0"/>
                <a:cs typeface="2005_iannnnnBMX" pitchFamily="2" charset="0"/>
              </a:rPr>
              <a:t>Order </a:t>
            </a:r>
            <a:r>
              <a:rPr lang="en-US" sz="4000" dirty="0">
                <a:solidFill>
                  <a:srgbClr val="FFFF00"/>
                </a:solidFill>
                <a:latin typeface="2005_iannnnnBMX" pitchFamily="2" charset="0"/>
                <a:cs typeface="2005_iannnnnBMX" pitchFamily="2" charset="0"/>
              </a:rPr>
              <a:t>of Operations With Exponents</a:t>
            </a:r>
            <a:endParaRPr lang="en-US" sz="4000" dirty="0">
              <a:solidFill>
                <a:srgbClr val="00B0F0"/>
              </a:solidFill>
              <a:latin typeface="2005_iannnnnBMX" pitchFamily="2" charset="0"/>
              <a:cs typeface="2005_iannnnnBMX" pitchFamily="2" charset="0"/>
            </a:endParaRPr>
          </a:p>
        </p:txBody>
      </p:sp>
      <mc:AlternateContent xmlns:mc="http://schemas.openxmlformats.org/markup-compatibility/2006" xmlns:a14="http://schemas.microsoft.com/office/drawing/2010/main">
        <mc:Choice Requires="a14">
          <p:sp>
            <p:nvSpPr>
              <p:cNvPr id="5123" name="Rectangle 3"/>
              <p:cNvSpPr>
                <a:spLocks noGrp="1" noChangeArrowheads="1"/>
              </p:cNvSpPr>
              <p:nvPr>
                <p:ph type="body" idx="1"/>
              </p:nvPr>
            </p:nvSpPr>
            <p:spPr>
              <a:xfrm>
                <a:off x="500034" y="1196752"/>
                <a:ext cx="8001056" cy="5328592"/>
              </a:xfrm>
            </p:spPr>
            <p:txBody>
              <a:bodyPr/>
              <a:lstStyle/>
              <a:p>
                <a:pPr marL="514350" indent="-514350">
                  <a:buNone/>
                </a:pPr>
                <a:r>
                  <a:rPr lang="en-US" sz="2800" b="1" dirty="0" smtClean="0">
                    <a:solidFill>
                      <a:srgbClr val="FFFF00"/>
                    </a:solidFill>
                    <a:latin typeface="2005_iannnnnBMX" pitchFamily="2" charset="0"/>
                    <a:cs typeface="2005_iannnnnBMX" pitchFamily="2" charset="0"/>
                  </a:rPr>
                  <a:t>Example </a:t>
                </a:r>
                <a:r>
                  <a:rPr lang="en-US" sz="2800" b="1" dirty="0" smtClean="0">
                    <a:latin typeface="2005_iannnnnBMX" pitchFamily="2" charset="0"/>
                    <a:cs typeface="2005_iannnnnBMX" pitchFamily="2" charset="0"/>
                  </a:rPr>
                  <a:t>1. Evaluate 3a - </a:t>
                </a:r>
                <a14:m>
                  <m:oMath xmlns:m="http://schemas.openxmlformats.org/officeDocument/2006/math">
                    <m:sSup>
                      <m:sSupPr>
                        <m:ctrlPr>
                          <a:rPr lang="en-US" sz="1800" i="1">
                            <a:latin typeface="Cambria Math"/>
                            <a:cs typeface="2005_iannnnnBMX" pitchFamily="2" charset="0"/>
                          </a:rPr>
                        </m:ctrlPr>
                      </m:sSupPr>
                      <m:e>
                        <m:r>
                          <a:rPr lang="en-US" sz="1800" i="1">
                            <a:latin typeface="Cambria Math"/>
                            <a:cs typeface="2005_iannnnnBMX" pitchFamily="2" charset="0"/>
                          </a:rPr>
                          <m:t> </m:t>
                        </m:r>
                        <m:r>
                          <a:rPr lang="en-US" sz="1800" i="1">
                            <a:latin typeface="Cambria Math"/>
                            <a:cs typeface="2005_iannnnnBMX" pitchFamily="2" charset="0"/>
                          </a:rPr>
                          <m:t>2</m:t>
                        </m:r>
                      </m:e>
                      <m:sup>
                        <m:r>
                          <a:rPr lang="en-US" sz="1800" i="1">
                            <a:latin typeface="Cambria Math"/>
                            <a:cs typeface="2005_iannnnnBMX" pitchFamily="2" charset="0"/>
                          </a:rPr>
                          <m:t>3</m:t>
                        </m:r>
                      </m:sup>
                    </m:sSup>
                    <m:r>
                      <a:rPr lang="en-US" sz="1800" i="1">
                        <a:latin typeface="Cambria Math"/>
                        <a:cs typeface="2005_iannnnnBMX" pitchFamily="2" charset="0"/>
                      </a:rPr>
                      <m:t> </m:t>
                    </m:r>
                  </m:oMath>
                </a14:m>
                <a:r>
                  <a:rPr lang="en-US" sz="2800" dirty="0" smtClean="0">
                    <a:latin typeface="2005_iannnnnBMX" pitchFamily="2" charset="0"/>
                    <a:cs typeface="2005_iannnnnBMX" pitchFamily="2" charset="0"/>
                    <a:sym typeface="Symbol"/>
                  </a:rPr>
                  <a:t> b</a:t>
                </a:r>
                <a:r>
                  <a:rPr lang="en-US" sz="2800" dirty="0" smtClean="0">
                    <a:latin typeface="2005_iannnnnBMX" pitchFamily="2" charset="0"/>
                    <a:cs typeface="2005_iannnnnBMX" pitchFamily="2" charset="0"/>
                  </a:rPr>
                  <a:t>, </a:t>
                </a:r>
                <a:r>
                  <a:rPr lang="en-US" sz="2800" dirty="0">
                    <a:latin typeface="2005_iannnnnBMX" pitchFamily="2" charset="0"/>
                    <a:cs typeface="2005_iannnnnBMX" pitchFamily="2" charset="0"/>
                  </a:rPr>
                  <a:t>for </a:t>
                </a:r>
                <a:r>
                  <a:rPr lang="en-US" sz="2800" dirty="0" smtClean="0">
                    <a:latin typeface="2005_iannnnnBMX" pitchFamily="2" charset="0"/>
                    <a:cs typeface="2005_iannnnnBMX" pitchFamily="2" charset="0"/>
                  </a:rPr>
                  <a:t>a </a:t>
                </a:r>
                <a:r>
                  <a:rPr lang="en-US" sz="2800" dirty="0">
                    <a:latin typeface="2005_iannnnnBMX" pitchFamily="2" charset="0"/>
                    <a:cs typeface="2005_iannnnnBMX" pitchFamily="2" charset="0"/>
                  </a:rPr>
                  <a:t>= </a:t>
                </a:r>
                <a:r>
                  <a:rPr lang="en-US" sz="2800" dirty="0" smtClean="0">
                    <a:latin typeface="2005_iannnnnBMX" pitchFamily="2" charset="0"/>
                    <a:cs typeface="2005_iannnnnBMX" pitchFamily="2" charset="0"/>
                  </a:rPr>
                  <a:t>7 </a:t>
                </a:r>
                <a:r>
                  <a:rPr lang="en-US" sz="2800" dirty="0">
                    <a:latin typeface="2005_iannnnnBMX" pitchFamily="2" charset="0"/>
                    <a:cs typeface="2005_iannnnnBMX" pitchFamily="2" charset="0"/>
                  </a:rPr>
                  <a:t>and </a:t>
                </a:r>
                <a:r>
                  <a:rPr lang="en-US" sz="2800" dirty="0" smtClean="0">
                    <a:latin typeface="2005_iannnnnBMX" pitchFamily="2" charset="0"/>
                    <a:cs typeface="2005_iannnnnBMX" pitchFamily="2" charset="0"/>
                  </a:rPr>
                  <a:t>b </a:t>
                </a:r>
                <a:r>
                  <a:rPr lang="en-US" sz="2800" dirty="0">
                    <a:latin typeface="2005_iannnnnBMX" pitchFamily="2" charset="0"/>
                    <a:cs typeface="2005_iannnnnBMX" pitchFamily="2" charset="0"/>
                  </a:rPr>
                  <a:t>= </a:t>
                </a:r>
                <a:r>
                  <a:rPr lang="en-US" sz="2800" dirty="0" smtClean="0">
                    <a:latin typeface="2005_iannnnnBMX" pitchFamily="2" charset="0"/>
                    <a:cs typeface="2005_iannnnnBMX" pitchFamily="2" charset="0"/>
                  </a:rPr>
                  <a:t>4.</a:t>
                </a:r>
                <a:endParaRPr lang="en-US" sz="2800" b="1" dirty="0" smtClean="0">
                  <a:solidFill>
                    <a:schemeClr val="bg1"/>
                  </a:solidFill>
                  <a:latin typeface="2005_iannnnnBMX" pitchFamily="2" charset="0"/>
                  <a:cs typeface="2005_iannnnnBMX" pitchFamily="2" charset="0"/>
                </a:endParaRPr>
              </a:p>
              <a:p>
                <a:pPr marL="514350" indent="-514350">
                  <a:buNone/>
                </a:pPr>
                <a:r>
                  <a:rPr lang="en-US" sz="3600" b="1" dirty="0" smtClean="0">
                    <a:latin typeface="2005_iannnnnBMX" pitchFamily="2" charset="0"/>
                    <a:cs typeface="2005_iannnnnBMX" pitchFamily="2" charset="0"/>
                  </a:rPr>
                  <a:t> </a:t>
                </a:r>
                <a:r>
                  <a:rPr lang="en-US" sz="2800" b="1" dirty="0">
                    <a:latin typeface="2005_iannnnnBMX" pitchFamily="2" charset="0"/>
                    <a:cs typeface="2005_iannnnnBMX" pitchFamily="2" charset="0"/>
                  </a:rPr>
                  <a:t>3a - </a:t>
                </a:r>
                <a14:m>
                  <m:oMath xmlns:m="http://schemas.openxmlformats.org/officeDocument/2006/math">
                    <m:sSup>
                      <m:sSupPr>
                        <m:ctrlPr>
                          <a:rPr lang="en-US" sz="1800" i="1">
                            <a:latin typeface="Cambria Math"/>
                            <a:cs typeface="2005_iannnnnBMX" pitchFamily="2" charset="0"/>
                          </a:rPr>
                        </m:ctrlPr>
                      </m:sSupPr>
                      <m:e>
                        <m:r>
                          <a:rPr lang="en-US" sz="1800" i="1">
                            <a:latin typeface="Cambria Math"/>
                            <a:cs typeface="2005_iannnnnBMX" pitchFamily="2" charset="0"/>
                          </a:rPr>
                          <m:t> </m:t>
                        </m:r>
                        <m:r>
                          <a:rPr lang="en-US" sz="1800" i="1">
                            <a:latin typeface="Cambria Math"/>
                            <a:cs typeface="2005_iannnnnBMX" pitchFamily="2" charset="0"/>
                          </a:rPr>
                          <m:t>2</m:t>
                        </m:r>
                      </m:e>
                      <m:sup>
                        <m:r>
                          <a:rPr lang="en-US" sz="1800" i="1">
                            <a:latin typeface="Cambria Math"/>
                            <a:cs typeface="2005_iannnnnBMX" pitchFamily="2" charset="0"/>
                          </a:rPr>
                          <m:t>3</m:t>
                        </m:r>
                      </m:sup>
                    </m:sSup>
                    <m:r>
                      <a:rPr lang="en-US" sz="1800" i="1">
                        <a:latin typeface="Cambria Math"/>
                        <a:cs typeface="2005_iannnnnBMX" pitchFamily="2" charset="0"/>
                      </a:rPr>
                      <m:t> </m:t>
                    </m:r>
                  </m:oMath>
                </a14:m>
                <a:r>
                  <a:rPr lang="en-US" sz="2800" dirty="0">
                    <a:latin typeface="2005_iannnnnBMX" pitchFamily="2" charset="0"/>
                    <a:cs typeface="2005_iannnnnBMX" pitchFamily="2" charset="0"/>
                    <a:sym typeface="Symbol"/>
                  </a:rPr>
                  <a:t> b</a:t>
                </a:r>
                <a:r>
                  <a:rPr lang="en-US" sz="1800" b="1" dirty="0" smtClean="0">
                    <a:solidFill>
                      <a:schemeClr val="bg1"/>
                    </a:solidFill>
                    <a:latin typeface="2005_iannnnnBMX" pitchFamily="2" charset="0"/>
                    <a:cs typeface="2005_iannnnnBMX" pitchFamily="2" charset="0"/>
                  </a:rPr>
                  <a:t>     </a:t>
                </a:r>
                <a:r>
                  <a:rPr lang="en-US" sz="2400" b="1" dirty="0" smtClean="0">
                    <a:solidFill>
                      <a:schemeClr val="bg1"/>
                    </a:solidFill>
                    <a:latin typeface="2005_iannnnnBMX" pitchFamily="2" charset="0"/>
                    <a:cs typeface="2005_iannnnnBMX" pitchFamily="2" charset="0"/>
                  </a:rPr>
                  <a:t>= </a:t>
                </a:r>
                <a:r>
                  <a:rPr lang="en-US" sz="2800" dirty="0" smtClean="0">
                    <a:latin typeface="2005_iannnnnBMX" pitchFamily="2" charset="0"/>
                    <a:cs typeface="2005_iannnnnBMX" pitchFamily="2" charset="0"/>
                  </a:rPr>
                  <a:t>3 </a:t>
                </a:r>
                <a:r>
                  <a:rPr lang="en-US" sz="2800" dirty="0" smtClean="0">
                    <a:latin typeface="2005_iannnnnBMX" pitchFamily="2" charset="0"/>
                    <a:cs typeface="2005_iannnnnBMX" pitchFamily="2" charset="0"/>
                    <a:sym typeface="Symbol"/>
                  </a:rPr>
                  <a:t> 7 - </a:t>
                </a:r>
                <a14:m>
                  <m:oMath xmlns:m="http://schemas.openxmlformats.org/officeDocument/2006/math">
                    <m:sSup>
                      <m:sSupPr>
                        <m:ctrlPr>
                          <a:rPr lang="en-US" sz="1800" i="1">
                            <a:latin typeface="Cambria Math"/>
                            <a:cs typeface="2005_iannnnnBMX" pitchFamily="2" charset="0"/>
                          </a:rPr>
                        </m:ctrlPr>
                      </m:sSupPr>
                      <m:e>
                        <m:r>
                          <a:rPr lang="en-US" sz="1800" i="1">
                            <a:latin typeface="Cambria Math"/>
                            <a:cs typeface="2005_iannnnnBMX" pitchFamily="2" charset="0"/>
                          </a:rPr>
                          <m:t> </m:t>
                        </m:r>
                        <m:r>
                          <a:rPr lang="en-US" sz="1800" i="1">
                            <a:latin typeface="Cambria Math"/>
                            <a:cs typeface="2005_iannnnnBMX" pitchFamily="2" charset="0"/>
                          </a:rPr>
                          <m:t>2</m:t>
                        </m:r>
                      </m:e>
                      <m:sup>
                        <m:r>
                          <a:rPr lang="en-US" sz="1800" i="1">
                            <a:latin typeface="Cambria Math"/>
                            <a:cs typeface="2005_iannnnnBMX" pitchFamily="2" charset="0"/>
                          </a:rPr>
                          <m:t>3</m:t>
                        </m:r>
                      </m:sup>
                    </m:sSup>
                    <m:r>
                      <a:rPr lang="en-US" sz="1800" i="1">
                        <a:latin typeface="Cambria Math"/>
                        <a:cs typeface="2005_iannnnnBMX" pitchFamily="2" charset="0"/>
                      </a:rPr>
                      <m:t> </m:t>
                    </m:r>
                  </m:oMath>
                </a14:m>
                <a:r>
                  <a:rPr lang="en-US" sz="2800" dirty="0">
                    <a:latin typeface="2005_iannnnnBMX" pitchFamily="2" charset="0"/>
                    <a:cs typeface="2005_iannnnnBMX" pitchFamily="2" charset="0"/>
                    <a:sym typeface="Symbol"/>
                  </a:rPr>
                  <a:t> 4</a:t>
                </a:r>
                <a:r>
                  <a:rPr lang="en-US" sz="2800" b="1" dirty="0" smtClean="0">
                    <a:solidFill>
                      <a:schemeClr val="bg1"/>
                    </a:solidFill>
                    <a:latin typeface="2005_iannnnnBMX" pitchFamily="2" charset="0"/>
                    <a:cs typeface="2005_iannnnnBMX" pitchFamily="2" charset="0"/>
                  </a:rPr>
                  <a:t>	</a:t>
                </a:r>
                <a:r>
                  <a:rPr lang="en-US" sz="2800" b="1" dirty="0" smtClean="0">
                    <a:solidFill>
                      <a:schemeClr val="accent6">
                        <a:lumMod val="40000"/>
                        <a:lumOff val="60000"/>
                      </a:schemeClr>
                    </a:solidFill>
                    <a:latin typeface="2005_iannnnnBMX" pitchFamily="2" charset="0"/>
                    <a:cs typeface="2005_iannnnnBMX" pitchFamily="2" charset="0"/>
                  </a:rPr>
                  <a:t>Substitute 7 for a and 4 for b.</a:t>
                </a:r>
              </a:p>
              <a:p>
                <a:pPr marL="514350" indent="-514350">
                  <a:buNone/>
                </a:pPr>
                <a:r>
                  <a:rPr lang="en-US" sz="2800" b="1" dirty="0">
                    <a:latin typeface="2005_iannnnnBMX" pitchFamily="2" charset="0"/>
                    <a:cs typeface="2005_iannnnnBMX" pitchFamily="2" charset="0"/>
                  </a:rPr>
                  <a:t>	</a:t>
                </a:r>
                <a:r>
                  <a:rPr lang="en-US" sz="2800" b="1" dirty="0" smtClean="0">
                    <a:latin typeface="2005_iannnnnBMX" pitchFamily="2" charset="0"/>
                    <a:cs typeface="2005_iannnnnBMX" pitchFamily="2" charset="0"/>
                  </a:rPr>
                  <a:t>	        = </a:t>
                </a:r>
                <a:r>
                  <a:rPr lang="en-US" sz="2800" dirty="0">
                    <a:latin typeface="2005_iannnnnBMX" pitchFamily="2" charset="0"/>
                    <a:cs typeface="2005_iannnnnBMX" pitchFamily="2" charset="0"/>
                  </a:rPr>
                  <a:t>3 </a:t>
                </a:r>
                <a:r>
                  <a:rPr lang="en-US" sz="2800" dirty="0">
                    <a:latin typeface="2005_iannnnnBMX" pitchFamily="2" charset="0"/>
                    <a:cs typeface="2005_iannnnnBMX" pitchFamily="2" charset="0"/>
                    <a:sym typeface="Symbol"/>
                  </a:rPr>
                  <a:t> 7 </a:t>
                </a:r>
                <a:r>
                  <a:rPr lang="en-US" sz="2800" dirty="0" smtClean="0">
                    <a:latin typeface="2005_iannnnnBMX" pitchFamily="2" charset="0"/>
                    <a:cs typeface="2005_iannnnnBMX" pitchFamily="2" charset="0"/>
                    <a:sym typeface="Symbol"/>
                  </a:rPr>
                  <a:t>- 8</a:t>
                </a:r>
                <a14:m>
                  <m:oMath xmlns:m="http://schemas.openxmlformats.org/officeDocument/2006/math">
                    <m:r>
                      <a:rPr lang="en-US" sz="2000" i="1">
                        <a:latin typeface="Cambria Math"/>
                        <a:cs typeface="2005_iannnnnBMX" pitchFamily="2" charset="0"/>
                      </a:rPr>
                      <m:t> </m:t>
                    </m:r>
                  </m:oMath>
                </a14:m>
                <a:r>
                  <a:rPr lang="en-US" sz="2800" dirty="0">
                    <a:latin typeface="2005_iannnnnBMX" pitchFamily="2" charset="0"/>
                    <a:cs typeface="2005_iannnnnBMX" pitchFamily="2" charset="0"/>
                    <a:sym typeface="Symbol"/>
                  </a:rPr>
                  <a:t> 4 </a:t>
                </a:r>
                <a:r>
                  <a:rPr lang="en-US" sz="2800" b="1" dirty="0" smtClean="0">
                    <a:latin typeface="2005_iannnnnBMX" pitchFamily="2" charset="0"/>
                    <a:cs typeface="2005_iannnnnBMX" pitchFamily="2" charset="0"/>
                    <a:sym typeface="Symbol"/>
                  </a:rPr>
                  <a:t>	</a:t>
                </a:r>
                <a:r>
                  <a:rPr lang="en-US" sz="2800" b="1" dirty="0" smtClean="0">
                    <a:solidFill>
                      <a:schemeClr val="accent6">
                        <a:lumMod val="40000"/>
                        <a:lumOff val="60000"/>
                      </a:schemeClr>
                    </a:solidFill>
                    <a:latin typeface="2005_iannnnnBMX" pitchFamily="2" charset="0"/>
                    <a:cs typeface="2005_iannnnnBMX" pitchFamily="2" charset="0"/>
                    <a:sym typeface="Symbol"/>
                  </a:rPr>
                  <a:t>Simplify</a:t>
                </a:r>
                <a:r>
                  <a:rPr lang="en-US" sz="2800" dirty="0" smtClean="0">
                    <a:solidFill>
                      <a:schemeClr val="accent6">
                        <a:lumMod val="40000"/>
                        <a:lumOff val="60000"/>
                      </a:schemeClr>
                    </a:solidFill>
                    <a:cs typeface="2005_iannnnnBMX" pitchFamily="2" charset="0"/>
                  </a:rPr>
                  <a:t> </a:t>
                </a:r>
                <a14:m>
                  <m:oMath xmlns:m="http://schemas.openxmlformats.org/officeDocument/2006/math">
                    <m:sSup>
                      <m:sSupPr>
                        <m:ctrlPr>
                          <a:rPr lang="en-US" sz="2000" i="1" smtClean="0">
                            <a:solidFill>
                              <a:schemeClr val="accent6">
                                <a:lumMod val="40000"/>
                                <a:lumOff val="60000"/>
                              </a:schemeClr>
                            </a:solidFill>
                            <a:latin typeface="Cambria Math"/>
                            <a:cs typeface="2005_iannnnnBMX" pitchFamily="2" charset="0"/>
                          </a:rPr>
                        </m:ctrlPr>
                      </m:sSupPr>
                      <m:e>
                        <m:r>
                          <a:rPr lang="en-US" sz="2000" i="1">
                            <a:solidFill>
                              <a:schemeClr val="accent6">
                                <a:lumMod val="40000"/>
                                <a:lumOff val="60000"/>
                              </a:schemeClr>
                            </a:solidFill>
                            <a:latin typeface="Cambria Math"/>
                            <a:cs typeface="2005_iannnnnBMX" pitchFamily="2" charset="0"/>
                          </a:rPr>
                          <m:t> (</m:t>
                        </m:r>
                        <m:r>
                          <a:rPr lang="en-US" sz="2000" b="0" i="1" smtClean="0">
                            <a:solidFill>
                              <a:schemeClr val="accent6">
                                <a:lumMod val="40000"/>
                                <a:lumOff val="60000"/>
                              </a:schemeClr>
                            </a:solidFill>
                            <a:latin typeface="Cambria Math"/>
                            <a:cs typeface="2005_iannnnnBMX" pitchFamily="2" charset="0"/>
                          </a:rPr>
                          <m:t>2</m:t>
                        </m:r>
                        <m:r>
                          <a:rPr lang="en-US" sz="2000" i="1">
                            <a:solidFill>
                              <a:schemeClr val="accent6">
                                <a:lumMod val="40000"/>
                                <a:lumOff val="60000"/>
                              </a:schemeClr>
                            </a:solidFill>
                            <a:latin typeface="Cambria Math"/>
                            <a:cs typeface="2005_iannnnnBMX" pitchFamily="2" charset="0"/>
                          </a:rPr>
                          <m:t>)</m:t>
                        </m:r>
                      </m:e>
                      <m:sup>
                        <m:r>
                          <a:rPr lang="en-US" sz="2000" b="0" i="1" smtClean="0">
                            <a:solidFill>
                              <a:schemeClr val="accent6">
                                <a:lumMod val="40000"/>
                                <a:lumOff val="60000"/>
                              </a:schemeClr>
                            </a:solidFill>
                            <a:latin typeface="Cambria Math"/>
                            <a:cs typeface="2005_iannnnnBMX" pitchFamily="2" charset="0"/>
                          </a:rPr>
                          <m:t>3</m:t>
                        </m:r>
                      </m:sup>
                    </m:sSup>
                  </m:oMath>
                </a14:m>
                <a:endParaRPr lang="en-US" sz="2800" b="1" dirty="0" smtClean="0">
                  <a:latin typeface="2005_iannnnnBMX" pitchFamily="2" charset="0"/>
                  <a:cs typeface="2005_iannnnnBMX" pitchFamily="2" charset="0"/>
                  <a:sym typeface="Symbol"/>
                </a:endParaRPr>
              </a:p>
              <a:p>
                <a:pPr marL="514350" indent="-514350">
                  <a:buNone/>
                </a:pPr>
                <a:r>
                  <a:rPr lang="en-US" sz="2800" b="1" dirty="0">
                    <a:solidFill>
                      <a:schemeClr val="bg1"/>
                    </a:solidFill>
                    <a:latin typeface="2005_iannnnnBMX" pitchFamily="2" charset="0"/>
                    <a:cs typeface="2005_iannnnnBMX" pitchFamily="2" charset="0"/>
                    <a:sym typeface="Symbol"/>
                  </a:rPr>
                  <a:t>	</a:t>
                </a:r>
                <a:r>
                  <a:rPr lang="en-US" sz="2800" b="1" dirty="0" smtClean="0">
                    <a:solidFill>
                      <a:schemeClr val="bg1"/>
                    </a:solidFill>
                    <a:latin typeface="2005_iannnnnBMX" pitchFamily="2" charset="0"/>
                    <a:cs typeface="2005_iannnnnBMX" pitchFamily="2" charset="0"/>
                    <a:sym typeface="Symbol"/>
                  </a:rPr>
                  <a:t>	        = </a:t>
                </a:r>
                <a:r>
                  <a:rPr lang="en-US" sz="2800" b="1" dirty="0" smtClean="0">
                    <a:latin typeface="2005_iannnnnBMX" pitchFamily="2" charset="0"/>
                    <a:cs typeface="2005_iannnnnBMX" pitchFamily="2" charset="0"/>
                    <a:sym typeface="Symbol"/>
                  </a:rPr>
                  <a:t>21 - 2</a:t>
                </a:r>
                <a:r>
                  <a:rPr lang="en-US" sz="2800" b="1" dirty="0" smtClean="0">
                    <a:solidFill>
                      <a:schemeClr val="bg1"/>
                    </a:solidFill>
                    <a:latin typeface="2005_iannnnnBMX" pitchFamily="2" charset="0"/>
                    <a:cs typeface="2005_iannnnnBMX" pitchFamily="2" charset="0"/>
                    <a:sym typeface="Symbol"/>
                  </a:rPr>
                  <a:t>		</a:t>
                </a:r>
                <a:r>
                  <a:rPr lang="en-US" sz="2800" b="1" dirty="0" smtClean="0">
                    <a:solidFill>
                      <a:schemeClr val="accent6">
                        <a:lumMod val="40000"/>
                        <a:lumOff val="60000"/>
                      </a:schemeClr>
                    </a:solidFill>
                    <a:latin typeface="2005_iannnnnBMX" pitchFamily="2" charset="0"/>
                    <a:cs typeface="2005_iannnnnBMX" pitchFamily="2" charset="0"/>
                    <a:sym typeface="Symbol"/>
                  </a:rPr>
                  <a:t>Multiply and divide from left to right.</a:t>
                </a:r>
              </a:p>
              <a:p>
                <a:pPr marL="514350" indent="-514350">
                  <a:buNone/>
                </a:pPr>
                <a:r>
                  <a:rPr lang="en-US" sz="2800" b="1" dirty="0">
                    <a:solidFill>
                      <a:schemeClr val="accent6">
                        <a:lumMod val="40000"/>
                        <a:lumOff val="60000"/>
                      </a:schemeClr>
                    </a:solidFill>
                    <a:latin typeface="2005_iannnnnBMX" pitchFamily="2" charset="0"/>
                    <a:cs typeface="2005_iannnnnBMX" pitchFamily="2" charset="0"/>
                    <a:sym typeface="Symbol"/>
                  </a:rPr>
                  <a:t>	</a:t>
                </a:r>
                <a:r>
                  <a:rPr lang="en-US" sz="2800" b="1" dirty="0" smtClean="0">
                    <a:solidFill>
                      <a:schemeClr val="accent6">
                        <a:lumMod val="40000"/>
                        <a:lumOff val="60000"/>
                      </a:schemeClr>
                    </a:solidFill>
                    <a:latin typeface="2005_iannnnnBMX" pitchFamily="2" charset="0"/>
                    <a:cs typeface="2005_iannnnnBMX" pitchFamily="2" charset="0"/>
                    <a:sym typeface="Symbol"/>
                  </a:rPr>
                  <a:t>	</a:t>
                </a:r>
                <a:r>
                  <a:rPr lang="en-US" sz="2800" b="1" dirty="0" smtClean="0">
                    <a:latin typeface="2005_iannnnnBMX" pitchFamily="2" charset="0"/>
                    <a:cs typeface="2005_iannnnnBMX" pitchFamily="2" charset="0"/>
                    <a:sym typeface="Symbol"/>
                  </a:rPr>
                  <a:t>        = 19</a:t>
                </a:r>
                <a:r>
                  <a:rPr lang="en-US" sz="2800" b="1" dirty="0" smtClean="0">
                    <a:solidFill>
                      <a:schemeClr val="accent6">
                        <a:lumMod val="40000"/>
                        <a:lumOff val="60000"/>
                      </a:schemeClr>
                    </a:solidFill>
                    <a:latin typeface="2005_iannnnnBMX" pitchFamily="2" charset="0"/>
                    <a:cs typeface="2005_iannnnnBMX" pitchFamily="2" charset="0"/>
                    <a:sym typeface="Symbol"/>
                  </a:rPr>
                  <a:t>		Subtract.</a:t>
                </a:r>
              </a:p>
              <a:p>
                <a:pPr marL="514350" indent="-514350">
                  <a:buNone/>
                </a:pPr>
                <a:r>
                  <a:rPr lang="en-US" sz="2800" b="1" dirty="0">
                    <a:solidFill>
                      <a:srgbClr val="FFFF00"/>
                    </a:solidFill>
                    <a:latin typeface="2005_iannnnnBMX" pitchFamily="2" charset="0"/>
                    <a:cs typeface="2005_iannnnnBMX" pitchFamily="2" charset="0"/>
                  </a:rPr>
                  <a:t>Example </a:t>
                </a:r>
                <a:r>
                  <a:rPr lang="en-US" sz="2800" b="1" dirty="0" smtClean="0">
                    <a:latin typeface="2005_iannnnnBMX" pitchFamily="2" charset="0"/>
                    <a:cs typeface="2005_iannnnnBMX" pitchFamily="2" charset="0"/>
                  </a:rPr>
                  <a:t>2. Evaluate </a:t>
                </a:r>
                <a14:m>
                  <m:oMath xmlns:m="http://schemas.openxmlformats.org/officeDocument/2006/math">
                    <m:sSup>
                      <m:sSupPr>
                        <m:ctrlPr>
                          <a:rPr lang="en-US" sz="1800" i="1">
                            <a:latin typeface="Cambria Math"/>
                            <a:cs typeface="2005_iannnnnBMX" pitchFamily="2" charset="0"/>
                          </a:rPr>
                        </m:ctrlPr>
                      </m:sSupPr>
                      <m:e>
                        <m:r>
                          <a:rPr lang="en-US" sz="1800" i="1">
                            <a:latin typeface="Cambria Math"/>
                            <a:cs typeface="2005_iannnnnBMX" pitchFamily="2" charset="0"/>
                          </a:rPr>
                          <m:t> −</m:t>
                        </m:r>
                        <m:r>
                          <a:rPr lang="en-US" sz="1800" i="1">
                            <a:latin typeface="Cambria Math"/>
                            <a:cs typeface="2005_iannnnnBMX" pitchFamily="2" charset="0"/>
                          </a:rPr>
                          <m:t>2</m:t>
                        </m:r>
                        <m:r>
                          <a:rPr lang="en-US" sz="1800" i="1">
                            <a:latin typeface="Cambria Math"/>
                            <a:cs typeface="2005_iannnnnBMX" pitchFamily="2" charset="0"/>
                          </a:rPr>
                          <m:t>𝑥</m:t>
                        </m:r>
                      </m:e>
                      <m:sup>
                        <m:r>
                          <a:rPr lang="en-US" sz="1800" i="1">
                            <a:latin typeface="Cambria Math"/>
                            <a:cs typeface="2005_iannnnnBMX" pitchFamily="2" charset="0"/>
                          </a:rPr>
                          <m:t>3</m:t>
                        </m:r>
                      </m:sup>
                    </m:sSup>
                    <m:r>
                      <a:rPr lang="en-US" sz="1800" i="1">
                        <a:latin typeface="Cambria Math"/>
                        <a:cs typeface="2005_iannnnnBMX" pitchFamily="2" charset="0"/>
                      </a:rPr>
                      <m:t> </m:t>
                    </m:r>
                  </m:oMath>
                </a14:m>
                <a:r>
                  <a:rPr lang="en-US" sz="2800" b="1" dirty="0" smtClean="0">
                    <a:latin typeface="2005_iannnnnBMX" pitchFamily="2" charset="0"/>
                    <a:cs typeface="2005_iannnnnBMX" pitchFamily="2" charset="0"/>
                  </a:rPr>
                  <a:t>+ </a:t>
                </a:r>
                <a:r>
                  <a:rPr lang="en-US" sz="2800" dirty="0" smtClean="0">
                    <a:latin typeface="2005_iannnnnBMX" pitchFamily="2" charset="0"/>
                    <a:cs typeface="2005_iannnnnBMX" pitchFamily="2" charset="0"/>
                  </a:rPr>
                  <a:t>4y, for x = 2 and y = 3.</a:t>
                </a:r>
                <a:endParaRPr lang="en-US" sz="1800" b="1" dirty="0">
                  <a:latin typeface="2005_iannnnnBMX" pitchFamily="2" charset="0"/>
                  <a:cs typeface="2005_iannnnnBMX" pitchFamily="2" charset="0"/>
                </a:endParaRPr>
              </a:p>
              <a:p>
                <a:pPr marL="514350" indent="-514350">
                  <a:buNone/>
                </a:pPr>
                <a:r>
                  <a:rPr lang="en-US" sz="3600" b="1" dirty="0" smtClean="0">
                    <a:latin typeface="2005_iannnnnBMX" pitchFamily="2" charset="0"/>
                    <a:cs typeface="2005_iannnnnBMX" pitchFamily="2" charset="0"/>
                  </a:rPr>
                  <a:t>    </a:t>
                </a:r>
                <a14:m>
                  <m:oMath xmlns:m="http://schemas.openxmlformats.org/officeDocument/2006/math">
                    <m:sSup>
                      <m:sSupPr>
                        <m:ctrlPr>
                          <a:rPr lang="en-US" sz="2000" i="1">
                            <a:latin typeface="Cambria Math"/>
                            <a:cs typeface="2005_iannnnnBMX" pitchFamily="2" charset="0"/>
                          </a:rPr>
                        </m:ctrlPr>
                      </m:sSupPr>
                      <m:e>
                        <m:r>
                          <a:rPr lang="en-US" sz="2000" i="1">
                            <a:latin typeface="Cambria Math"/>
                            <a:cs typeface="2005_iannnnnBMX" pitchFamily="2" charset="0"/>
                          </a:rPr>
                          <m:t> </m:t>
                        </m:r>
                        <m:r>
                          <a:rPr lang="en-US" sz="2000" b="0" i="1" smtClean="0">
                            <a:latin typeface="Cambria Math"/>
                            <a:cs typeface="2005_iannnnnBMX" pitchFamily="2" charset="0"/>
                          </a:rPr>
                          <m:t>−</m:t>
                        </m:r>
                        <m:r>
                          <a:rPr lang="en-US" sz="2000" i="1">
                            <a:latin typeface="Cambria Math"/>
                            <a:cs typeface="2005_iannnnnBMX" pitchFamily="2" charset="0"/>
                          </a:rPr>
                          <m:t>2</m:t>
                        </m:r>
                        <m:r>
                          <a:rPr lang="en-US" sz="2000" b="0" i="1" smtClean="0">
                            <a:latin typeface="Cambria Math"/>
                            <a:cs typeface="2005_iannnnnBMX" pitchFamily="2" charset="0"/>
                          </a:rPr>
                          <m:t>𝑥</m:t>
                        </m:r>
                      </m:e>
                      <m:sup>
                        <m:r>
                          <a:rPr lang="en-US" sz="2000" i="1">
                            <a:latin typeface="Cambria Math"/>
                            <a:cs typeface="2005_iannnnnBMX" pitchFamily="2" charset="0"/>
                          </a:rPr>
                          <m:t>3</m:t>
                        </m:r>
                      </m:sup>
                    </m:sSup>
                    <m:r>
                      <a:rPr lang="en-US" sz="2000" i="1">
                        <a:latin typeface="Cambria Math"/>
                        <a:cs typeface="2005_iannnnnBMX" pitchFamily="2" charset="0"/>
                      </a:rPr>
                      <m:t> </m:t>
                    </m:r>
                  </m:oMath>
                </a14:m>
                <a:r>
                  <a:rPr lang="en-US" sz="3200" b="1" dirty="0" smtClean="0">
                    <a:latin typeface="2005_iannnnnBMX" pitchFamily="2" charset="0"/>
                    <a:cs typeface="2005_iannnnnBMX" pitchFamily="2" charset="0"/>
                  </a:rPr>
                  <a:t>+</a:t>
                </a:r>
                <a:r>
                  <a:rPr lang="en-US" sz="3200" dirty="0" smtClean="0">
                    <a:latin typeface="2005_iannnnnBMX" pitchFamily="2" charset="0"/>
                    <a:cs typeface="2005_iannnnnBMX" pitchFamily="2" charset="0"/>
                  </a:rPr>
                  <a:t>4y</a:t>
                </a:r>
                <a:r>
                  <a:rPr lang="en-US" sz="2000" b="1" dirty="0" smtClean="0">
                    <a:latin typeface="2005_iannnnnBMX" pitchFamily="2" charset="0"/>
                    <a:cs typeface="2005_iannnnnBMX" pitchFamily="2" charset="0"/>
                  </a:rPr>
                  <a:t> </a:t>
                </a:r>
                <a:r>
                  <a:rPr lang="en-US" sz="2400" b="1" dirty="0">
                    <a:latin typeface="2005_iannnnnBMX" pitchFamily="2" charset="0"/>
                    <a:cs typeface="2005_iannnnnBMX" pitchFamily="2" charset="0"/>
                  </a:rPr>
                  <a:t>= </a:t>
                </a:r>
                <a:r>
                  <a:rPr lang="en-US" sz="3200" dirty="0" smtClean="0">
                    <a:latin typeface="2005_iannnnnBMX" pitchFamily="2" charset="0"/>
                    <a:cs typeface="2005_iannnnnBMX" pitchFamily="2" charset="0"/>
                  </a:rPr>
                  <a:t>2</a:t>
                </a:r>
                <a14:m>
                  <m:oMath xmlns:m="http://schemas.openxmlformats.org/officeDocument/2006/math">
                    <m:sSup>
                      <m:sSupPr>
                        <m:ctrlPr>
                          <a:rPr lang="en-US" sz="1800" i="1" smtClean="0">
                            <a:latin typeface="Cambria Math"/>
                            <a:cs typeface="2005_iannnnnBMX" pitchFamily="2" charset="0"/>
                          </a:rPr>
                        </m:ctrlPr>
                      </m:sSupPr>
                      <m:e>
                        <m:r>
                          <a:rPr lang="en-US" sz="1800" i="1">
                            <a:latin typeface="Cambria Math"/>
                            <a:cs typeface="2005_iannnnnBMX" pitchFamily="2" charset="0"/>
                          </a:rPr>
                          <m:t> (</m:t>
                        </m:r>
                        <m:r>
                          <a:rPr lang="en-US" sz="1800" b="0" i="1" smtClean="0">
                            <a:latin typeface="Cambria Math"/>
                            <a:cs typeface="2005_iannnnnBMX" pitchFamily="2" charset="0"/>
                          </a:rPr>
                          <m:t>2</m:t>
                        </m:r>
                        <m:r>
                          <a:rPr lang="en-US" sz="1800" i="1">
                            <a:latin typeface="Cambria Math"/>
                            <a:cs typeface="2005_iannnnnBMX" pitchFamily="2" charset="0"/>
                          </a:rPr>
                          <m:t>)</m:t>
                        </m:r>
                      </m:e>
                      <m:sup>
                        <m:r>
                          <a:rPr lang="en-US" sz="1800" b="0" i="1" smtClean="0">
                            <a:latin typeface="Cambria Math"/>
                            <a:cs typeface="2005_iannnnnBMX" pitchFamily="2" charset="0"/>
                          </a:rPr>
                          <m:t>3</m:t>
                        </m:r>
                      </m:sup>
                    </m:sSup>
                  </m:oMath>
                </a14:m>
                <a:r>
                  <a:rPr lang="en-US" sz="2400" b="1" dirty="0" smtClean="0">
                    <a:latin typeface="2005_iannnnnBMX" pitchFamily="2" charset="0"/>
                    <a:cs typeface="2005_iannnnnBMX" pitchFamily="2" charset="0"/>
                  </a:rPr>
                  <a:t> </a:t>
                </a:r>
                <a:r>
                  <a:rPr lang="en-US" sz="2400" b="1" dirty="0">
                    <a:latin typeface="2005_iannnnnBMX" pitchFamily="2" charset="0"/>
                    <a:cs typeface="2005_iannnnnBMX" pitchFamily="2" charset="0"/>
                  </a:rPr>
                  <a:t>+4(3) 	</a:t>
                </a:r>
                <a:r>
                  <a:rPr lang="en-US" sz="2800" b="1" dirty="0" smtClean="0">
                    <a:solidFill>
                      <a:schemeClr val="accent6">
                        <a:lumMod val="40000"/>
                        <a:lumOff val="60000"/>
                      </a:schemeClr>
                    </a:solidFill>
                    <a:latin typeface="2005_iannnnnBMX" pitchFamily="2" charset="0"/>
                    <a:cs typeface="2005_iannnnnBMX" pitchFamily="2" charset="0"/>
                  </a:rPr>
                  <a:t>Replace x with 2 and y with 3.</a:t>
                </a:r>
                <a:endParaRPr lang="en-US" sz="2800" b="1" dirty="0">
                  <a:solidFill>
                    <a:schemeClr val="accent6">
                      <a:lumMod val="40000"/>
                      <a:lumOff val="60000"/>
                    </a:schemeClr>
                  </a:solidFill>
                  <a:latin typeface="2005_iannnnnBMX" pitchFamily="2" charset="0"/>
                  <a:cs typeface="2005_iannnnnBMX" pitchFamily="2" charset="0"/>
                </a:endParaRPr>
              </a:p>
              <a:p>
                <a:pPr marL="514350" indent="-514350">
                  <a:buNone/>
                </a:pPr>
                <a:r>
                  <a:rPr lang="en-US" sz="2800" b="1" dirty="0">
                    <a:latin typeface="2005_iannnnnBMX" pitchFamily="2" charset="0"/>
                    <a:cs typeface="2005_iannnnnBMX" pitchFamily="2" charset="0"/>
                  </a:rPr>
                  <a:t>		        = </a:t>
                </a:r>
                <a:r>
                  <a:rPr lang="en-US" sz="2800" b="1" dirty="0" smtClean="0">
                    <a:latin typeface="2005_iannnnnBMX" pitchFamily="2" charset="0"/>
                    <a:cs typeface="2005_iannnnnBMX" pitchFamily="2" charset="0"/>
                  </a:rPr>
                  <a:t>-2(8) +4(3)</a:t>
                </a:r>
                <a:r>
                  <a:rPr lang="en-US" sz="2800" b="1" dirty="0">
                    <a:latin typeface="2005_iannnnnBMX" pitchFamily="2" charset="0"/>
                    <a:cs typeface="2005_iannnnnBMX" pitchFamily="2" charset="0"/>
                    <a:sym typeface="Symbol"/>
                  </a:rPr>
                  <a:t>	</a:t>
                </a:r>
                <a:r>
                  <a:rPr lang="en-US" sz="2800" b="1" dirty="0">
                    <a:solidFill>
                      <a:schemeClr val="accent6">
                        <a:lumMod val="40000"/>
                        <a:lumOff val="60000"/>
                      </a:schemeClr>
                    </a:solidFill>
                    <a:latin typeface="2005_iannnnnBMX" pitchFamily="2" charset="0"/>
                    <a:cs typeface="2005_iannnnnBMX" pitchFamily="2" charset="0"/>
                    <a:sym typeface="Symbol"/>
                  </a:rPr>
                  <a:t>Simplify</a:t>
                </a:r>
                <a:r>
                  <a:rPr lang="en-US" sz="2800" dirty="0">
                    <a:solidFill>
                      <a:schemeClr val="accent6">
                        <a:lumMod val="40000"/>
                        <a:lumOff val="60000"/>
                      </a:schemeClr>
                    </a:solidFill>
                    <a:cs typeface="2005_iannnnnBMX" pitchFamily="2" charset="0"/>
                  </a:rPr>
                  <a:t> </a:t>
                </a:r>
                <a14:m>
                  <m:oMath xmlns:m="http://schemas.openxmlformats.org/officeDocument/2006/math">
                    <m:sSup>
                      <m:sSupPr>
                        <m:ctrlPr>
                          <a:rPr lang="en-US" sz="2000" i="1">
                            <a:solidFill>
                              <a:schemeClr val="accent6">
                                <a:lumMod val="40000"/>
                                <a:lumOff val="60000"/>
                              </a:schemeClr>
                            </a:solidFill>
                            <a:latin typeface="Cambria Math"/>
                            <a:cs typeface="2005_iannnnnBMX" pitchFamily="2" charset="0"/>
                          </a:rPr>
                        </m:ctrlPr>
                      </m:sSupPr>
                      <m:e>
                        <m:r>
                          <a:rPr lang="en-US" sz="2000" i="1">
                            <a:solidFill>
                              <a:schemeClr val="accent6">
                                <a:lumMod val="40000"/>
                                <a:lumOff val="60000"/>
                              </a:schemeClr>
                            </a:solidFill>
                            <a:latin typeface="Cambria Math"/>
                            <a:cs typeface="2005_iannnnnBMX" pitchFamily="2" charset="0"/>
                          </a:rPr>
                          <m:t> (</m:t>
                        </m:r>
                        <m:r>
                          <a:rPr lang="en-US" sz="2000" b="0" i="1" smtClean="0">
                            <a:solidFill>
                              <a:schemeClr val="accent6">
                                <a:lumMod val="40000"/>
                                <a:lumOff val="60000"/>
                              </a:schemeClr>
                            </a:solidFill>
                            <a:latin typeface="Cambria Math"/>
                            <a:cs typeface="2005_iannnnnBMX" pitchFamily="2" charset="0"/>
                          </a:rPr>
                          <m:t>2</m:t>
                        </m:r>
                        <m:r>
                          <a:rPr lang="en-US" sz="2000" i="1">
                            <a:solidFill>
                              <a:schemeClr val="accent6">
                                <a:lumMod val="40000"/>
                                <a:lumOff val="60000"/>
                              </a:schemeClr>
                            </a:solidFill>
                            <a:latin typeface="Cambria Math"/>
                            <a:cs typeface="2005_iannnnnBMX" pitchFamily="2" charset="0"/>
                          </a:rPr>
                          <m:t>)</m:t>
                        </m:r>
                      </m:e>
                      <m:sup>
                        <m:r>
                          <a:rPr lang="en-US" sz="2000" b="0" i="1" smtClean="0">
                            <a:solidFill>
                              <a:schemeClr val="accent6">
                                <a:lumMod val="40000"/>
                                <a:lumOff val="60000"/>
                              </a:schemeClr>
                            </a:solidFill>
                            <a:latin typeface="Cambria Math"/>
                            <a:cs typeface="2005_iannnnnBMX" pitchFamily="2" charset="0"/>
                          </a:rPr>
                          <m:t>3</m:t>
                        </m:r>
                      </m:sup>
                    </m:sSup>
                  </m:oMath>
                </a14:m>
                <a:r>
                  <a:rPr lang="en-US" sz="2800" b="1" dirty="0" smtClean="0">
                    <a:latin typeface="2005_iannnnnBMX" pitchFamily="2" charset="0"/>
                    <a:cs typeface="2005_iannnnnBMX" pitchFamily="2" charset="0"/>
                    <a:sym typeface="Symbol"/>
                  </a:rPr>
                  <a:t>.</a:t>
                </a:r>
                <a:endParaRPr lang="en-US" sz="2800" b="1" dirty="0">
                  <a:latin typeface="2005_iannnnnBMX" pitchFamily="2" charset="0"/>
                  <a:cs typeface="2005_iannnnnBMX" pitchFamily="2" charset="0"/>
                  <a:sym typeface="Symbol"/>
                </a:endParaRPr>
              </a:p>
              <a:p>
                <a:pPr marL="514350" indent="-514350">
                  <a:buNone/>
                </a:pPr>
                <a:r>
                  <a:rPr lang="en-US" sz="2800" b="1" dirty="0">
                    <a:latin typeface="2005_iannnnnBMX" pitchFamily="2" charset="0"/>
                    <a:cs typeface="2005_iannnnnBMX" pitchFamily="2" charset="0"/>
                    <a:sym typeface="Symbol"/>
                  </a:rPr>
                  <a:t>		        = </a:t>
                </a:r>
                <a:r>
                  <a:rPr lang="en-US" sz="2800" b="1" dirty="0" smtClean="0">
                    <a:latin typeface="2005_iannnnnBMX" pitchFamily="2" charset="0"/>
                    <a:cs typeface="2005_iannnnnBMX" pitchFamily="2" charset="0"/>
                    <a:sym typeface="Symbol"/>
                  </a:rPr>
                  <a:t>-16 + 12</a:t>
                </a:r>
                <a:r>
                  <a:rPr lang="en-US" sz="2800" b="1" dirty="0">
                    <a:latin typeface="2005_iannnnnBMX" pitchFamily="2" charset="0"/>
                    <a:cs typeface="2005_iannnnnBMX" pitchFamily="2" charset="0"/>
                    <a:sym typeface="Symbol"/>
                  </a:rPr>
                  <a:t>		</a:t>
                </a:r>
                <a:r>
                  <a:rPr lang="en-US" sz="2800" b="1" dirty="0" smtClean="0">
                    <a:solidFill>
                      <a:schemeClr val="accent6">
                        <a:lumMod val="40000"/>
                        <a:lumOff val="60000"/>
                      </a:schemeClr>
                    </a:solidFill>
                    <a:latin typeface="2005_iannnnnBMX" pitchFamily="2" charset="0"/>
                    <a:cs typeface="2005_iannnnnBMX" pitchFamily="2" charset="0"/>
                    <a:sym typeface="Symbol"/>
                  </a:rPr>
                  <a:t>Multiply</a:t>
                </a:r>
                <a:r>
                  <a:rPr lang="en-US" sz="2800" b="1" dirty="0">
                    <a:solidFill>
                      <a:schemeClr val="accent6">
                        <a:lumMod val="40000"/>
                        <a:lumOff val="60000"/>
                      </a:schemeClr>
                    </a:solidFill>
                    <a:latin typeface="2005_iannnnnBMX" pitchFamily="2" charset="0"/>
                    <a:cs typeface="2005_iannnnnBMX" pitchFamily="2" charset="0"/>
                    <a:sym typeface="Symbol"/>
                  </a:rPr>
                  <a:t> </a:t>
                </a:r>
                <a:r>
                  <a:rPr lang="en-US" sz="2800" b="1" dirty="0" smtClean="0">
                    <a:solidFill>
                      <a:schemeClr val="accent6">
                        <a:lumMod val="40000"/>
                        <a:lumOff val="60000"/>
                      </a:schemeClr>
                    </a:solidFill>
                    <a:latin typeface="2005_iannnnnBMX" pitchFamily="2" charset="0"/>
                    <a:cs typeface="2005_iannnnnBMX" pitchFamily="2" charset="0"/>
                    <a:sym typeface="Symbol"/>
                  </a:rPr>
                  <a:t>from left to right.</a:t>
                </a:r>
              </a:p>
              <a:p>
                <a:pPr marL="514350" indent="-514350">
                  <a:buNone/>
                </a:pPr>
                <a:r>
                  <a:rPr lang="en-US" sz="2800" b="1" dirty="0" smtClean="0">
                    <a:solidFill>
                      <a:schemeClr val="accent6">
                        <a:lumMod val="40000"/>
                        <a:lumOff val="60000"/>
                      </a:schemeClr>
                    </a:solidFill>
                    <a:latin typeface="2005_iannnnnBMX" pitchFamily="2" charset="0"/>
                    <a:cs typeface="2005_iannnnnBMX" pitchFamily="2" charset="0"/>
                    <a:sym typeface="Symbol"/>
                  </a:rPr>
                  <a:t>                  </a:t>
                </a:r>
                <a:r>
                  <a:rPr lang="en-US" sz="2800" b="1" dirty="0" smtClean="0">
                    <a:latin typeface="2005_iannnnnBMX" pitchFamily="2" charset="0"/>
                    <a:cs typeface="2005_iannnnnBMX" pitchFamily="2" charset="0"/>
                    <a:sym typeface="Symbol"/>
                  </a:rPr>
                  <a:t>= -4 </a:t>
                </a:r>
                <a:r>
                  <a:rPr lang="en-US" sz="2800" b="1" dirty="0" smtClean="0">
                    <a:solidFill>
                      <a:schemeClr val="accent6">
                        <a:lumMod val="40000"/>
                        <a:lumOff val="60000"/>
                      </a:schemeClr>
                    </a:solidFill>
                    <a:latin typeface="2005_iannnnnBMX" pitchFamily="2" charset="0"/>
                    <a:cs typeface="2005_iannnnnBMX" pitchFamily="2" charset="0"/>
                    <a:sym typeface="Symbol"/>
                  </a:rPr>
                  <a:t>		Add.</a:t>
                </a:r>
                <a:endParaRPr lang="en-US" sz="2800" b="1" dirty="0">
                  <a:solidFill>
                    <a:schemeClr val="accent6">
                      <a:lumMod val="40000"/>
                      <a:lumOff val="60000"/>
                    </a:schemeClr>
                  </a:solidFill>
                  <a:latin typeface="2005_iannnnnBMX" pitchFamily="2" charset="0"/>
                  <a:cs typeface="2005_iannnnnBMX" pitchFamily="2" charset="0"/>
                </a:endParaRPr>
              </a:p>
              <a:p>
                <a:pPr marL="514350" indent="-514350">
                  <a:buNone/>
                </a:pPr>
                <a:endParaRPr lang="en-US" sz="2800" b="1" dirty="0" smtClean="0">
                  <a:solidFill>
                    <a:schemeClr val="accent6">
                      <a:lumMod val="40000"/>
                      <a:lumOff val="60000"/>
                    </a:schemeClr>
                  </a:solidFill>
                  <a:latin typeface="2005_iannnnnBMX" pitchFamily="2" charset="0"/>
                  <a:cs typeface="2005_iannnnnBMX" pitchFamily="2" charset="0"/>
                </a:endParaRPr>
              </a:p>
            </p:txBody>
          </p:sp>
        </mc:Choice>
        <mc:Fallback xmlns="">
          <p:sp>
            <p:nvSpPr>
              <p:cNvPr id="5123" name="Rectangle 3"/>
              <p:cNvSpPr>
                <a:spLocks noGrp="1" noRot="1" noChangeAspect="1" noMove="1" noResize="1" noEditPoints="1" noAdjustHandles="1" noChangeArrowheads="1" noChangeShapeType="1" noTextEdit="1"/>
              </p:cNvSpPr>
              <p:nvPr>
                <p:ph type="body" idx="1"/>
              </p:nvPr>
            </p:nvSpPr>
            <p:spPr>
              <a:xfrm>
                <a:off x="500034" y="1196752"/>
                <a:ext cx="8001056" cy="5328592"/>
              </a:xfrm>
              <a:blipFill rotWithShape="1">
                <a:blip r:embed="rId2"/>
                <a:stretch>
                  <a:fillRect l="-1523" t="-1487" b="-4920"/>
                </a:stretch>
              </a:blipFill>
            </p:spPr>
            <p:txBody>
              <a:bodyPr/>
              <a:lstStyle/>
              <a:p>
                <a:r>
                  <a:rPr lang="th-TH">
                    <a:noFill/>
                  </a:rPr>
                  <a:t> </a:t>
                </a:r>
              </a:p>
            </p:txBody>
          </p:sp>
        </mc:Fallback>
      </mc:AlternateContent>
    </p:spTree>
    <p:extLst>
      <p:ext uri="{BB962C8B-B14F-4D97-AF65-F5344CB8AC3E}">
        <p14:creationId xmlns:p14="http://schemas.microsoft.com/office/powerpoint/2010/main" val="1616410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fade">
                                      <p:cBhvr>
                                        <p:cTn id="12" dur="500"/>
                                        <p:tgtEl>
                                          <p:spTgt spid="5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fade">
                                      <p:cBhvr>
                                        <p:cTn id="17" dur="500"/>
                                        <p:tgtEl>
                                          <p:spTgt spid="51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fade">
                                      <p:cBhvr>
                                        <p:cTn id="22" dur="500"/>
                                        <p:tgtEl>
                                          <p:spTgt spid="51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23">
                                            <p:txEl>
                                              <p:pRg st="4" end="4"/>
                                            </p:txEl>
                                          </p:spTgt>
                                        </p:tgtEl>
                                        <p:attrNameLst>
                                          <p:attrName>style.visibility</p:attrName>
                                        </p:attrNameLst>
                                      </p:cBhvr>
                                      <p:to>
                                        <p:strVal val="visible"/>
                                      </p:to>
                                    </p:set>
                                    <p:animEffect transition="in" filter="fade">
                                      <p:cBhvr>
                                        <p:cTn id="27" dur="500"/>
                                        <p:tgtEl>
                                          <p:spTgt spid="51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123">
                                            <p:txEl>
                                              <p:pRg st="5" end="5"/>
                                            </p:txEl>
                                          </p:spTgt>
                                        </p:tgtEl>
                                        <p:attrNameLst>
                                          <p:attrName>style.visibility</p:attrName>
                                        </p:attrNameLst>
                                      </p:cBhvr>
                                      <p:to>
                                        <p:strVal val="visible"/>
                                      </p:to>
                                    </p:set>
                                    <p:animEffect transition="in" filter="fade">
                                      <p:cBhvr>
                                        <p:cTn id="32" dur="500"/>
                                        <p:tgtEl>
                                          <p:spTgt spid="512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123">
                                            <p:txEl>
                                              <p:pRg st="6" end="6"/>
                                            </p:txEl>
                                          </p:spTgt>
                                        </p:tgtEl>
                                        <p:attrNameLst>
                                          <p:attrName>style.visibility</p:attrName>
                                        </p:attrNameLst>
                                      </p:cBhvr>
                                      <p:to>
                                        <p:strVal val="visible"/>
                                      </p:to>
                                    </p:set>
                                    <p:animEffect transition="in" filter="fade">
                                      <p:cBhvr>
                                        <p:cTn id="37" dur="500"/>
                                        <p:tgtEl>
                                          <p:spTgt spid="512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123">
                                            <p:txEl>
                                              <p:pRg st="7" end="7"/>
                                            </p:txEl>
                                          </p:spTgt>
                                        </p:tgtEl>
                                        <p:attrNameLst>
                                          <p:attrName>style.visibility</p:attrName>
                                        </p:attrNameLst>
                                      </p:cBhvr>
                                      <p:to>
                                        <p:strVal val="visible"/>
                                      </p:to>
                                    </p:set>
                                    <p:animEffect transition="in" filter="fade">
                                      <p:cBhvr>
                                        <p:cTn id="42" dur="500"/>
                                        <p:tgtEl>
                                          <p:spTgt spid="512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123">
                                            <p:txEl>
                                              <p:pRg st="8" end="8"/>
                                            </p:txEl>
                                          </p:spTgt>
                                        </p:tgtEl>
                                        <p:attrNameLst>
                                          <p:attrName>style.visibility</p:attrName>
                                        </p:attrNameLst>
                                      </p:cBhvr>
                                      <p:to>
                                        <p:strVal val="visible"/>
                                      </p:to>
                                    </p:set>
                                    <p:animEffect transition="in" filter="fade">
                                      <p:cBhvr>
                                        <p:cTn id="47" dur="500"/>
                                        <p:tgtEl>
                                          <p:spTgt spid="512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123">
                                            <p:txEl>
                                              <p:pRg st="9" end="9"/>
                                            </p:txEl>
                                          </p:spTgt>
                                        </p:tgtEl>
                                        <p:attrNameLst>
                                          <p:attrName>style.visibility</p:attrName>
                                        </p:attrNameLst>
                                      </p:cBhvr>
                                      <p:to>
                                        <p:strVal val="visible"/>
                                      </p:to>
                                    </p:set>
                                    <p:animEffect transition="in" filter="fade">
                                      <p:cBhvr>
                                        <p:cTn id="52" dur="500"/>
                                        <p:tgtEl>
                                          <p:spTgt spid="512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เมฆ 5"/>
          <p:cNvSpPr/>
          <p:nvPr/>
        </p:nvSpPr>
        <p:spPr>
          <a:xfrm>
            <a:off x="1907704" y="500042"/>
            <a:ext cx="4824536" cy="624702"/>
          </a:xfrm>
          <a:prstGeom prst="clou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 name="ตัวยึดหมายเลขภาพนิ่ง 5"/>
          <p:cNvSpPr>
            <a:spLocks noGrp="1"/>
          </p:cNvSpPr>
          <p:nvPr>
            <p:ph type="sldNum" sz="quarter" idx="12"/>
          </p:nvPr>
        </p:nvSpPr>
        <p:spPr/>
        <p:txBody>
          <a:bodyPr/>
          <a:lstStyle/>
          <a:p>
            <a:fld id="{8E3771CF-BC35-4C5D-AE13-C627F28D70EF}" type="slidenum">
              <a:rPr lang="en-US"/>
              <a:pPr/>
              <a:t>54</a:t>
            </a:fld>
            <a:endParaRPr lang="en-US"/>
          </a:p>
        </p:txBody>
      </p:sp>
      <p:sp>
        <p:nvSpPr>
          <p:cNvPr id="5122" name="Rectangle 2"/>
          <p:cNvSpPr>
            <a:spLocks noGrp="1" noChangeArrowheads="1"/>
          </p:cNvSpPr>
          <p:nvPr>
            <p:ph type="title"/>
          </p:nvPr>
        </p:nvSpPr>
        <p:spPr>
          <a:xfrm>
            <a:off x="428596" y="332656"/>
            <a:ext cx="7924800" cy="857256"/>
          </a:xfrm>
        </p:spPr>
        <p:txBody>
          <a:bodyPr/>
          <a:lstStyle/>
          <a:p>
            <a:pPr marL="514350" indent="-514350" algn="ctr"/>
            <a:r>
              <a:rPr lang="en-US" sz="4000" dirty="0" smtClean="0">
                <a:solidFill>
                  <a:srgbClr val="FFFF00"/>
                </a:solidFill>
                <a:latin typeface="2005_iannnnnBMX" pitchFamily="2" charset="0"/>
                <a:cs typeface="2005_iannnnnBMX" pitchFamily="2" charset="0"/>
              </a:rPr>
              <a:t>Word problem</a:t>
            </a:r>
            <a:endParaRPr lang="en-US" sz="4000" dirty="0">
              <a:solidFill>
                <a:srgbClr val="00B0F0"/>
              </a:solidFill>
              <a:latin typeface="2005_iannnnnBMX" pitchFamily="2" charset="0"/>
              <a:cs typeface="2005_iannnnnBMX" pitchFamily="2" charset="0"/>
            </a:endParaRPr>
          </a:p>
        </p:txBody>
      </p:sp>
      <mc:AlternateContent xmlns:mc="http://schemas.openxmlformats.org/markup-compatibility/2006" xmlns:a14="http://schemas.microsoft.com/office/drawing/2010/main">
        <mc:Choice Requires="a14">
          <p:sp>
            <p:nvSpPr>
              <p:cNvPr id="5123" name="Rectangle 3"/>
              <p:cNvSpPr>
                <a:spLocks noGrp="1" noChangeArrowheads="1"/>
              </p:cNvSpPr>
              <p:nvPr>
                <p:ph type="body" idx="1"/>
              </p:nvPr>
            </p:nvSpPr>
            <p:spPr>
              <a:xfrm>
                <a:off x="323528" y="980728"/>
                <a:ext cx="8280920" cy="5544616"/>
              </a:xfrm>
            </p:spPr>
            <p:txBody>
              <a:bodyPr/>
              <a:lstStyle/>
              <a:p>
                <a:pPr marL="514350" indent="-514350">
                  <a:buNone/>
                </a:pPr>
                <a:r>
                  <a:rPr lang="en-US" sz="2800" b="1" dirty="0" smtClean="0">
                    <a:solidFill>
                      <a:srgbClr val="FFFF00"/>
                    </a:solidFill>
                    <a:latin typeface="2005_iannnnnBMX" pitchFamily="2" charset="0"/>
                    <a:cs typeface="2005_iannnnnBMX" pitchFamily="2" charset="0"/>
                  </a:rPr>
                  <a:t>Examples</a:t>
                </a:r>
                <a:r>
                  <a:rPr lang="en-US" sz="2800" b="1" dirty="0" smtClean="0">
                    <a:solidFill>
                      <a:schemeClr val="bg1"/>
                    </a:solidFill>
                    <a:latin typeface="2005_iannnnnBMX" pitchFamily="2" charset="0"/>
                    <a:cs typeface="2005_iannnnnBMX" pitchFamily="2" charset="0"/>
                  </a:rPr>
                  <a:t> </a:t>
                </a:r>
                <a:r>
                  <a:rPr lang="en-US" sz="2800" b="1" dirty="0" smtClean="0">
                    <a:solidFill>
                      <a:srgbClr val="00B0F0"/>
                    </a:solidFill>
                    <a:latin typeface="2005_iannnnnBMX" pitchFamily="2" charset="0"/>
                    <a:cs typeface="2005_iannnnnBMX" pitchFamily="2" charset="0"/>
                  </a:rPr>
                  <a:t>A human many contains about 3.2 </a:t>
                </a:r>
                <a14:m>
                  <m:oMath xmlns:m="http://schemas.openxmlformats.org/officeDocument/2006/math">
                    <m:r>
                      <a:rPr lang="en-US" sz="1600" b="1" i="1" smtClean="0">
                        <a:solidFill>
                          <a:srgbClr val="00B0F0"/>
                        </a:solidFill>
                        <a:latin typeface="Cambria Math"/>
                        <a:ea typeface="Cambria Math"/>
                        <a:cs typeface="2005_iannnnnBMX" pitchFamily="2" charset="0"/>
                      </a:rPr>
                      <m:t>× </m:t>
                    </m:r>
                    <m:sSup>
                      <m:sSupPr>
                        <m:ctrlPr>
                          <a:rPr lang="en-US" sz="1600" b="1" i="1" smtClean="0">
                            <a:solidFill>
                              <a:srgbClr val="00B0F0"/>
                            </a:solidFill>
                            <a:latin typeface="Cambria Math"/>
                            <a:ea typeface="Cambria Math"/>
                            <a:cs typeface="2005_iannnnnBMX" pitchFamily="2" charset="0"/>
                          </a:rPr>
                        </m:ctrlPr>
                      </m:sSupPr>
                      <m:e>
                        <m:r>
                          <a:rPr lang="en-US" sz="1600" b="1" i="1" smtClean="0">
                            <a:solidFill>
                              <a:srgbClr val="00B0F0"/>
                            </a:solidFill>
                            <a:latin typeface="Cambria Math"/>
                            <a:ea typeface="Cambria Math"/>
                            <a:cs typeface="2005_iannnnnBMX" pitchFamily="2" charset="0"/>
                          </a:rPr>
                          <m:t>𝟏𝟎</m:t>
                        </m:r>
                      </m:e>
                      <m:sup>
                        <m:r>
                          <a:rPr lang="en-US" sz="1600" b="1" i="1" smtClean="0">
                            <a:solidFill>
                              <a:srgbClr val="00B0F0"/>
                            </a:solidFill>
                            <a:latin typeface="Cambria Math"/>
                            <a:ea typeface="Cambria Math"/>
                            <a:cs typeface="2005_iannnnnBMX" pitchFamily="2" charset="0"/>
                          </a:rPr>
                          <m:t>𝟒</m:t>
                        </m:r>
                      </m:sup>
                    </m:sSup>
                  </m:oMath>
                </a14:m>
                <a:r>
                  <a:rPr lang="en-US" sz="2400" b="1" dirty="0" smtClean="0">
                    <a:solidFill>
                      <a:srgbClr val="00B0F0"/>
                    </a:solidFill>
                    <a:latin typeface="2005_iannnnnBMX" pitchFamily="2" charset="0"/>
                    <a:cs typeface="2005_iannnnnBMX" pitchFamily="2" charset="0"/>
                  </a:rPr>
                  <a:t> microliters of blood for </a:t>
                </a:r>
              </a:p>
              <a:p>
                <a:pPr marL="514350" indent="-514350">
                  <a:buNone/>
                </a:pPr>
                <a:r>
                  <a:rPr lang="en-US" sz="2400" b="1" dirty="0" smtClean="0">
                    <a:solidFill>
                      <a:srgbClr val="00B0F0"/>
                    </a:solidFill>
                    <a:latin typeface="2005_iannnnnBMX" pitchFamily="2" charset="0"/>
                    <a:cs typeface="2005_iannnnnBMX" pitchFamily="2" charset="0"/>
                  </a:rPr>
                  <a:t>each pound of body weight. Each microliter of blood contains about 5</a:t>
                </a:r>
                <a14:m>
                  <m:oMath xmlns:m="http://schemas.openxmlformats.org/officeDocument/2006/math">
                    <m:r>
                      <a:rPr lang="en-US" sz="1600" b="1" i="1" smtClean="0">
                        <a:solidFill>
                          <a:srgbClr val="00B0F0"/>
                        </a:solidFill>
                        <a:latin typeface="Cambria Math"/>
                        <a:ea typeface="Cambria Math"/>
                        <a:cs typeface="2005_iannnnnBMX" pitchFamily="2" charset="0"/>
                      </a:rPr>
                      <m:t>×</m:t>
                    </m:r>
                    <m:sSup>
                      <m:sSupPr>
                        <m:ctrlPr>
                          <a:rPr lang="en-US" sz="1600" b="1" i="1" smtClean="0">
                            <a:solidFill>
                              <a:srgbClr val="00B0F0"/>
                            </a:solidFill>
                            <a:latin typeface="Cambria Math"/>
                            <a:ea typeface="Cambria Math"/>
                            <a:cs typeface="2005_iannnnnBMX" pitchFamily="2" charset="0"/>
                          </a:rPr>
                        </m:ctrlPr>
                      </m:sSupPr>
                      <m:e>
                        <m:r>
                          <a:rPr lang="en-US" sz="1600" b="1" i="1" smtClean="0">
                            <a:solidFill>
                              <a:srgbClr val="00B0F0"/>
                            </a:solidFill>
                            <a:latin typeface="Cambria Math"/>
                            <a:ea typeface="Cambria Math"/>
                            <a:cs typeface="2005_iannnnnBMX" pitchFamily="2" charset="0"/>
                          </a:rPr>
                          <m:t>𝟏𝟎</m:t>
                        </m:r>
                      </m:e>
                      <m:sup>
                        <m:r>
                          <a:rPr lang="en-US" sz="1600" b="1" i="1" smtClean="0">
                            <a:solidFill>
                              <a:srgbClr val="00B0F0"/>
                            </a:solidFill>
                            <a:latin typeface="Cambria Math"/>
                            <a:ea typeface="Cambria Math"/>
                            <a:cs typeface="2005_iannnnnBMX" pitchFamily="2" charset="0"/>
                          </a:rPr>
                          <m:t>𝟔</m:t>
                        </m:r>
                      </m:sup>
                    </m:sSup>
                  </m:oMath>
                </a14:m>
                <a:r>
                  <a:rPr lang="en-US" sz="1600" b="1" dirty="0" smtClean="0">
                    <a:solidFill>
                      <a:srgbClr val="00B0F0"/>
                    </a:solidFill>
                    <a:latin typeface="2005_iannnnnBMX" pitchFamily="2" charset="0"/>
                    <a:cs typeface="2005_iannnnnBMX" pitchFamily="2" charset="0"/>
                  </a:rPr>
                  <a:t> </a:t>
                </a:r>
                <a:r>
                  <a:rPr lang="en-US" sz="2400" b="1" dirty="0" smtClean="0">
                    <a:solidFill>
                      <a:srgbClr val="00B0F0"/>
                    </a:solidFill>
                    <a:latin typeface="2005_iannnnnBMX" pitchFamily="2" charset="0"/>
                    <a:cs typeface="2005_iannnnnBMX" pitchFamily="2" charset="0"/>
                  </a:rPr>
                  <a:t>red blood </a:t>
                </a:r>
              </a:p>
              <a:p>
                <a:pPr marL="514350" indent="-514350">
                  <a:buNone/>
                </a:pPr>
                <a:r>
                  <a:rPr lang="en-US" sz="2400" b="1" dirty="0" smtClean="0">
                    <a:solidFill>
                      <a:srgbClr val="00B0F0"/>
                    </a:solidFill>
                    <a:latin typeface="2005_iannnnnBMX" pitchFamily="2" charset="0"/>
                    <a:cs typeface="2005_iannnnnBMX" pitchFamily="2" charset="0"/>
                  </a:rPr>
                  <a:t>cells .Find the approximate number of red blood cells in the body of a 125-lb person.</a:t>
                </a:r>
                <a:endParaRPr lang="en-US" sz="2400" b="1" dirty="0" smtClean="0">
                  <a:solidFill>
                    <a:schemeClr val="bg1"/>
                  </a:solidFill>
                  <a:latin typeface="2005_iannnnnBMX" pitchFamily="2" charset="0"/>
                  <a:cs typeface="2005_iannnnnBMX" pitchFamily="2" charset="0"/>
                </a:endParaRPr>
              </a:p>
              <a:p>
                <a:pPr marL="514350" indent="-514350">
                  <a:buNone/>
                </a:pPr>
                <a:r>
                  <a:rPr lang="en-US" sz="2400" b="1" dirty="0" smtClean="0">
                    <a:solidFill>
                      <a:schemeClr val="accent6">
                        <a:lumMod val="40000"/>
                        <a:lumOff val="60000"/>
                      </a:schemeClr>
                    </a:solidFill>
                    <a:latin typeface="2005_iannnnnBMX" pitchFamily="2" charset="0"/>
                    <a:cs typeface="2005_iannnnnBMX" pitchFamily="2" charset="0"/>
                  </a:rPr>
                  <a:t>Red blood cells=pounds</a:t>
                </a:r>
                <a14:m>
                  <m:oMath xmlns:m="http://schemas.openxmlformats.org/officeDocument/2006/math">
                    <m:r>
                      <a:rPr lang="en-US" sz="2400" b="1" i="1" smtClean="0">
                        <a:solidFill>
                          <a:schemeClr val="accent6">
                            <a:lumMod val="40000"/>
                            <a:lumOff val="60000"/>
                          </a:schemeClr>
                        </a:solidFill>
                        <a:latin typeface="Cambria Math"/>
                        <a:ea typeface="Cambria Math"/>
                        <a:cs typeface="2005_iannnnnBMX" pitchFamily="2" charset="0"/>
                      </a:rPr>
                      <m:t>∙</m:t>
                    </m:r>
                    <m:f>
                      <m:fPr>
                        <m:ctrlPr>
                          <a:rPr lang="en-US" sz="2400" b="1" i="1" smtClean="0">
                            <a:solidFill>
                              <a:schemeClr val="accent6">
                                <a:lumMod val="40000"/>
                                <a:lumOff val="60000"/>
                              </a:schemeClr>
                            </a:solidFill>
                            <a:latin typeface="Cambria Math"/>
                            <a:ea typeface="Cambria Math"/>
                            <a:cs typeface="2005_iannnnnBMX" pitchFamily="2" charset="0"/>
                          </a:rPr>
                        </m:ctrlPr>
                      </m:fPr>
                      <m:num>
                        <m:r>
                          <a:rPr lang="en-US" sz="2400" b="1" i="1" smtClean="0">
                            <a:solidFill>
                              <a:schemeClr val="accent6">
                                <a:lumMod val="40000"/>
                                <a:lumOff val="60000"/>
                              </a:schemeClr>
                            </a:solidFill>
                            <a:latin typeface="Cambria Math"/>
                            <a:ea typeface="Cambria Math"/>
                            <a:cs typeface="2005_iannnnnBMX" pitchFamily="2" charset="0"/>
                          </a:rPr>
                          <m:t>𝒎𝒊𝒄𝒓𝒐𝒍𝒊𝒕𝒆𝒓𝒔</m:t>
                        </m:r>
                      </m:num>
                      <m:den>
                        <m:r>
                          <a:rPr lang="en-US" sz="2400" b="1" i="1" smtClean="0">
                            <a:solidFill>
                              <a:schemeClr val="accent6">
                                <a:lumMod val="40000"/>
                                <a:lumOff val="60000"/>
                              </a:schemeClr>
                            </a:solidFill>
                            <a:latin typeface="Cambria Math"/>
                            <a:ea typeface="Cambria Math"/>
                            <a:cs typeface="2005_iannnnnBMX" pitchFamily="2" charset="0"/>
                          </a:rPr>
                          <m:t>𝒑𝒐𝒖𝒏𝒅</m:t>
                        </m:r>
                      </m:den>
                    </m:f>
                    <m:r>
                      <a:rPr lang="en-US" sz="2400" b="1" i="1" smtClean="0">
                        <a:solidFill>
                          <a:schemeClr val="accent6">
                            <a:lumMod val="40000"/>
                            <a:lumOff val="60000"/>
                          </a:schemeClr>
                        </a:solidFill>
                        <a:latin typeface="Cambria Math"/>
                        <a:ea typeface="Cambria Math"/>
                        <a:cs typeface="2005_iannnnnBMX" pitchFamily="2" charset="0"/>
                      </a:rPr>
                      <m:t>∙</m:t>
                    </m:r>
                    <m:f>
                      <m:fPr>
                        <m:ctrlPr>
                          <a:rPr lang="en-US" sz="2400" b="1" i="1" smtClean="0">
                            <a:solidFill>
                              <a:schemeClr val="accent6">
                                <a:lumMod val="40000"/>
                                <a:lumOff val="60000"/>
                              </a:schemeClr>
                            </a:solidFill>
                            <a:latin typeface="Cambria Math"/>
                            <a:ea typeface="Cambria Math"/>
                            <a:cs typeface="2005_iannnnnBMX" pitchFamily="2" charset="0"/>
                          </a:rPr>
                        </m:ctrlPr>
                      </m:fPr>
                      <m:num>
                        <m:r>
                          <a:rPr lang="en-US" sz="2400" b="1" i="1" smtClean="0">
                            <a:solidFill>
                              <a:schemeClr val="accent6">
                                <a:lumMod val="40000"/>
                                <a:lumOff val="60000"/>
                              </a:schemeClr>
                            </a:solidFill>
                            <a:latin typeface="Cambria Math"/>
                            <a:ea typeface="Cambria Math"/>
                            <a:cs typeface="2005_iannnnnBMX" pitchFamily="2" charset="0"/>
                          </a:rPr>
                          <m:t>𝒄𝒆𝒍𝒍𝒔</m:t>
                        </m:r>
                      </m:num>
                      <m:den>
                        <m:r>
                          <a:rPr lang="en-US" sz="2400" b="1" i="1" smtClean="0">
                            <a:solidFill>
                              <a:schemeClr val="accent6">
                                <a:lumMod val="40000"/>
                                <a:lumOff val="60000"/>
                              </a:schemeClr>
                            </a:solidFill>
                            <a:latin typeface="Cambria Math"/>
                            <a:ea typeface="Cambria Math"/>
                            <a:cs typeface="2005_iannnnnBMX" pitchFamily="2" charset="0"/>
                          </a:rPr>
                          <m:t>𝒎𝒊𝒄𝒓𝒐𝒍𝒊𝒕𝒆𝒓</m:t>
                        </m:r>
                      </m:den>
                    </m:f>
                  </m:oMath>
                </a14:m>
                <a:r>
                  <a:rPr lang="en-US" sz="2400" b="1" dirty="0" smtClean="0">
                    <a:solidFill>
                      <a:schemeClr val="accent6">
                        <a:lumMod val="40000"/>
                        <a:lumOff val="60000"/>
                      </a:schemeClr>
                    </a:solidFill>
                    <a:latin typeface="2005_iannnnnBMX" pitchFamily="2" charset="0"/>
                    <a:cs typeface="2005_iannnnnBMX" pitchFamily="2" charset="0"/>
                  </a:rPr>
                  <a:t> Use dimensional analysis.</a:t>
                </a:r>
              </a:p>
              <a:p>
                <a:pPr marL="514350" indent="-514350">
                  <a:buNone/>
                </a:pPr>
                <a:r>
                  <a:rPr lang="en-US" sz="2800" b="1" dirty="0" smtClean="0">
                    <a:solidFill>
                      <a:schemeClr val="bg1"/>
                    </a:solidFill>
                    <a:latin typeface="2005_iannnnnBMX" pitchFamily="2" charset="0"/>
                    <a:cs typeface="2005_iannnnnBMX" pitchFamily="2" charset="0"/>
                  </a:rPr>
                  <a:t>= 125 </a:t>
                </a:r>
                <a:r>
                  <a:rPr lang="en-US" sz="2800" b="1" dirty="0" err="1" smtClean="0">
                    <a:solidFill>
                      <a:schemeClr val="bg1"/>
                    </a:solidFill>
                    <a:latin typeface="2005_iannnnnBMX" pitchFamily="2" charset="0"/>
                    <a:cs typeface="2005_iannnnnBMX" pitchFamily="2" charset="0"/>
                  </a:rPr>
                  <a:t>lb</a:t>
                </a:r>
                <a:r>
                  <a:rPr lang="en-US" sz="2800" b="1" dirty="0" smtClean="0">
                    <a:solidFill>
                      <a:schemeClr val="bg1"/>
                    </a:solidFill>
                    <a:latin typeface="2005_iannnnnBMX" pitchFamily="2" charset="0"/>
                    <a:cs typeface="2005_iannnnnBMX" pitchFamily="2" charset="0"/>
                  </a:rPr>
                  <a:t> </a:t>
                </a:r>
                <a14:m>
                  <m:oMath xmlns:m="http://schemas.openxmlformats.org/officeDocument/2006/math">
                    <m:r>
                      <a:rPr lang="en-US" sz="1600" b="1" i="1" smtClean="0">
                        <a:solidFill>
                          <a:schemeClr val="bg1"/>
                        </a:solidFill>
                        <a:latin typeface="Cambria Math"/>
                        <a:ea typeface="Cambria Math"/>
                        <a:cs typeface="2005_iannnnnBMX" pitchFamily="2" charset="0"/>
                      </a:rPr>
                      <m:t>∙</m:t>
                    </m:r>
                    <m:d>
                      <m:dPr>
                        <m:ctrlPr>
                          <a:rPr lang="en-US" sz="1600" b="1" i="1" smtClean="0">
                            <a:solidFill>
                              <a:schemeClr val="bg1"/>
                            </a:solidFill>
                            <a:latin typeface="Cambria Math"/>
                            <a:ea typeface="Cambria Math"/>
                            <a:cs typeface="2005_iannnnnBMX" pitchFamily="2" charset="0"/>
                          </a:rPr>
                        </m:ctrlPr>
                      </m:dPr>
                      <m:e>
                        <m:r>
                          <a:rPr lang="en-US" sz="1600" b="1" i="1" smtClean="0">
                            <a:solidFill>
                              <a:schemeClr val="bg1"/>
                            </a:solidFill>
                            <a:latin typeface="Cambria Math"/>
                            <a:ea typeface="Cambria Math"/>
                            <a:cs typeface="2005_iannnnnBMX" pitchFamily="2" charset="0"/>
                          </a:rPr>
                          <m:t>𝟑</m:t>
                        </m:r>
                        <m:r>
                          <a:rPr lang="en-US" sz="1600" b="1" i="1" smtClean="0">
                            <a:solidFill>
                              <a:schemeClr val="bg1"/>
                            </a:solidFill>
                            <a:latin typeface="Cambria Math"/>
                            <a:ea typeface="Cambria Math"/>
                            <a:cs typeface="2005_iannnnnBMX" pitchFamily="2" charset="0"/>
                          </a:rPr>
                          <m:t>.</m:t>
                        </m:r>
                        <m:r>
                          <a:rPr lang="en-US" sz="1600" b="1" i="1" smtClean="0">
                            <a:solidFill>
                              <a:schemeClr val="bg1"/>
                            </a:solidFill>
                            <a:latin typeface="Cambria Math"/>
                            <a:ea typeface="Cambria Math"/>
                            <a:cs typeface="2005_iannnnnBMX" pitchFamily="2" charset="0"/>
                          </a:rPr>
                          <m:t>𝟐</m:t>
                        </m:r>
                        <m:r>
                          <a:rPr lang="en-US" sz="1600" b="1" i="1" smtClean="0">
                            <a:solidFill>
                              <a:schemeClr val="bg1"/>
                            </a:solidFill>
                            <a:latin typeface="Cambria Math"/>
                            <a:ea typeface="Cambria Math"/>
                            <a:cs typeface="2005_iannnnnBMX" pitchFamily="2" charset="0"/>
                          </a:rPr>
                          <m:t>×</m:t>
                        </m:r>
                        <m:sSup>
                          <m:sSupPr>
                            <m:ctrlPr>
                              <a:rPr lang="en-US" sz="1600" b="1" i="1" smtClean="0">
                                <a:solidFill>
                                  <a:schemeClr val="bg1"/>
                                </a:solidFill>
                                <a:latin typeface="Cambria Math"/>
                                <a:ea typeface="Cambria Math"/>
                                <a:cs typeface="2005_iannnnnBMX" pitchFamily="2" charset="0"/>
                              </a:rPr>
                            </m:ctrlPr>
                          </m:sSupPr>
                          <m:e>
                            <m:r>
                              <a:rPr lang="en-US" sz="1600" b="1" i="1" smtClean="0">
                                <a:solidFill>
                                  <a:schemeClr val="bg1"/>
                                </a:solidFill>
                                <a:latin typeface="Cambria Math"/>
                                <a:ea typeface="Cambria Math"/>
                                <a:cs typeface="2005_iannnnnBMX" pitchFamily="2" charset="0"/>
                              </a:rPr>
                              <m:t>𝟏𝟎</m:t>
                            </m:r>
                          </m:e>
                          <m:sup>
                            <m:r>
                              <a:rPr lang="en-US" sz="1600" b="1" i="1" smtClean="0">
                                <a:solidFill>
                                  <a:schemeClr val="bg1"/>
                                </a:solidFill>
                                <a:latin typeface="Cambria Math"/>
                                <a:ea typeface="Cambria Math"/>
                                <a:cs typeface="2005_iannnnnBMX" pitchFamily="2" charset="0"/>
                              </a:rPr>
                              <m:t>𝟒</m:t>
                            </m:r>
                          </m:sup>
                        </m:sSup>
                      </m:e>
                    </m:d>
                    <m:r>
                      <a:rPr lang="en-US" sz="1600" b="1" i="1" smtClean="0">
                        <a:solidFill>
                          <a:schemeClr val="bg1"/>
                        </a:solidFill>
                        <a:latin typeface="Cambria Math"/>
                        <a:ea typeface="Cambria Math"/>
                        <a:cs typeface="2005_iannnnnBMX" pitchFamily="2" charset="0"/>
                      </a:rPr>
                      <m:t>∙</m:t>
                    </m:r>
                    <m:d>
                      <m:dPr>
                        <m:ctrlPr>
                          <a:rPr lang="en-US" sz="1600" b="1" i="1" smtClean="0">
                            <a:solidFill>
                              <a:schemeClr val="bg1"/>
                            </a:solidFill>
                            <a:latin typeface="Cambria Math"/>
                            <a:ea typeface="Cambria Math"/>
                            <a:cs typeface="2005_iannnnnBMX" pitchFamily="2" charset="0"/>
                          </a:rPr>
                        </m:ctrlPr>
                      </m:dPr>
                      <m:e>
                        <m:r>
                          <a:rPr lang="en-US" sz="1600" b="1" i="1" smtClean="0">
                            <a:solidFill>
                              <a:schemeClr val="bg1"/>
                            </a:solidFill>
                            <a:latin typeface="Cambria Math"/>
                            <a:ea typeface="Cambria Math"/>
                            <a:cs typeface="2005_iannnnnBMX" pitchFamily="2" charset="0"/>
                          </a:rPr>
                          <m:t>𝟓</m:t>
                        </m:r>
                        <m:r>
                          <a:rPr lang="en-US" sz="1600" b="1" i="1" smtClean="0">
                            <a:solidFill>
                              <a:schemeClr val="bg1"/>
                            </a:solidFill>
                            <a:latin typeface="Cambria Math"/>
                            <a:ea typeface="Cambria Math"/>
                            <a:cs typeface="2005_iannnnnBMX" pitchFamily="2" charset="0"/>
                          </a:rPr>
                          <m:t>×</m:t>
                        </m:r>
                        <m:sSup>
                          <m:sSupPr>
                            <m:ctrlPr>
                              <a:rPr lang="en-US" sz="1600" b="1" i="1" smtClean="0">
                                <a:solidFill>
                                  <a:schemeClr val="bg1"/>
                                </a:solidFill>
                                <a:latin typeface="Cambria Math"/>
                                <a:ea typeface="Cambria Math"/>
                                <a:cs typeface="2005_iannnnnBMX" pitchFamily="2" charset="0"/>
                              </a:rPr>
                            </m:ctrlPr>
                          </m:sSupPr>
                          <m:e>
                            <m:r>
                              <a:rPr lang="en-US" sz="1600" b="1" i="1" smtClean="0">
                                <a:solidFill>
                                  <a:schemeClr val="bg1"/>
                                </a:solidFill>
                                <a:latin typeface="Cambria Math"/>
                                <a:ea typeface="Cambria Math"/>
                                <a:cs typeface="2005_iannnnnBMX" pitchFamily="2" charset="0"/>
                              </a:rPr>
                              <m:t>𝟏𝟎</m:t>
                            </m:r>
                          </m:e>
                          <m:sup>
                            <m:r>
                              <a:rPr lang="en-US" sz="1600" b="1" i="1" smtClean="0">
                                <a:solidFill>
                                  <a:schemeClr val="bg1"/>
                                </a:solidFill>
                                <a:latin typeface="Cambria Math"/>
                                <a:ea typeface="Cambria Math"/>
                                <a:cs typeface="2005_iannnnnBMX" pitchFamily="2" charset="0"/>
                              </a:rPr>
                              <m:t>𝟔</m:t>
                            </m:r>
                          </m:sup>
                        </m:sSup>
                      </m:e>
                    </m:d>
                  </m:oMath>
                </a14:m>
                <a:r>
                  <a:rPr lang="en-US" sz="2400" b="1" dirty="0" smtClean="0">
                    <a:solidFill>
                      <a:schemeClr val="bg1"/>
                    </a:solidFill>
                    <a:latin typeface="2005_iannnnnBMX" pitchFamily="2" charset="0"/>
                    <a:cs typeface="2005_iannnnnBMX" pitchFamily="2" charset="0"/>
                  </a:rPr>
                  <a:t> 	</a:t>
                </a:r>
                <a:r>
                  <a:rPr lang="en-US" sz="2800" b="1" dirty="0" smtClean="0">
                    <a:solidFill>
                      <a:schemeClr val="accent6">
                        <a:lumMod val="40000"/>
                        <a:lumOff val="60000"/>
                      </a:schemeClr>
                    </a:solidFill>
                    <a:latin typeface="2005_iannnnnBMX" pitchFamily="2" charset="0"/>
                    <a:cs typeface="2005_iannnnnBMX" pitchFamily="2" charset="0"/>
                  </a:rPr>
                  <a:t>Substitute.</a:t>
                </a:r>
              </a:p>
              <a:p>
                <a:pPr marL="514350" indent="-514350">
                  <a:buNone/>
                </a:pPr>
                <a:r>
                  <a:rPr lang="en-US" sz="2800" b="1" dirty="0" smtClean="0">
                    <a:latin typeface="2005_iannnnnBMX" pitchFamily="2" charset="0"/>
                    <a:cs typeface="2005_iannnnnBMX" pitchFamily="2" charset="0"/>
                  </a:rPr>
                  <a:t>= (125 </a:t>
                </a:r>
                <a:r>
                  <a:rPr lang="en-US" sz="2800" b="1" dirty="0" smtClean="0">
                    <a:latin typeface="2005_iannnnnBMX" pitchFamily="2" charset="0"/>
                    <a:cs typeface="2005_iannnnnBMX" pitchFamily="2" charset="0"/>
                    <a:sym typeface="Symbol"/>
                  </a:rPr>
                  <a:t>3.25</a:t>
                </a:r>
                <a:r>
                  <a:rPr lang="en-US" sz="1600" b="1" dirty="0" smtClean="0">
                    <a:latin typeface="2005_iannnnnBMX" pitchFamily="2" charset="0"/>
                    <a:cs typeface="2005_iannnnnBMX" pitchFamily="2" charset="0"/>
                    <a:sym typeface="Symbol"/>
                  </a:rPr>
                  <a:t>)</a:t>
                </a:r>
                <a14:m>
                  <m:oMath xmlns:m="http://schemas.openxmlformats.org/officeDocument/2006/math">
                    <m:r>
                      <a:rPr lang="en-US" sz="1600" b="1" i="1" smtClean="0">
                        <a:latin typeface="Cambria Math"/>
                        <a:ea typeface="Cambria Math"/>
                        <a:cs typeface="2005_iannnnnBMX" pitchFamily="2" charset="0"/>
                        <a:sym typeface="Symbol"/>
                      </a:rPr>
                      <m:t>×</m:t>
                    </m:r>
                    <m:d>
                      <m:dPr>
                        <m:ctrlPr>
                          <a:rPr lang="en-US" sz="1600" b="1" i="1" smtClean="0">
                            <a:latin typeface="Cambria Math"/>
                            <a:ea typeface="Cambria Math"/>
                            <a:cs typeface="2005_iannnnnBMX" pitchFamily="2" charset="0"/>
                            <a:sym typeface="Symbol"/>
                          </a:rPr>
                        </m:ctrlPr>
                      </m:dPr>
                      <m:e>
                        <m:sSup>
                          <m:sSupPr>
                            <m:ctrlPr>
                              <a:rPr lang="en-US" sz="1600" b="1" i="1" smtClean="0">
                                <a:latin typeface="Cambria Math"/>
                                <a:ea typeface="Cambria Math"/>
                                <a:cs typeface="2005_iannnnnBMX" pitchFamily="2" charset="0"/>
                                <a:sym typeface="Symbol"/>
                              </a:rPr>
                            </m:ctrlPr>
                          </m:sSupPr>
                          <m:e>
                            <m:r>
                              <a:rPr lang="en-US" sz="1600" b="1" i="1" smtClean="0">
                                <a:latin typeface="Cambria Math"/>
                                <a:ea typeface="Cambria Math"/>
                                <a:cs typeface="2005_iannnnnBMX" pitchFamily="2" charset="0"/>
                                <a:sym typeface="Symbol"/>
                              </a:rPr>
                              <m:t>𝟏𝟎</m:t>
                            </m:r>
                          </m:e>
                          <m:sup>
                            <m:r>
                              <a:rPr lang="en-US" sz="1600" b="1" i="1" smtClean="0">
                                <a:latin typeface="Cambria Math"/>
                                <a:ea typeface="Cambria Math"/>
                                <a:cs typeface="2005_iannnnnBMX" pitchFamily="2" charset="0"/>
                                <a:sym typeface="Symbol"/>
                              </a:rPr>
                              <m:t>𝟒</m:t>
                            </m:r>
                          </m:sup>
                        </m:sSup>
                        <m:r>
                          <a:rPr lang="en-US" sz="1600" b="1" i="1" smtClean="0">
                            <a:latin typeface="Cambria Math"/>
                            <a:ea typeface="Cambria Math"/>
                            <a:cs typeface="2005_iannnnnBMX" pitchFamily="2" charset="0"/>
                            <a:sym typeface="Symbol"/>
                          </a:rPr>
                          <m:t>∙</m:t>
                        </m:r>
                        <m:sSup>
                          <m:sSupPr>
                            <m:ctrlPr>
                              <a:rPr lang="en-US" sz="1600" b="1" i="1" smtClean="0">
                                <a:latin typeface="Cambria Math"/>
                                <a:ea typeface="Cambria Math"/>
                                <a:cs typeface="2005_iannnnnBMX" pitchFamily="2" charset="0"/>
                                <a:sym typeface="Symbol"/>
                              </a:rPr>
                            </m:ctrlPr>
                          </m:sSupPr>
                          <m:e>
                            <m:r>
                              <a:rPr lang="en-US" sz="1600" b="1" i="1" smtClean="0">
                                <a:latin typeface="Cambria Math"/>
                                <a:ea typeface="Cambria Math"/>
                                <a:cs typeface="2005_iannnnnBMX" pitchFamily="2" charset="0"/>
                                <a:sym typeface="Symbol"/>
                              </a:rPr>
                              <m:t>𝟏𝟎</m:t>
                            </m:r>
                          </m:e>
                          <m:sup>
                            <m:r>
                              <a:rPr lang="en-US" sz="1600" b="1" i="1" smtClean="0">
                                <a:latin typeface="Cambria Math"/>
                                <a:ea typeface="Cambria Math"/>
                                <a:cs typeface="2005_iannnnnBMX" pitchFamily="2" charset="0"/>
                                <a:sym typeface="Symbol"/>
                              </a:rPr>
                              <m:t>𝟔</m:t>
                            </m:r>
                          </m:sup>
                        </m:sSup>
                      </m:e>
                    </m:d>
                  </m:oMath>
                </a14:m>
                <a:r>
                  <a:rPr lang="en-US" sz="2400" b="1" dirty="0" smtClean="0">
                    <a:solidFill>
                      <a:schemeClr val="accent6">
                        <a:lumMod val="40000"/>
                        <a:lumOff val="60000"/>
                      </a:schemeClr>
                    </a:solidFill>
                    <a:latin typeface="2005_iannnnnBMX" pitchFamily="2" charset="0"/>
                    <a:cs typeface="2005_iannnnnBMX" pitchFamily="2" charset="0"/>
                  </a:rPr>
                  <a:t>	    Commutative and Associative Properties of Multiplication</a:t>
                </a:r>
              </a:p>
              <a:p>
                <a:pPr marL="514350" indent="-514350">
                  <a:buNone/>
                </a:pPr>
                <a:r>
                  <a:rPr lang="en-US" sz="2400" b="1" dirty="0" smtClean="0">
                    <a:latin typeface="2005_iannnnnBMX" pitchFamily="2" charset="0"/>
                    <a:cs typeface="2005_iannnnnBMX" pitchFamily="2" charset="0"/>
                  </a:rPr>
                  <a:t>= (2000</a:t>
                </a:r>
                <a:r>
                  <a:rPr lang="en-US" sz="1600" b="1" dirty="0" smtClean="0">
                    <a:latin typeface="2005_iannnnnBMX" pitchFamily="2" charset="0"/>
                    <a:cs typeface="2005_iannnnnBMX" pitchFamily="2" charset="0"/>
                  </a:rPr>
                  <a:t>)</a:t>
                </a:r>
                <a14:m>
                  <m:oMath xmlns:m="http://schemas.openxmlformats.org/officeDocument/2006/math">
                    <m:r>
                      <a:rPr lang="en-US" sz="1600" b="1" i="1" smtClean="0">
                        <a:latin typeface="Cambria Math"/>
                        <a:ea typeface="Cambria Math"/>
                        <a:cs typeface="2005_iannnnnBMX" pitchFamily="2" charset="0"/>
                      </a:rPr>
                      <m:t>×</m:t>
                    </m:r>
                    <m:d>
                      <m:dPr>
                        <m:ctrlPr>
                          <a:rPr lang="en-US" sz="1600" b="1" i="1" smtClean="0">
                            <a:latin typeface="Cambria Math"/>
                            <a:ea typeface="Cambria Math"/>
                            <a:cs typeface="2005_iannnnnBMX" pitchFamily="2" charset="0"/>
                          </a:rPr>
                        </m:ctrlPr>
                      </m:dPr>
                      <m:e>
                        <m:sSup>
                          <m:sSupPr>
                            <m:ctrlPr>
                              <a:rPr lang="en-US" sz="1600" b="1" i="1" smtClean="0">
                                <a:latin typeface="Cambria Math"/>
                                <a:ea typeface="Cambria Math"/>
                                <a:cs typeface="2005_iannnnnBMX" pitchFamily="2" charset="0"/>
                              </a:rPr>
                            </m:ctrlPr>
                          </m:sSupPr>
                          <m:e>
                            <m:r>
                              <a:rPr lang="en-US" sz="1600" b="1" i="1" smtClean="0">
                                <a:latin typeface="Cambria Math"/>
                                <a:ea typeface="Cambria Math"/>
                                <a:cs typeface="2005_iannnnnBMX" pitchFamily="2" charset="0"/>
                              </a:rPr>
                              <m:t>𝟏𝟎</m:t>
                            </m:r>
                          </m:e>
                          <m:sup>
                            <m:r>
                              <a:rPr lang="en-US" sz="1600" b="1" i="1" smtClean="0">
                                <a:latin typeface="Cambria Math"/>
                                <a:ea typeface="Cambria Math"/>
                                <a:cs typeface="2005_iannnnnBMX" pitchFamily="2" charset="0"/>
                              </a:rPr>
                              <m:t>𝟒</m:t>
                            </m:r>
                            <m:r>
                              <a:rPr lang="en-US" sz="1600" b="1" i="1" smtClean="0">
                                <a:latin typeface="Cambria Math"/>
                                <a:ea typeface="Cambria Math"/>
                                <a:cs typeface="2005_iannnnnBMX" pitchFamily="2" charset="0"/>
                              </a:rPr>
                              <m:t>+</m:t>
                            </m:r>
                            <m:r>
                              <a:rPr lang="en-US" sz="1600" b="1" i="1" smtClean="0">
                                <a:latin typeface="Cambria Math"/>
                                <a:ea typeface="Cambria Math"/>
                                <a:cs typeface="2005_iannnnnBMX" pitchFamily="2" charset="0"/>
                              </a:rPr>
                              <m:t>𝟔</m:t>
                            </m:r>
                          </m:sup>
                        </m:sSup>
                      </m:e>
                    </m:d>
                  </m:oMath>
                </a14:m>
                <a:r>
                  <a:rPr lang="en-US" sz="1600" b="1" dirty="0" smtClean="0">
                    <a:solidFill>
                      <a:schemeClr val="bg1"/>
                    </a:solidFill>
                    <a:latin typeface="2005_iannnnnBMX" pitchFamily="2" charset="0"/>
                    <a:cs typeface="2005_iannnnnBMX" pitchFamily="2" charset="0"/>
                  </a:rPr>
                  <a:t> 			</a:t>
                </a:r>
                <a:r>
                  <a:rPr lang="en-US" sz="2800" b="1" dirty="0" smtClean="0">
                    <a:solidFill>
                      <a:schemeClr val="accent6">
                        <a:lumMod val="40000"/>
                        <a:lumOff val="60000"/>
                      </a:schemeClr>
                    </a:solidFill>
                    <a:latin typeface="2005_iannnnnBMX" pitchFamily="2" charset="0"/>
                    <a:cs typeface="2005_iannnnnBMX" pitchFamily="2" charset="0"/>
                  </a:rPr>
                  <a:t>Simplify.</a:t>
                </a:r>
              </a:p>
              <a:p>
                <a:pPr marL="514350" indent="-514350">
                  <a:buNone/>
                </a:pPr>
                <a:r>
                  <a:rPr lang="en-US" sz="2400" b="1" dirty="0" smtClean="0">
                    <a:latin typeface="2005_iannnnnBMX" pitchFamily="2" charset="0"/>
                    <a:cs typeface="2005_iannnnnBMX" pitchFamily="2" charset="0"/>
                  </a:rPr>
                  <a:t>= 2000</a:t>
                </a:r>
                <a14:m>
                  <m:oMath xmlns:m="http://schemas.openxmlformats.org/officeDocument/2006/math">
                    <m:r>
                      <a:rPr lang="en-US" sz="1600" b="1" i="1" smtClean="0">
                        <a:latin typeface="Cambria Math"/>
                        <a:ea typeface="Cambria Math"/>
                        <a:cs typeface="2005_iannnnnBMX" pitchFamily="2" charset="0"/>
                      </a:rPr>
                      <m:t>×</m:t>
                    </m:r>
                    <m:sSup>
                      <m:sSupPr>
                        <m:ctrlPr>
                          <a:rPr lang="en-US" sz="1600" b="1" i="1" smtClean="0">
                            <a:latin typeface="Cambria Math"/>
                            <a:ea typeface="Cambria Math"/>
                            <a:cs typeface="2005_iannnnnBMX" pitchFamily="2" charset="0"/>
                          </a:rPr>
                        </m:ctrlPr>
                      </m:sSupPr>
                      <m:e>
                        <m:r>
                          <a:rPr lang="en-US" sz="1600" b="1" i="1" smtClean="0">
                            <a:latin typeface="Cambria Math"/>
                            <a:ea typeface="Cambria Math"/>
                            <a:cs typeface="2005_iannnnnBMX" pitchFamily="2" charset="0"/>
                          </a:rPr>
                          <m:t>𝟏𝟎</m:t>
                        </m:r>
                      </m:e>
                      <m:sup>
                        <m:r>
                          <a:rPr lang="en-US" sz="1600" b="1" i="1" smtClean="0">
                            <a:latin typeface="Cambria Math"/>
                            <a:ea typeface="Cambria Math"/>
                            <a:cs typeface="2005_iannnnnBMX" pitchFamily="2" charset="0"/>
                          </a:rPr>
                          <m:t>𝟏𝟎</m:t>
                        </m:r>
                      </m:sup>
                    </m:sSup>
                  </m:oMath>
                </a14:m>
                <a:r>
                  <a:rPr lang="en-US" sz="2400" b="1" dirty="0" smtClean="0">
                    <a:solidFill>
                      <a:schemeClr val="bg1"/>
                    </a:solidFill>
                    <a:latin typeface="2005_iannnnnBMX" pitchFamily="2" charset="0"/>
                    <a:cs typeface="2005_iannnnnBMX" pitchFamily="2" charset="0"/>
                  </a:rPr>
                  <a:t> 			</a:t>
                </a:r>
                <a:r>
                  <a:rPr lang="en-US" sz="2800" b="1" dirty="0" smtClean="0">
                    <a:solidFill>
                      <a:schemeClr val="accent6">
                        <a:lumMod val="40000"/>
                        <a:lumOff val="60000"/>
                      </a:schemeClr>
                    </a:solidFill>
                    <a:latin typeface="2005_iannnnnBMX" pitchFamily="2" charset="0"/>
                    <a:cs typeface="2005_iannnnnBMX" pitchFamily="2" charset="0"/>
                  </a:rPr>
                  <a:t>Add exponents.</a:t>
                </a:r>
              </a:p>
              <a:p>
                <a:pPr marL="514350" indent="-514350">
                  <a:buNone/>
                </a:pPr>
                <a:r>
                  <a:rPr lang="en-US" sz="2400" b="1" dirty="0" smtClean="0">
                    <a:latin typeface="2005_iannnnnBMX" pitchFamily="2" charset="0"/>
                    <a:cs typeface="2005_iannnnnBMX" pitchFamily="2" charset="0"/>
                  </a:rPr>
                  <a:t>= 2</a:t>
                </a:r>
                <a14:m>
                  <m:oMath xmlns:m="http://schemas.openxmlformats.org/officeDocument/2006/math">
                    <m:r>
                      <a:rPr lang="en-US" sz="1600" b="1" i="1" smtClean="0">
                        <a:latin typeface="Cambria Math"/>
                        <a:ea typeface="Cambria Math"/>
                        <a:cs typeface="2005_iannnnnBMX" pitchFamily="2" charset="0"/>
                      </a:rPr>
                      <m:t>×</m:t>
                    </m:r>
                    <m:sSup>
                      <m:sSupPr>
                        <m:ctrlPr>
                          <a:rPr lang="en-US" sz="1600" b="1" i="1" smtClean="0">
                            <a:latin typeface="Cambria Math"/>
                            <a:ea typeface="Cambria Math"/>
                            <a:cs typeface="2005_iannnnnBMX" pitchFamily="2" charset="0"/>
                          </a:rPr>
                        </m:ctrlPr>
                      </m:sSupPr>
                      <m:e>
                        <m:r>
                          <a:rPr lang="en-US" sz="1600" b="1" i="1" smtClean="0">
                            <a:latin typeface="Cambria Math"/>
                            <a:ea typeface="Cambria Math"/>
                            <a:cs typeface="2005_iannnnnBMX" pitchFamily="2" charset="0"/>
                          </a:rPr>
                          <m:t>𝟏𝟎</m:t>
                        </m:r>
                      </m:e>
                      <m:sup>
                        <m:r>
                          <a:rPr lang="en-US" sz="1600" b="1" i="1" smtClean="0">
                            <a:latin typeface="Cambria Math"/>
                            <a:ea typeface="Cambria Math"/>
                            <a:cs typeface="2005_iannnnnBMX" pitchFamily="2" charset="0"/>
                          </a:rPr>
                          <m:t>𝟑</m:t>
                        </m:r>
                      </m:sup>
                    </m:sSup>
                    <m:r>
                      <a:rPr lang="en-US" sz="1600" b="1" i="1" smtClean="0">
                        <a:latin typeface="Cambria Math"/>
                        <a:ea typeface="Cambria Math"/>
                        <a:cs typeface="2005_iannnnnBMX" pitchFamily="2" charset="0"/>
                      </a:rPr>
                      <m:t>∙</m:t>
                    </m:r>
                    <m:sSup>
                      <m:sSupPr>
                        <m:ctrlPr>
                          <a:rPr lang="en-US" sz="1600" b="1" i="1" smtClean="0">
                            <a:latin typeface="Cambria Math"/>
                            <a:ea typeface="Cambria Math"/>
                            <a:cs typeface="2005_iannnnnBMX" pitchFamily="2" charset="0"/>
                          </a:rPr>
                        </m:ctrlPr>
                      </m:sSupPr>
                      <m:e>
                        <m:r>
                          <a:rPr lang="en-US" sz="1600" b="1" i="1" smtClean="0">
                            <a:latin typeface="Cambria Math"/>
                            <a:ea typeface="Cambria Math"/>
                            <a:cs typeface="2005_iannnnnBMX" pitchFamily="2" charset="0"/>
                          </a:rPr>
                          <m:t>𝟏𝟎</m:t>
                        </m:r>
                      </m:e>
                      <m:sup>
                        <m:r>
                          <a:rPr lang="en-US" sz="1600" b="1" i="1" smtClean="0">
                            <a:latin typeface="Cambria Math"/>
                            <a:ea typeface="Cambria Math"/>
                            <a:cs typeface="2005_iannnnnBMX" pitchFamily="2" charset="0"/>
                          </a:rPr>
                          <m:t>𝟏𝟎</m:t>
                        </m:r>
                      </m:sup>
                    </m:sSup>
                  </m:oMath>
                </a14:m>
                <a:r>
                  <a:rPr lang="en-US" sz="2400" b="1" dirty="0">
                    <a:latin typeface="2005_iannnnnBMX" pitchFamily="2" charset="0"/>
                    <a:cs typeface="2005_iannnnnBMX" pitchFamily="2" charset="0"/>
                  </a:rPr>
                  <a:t> </a:t>
                </a:r>
                <a:r>
                  <a:rPr lang="en-US" sz="2400" b="1" dirty="0" smtClean="0">
                    <a:latin typeface="2005_iannnnnBMX" pitchFamily="2" charset="0"/>
                    <a:cs typeface="2005_iannnnnBMX" pitchFamily="2" charset="0"/>
                  </a:rPr>
                  <a:t>			</a:t>
                </a:r>
                <a:r>
                  <a:rPr lang="en-US" sz="2800" b="1" dirty="0" smtClean="0">
                    <a:solidFill>
                      <a:schemeClr val="accent6">
                        <a:lumMod val="40000"/>
                        <a:lumOff val="60000"/>
                      </a:schemeClr>
                    </a:solidFill>
                    <a:latin typeface="2005_iannnnnBMX" pitchFamily="2" charset="0"/>
                    <a:cs typeface="2005_iannnnnBMX" pitchFamily="2" charset="0"/>
                  </a:rPr>
                  <a:t>Write </a:t>
                </a:r>
                <a:r>
                  <a:rPr lang="en-US" sz="2800" b="1" dirty="0">
                    <a:solidFill>
                      <a:schemeClr val="accent6">
                        <a:lumMod val="40000"/>
                        <a:lumOff val="60000"/>
                      </a:schemeClr>
                    </a:solidFill>
                    <a:latin typeface="2005_iannnnnBMX" pitchFamily="2" charset="0"/>
                    <a:cs typeface="2005_iannnnnBMX" pitchFamily="2" charset="0"/>
                  </a:rPr>
                  <a:t>2000 in scientific notation</a:t>
                </a:r>
                <a:r>
                  <a:rPr lang="en-US" sz="2800" b="1" dirty="0" smtClean="0">
                    <a:solidFill>
                      <a:schemeClr val="accent6">
                        <a:lumMod val="40000"/>
                        <a:lumOff val="60000"/>
                      </a:schemeClr>
                    </a:solidFill>
                    <a:latin typeface="2005_iannnnnBMX" pitchFamily="2" charset="0"/>
                    <a:cs typeface="2005_iannnnnBMX" pitchFamily="2" charset="0"/>
                  </a:rPr>
                  <a:t>.</a:t>
                </a:r>
              </a:p>
              <a:p>
                <a:pPr marL="514350" indent="-514350">
                  <a:buNone/>
                </a:pPr>
                <a:r>
                  <a:rPr lang="en-US" sz="2400" b="1" dirty="0" smtClean="0">
                    <a:latin typeface="2005_iannnnnBMX" pitchFamily="2" charset="0"/>
                    <a:cs typeface="2005_iannnnnBMX" pitchFamily="2" charset="0"/>
                  </a:rPr>
                  <a:t>= 2</a:t>
                </a:r>
                <a14:m>
                  <m:oMath xmlns:m="http://schemas.openxmlformats.org/officeDocument/2006/math">
                    <m:r>
                      <a:rPr lang="en-US" sz="1600" b="1" i="1" smtClean="0">
                        <a:latin typeface="Cambria Math"/>
                        <a:ea typeface="Cambria Math"/>
                        <a:cs typeface="2005_iannnnnBMX" pitchFamily="2" charset="0"/>
                      </a:rPr>
                      <m:t>×</m:t>
                    </m:r>
                    <m:sSup>
                      <m:sSupPr>
                        <m:ctrlPr>
                          <a:rPr lang="en-US" sz="1600" b="1" i="1" smtClean="0">
                            <a:latin typeface="Cambria Math"/>
                            <a:ea typeface="Cambria Math"/>
                            <a:cs typeface="2005_iannnnnBMX" pitchFamily="2" charset="0"/>
                          </a:rPr>
                        </m:ctrlPr>
                      </m:sSupPr>
                      <m:e>
                        <m:r>
                          <a:rPr lang="en-US" sz="1600" b="1" i="1" smtClean="0">
                            <a:latin typeface="Cambria Math"/>
                            <a:ea typeface="Cambria Math"/>
                            <a:cs typeface="2005_iannnnnBMX" pitchFamily="2" charset="0"/>
                          </a:rPr>
                          <m:t>𝟏𝟎</m:t>
                        </m:r>
                      </m:e>
                      <m:sup>
                        <m:r>
                          <a:rPr lang="en-US" sz="1600" b="1" i="1" smtClean="0">
                            <a:latin typeface="Cambria Math"/>
                            <a:ea typeface="Cambria Math"/>
                            <a:cs typeface="2005_iannnnnBMX" pitchFamily="2" charset="0"/>
                          </a:rPr>
                          <m:t>𝟏𝟑</m:t>
                        </m:r>
                      </m:sup>
                    </m:sSup>
                  </m:oMath>
                </a14:m>
                <a:r>
                  <a:rPr lang="en-US" sz="2800" b="1" dirty="0" smtClean="0">
                    <a:solidFill>
                      <a:schemeClr val="accent6">
                        <a:lumMod val="40000"/>
                        <a:lumOff val="60000"/>
                      </a:schemeClr>
                    </a:solidFill>
                    <a:latin typeface="2005_iannnnnBMX" pitchFamily="2" charset="0"/>
                    <a:cs typeface="2005_iannnnnBMX" pitchFamily="2" charset="0"/>
                  </a:rPr>
                  <a:t>				Add </a:t>
                </a:r>
                <a:r>
                  <a:rPr lang="en-US" sz="2800" b="1" dirty="0">
                    <a:solidFill>
                      <a:schemeClr val="accent6">
                        <a:lumMod val="40000"/>
                        <a:lumOff val="60000"/>
                      </a:schemeClr>
                    </a:solidFill>
                    <a:latin typeface="2005_iannnnnBMX" pitchFamily="2" charset="0"/>
                    <a:cs typeface="2005_iannnnnBMX" pitchFamily="2" charset="0"/>
                  </a:rPr>
                  <a:t>the exponents</a:t>
                </a:r>
                <a:r>
                  <a:rPr lang="en-US" sz="2800" b="1" dirty="0" smtClean="0">
                    <a:solidFill>
                      <a:schemeClr val="accent6">
                        <a:lumMod val="40000"/>
                        <a:lumOff val="60000"/>
                      </a:schemeClr>
                    </a:solidFill>
                    <a:latin typeface="2005_iannnnnBMX" pitchFamily="2" charset="0"/>
                    <a:cs typeface="2005_iannnnnBMX" pitchFamily="2" charset="0"/>
                  </a:rPr>
                  <a:t>.</a:t>
                </a:r>
              </a:p>
              <a:p>
                <a:pPr marL="514350" indent="-514350">
                  <a:buNone/>
                </a:pPr>
                <a:r>
                  <a:rPr lang="en-US" sz="2400" b="1" dirty="0" smtClean="0">
                    <a:latin typeface="2005_iannnnnBMX" pitchFamily="2" charset="0"/>
                    <a:cs typeface="2005_iannnnnBMX" pitchFamily="2" charset="0"/>
                  </a:rPr>
                  <a:t>There are about 2</a:t>
                </a:r>
                <a14:m>
                  <m:oMath xmlns:m="http://schemas.openxmlformats.org/officeDocument/2006/math">
                    <m:r>
                      <a:rPr lang="en-US" sz="1800" b="1" i="1" smtClean="0">
                        <a:latin typeface="Cambria Math"/>
                        <a:ea typeface="Cambria Math"/>
                        <a:cs typeface="2005_iannnnnBMX" pitchFamily="2" charset="0"/>
                      </a:rPr>
                      <m:t>×</m:t>
                    </m:r>
                    <m:sSup>
                      <m:sSupPr>
                        <m:ctrlPr>
                          <a:rPr lang="en-US" sz="1800" b="1" i="1" smtClean="0">
                            <a:latin typeface="Cambria Math"/>
                            <a:ea typeface="Cambria Math"/>
                            <a:cs typeface="2005_iannnnnBMX" pitchFamily="2" charset="0"/>
                          </a:rPr>
                        </m:ctrlPr>
                      </m:sSupPr>
                      <m:e>
                        <m:r>
                          <a:rPr lang="en-US" sz="1800" b="1" i="1" smtClean="0">
                            <a:latin typeface="Cambria Math"/>
                            <a:ea typeface="Cambria Math"/>
                            <a:cs typeface="2005_iannnnnBMX" pitchFamily="2" charset="0"/>
                          </a:rPr>
                          <m:t>𝟏𝟎</m:t>
                        </m:r>
                      </m:e>
                      <m:sup>
                        <m:r>
                          <a:rPr lang="en-US" sz="1800" b="1" i="1" smtClean="0">
                            <a:latin typeface="Cambria Math"/>
                            <a:ea typeface="Cambria Math"/>
                            <a:cs typeface="2005_iannnnnBMX" pitchFamily="2" charset="0"/>
                          </a:rPr>
                          <m:t>𝟏𝟑</m:t>
                        </m:r>
                      </m:sup>
                    </m:sSup>
                  </m:oMath>
                </a14:m>
                <a:r>
                  <a:rPr lang="en-US" sz="2400" b="1" dirty="0" smtClean="0">
                    <a:latin typeface="2005_iannnnnBMX" pitchFamily="2" charset="0"/>
                    <a:cs typeface="2005_iannnnnBMX" pitchFamily="2" charset="0"/>
                  </a:rPr>
                  <a:t>red blood cells  in  a 125 </a:t>
                </a:r>
                <a:r>
                  <a:rPr lang="en-US" sz="2400" b="1" dirty="0" err="1" smtClean="0">
                    <a:latin typeface="2005_iannnnnBMX" pitchFamily="2" charset="0"/>
                    <a:cs typeface="2005_iannnnnBMX" pitchFamily="2" charset="0"/>
                  </a:rPr>
                  <a:t>lb</a:t>
                </a:r>
                <a:r>
                  <a:rPr lang="en-US" sz="2400" b="1" dirty="0" smtClean="0">
                    <a:latin typeface="2005_iannnnnBMX" pitchFamily="2" charset="0"/>
                    <a:cs typeface="2005_iannnnnBMX" pitchFamily="2" charset="0"/>
                  </a:rPr>
                  <a:t> person.</a:t>
                </a:r>
                <a:endParaRPr lang="en-US" sz="2400" b="1" dirty="0">
                  <a:latin typeface="2005_iannnnnBMX" pitchFamily="2" charset="0"/>
                  <a:cs typeface="2005_iannnnnBMX" pitchFamily="2" charset="0"/>
                </a:endParaRPr>
              </a:p>
              <a:p>
                <a:pPr marL="514350" indent="-514350">
                  <a:buNone/>
                </a:pPr>
                <a:endParaRPr lang="en-US" sz="2400" b="1" dirty="0" smtClean="0">
                  <a:solidFill>
                    <a:schemeClr val="bg1"/>
                  </a:solidFill>
                  <a:latin typeface="2005_iannnnnBMX" pitchFamily="2" charset="0"/>
                  <a:cs typeface="2005_iannnnnBMX" pitchFamily="2" charset="0"/>
                </a:endParaRPr>
              </a:p>
            </p:txBody>
          </p:sp>
        </mc:Choice>
        <mc:Fallback xmlns="">
          <p:sp>
            <p:nvSpPr>
              <p:cNvPr id="5123" name="Rectangle 3"/>
              <p:cNvSpPr>
                <a:spLocks noGrp="1" noRot="1" noChangeAspect="1" noMove="1" noResize="1" noEditPoints="1" noAdjustHandles="1" noChangeArrowheads="1" noChangeShapeType="1" noTextEdit="1"/>
              </p:cNvSpPr>
              <p:nvPr>
                <p:ph type="body" idx="1"/>
              </p:nvPr>
            </p:nvSpPr>
            <p:spPr>
              <a:xfrm>
                <a:off x="323528" y="980728"/>
                <a:ext cx="8280920" cy="5544616"/>
              </a:xfrm>
              <a:blipFill rotWithShape="1">
                <a:blip r:embed="rId2"/>
                <a:stretch>
                  <a:fillRect l="-1473" t="-1100" r="-810" b="-3520"/>
                </a:stretch>
              </a:blipFill>
            </p:spPr>
            <p:txBody>
              <a:bodyPr/>
              <a:lstStyle/>
              <a:p>
                <a:r>
                  <a:rPr lang="th-TH">
                    <a:noFill/>
                  </a:rPr>
                  <a:t> </a:t>
                </a:r>
              </a:p>
            </p:txBody>
          </p:sp>
        </mc:Fallback>
      </mc:AlternateContent>
    </p:spTree>
    <p:extLst>
      <p:ext uri="{BB962C8B-B14F-4D97-AF65-F5344CB8AC3E}">
        <p14:creationId xmlns:p14="http://schemas.microsoft.com/office/powerpoint/2010/main" val="2342556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fade">
                                      <p:cBhvr>
                                        <p:cTn id="12" dur="500"/>
                                        <p:tgtEl>
                                          <p:spTgt spid="5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fade">
                                      <p:cBhvr>
                                        <p:cTn id="17" dur="500"/>
                                        <p:tgtEl>
                                          <p:spTgt spid="51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fade">
                                      <p:cBhvr>
                                        <p:cTn id="22" dur="500"/>
                                        <p:tgtEl>
                                          <p:spTgt spid="51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23">
                                            <p:txEl>
                                              <p:pRg st="4" end="4"/>
                                            </p:txEl>
                                          </p:spTgt>
                                        </p:tgtEl>
                                        <p:attrNameLst>
                                          <p:attrName>style.visibility</p:attrName>
                                        </p:attrNameLst>
                                      </p:cBhvr>
                                      <p:to>
                                        <p:strVal val="visible"/>
                                      </p:to>
                                    </p:set>
                                    <p:animEffect transition="in" filter="fade">
                                      <p:cBhvr>
                                        <p:cTn id="27" dur="500"/>
                                        <p:tgtEl>
                                          <p:spTgt spid="51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123">
                                            <p:txEl>
                                              <p:pRg st="5" end="5"/>
                                            </p:txEl>
                                          </p:spTgt>
                                        </p:tgtEl>
                                        <p:attrNameLst>
                                          <p:attrName>style.visibility</p:attrName>
                                        </p:attrNameLst>
                                      </p:cBhvr>
                                      <p:to>
                                        <p:strVal val="visible"/>
                                      </p:to>
                                    </p:set>
                                    <p:animEffect transition="in" filter="fade">
                                      <p:cBhvr>
                                        <p:cTn id="32" dur="500"/>
                                        <p:tgtEl>
                                          <p:spTgt spid="512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123">
                                            <p:txEl>
                                              <p:pRg st="6" end="6"/>
                                            </p:txEl>
                                          </p:spTgt>
                                        </p:tgtEl>
                                        <p:attrNameLst>
                                          <p:attrName>style.visibility</p:attrName>
                                        </p:attrNameLst>
                                      </p:cBhvr>
                                      <p:to>
                                        <p:strVal val="visible"/>
                                      </p:to>
                                    </p:set>
                                    <p:animEffect transition="in" filter="fade">
                                      <p:cBhvr>
                                        <p:cTn id="37" dur="500"/>
                                        <p:tgtEl>
                                          <p:spTgt spid="512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123">
                                            <p:txEl>
                                              <p:pRg st="7" end="7"/>
                                            </p:txEl>
                                          </p:spTgt>
                                        </p:tgtEl>
                                        <p:attrNameLst>
                                          <p:attrName>style.visibility</p:attrName>
                                        </p:attrNameLst>
                                      </p:cBhvr>
                                      <p:to>
                                        <p:strVal val="visible"/>
                                      </p:to>
                                    </p:set>
                                    <p:animEffect transition="in" filter="fade">
                                      <p:cBhvr>
                                        <p:cTn id="42" dur="500"/>
                                        <p:tgtEl>
                                          <p:spTgt spid="512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123">
                                            <p:txEl>
                                              <p:pRg st="8" end="8"/>
                                            </p:txEl>
                                          </p:spTgt>
                                        </p:tgtEl>
                                        <p:attrNameLst>
                                          <p:attrName>style.visibility</p:attrName>
                                        </p:attrNameLst>
                                      </p:cBhvr>
                                      <p:to>
                                        <p:strVal val="visible"/>
                                      </p:to>
                                    </p:set>
                                    <p:animEffect transition="in" filter="fade">
                                      <p:cBhvr>
                                        <p:cTn id="47" dur="500"/>
                                        <p:tgtEl>
                                          <p:spTgt spid="512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123">
                                            <p:txEl>
                                              <p:pRg st="9" end="9"/>
                                            </p:txEl>
                                          </p:spTgt>
                                        </p:tgtEl>
                                        <p:attrNameLst>
                                          <p:attrName>style.visibility</p:attrName>
                                        </p:attrNameLst>
                                      </p:cBhvr>
                                      <p:to>
                                        <p:strVal val="visible"/>
                                      </p:to>
                                    </p:set>
                                    <p:animEffect transition="in" filter="fade">
                                      <p:cBhvr>
                                        <p:cTn id="52" dur="500"/>
                                        <p:tgtEl>
                                          <p:spTgt spid="512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123">
                                            <p:txEl>
                                              <p:pRg st="10" end="10"/>
                                            </p:txEl>
                                          </p:spTgt>
                                        </p:tgtEl>
                                        <p:attrNameLst>
                                          <p:attrName>style.visibility</p:attrName>
                                        </p:attrNameLst>
                                      </p:cBhvr>
                                      <p:to>
                                        <p:strVal val="visible"/>
                                      </p:to>
                                    </p:set>
                                    <p:animEffect transition="in" filter="fade">
                                      <p:cBhvr>
                                        <p:cTn id="57" dur="500"/>
                                        <p:tgtEl>
                                          <p:spTgt spid="512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เมฆ 5"/>
          <p:cNvSpPr/>
          <p:nvPr/>
        </p:nvSpPr>
        <p:spPr>
          <a:xfrm>
            <a:off x="1907704" y="500042"/>
            <a:ext cx="4824536" cy="912734"/>
          </a:xfrm>
          <a:prstGeom prst="clou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 name="ตัวยึดหมายเลขภาพนิ่ง 5"/>
          <p:cNvSpPr>
            <a:spLocks noGrp="1"/>
          </p:cNvSpPr>
          <p:nvPr>
            <p:ph type="sldNum" sz="quarter" idx="12"/>
          </p:nvPr>
        </p:nvSpPr>
        <p:spPr/>
        <p:txBody>
          <a:bodyPr/>
          <a:lstStyle/>
          <a:p>
            <a:fld id="{8E3771CF-BC35-4C5D-AE13-C627F28D70EF}" type="slidenum">
              <a:rPr lang="en-US"/>
              <a:pPr/>
              <a:t>55</a:t>
            </a:fld>
            <a:endParaRPr lang="en-US"/>
          </a:p>
        </p:txBody>
      </p:sp>
      <p:sp>
        <p:nvSpPr>
          <p:cNvPr id="5122" name="Rectangle 2"/>
          <p:cNvSpPr>
            <a:spLocks noGrp="1" noChangeArrowheads="1"/>
          </p:cNvSpPr>
          <p:nvPr>
            <p:ph type="title"/>
          </p:nvPr>
        </p:nvSpPr>
        <p:spPr>
          <a:xfrm>
            <a:off x="428596" y="571480"/>
            <a:ext cx="7924800" cy="857256"/>
          </a:xfrm>
        </p:spPr>
        <p:txBody>
          <a:bodyPr/>
          <a:lstStyle/>
          <a:p>
            <a:pPr marL="514350" indent="-514350" algn="ctr"/>
            <a:r>
              <a:rPr lang="en-US" sz="4000" dirty="0" smtClean="0">
                <a:solidFill>
                  <a:srgbClr val="FFFF00"/>
                </a:solidFill>
                <a:latin typeface="2005_iannnnnBMX" pitchFamily="2" charset="0"/>
                <a:cs typeface="2005_iannnnnBMX" pitchFamily="2" charset="0"/>
              </a:rPr>
              <a:t>Word problem</a:t>
            </a:r>
            <a:endParaRPr lang="en-US" sz="4000" dirty="0">
              <a:solidFill>
                <a:srgbClr val="00B0F0"/>
              </a:solidFill>
              <a:latin typeface="2005_iannnnnBMX" pitchFamily="2" charset="0"/>
              <a:cs typeface="2005_iannnnnBMX" pitchFamily="2" charset="0"/>
            </a:endParaRPr>
          </a:p>
        </p:txBody>
      </p:sp>
      <mc:AlternateContent xmlns:mc="http://schemas.openxmlformats.org/markup-compatibility/2006" xmlns:a14="http://schemas.microsoft.com/office/drawing/2010/main">
        <mc:Choice Requires="a14">
          <p:sp>
            <p:nvSpPr>
              <p:cNvPr id="5123" name="Rectangle 3"/>
              <p:cNvSpPr>
                <a:spLocks noGrp="1" noChangeArrowheads="1"/>
              </p:cNvSpPr>
              <p:nvPr>
                <p:ph type="body" idx="1"/>
              </p:nvPr>
            </p:nvSpPr>
            <p:spPr>
              <a:xfrm>
                <a:off x="323528" y="1357298"/>
                <a:ext cx="8280920" cy="5143536"/>
              </a:xfrm>
            </p:spPr>
            <p:txBody>
              <a:bodyPr/>
              <a:lstStyle/>
              <a:p>
                <a:pPr marL="514350" indent="-514350">
                  <a:buNone/>
                </a:pPr>
                <a:r>
                  <a:rPr lang="en-US" sz="2800" b="1" dirty="0" smtClean="0">
                    <a:solidFill>
                      <a:srgbClr val="FFFF00"/>
                    </a:solidFill>
                    <a:latin typeface="2005_iannnnnBMX" pitchFamily="2" charset="0"/>
                    <a:cs typeface="2005_iannnnnBMX" pitchFamily="2" charset="0"/>
                  </a:rPr>
                  <a:t>Examples</a:t>
                </a:r>
                <a:r>
                  <a:rPr lang="en-US" sz="2800" b="1" dirty="0" smtClean="0">
                    <a:solidFill>
                      <a:schemeClr val="bg1"/>
                    </a:solidFill>
                    <a:latin typeface="2005_iannnnnBMX" pitchFamily="2" charset="0"/>
                    <a:cs typeface="2005_iannnnnBMX" pitchFamily="2" charset="0"/>
                  </a:rPr>
                  <a:t> </a:t>
                </a:r>
                <a:r>
                  <a:rPr lang="en-US" sz="2800" b="1" dirty="0" smtClean="0">
                    <a:solidFill>
                      <a:srgbClr val="00B0F0"/>
                    </a:solidFill>
                    <a:latin typeface="2005_iannnnnBMX" pitchFamily="2" charset="0"/>
                    <a:cs typeface="2005_iannnnnBMX" pitchFamily="2" charset="0"/>
                  </a:rPr>
                  <a:t>In 2000, the total amount of paper and paperboard recycled in the United States was 37 million tons. The population of the United States in 2000 was 281.4 million. On average, how much paper and paperboard did each person recycle?</a:t>
                </a:r>
              </a:p>
              <a:p>
                <a:pPr marL="514350" indent="-514350">
                  <a:buNone/>
                </a:pPr>
                <a14:m>
                  <m:oMath xmlns:m="http://schemas.openxmlformats.org/officeDocument/2006/math">
                    <m:f>
                      <m:fPr>
                        <m:ctrlPr>
                          <a:rPr lang="en-US" sz="2000" b="1" i="1" smtClean="0">
                            <a:solidFill>
                              <a:schemeClr val="bg1"/>
                            </a:solidFill>
                            <a:latin typeface="Cambria Math"/>
                            <a:cs typeface="2005_iannnnnBMX" pitchFamily="2" charset="0"/>
                          </a:rPr>
                        </m:ctrlPr>
                      </m:fPr>
                      <m:num>
                        <m:r>
                          <a:rPr lang="en-US" sz="2000" b="1" i="1" smtClean="0">
                            <a:solidFill>
                              <a:schemeClr val="bg1"/>
                            </a:solidFill>
                            <a:latin typeface="Cambria Math"/>
                            <a:cs typeface="2005_iannnnnBMX" pitchFamily="2" charset="0"/>
                          </a:rPr>
                          <m:t>𝟑𝟕</m:t>
                        </m:r>
                        <m:r>
                          <a:rPr lang="en-US" sz="2000" b="1" i="1" smtClean="0">
                            <a:solidFill>
                              <a:schemeClr val="bg1"/>
                            </a:solidFill>
                            <a:latin typeface="Cambria Math"/>
                            <a:cs typeface="2005_iannnnnBMX" pitchFamily="2" charset="0"/>
                          </a:rPr>
                          <m:t> </m:t>
                        </m:r>
                        <m:r>
                          <a:rPr lang="en-US" sz="2000" b="1" i="1" smtClean="0">
                            <a:solidFill>
                              <a:schemeClr val="bg1"/>
                            </a:solidFill>
                            <a:latin typeface="Cambria Math"/>
                            <a:cs typeface="2005_iannnnnBMX" pitchFamily="2" charset="0"/>
                          </a:rPr>
                          <m:t>𝒎𝒊𝒍𝒍𝒊𝒐𝒏</m:t>
                        </m:r>
                        <m:r>
                          <a:rPr lang="en-US" sz="2000" b="1" i="1" smtClean="0">
                            <a:solidFill>
                              <a:schemeClr val="bg1"/>
                            </a:solidFill>
                            <a:latin typeface="Cambria Math"/>
                            <a:cs typeface="2005_iannnnnBMX" pitchFamily="2" charset="0"/>
                          </a:rPr>
                          <m:t> </m:t>
                        </m:r>
                        <m:r>
                          <a:rPr lang="en-US" sz="2000" b="1" i="1" smtClean="0">
                            <a:solidFill>
                              <a:schemeClr val="bg1"/>
                            </a:solidFill>
                            <a:latin typeface="Cambria Math"/>
                            <a:cs typeface="2005_iannnnnBMX" pitchFamily="2" charset="0"/>
                          </a:rPr>
                          <m:t>𝒕𝒐𝒏𝒔</m:t>
                        </m:r>
                      </m:num>
                      <m:den>
                        <m:r>
                          <a:rPr lang="en-US" sz="2000" b="1" i="1" smtClean="0">
                            <a:solidFill>
                              <a:schemeClr val="bg1"/>
                            </a:solidFill>
                            <a:latin typeface="Cambria Math"/>
                            <a:cs typeface="2005_iannnnnBMX" pitchFamily="2" charset="0"/>
                          </a:rPr>
                          <m:t>𝟐𝟖𝟏</m:t>
                        </m:r>
                        <m:r>
                          <a:rPr lang="en-US" sz="2000" b="1" i="1" smtClean="0">
                            <a:solidFill>
                              <a:schemeClr val="bg1"/>
                            </a:solidFill>
                            <a:latin typeface="Cambria Math"/>
                            <a:cs typeface="2005_iannnnnBMX" pitchFamily="2" charset="0"/>
                          </a:rPr>
                          <m:t>.</m:t>
                        </m:r>
                        <m:r>
                          <a:rPr lang="en-US" sz="2000" b="1" i="1" smtClean="0">
                            <a:solidFill>
                              <a:schemeClr val="bg1"/>
                            </a:solidFill>
                            <a:latin typeface="Cambria Math"/>
                            <a:cs typeface="2005_iannnnnBMX" pitchFamily="2" charset="0"/>
                          </a:rPr>
                          <m:t>𝟒</m:t>
                        </m:r>
                        <m:r>
                          <a:rPr lang="en-US" sz="2000" b="1" i="1" smtClean="0">
                            <a:solidFill>
                              <a:schemeClr val="bg1"/>
                            </a:solidFill>
                            <a:latin typeface="Cambria Math"/>
                            <a:cs typeface="2005_iannnnnBMX" pitchFamily="2" charset="0"/>
                          </a:rPr>
                          <m:t> </m:t>
                        </m:r>
                        <m:r>
                          <a:rPr lang="en-US" sz="2000" b="1" i="1" smtClean="0">
                            <a:solidFill>
                              <a:schemeClr val="bg1"/>
                            </a:solidFill>
                            <a:latin typeface="Cambria Math"/>
                            <a:cs typeface="2005_iannnnnBMX" pitchFamily="2" charset="0"/>
                          </a:rPr>
                          <m:t>𝒎𝒊𝒍𝒍𝒊𝒐𝒏</m:t>
                        </m:r>
                        <m:r>
                          <a:rPr lang="en-US" sz="2000" b="1" i="1" smtClean="0">
                            <a:solidFill>
                              <a:schemeClr val="bg1"/>
                            </a:solidFill>
                            <a:latin typeface="Cambria Math"/>
                            <a:cs typeface="2005_iannnnnBMX" pitchFamily="2" charset="0"/>
                          </a:rPr>
                          <m:t> </m:t>
                        </m:r>
                        <m:r>
                          <a:rPr lang="en-US" sz="2000" b="1" i="1" smtClean="0">
                            <a:solidFill>
                              <a:schemeClr val="bg1"/>
                            </a:solidFill>
                            <a:latin typeface="Cambria Math"/>
                            <a:cs typeface="2005_iannnnnBMX" pitchFamily="2" charset="0"/>
                          </a:rPr>
                          <m:t>𝒑𝒆𝒑𝒍𝒆</m:t>
                        </m:r>
                      </m:den>
                    </m:f>
                    <m:r>
                      <a:rPr lang="en-US" sz="2000" b="1" i="1" smtClean="0">
                        <a:solidFill>
                          <a:schemeClr val="bg1"/>
                        </a:solidFill>
                        <a:latin typeface="Cambria Math"/>
                        <a:cs typeface="2005_iannnnnBMX" pitchFamily="2" charset="0"/>
                      </a:rPr>
                      <m:t>=</m:t>
                    </m:r>
                    <m:f>
                      <m:fPr>
                        <m:ctrlPr>
                          <a:rPr lang="en-US" sz="2000" b="1" i="1" smtClean="0">
                            <a:solidFill>
                              <a:schemeClr val="bg1"/>
                            </a:solidFill>
                            <a:latin typeface="Cambria Math"/>
                            <a:cs typeface="2005_iannnnnBMX" pitchFamily="2" charset="0"/>
                          </a:rPr>
                        </m:ctrlPr>
                      </m:fPr>
                      <m:num>
                        <m:sSup>
                          <m:sSupPr>
                            <m:ctrlPr>
                              <a:rPr lang="en-US" sz="2000" b="1" i="1" smtClean="0">
                                <a:solidFill>
                                  <a:schemeClr val="bg1"/>
                                </a:solidFill>
                                <a:latin typeface="Cambria Math"/>
                                <a:cs typeface="2005_iannnnnBMX" pitchFamily="2" charset="0"/>
                              </a:rPr>
                            </m:ctrlPr>
                          </m:sSupPr>
                          <m:e>
                            <m:r>
                              <a:rPr lang="en-US" sz="2000" b="1" i="1" smtClean="0">
                                <a:solidFill>
                                  <a:schemeClr val="bg1"/>
                                </a:solidFill>
                                <a:latin typeface="Cambria Math"/>
                                <a:cs typeface="2005_iannnnnBMX" pitchFamily="2" charset="0"/>
                              </a:rPr>
                              <m:t>𝟑</m:t>
                            </m:r>
                            <m:r>
                              <a:rPr lang="en-US" sz="2000" b="1" i="1" smtClean="0">
                                <a:solidFill>
                                  <a:schemeClr val="bg1"/>
                                </a:solidFill>
                                <a:latin typeface="Cambria Math"/>
                                <a:cs typeface="2005_iannnnnBMX" pitchFamily="2" charset="0"/>
                              </a:rPr>
                              <m:t>.</m:t>
                            </m:r>
                            <m:r>
                              <a:rPr lang="en-US" sz="2000" b="1" i="1" smtClean="0">
                                <a:solidFill>
                                  <a:schemeClr val="bg1"/>
                                </a:solidFill>
                                <a:latin typeface="Cambria Math"/>
                                <a:cs typeface="2005_iannnnnBMX" pitchFamily="2" charset="0"/>
                              </a:rPr>
                              <m:t>𝟕</m:t>
                            </m:r>
                            <m:r>
                              <a:rPr lang="en-US" sz="2000" b="1" i="1" smtClean="0">
                                <a:solidFill>
                                  <a:schemeClr val="bg1"/>
                                </a:solidFill>
                                <a:latin typeface="Cambria Math"/>
                                <a:ea typeface="Cambria Math"/>
                                <a:cs typeface="2005_iannnnnBMX" pitchFamily="2" charset="0"/>
                              </a:rPr>
                              <m:t>×</m:t>
                            </m:r>
                            <m:r>
                              <a:rPr lang="en-US" sz="2000" b="1" i="1" smtClean="0">
                                <a:solidFill>
                                  <a:schemeClr val="bg1"/>
                                </a:solidFill>
                                <a:latin typeface="Cambria Math"/>
                                <a:cs typeface="2005_iannnnnBMX" pitchFamily="2" charset="0"/>
                              </a:rPr>
                              <m:t>𝟏𝟎</m:t>
                            </m:r>
                          </m:e>
                          <m:sup>
                            <m:r>
                              <a:rPr lang="en-US" sz="2000" b="1" i="1" smtClean="0">
                                <a:solidFill>
                                  <a:schemeClr val="bg1"/>
                                </a:solidFill>
                                <a:latin typeface="Cambria Math"/>
                                <a:cs typeface="2005_iannnnnBMX" pitchFamily="2" charset="0"/>
                              </a:rPr>
                              <m:t>𝟕</m:t>
                            </m:r>
                          </m:sup>
                        </m:sSup>
                        <m:r>
                          <a:rPr lang="en-US" sz="2000" b="1" i="1" smtClean="0">
                            <a:solidFill>
                              <a:schemeClr val="bg1"/>
                            </a:solidFill>
                            <a:latin typeface="Cambria Math"/>
                            <a:cs typeface="2005_iannnnnBMX" pitchFamily="2" charset="0"/>
                          </a:rPr>
                          <m:t>𝒕𝒐𝒏𝒔</m:t>
                        </m:r>
                      </m:num>
                      <m:den>
                        <m:sSup>
                          <m:sSupPr>
                            <m:ctrlPr>
                              <a:rPr lang="en-US" sz="2000" b="1" i="1" smtClean="0">
                                <a:solidFill>
                                  <a:schemeClr val="bg1"/>
                                </a:solidFill>
                                <a:latin typeface="Cambria Math"/>
                                <a:cs typeface="2005_iannnnnBMX" pitchFamily="2" charset="0"/>
                              </a:rPr>
                            </m:ctrlPr>
                          </m:sSupPr>
                          <m:e>
                            <m:r>
                              <a:rPr lang="en-US" sz="2000" b="1" i="1" smtClean="0">
                                <a:solidFill>
                                  <a:schemeClr val="bg1"/>
                                </a:solidFill>
                                <a:latin typeface="Cambria Math"/>
                                <a:cs typeface="2005_iannnnnBMX" pitchFamily="2" charset="0"/>
                              </a:rPr>
                              <m:t>𝟐</m:t>
                            </m:r>
                            <m:r>
                              <a:rPr lang="en-US" sz="2000" b="1" i="1" smtClean="0">
                                <a:solidFill>
                                  <a:schemeClr val="bg1"/>
                                </a:solidFill>
                                <a:latin typeface="Cambria Math"/>
                                <a:cs typeface="2005_iannnnnBMX" pitchFamily="2" charset="0"/>
                              </a:rPr>
                              <m:t>.</m:t>
                            </m:r>
                            <m:r>
                              <a:rPr lang="en-US" sz="2000" b="1" i="1" smtClean="0">
                                <a:solidFill>
                                  <a:schemeClr val="bg1"/>
                                </a:solidFill>
                                <a:latin typeface="Cambria Math"/>
                                <a:cs typeface="2005_iannnnnBMX" pitchFamily="2" charset="0"/>
                              </a:rPr>
                              <m:t>𝟖𝟏𝟒</m:t>
                            </m:r>
                            <m:r>
                              <a:rPr lang="en-US" sz="2000" b="1" i="1" smtClean="0">
                                <a:solidFill>
                                  <a:schemeClr val="bg1"/>
                                </a:solidFill>
                                <a:latin typeface="Cambria Math"/>
                                <a:ea typeface="Cambria Math"/>
                                <a:cs typeface="2005_iannnnnBMX" pitchFamily="2" charset="0"/>
                              </a:rPr>
                              <m:t>×</m:t>
                            </m:r>
                            <m:r>
                              <a:rPr lang="en-US" sz="2000" b="1" i="1" smtClean="0">
                                <a:solidFill>
                                  <a:schemeClr val="bg1"/>
                                </a:solidFill>
                                <a:latin typeface="Cambria Math"/>
                                <a:cs typeface="2005_iannnnnBMX" pitchFamily="2" charset="0"/>
                              </a:rPr>
                              <m:t>𝟏𝟎</m:t>
                            </m:r>
                          </m:e>
                          <m:sup>
                            <m:r>
                              <a:rPr lang="en-US" sz="2000" b="1" i="1" smtClean="0">
                                <a:solidFill>
                                  <a:schemeClr val="bg1"/>
                                </a:solidFill>
                                <a:latin typeface="Cambria Math"/>
                                <a:cs typeface="2005_iannnnnBMX" pitchFamily="2" charset="0"/>
                              </a:rPr>
                              <m:t>𝟖</m:t>
                            </m:r>
                          </m:sup>
                        </m:sSup>
                        <m:r>
                          <a:rPr lang="en-US" sz="2000" b="1" i="1" smtClean="0">
                            <a:solidFill>
                              <a:schemeClr val="bg1"/>
                            </a:solidFill>
                            <a:latin typeface="Cambria Math"/>
                            <a:cs typeface="2005_iannnnnBMX" pitchFamily="2" charset="0"/>
                          </a:rPr>
                          <m:t>𝒑𝒆𝒐𝒑𝒍𝒆</m:t>
                        </m:r>
                      </m:den>
                    </m:f>
                  </m:oMath>
                </a14:m>
                <a:r>
                  <a:rPr lang="en-US" sz="2800" b="1" dirty="0" smtClean="0">
                    <a:solidFill>
                      <a:schemeClr val="bg1"/>
                    </a:solidFill>
                    <a:latin typeface="2005_iannnnnBMX" pitchFamily="2" charset="0"/>
                    <a:cs typeface="2005_iannnnnBMX" pitchFamily="2" charset="0"/>
                  </a:rPr>
                  <a:t> </a:t>
                </a:r>
                <a:r>
                  <a:rPr lang="en-US" sz="2800" b="1" dirty="0" smtClean="0">
                    <a:solidFill>
                      <a:schemeClr val="accent6">
                        <a:lumMod val="40000"/>
                        <a:lumOff val="60000"/>
                      </a:schemeClr>
                    </a:solidFill>
                    <a:latin typeface="2005_iannnnnBMX" pitchFamily="2" charset="0"/>
                    <a:cs typeface="2005_iannnnnBMX" pitchFamily="2" charset="0"/>
                  </a:rPr>
                  <a:t>Write in scientific notation.</a:t>
                </a:r>
              </a:p>
              <a:p>
                <a:pPr marL="514350" indent="-514350">
                  <a:buNone/>
                </a:pPr>
                <a:r>
                  <a:rPr lang="en-US" sz="2800" b="1" dirty="0" smtClean="0">
                    <a:latin typeface="2005_iannnnnBMX" pitchFamily="2" charset="0"/>
                    <a:cs typeface="2005_iannnnnBMX" pitchFamily="2" charset="0"/>
                  </a:rPr>
                  <a:t>= </a:t>
                </a:r>
                <a14:m>
                  <m:oMath xmlns:m="http://schemas.openxmlformats.org/officeDocument/2006/math">
                    <m:f>
                      <m:fPr>
                        <m:ctrlPr>
                          <a:rPr lang="en-US" sz="1800" b="1" i="1" smtClean="0">
                            <a:latin typeface="Cambria Math"/>
                            <a:cs typeface="2005_iannnnnBMX" pitchFamily="2" charset="0"/>
                          </a:rPr>
                        </m:ctrlPr>
                      </m:fPr>
                      <m:num>
                        <m:r>
                          <a:rPr lang="en-US" sz="1800" b="1" i="1" smtClean="0">
                            <a:latin typeface="Cambria Math"/>
                            <a:cs typeface="2005_iannnnnBMX" pitchFamily="2" charset="0"/>
                          </a:rPr>
                          <m:t>𝟑</m:t>
                        </m:r>
                        <m:r>
                          <a:rPr lang="en-US" sz="1800" b="1" i="1" smtClean="0">
                            <a:latin typeface="Cambria Math"/>
                            <a:cs typeface="2005_iannnnnBMX" pitchFamily="2" charset="0"/>
                          </a:rPr>
                          <m:t>.</m:t>
                        </m:r>
                        <m:r>
                          <a:rPr lang="en-US" sz="1800" b="1" i="1" smtClean="0">
                            <a:latin typeface="Cambria Math"/>
                            <a:cs typeface="2005_iannnnnBMX" pitchFamily="2" charset="0"/>
                          </a:rPr>
                          <m:t>𝟕</m:t>
                        </m:r>
                      </m:num>
                      <m:den>
                        <m:r>
                          <a:rPr lang="en-US" sz="1800" b="1" i="1" smtClean="0">
                            <a:latin typeface="Cambria Math"/>
                            <a:cs typeface="2005_iannnnnBMX" pitchFamily="2" charset="0"/>
                          </a:rPr>
                          <m:t>𝟐</m:t>
                        </m:r>
                        <m:r>
                          <a:rPr lang="en-US" sz="1800" b="1" i="1" smtClean="0">
                            <a:latin typeface="Cambria Math"/>
                            <a:cs typeface="2005_iannnnnBMX" pitchFamily="2" charset="0"/>
                          </a:rPr>
                          <m:t>.</m:t>
                        </m:r>
                        <m:r>
                          <a:rPr lang="en-US" sz="1800" b="1" i="1" smtClean="0">
                            <a:latin typeface="Cambria Math"/>
                            <a:cs typeface="2005_iannnnnBMX" pitchFamily="2" charset="0"/>
                          </a:rPr>
                          <m:t>𝟖𝟏𝟒</m:t>
                        </m:r>
                      </m:den>
                    </m:f>
                    <m:r>
                      <a:rPr lang="en-US" sz="1800" b="1" i="1" smtClean="0">
                        <a:latin typeface="Cambria Math"/>
                        <a:ea typeface="Cambria Math"/>
                        <a:cs typeface="2005_iannnnnBMX" pitchFamily="2" charset="0"/>
                      </a:rPr>
                      <m:t>×</m:t>
                    </m:r>
                    <m:sSup>
                      <m:sSupPr>
                        <m:ctrlPr>
                          <a:rPr lang="en-US" sz="1800" b="1" i="1" smtClean="0">
                            <a:latin typeface="Cambria Math"/>
                            <a:ea typeface="Cambria Math"/>
                            <a:cs typeface="2005_iannnnnBMX" pitchFamily="2" charset="0"/>
                          </a:rPr>
                        </m:ctrlPr>
                      </m:sSupPr>
                      <m:e>
                        <m:r>
                          <a:rPr lang="en-US" sz="1800" b="1" i="1" smtClean="0">
                            <a:latin typeface="Cambria Math"/>
                            <a:ea typeface="Cambria Math"/>
                            <a:cs typeface="2005_iannnnnBMX" pitchFamily="2" charset="0"/>
                          </a:rPr>
                          <m:t>𝟏𝟎</m:t>
                        </m:r>
                      </m:e>
                      <m:sup>
                        <m:r>
                          <a:rPr lang="en-US" sz="1800" b="1" i="1" smtClean="0">
                            <a:latin typeface="Cambria Math"/>
                            <a:ea typeface="Cambria Math"/>
                            <a:cs typeface="2005_iannnnnBMX" pitchFamily="2" charset="0"/>
                          </a:rPr>
                          <m:t>𝟕</m:t>
                        </m:r>
                        <m:r>
                          <a:rPr lang="en-US" sz="1800" b="1" i="1" smtClean="0">
                            <a:latin typeface="Cambria Math"/>
                            <a:ea typeface="Cambria Math"/>
                            <a:cs typeface="2005_iannnnnBMX" pitchFamily="2" charset="0"/>
                          </a:rPr>
                          <m:t>−</m:t>
                        </m:r>
                        <m:r>
                          <a:rPr lang="en-US" sz="1800" b="1" i="1" smtClean="0">
                            <a:latin typeface="Cambria Math"/>
                            <a:ea typeface="Cambria Math"/>
                            <a:cs typeface="2005_iannnnnBMX" pitchFamily="2" charset="0"/>
                          </a:rPr>
                          <m:t>𝟖</m:t>
                        </m:r>
                      </m:sup>
                    </m:sSup>
                  </m:oMath>
                </a14:m>
                <a:r>
                  <a:rPr lang="en-US" sz="2400" b="1" dirty="0" smtClean="0">
                    <a:solidFill>
                      <a:schemeClr val="accent6">
                        <a:lumMod val="40000"/>
                        <a:lumOff val="60000"/>
                      </a:schemeClr>
                    </a:solidFill>
                    <a:latin typeface="2005_iannnnnBMX" pitchFamily="2" charset="0"/>
                    <a:cs typeface="2005_iannnnnBMX" pitchFamily="2" charset="0"/>
                  </a:rPr>
                  <a:t>              Subtract exponents when dividing powers with the same base.</a:t>
                </a:r>
              </a:p>
              <a:p>
                <a:pPr marL="514350" indent="-514350">
                  <a:buNone/>
                </a:pPr>
                <a:r>
                  <a:rPr lang="en-US" sz="2800" b="1" dirty="0">
                    <a:latin typeface="2005_iannnnnBMX" pitchFamily="2" charset="0"/>
                    <a:cs typeface="2005_iannnnnBMX" pitchFamily="2" charset="0"/>
                  </a:rPr>
                  <a:t>=</a:t>
                </a:r>
                <a:r>
                  <a:rPr lang="en-US" sz="2800" b="1" dirty="0">
                    <a:cs typeface="2005_iannnnnBMX" pitchFamily="2" charset="0"/>
                  </a:rPr>
                  <a:t> </a:t>
                </a:r>
                <a14:m>
                  <m:oMath xmlns:m="http://schemas.openxmlformats.org/officeDocument/2006/math">
                    <m:f>
                      <m:fPr>
                        <m:ctrlPr>
                          <a:rPr lang="en-US" sz="1800" b="1" i="1">
                            <a:latin typeface="Cambria Math"/>
                            <a:cs typeface="2005_iannnnnBMX" pitchFamily="2" charset="0"/>
                          </a:rPr>
                        </m:ctrlPr>
                      </m:fPr>
                      <m:num>
                        <m:r>
                          <a:rPr lang="en-US" sz="1800" b="1" i="1">
                            <a:latin typeface="Cambria Math"/>
                            <a:cs typeface="2005_iannnnnBMX" pitchFamily="2" charset="0"/>
                          </a:rPr>
                          <m:t>𝟑</m:t>
                        </m:r>
                        <m:r>
                          <a:rPr lang="en-US" sz="1800" b="1" i="1">
                            <a:latin typeface="Cambria Math"/>
                            <a:cs typeface="2005_iannnnnBMX" pitchFamily="2" charset="0"/>
                          </a:rPr>
                          <m:t>.</m:t>
                        </m:r>
                        <m:r>
                          <a:rPr lang="en-US" sz="1800" b="1" i="1">
                            <a:latin typeface="Cambria Math"/>
                            <a:cs typeface="2005_iannnnnBMX" pitchFamily="2" charset="0"/>
                          </a:rPr>
                          <m:t>𝟕</m:t>
                        </m:r>
                      </m:num>
                      <m:den>
                        <m:r>
                          <a:rPr lang="en-US" sz="1800" b="1" i="1">
                            <a:latin typeface="Cambria Math"/>
                            <a:cs typeface="2005_iannnnnBMX" pitchFamily="2" charset="0"/>
                          </a:rPr>
                          <m:t>𝟐</m:t>
                        </m:r>
                        <m:r>
                          <a:rPr lang="en-US" sz="1800" b="1" i="1">
                            <a:latin typeface="Cambria Math"/>
                            <a:cs typeface="2005_iannnnnBMX" pitchFamily="2" charset="0"/>
                          </a:rPr>
                          <m:t>.</m:t>
                        </m:r>
                        <m:r>
                          <a:rPr lang="en-US" sz="1800" b="1" i="1">
                            <a:latin typeface="Cambria Math"/>
                            <a:cs typeface="2005_iannnnnBMX" pitchFamily="2" charset="0"/>
                          </a:rPr>
                          <m:t>𝟖𝟏𝟒</m:t>
                        </m:r>
                      </m:den>
                    </m:f>
                    <m:r>
                      <a:rPr lang="en-US" sz="1800" b="1" i="1">
                        <a:latin typeface="Cambria Math"/>
                        <a:ea typeface="Cambria Math"/>
                        <a:cs typeface="2005_iannnnnBMX" pitchFamily="2" charset="0"/>
                      </a:rPr>
                      <m:t>×</m:t>
                    </m:r>
                    <m:sSup>
                      <m:sSupPr>
                        <m:ctrlPr>
                          <a:rPr lang="en-US" sz="1800" b="1" i="1">
                            <a:latin typeface="Cambria Math"/>
                            <a:ea typeface="Cambria Math"/>
                            <a:cs typeface="2005_iannnnnBMX" pitchFamily="2" charset="0"/>
                          </a:rPr>
                        </m:ctrlPr>
                      </m:sSupPr>
                      <m:e>
                        <m:r>
                          <a:rPr lang="en-US" sz="1800" b="1" i="1">
                            <a:latin typeface="Cambria Math"/>
                            <a:ea typeface="Cambria Math"/>
                            <a:cs typeface="2005_iannnnnBMX" pitchFamily="2" charset="0"/>
                          </a:rPr>
                          <m:t>𝟏𝟎</m:t>
                        </m:r>
                      </m:e>
                      <m:sup>
                        <m:r>
                          <a:rPr lang="en-US" sz="1800" b="1" i="1">
                            <a:latin typeface="Cambria Math"/>
                            <a:ea typeface="Cambria Math"/>
                            <a:cs typeface="2005_iannnnnBMX" pitchFamily="2" charset="0"/>
                          </a:rPr>
                          <m:t>−</m:t>
                        </m:r>
                        <m:r>
                          <a:rPr lang="en-US" sz="1800" b="1" i="1" smtClean="0">
                            <a:latin typeface="Cambria Math"/>
                            <a:ea typeface="Cambria Math"/>
                            <a:cs typeface="2005_iannnnnBMX" pitchFamily="2" charset="0"/>
                          </a:rPr>
                          <m:t>𝟏</m:t>
                        </m:r>
                      </m:sup>
                    </m:sSup>
                  </m:oMath>
                </a14:m>
                <a:r>
                  <a:rPr lang="en-US" sz="2800" b="1" dirty="0" smtClean="0">
                    <a:solidFill>
                      <a:schemeClr val="bg1"/>
                    </a:solidFill>
                    <a:latin typeface="2005_iannnnnBMX" pitchFamily="2" charset="0"/>
                    <a:cs typeface="2005_iannnnnBMX" pitchFamily="2" charset="0"/>
                  </a:rPr>
                  <a:t>			</a:t>
                </a:r>
                <a:r>
                  <a:rPr lang="en-US" sz="2800" b="1" dirty="0" smtClean="0">
                    <a:solidFill>
                      <a:schemeClr val="accent6">
                        <a:lumMod val="40000"/>
                        <a:lumOff val="60000"/>
                      </a:schemeClr>
                    </a:solidFill>
                    <a:latin typeface="2005_iannnnnBMX" pitchFamily="2" charset="0"/>
                    <a:cs typeface="2005_iannnnnBMX" pitchFamily="2" charset="0"/>
                  </a:rPr>
                  <a:t>Simplify the exponent.</a:t>
                </a:r>
                <a:endParaRPr lang="en-US" sz="2800" b="1" dirty="0">
                  <a:solidFill>
                    <a:schemeClr val="accent6">
                      <a:lumMod val="40000"/>
                      <a:lumOff val="60000"/>
                    </a:schemeClr>
                  </a:solidFill>
                  <a:latin typeface="2005_iannnnnBMX" pitchFamily="2" charset="0"/>
                  <a:cs typeface="2005_iannnnnBMX" pitchFamily="2" charset="0"/>
                </a:endParaRPr>
              </a:p>
              <a:p>
                <a:pPr marL="514350" indent="-514350">
                  <a:buNone/>
                </a:pPr>
                <a14:m>
                  <m:oMath xmlns:m="http://schemas.openxmlformats.org/officeDocument/2006/math">
                    <m:r>
                      <a:rPr lang="en-US" sz="1800" b="1" i="1" smtClean="0">
                        <a:solidFill>
                          <a:schemeClr val="bg1"/>
                        </a:solidFill>
                        <a:latin typeface="Cambria Math"/>
                        <a:ea typeface="Cambria Math"/>
                        <a:cs typeface="2005_iannnnnBMX" pitchFamily="2" charset="0"/>
                      </a:rPr>
                      <m:t>≈</m:t>
                    </m:r>
                    <m:r>
                      <a:rPr lang="en-US" sz="1800" b="1" i="1" smtClean="0">
                        <a:solidFill>
                          <a:schemeClr val="bg1"/>
                        </a:solidFill>
                        <a:latin typeface="Cambria Math"/>
                        <a:ea typeface="Cambria Math"/>
                        <a:cs typeface="2005_iannnnnBMX" pitchFamily="2" charset="0"/>
                      </a:rPr>
                      <m:t>𝟏</m:t>
                    </m:r>
                    <m:r>
                      <a:rPr lang="en-US" sz="1800" b="1" i="1" smtClean="0">
                        <a:solidFill>
                          <a:schemeClr val="bg1"/>
                        </a:solidFill>
                        <a:latin typeface="Cambria Math"/>
                        <a:ea typeface="Cambria Math"/>
                        <a:cs typeface="2005_iannnnnBMX" pitchFamily="2" charset="0"/>
                      </a:rPr>
                      <m:t>.</m:t>
                    </m:r>
                    <m:r>
                      <a:rPr lang="en-US" sz="1800" b="1" i="1" smtClean="0">
                        <a:solidFill>
                          <a:schemeClr val="bg1"/>
                        </a:solidFill>
                        <a:latin typeface="Cambria Math"/>
                        <a:ea typeface="Cambria Math"/>
                        <a:cs typeface="2005_iannnnnBMX" pitchFamily="2" charset="0"/>
                      </a:rPr>
                      <m:t>𝟑</m:t>
                    </m:r>
                    <m:r>
                      <a:rPr lang="en-US" sz="1800" b="1" i="1" smtClean="0">
                        <a:solidFill>
                          <a:schemeClr val="bg1"/>
                        </a:solidFill>
                        <a:latin typeface="Cambria Math"/>
                        <a:ea typeface="Cambria Math"/>
                        <a:cs typeface="2005_iannnnnBMX" pitchFamily="2" charset="0"/>
                      </a:rPr>
                      <m:t>×</m:t>
                    </m:r>
                    <m:sSup>
                      <m:sSupPr>
                        <m:ctrlPr>
                          <a:rPr lang="en-US" sz="1800" b="1" i="1" smtClean="0">
                            <a:solidFill>
                              <a:schemeClr val="bg1"/>
                            </a:solidFill>
                            <a:latin typeface="Cambria Math"/>
                            <a:ea typeface="Cambria Math"/>
                            <a:cs typeface="2005_iannnnnBMX" pitchFamily="2" charset="0"/>
                          </a:rPr>
                        </m:ctrlPr>
                      </m:sSupPr>
                      <m:e>
                        <m:r>
                          <a:rPr lang="en-US" sz="1800" b="1" i="1" smtClean="0">
                            <a:solidFill>
                              <a:schemeClr val="bg1"/>
                            </a:solidFill>
                            <a:latin typeface="Cambria Math"/>
                            <a:ea typeface="Cambria Math"/>
                            <a:cs typeface="2005_iannnnnBMX" pitchFamily="2" charset="0"/>
                          </a:rPr>
                          <m:t>𝟏𝟎</m:t>
                        </m:r>
                      </m:e>
                      <m:sup>
                        <m:r>
                          <a:rPr lang="en-US" sz="1800" b="1" i="1" smtClean="0">
                            <a:solidFill>
                              <a:schemeClr val="bg1"/>
                            </a:solidFill>
                            <a:latin typeface="Cambria Math"/>
                            <a:ea typeface="Cambria Math"/>
                            <a:cs typeface="2005_iannnnnBMX" pitchFamily="2" charset="0"/>
                          </a:rPr>
                          <m:t>−</m:t>
                        </m:r>
                        <m:r>
                          <a:rPr lang="en-US" sz="1800" b="1" i="1" smtClean="0">
                            <a:solidFill>
                              <a:schemeClr val="bg1"/>
                            </a:solidFill>
                            <a:latin typeface="Cambria Math"/>
                            <a:ea typeface="Cambria Math"/>
                            <a:cs typeface="2005_iannnnnBMX" pitchFamily="2" charset="0"/>
                          </a:rPr>
                          <m:t>𝟏</m:t>
                        </m:r>
                      </m:sup>
                    </m:sSup>
                  </m:oMath>
                </a14:m>
                <a:r>
                  <a:rPr lang="en-US" sz="2800" b="1" dirty="0" smtClean="0">
                    <a:solidFill>
                      <a:schemeClr val="bg1"/>
                    </a:solidFill>
                    <a:latin typeface="2005_iannnnnBMX" pitchFamily="2" charset="0"/>
                    <a:cs typeface="2005_iannnnnBMX" pitchFamily="2" charset="0"/>
                  </a:rPr>
                  <a:t> 			</a:t>
                </a:r>
                <a:r>
                  <a:rPr lang="en-US" sz="2800" b="1" dirty="0" smtClean="0">
                    <a:solidFill>
                      <a:schemeClr val="accent6">
                        <a:lumMod val="40000"/>
                        <a:lumOff val="60000"/>
                      </a:schemeClr>
                    </a:solidFill>
                    <a:latin typeface="2005_iannnnnBMX" pitchFamily="2" charset="0"/>
                    <a:cs typeface="2005_iannnnnBMX" pitchFamily="2" charset="0"/>
                  </a:rPr>
                  <a:t>Divide. Round to the nearest tenth.</a:t>
                </a:r>
              </a:p>
              <a:p>
                <a:pPr marL="514350" indent="-514350">
                  <a:buNone/>
                </a:pPr>
                <a:r>
                  <a:rPr lang="en-US" sz="2800" b="1" dirty="0" smtClean="0">
                    <a:latin typeface="2005_iannnnnBMX" pitchFamily="2" charset="0"/>
                    <a:cs typeface="2005_iannnnnBMX" pitchFamily="2" charset="0"/>
                  </a:rPr>
                  <a:t>=0.13 				</a:t>
                </a:r>
                <a:r>
                  <a:rPr lang="en-US" sz="2800" b="1" dirty="0" smtClean="0">
                    <a:solidFill>
                      <a:schemeClr val="accent6">
                        <a:lumMod val="40000"/>
                        <a:lumOff val="60000"/>
                      </a:schemeClr>
                    </a:solidFill>
                    <a:latin typeface="2005_iannnnnBMX" pitchFamily="2" charset="0"/>
                    <a:cs typeface="2005_iannnnnBMX" pitchFamily="2" charset="0"/>
                  </a:rPr>
                  <a:t>Write in standard notation.</a:t>
                </a:r>
              </a:p>
              <a:p>
                <a:pPr marL="514350" indent="-514350">
                  <a:buNone/>
                </a:pPr>
                <a:r>
                  <a:rPr lang="en-US" sz="2400" b="1" dirty="0" smtClean="0">
                    <a:solidFill>
                      <a:schemeClr val="bg1"/>
                    </a:solidFill>
                    <a:latin typeface="2005_iannnnnBMX" pitchFamily="2" charset="0"/>
                    <a:cs typeface="2005_iannnnnBMX" pitchFamily="2" charset="0"/>
                  </a:rPr>
                  <a:t>There was about 0.13 ton of paper and paperboard recycled per person in 2000.</a:t>
                </a:r>
              </a:p>
              <a:p>
                <a:pPr marL="514350" indent="-514350">
                  <a:buNone/>
                </a:pPr>
                <a:r>
                  <a:rPr lang="en-US" sz="2800" b="1" dirty="0" smtClean="0">
                    <a:solidFill>
                      <a:schemeClr val="bg1"/>
                    </a:solidFill>
                    <a:latin typeface="2005_iannnnnBMX" pitchFamily="2" charset="0"/>
                    <a:cs typeface="2005_iannnnnBMX" pitchFamily="2" charset="0"/>
                  </a:rPr>
                  <a:t> </a:t>
                </a:r>
              </a:p>
            </p:txBody>
          </p:sp>
        </mc:Choice>
        <mc:Fallback xmlns="">
          <p:sp>
            <p:nvSpPr>
              <p:cNvPr id="5123" name="Rectangle 3"/>
              <p:cNvSpPr>
                <a:spLocks noGrp="1" noRot="1" noChangeAspect="1" noMove="1" noResize="1" noEditPoints="1" noAdjustHandles="1" noChangeArrowheads="1" noChangeShapeType="1" noTextEdit="1"/>
              </p:cNvSpPr>
              <p:nvPr>
                <p:ph type="body" idx="1"/>
              </p:nvPr>
            </p:nvSpPr>
            <p:spPr>
              <a:xfrm>
                <a:off x="323528" y="1357298"/>
                <a:ext cx="8280920" cy="5143536"/>
              </a:xfrm>
              <a:blipFill rotWithShape="1">
                <a:blip r:embed="rId2"/>
                <a:stretch>
                  <a:fillRect l="-1473" t="-1186" r="-1988"/>
                </a:stretch>
              </a:blipFill>
            </p:spPr>
            <p:txBody>
              <a:bodyPr/>
              <a:lstStyle/>
              <a:p>
                <a:r>
                  <a:rPr lang="th-TH">
                    <a:noFill/>
                  </a:rPr>
                  <a:t> </a:t>
                </a:r>
              </a:p>
            </p:txBody>
          </p:sp>
        </mc:Fallback>
      </mc:AlternateContent>
    </p:spTree>
    <p:extLst>
      <p:ext uri="{BB962C8B-B14F-4D97-AF65-F5344CB8AC3E}">
        <p14:creationId xmlns:p14="http://schemas.microsoft.com/office/powerpoint/2010/main" val="1094003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fade">
                                      <p:cBhvr>
                                        <p:cTn id="12" dur="500"/>
                                        <p:tgtEl>
                                          <p:spTgt spid="5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fade">
                                      <p:cBhvr>
                                        <p:cTn id="17" dur="500"/>
                                        <p:tgtEl>
                                          <p:spTgt spid="51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fade">
                                      <p:cBhvr>
                                        <p:cTn id="22" dur="500"/>
                                        <p:tgtEl>
                                          <p:spTgt spid="51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23">
                                            <p:txEl>
                                              <p:pRg st="4" end="4"/>
                                            </p:txEl>
                                          </p:spTgt>
                                        </p:tgtEl>
                                        <p:attrNameLst>
                                          <p:attrName>style.visibility</p:attrName>
                                        </p:attrNameLst>
                                      </p:cBhvr>
                                      <p:to>
                                        <p:strVal val="visible"/>
                                      </p:to>
                                    </p:set>
                                    <p:animEffect transition="in" filter="fade">
                                      <p:cBhvr>
                                        <p:cTn id="27" dur="500"/>
                                        <p:tgtEl>
                                          <p:spTgt spid="51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123">
                                            <p:txEl>
                                              <p:pRg st="5" end="5"/>
                                            </p:txEl>
                                          </p:spTgt>
                                        </p:tgtEl>
                                        <p:attrNameLst>
                                          <p:attrName>style.visibility</p:attrName>
                                        </p:attrNameLst>
                                      </p:cBhvr>
                                      <p:to>
                                        <p:strVal val="visible"/>
                                      </p:to>
                                    </p:set>
                                    <p:animEffect transition="in" filter="fade">
                                      <p:cBhvr>
                                        <p:cTn id="32" dur="500"/>
                                        <p:tgtEl>
                                          <p:spTgt spid="512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123">
                                            <p:txEl>
                                              <p:pRg st="6" end="6"/>
                                            </p:txEl>
                                          </p:spTgt>
                                        </p:tgtEl>
                                        <p:attrNameLst>
                                          <p:attrName>style.visibility</p:attrName>
                                        </p:attrNameLst>
                                      </p:cBhvr>
                                      <p:to>
                                        <p:strVal val="visible"/>
                                      </p:to>
                                    </p:set>
                                    <p:animEffect transition="in" filter="fade">
                                      <p:cBhvr>
                                        <p:cTn id="37" dur="500"/>
                                        <p:tgtEl>
                                          <p:spTgt spid="512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123">
                                            <p:txEl>
                                              <p:pRg st="7" end="7"/>
                                            </p:txEl>
                                          </p:spTgt>
                                        </p:tgtEl>
                                        <p:attrNameLst>
                                          <p:attrName>style.visibility</p:attrName>
                                        </p:attrNameLst>
                                      </p:cBhvr>
                                      <p:to>
                                        <p:strVal val="visible"/>
                                      </p:to>
                                    </p:set>
                                    <p:animEffect transition="in" filter="fade">
                                      <p:cBhvr>
                                        <p:cTn id="42" dur="500"/>
                                        <p:tgtEl>
                                          <p:spTgt spid="51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เมฆ 5"/>
          <p:cNvSpPr/>
          <p:nvPr/>
        </p:nvSpPr>
        <p:spPr>
          <a:xfrm>
            <a:off x="3000364" y="500042"/>
            <a:ext cx="2857520" cy="1071570"/>
          </a:xfrm>
          <a:prstGeom prst="clou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 name="ตัวยึดหมายเลขภาพนิ่ง 5"/>
          <p:cNvSpPr>
            <a:spLocks noGrp="1"/>
          </p:cNvSpPr>
          <p:nvPr>
            <p:ph type="sldNum" sz="quarter" idx="12"/>
          </p:nvPr>
        </p:nvSpPr>
        <p:spPr/>
        <p:txBody>
          <a:bodyPr/>
          <a:lstStyle/>
          <a:p>
            <a:fld id="{8E3771CF-BC35-4C5D-AE13-C627F28D70EF}" type="slidenum">
              <a:rPr lang="en-US"/>
              <a:pPr/>
              <a:t>56</a:t>
            </a:fld>
            <a:endParaRPr lang="en-US"/>
          </a:p>
        </p:txBody>
      </p:sp>
      <p:sp>
        <p:nvSpPr>
          <p:cNvPr id="5122" name="Rectangle 2"/>
          <p:cNvSpPr>
            <a:spLocks noGrp="1" noChangeArrowheads="1"/>
          </p:cNvSpPr>
          <p:nvPr>
            <p:ph type="title"/>
          </p:nvPr>
        </p:nvSpPr>
        <p:spPr>
          <a:xfrm>
            <a:off x="428596" y="571480"/>
            <a:ext cx="7924800" cy="857256"/>
          </a:xfrm>
        </p:spPr>
        <p:txBody>
          <a:bodyPr/>
          <a:lstStyle/>
          <a:p>
            <a:pPr algn="ctr"/>
            <a:r>
              <a:rPr lang="en-US" sz="4000" dirty="0" smtClean="0">
                <a:solidFill>
                  <a:srgbClr val="FFFF00"/>
                </a:solidFill>
                <a:latin typeface="2005_iannnnnBMX" pitchFamily="2" charset="0"/>
                <a:cs typeface="2005_iannnnnBMX" pitchFamily="2" charset="0"/>
              </a:rPr>
              <a:t>Summary</a:t>
            </a:r>
            <a:endParaRPr lang="en-US" sz="4000" dirty="0">
              <a:solidFill>
                <a:srgbClr val="FFFF00"/>
              </a:solidFill>
              <a:latin typeface="2005_iannnnnBMX" pitchFamily="2" charset="0"/>
              <a:cs typeface="2005_iannnnnBMX" pitchFamily="2" charset="0"/>
            </a:endParaRPr>
          </a:p>
        </p:txBody>
      </p:sp>
      <mc:AlternateContent xmlns:mc="http://schemas.openxmlformats.org/markup-compatibility/2006">
        <mc:Choice xmlns:a14="http://schemas.microsoft.com/office/drawing/2010/main" Requires="a14">
          <p:sp>
            <p:nvSpPr>
              <p:cNvPr id="5123" name="Rectangle 3"/>
              <p:cNvSpPr>
                <a:spLocks noGrp="1" noChangeArrowheads="1"/>
              </p:cNvSpPr>
              <p:nvPr>
                <p:ph type="body" idx="1"/>
              </p:nvPr>
            </p:nvSpPr>
            <p:spPr>
              <a:xfrm>
                <a:off x="395536" y="1700808"/>
                <a:ext cx="8208912" cy="4656010"/>
              </a:xfrm>
            </p:spPr>
            <p:txBody>
              <a:bodyPr/>
              <a:lstStyle/>
              <a:p>
                <a:pPr marL="514350" indent="-514350">
                  <a:buNone/>
                </a:pPr>
                <a:r>
                  <a:rPr lang="en-US" sz="2800" b="1" dirty="0" smtClean="0">
                    <a:solidFill>
                      <a:srgbClr val="00B0F0"/>
                    </a:solidFill>
                    <a:latin typeface="2005_iannnnnBMX" pitchFamily="2" charset="0"/>
                    <a:cs typeface="2005_iannnnnBMX" pitchFamily="2" charset="0"/>
                  </a:rPr>
                  <a:t>1. </a:t>
                </a:r>
                <a:r>
                  <a:rPr lang="en-US" sz="2800" b="1" dirty="0" smtClean="0">
                    <a:solidFill>
                      <a:srgbClr val="FFFF00"/>
                    </a:solidFill>
                    <a:latin typeface="2005_iannnnnBMX" pitchFamily="2" charset="0"/>
                    <a:cs typeface="2005_iannnnnBMX" pitchFamily="2" charset="0"/>
                    <a:sym typeface="Symbol"/>
                  </a:rPr>
                  <a:t>A</a:t>
                </a:r>
                <a:r>
                  <a:rPr lang="en-US" sz="2800" b="1" dirty="0" smtClean="0">
                    <a:latin typeface="2005_iannnnnBMX" pitchFamily="2" charset="0"/>
                    <a:cs typeface="2005_iannnnnBMX" pitchFamily="2" charset="0"/>
                    <a:sym typeface="Symbol"/>
                  </a:rPr>
                  <a:t> </a:t>
                </a:r>
                <a:r>
                  <a:rPr lang="en-US" sz="2800" b="1" dirty="0">
                    <a:solidFill>
                      <a:srgbClr val="FFFF00"/>
                    </a:solidFill>
                    <a:latin typeface="2005_iannnnnBMX" pitchFamily="2" charset="0"/>
                    <a:cs typeface="2005_iannnnnBMX" pitchFamily="2" charset="0"/>
                    <a:sym typeface="Symbol"/>
                  </a:rPr>
                  <a:t>power</a:t>
                </a:r>
                <a:r>
                  <a:rPr lang="en-US" sz="2800" b="1" dirty="0">
                    <a:latin typeface="2005_iannnnnBMX" pitchFamily="2" charset="0"/>
                    <a:cs typeface="2005_iannnnnBMX" pitchFamily="2" charset="0"/>
                    <a:sym typeface="Symbol"/>
                  </a:rPr>
                  <a:t> has two parts, a </a:t>
                </a:r>
                <a:r>
                  <a:rPr lang="en-US" sz="2800" b="1" dirty="0">
                    <a:solidFill>
                      <a:srgbClr val="FFFF00"/>
                    </a:solidFill>
                    <a:latin typeface="2005_iannnnnBMX" pitchFamily="2" charset="0"/>
                    <a:cs typeface="2005_iannnnnBMX" pitchFamily="2" charset="0"/>
                    <a:sym typeface="Symbol"/>
                  </a:rPr>
                  <a:t>base</a:t>
                </a:r>
                <a:r>
                  <a:rPr lang="en-US" sz="2800" b="1" dirty="0">
                    <a:latin typeface="2005_iannnnnBMX" pitchFamily="2" charset="0"/>
                    <a:cs typeface="2005_iannnnnBMX" pitchFamily="2" charset="0"/>
                    <a:sym typeface="Symbol"/>
                  </a:rPr>
                  <a:t> and an exponent. The expression </a:t>
                </a:r>
                <a14:m>
                  <m:oMath xmlns:m="http://schemas.openxmlformats.org/officeDocument/2006/math">
                    <m:sSup>
                      <m:sSupPr>
                        <m:ctrlPr>
                          <a:rPr lang="en-US" sz="1800" b="1" i="1">
                            <a:latin typeface="Cambria Math"/>
                            <a:cs typeface="2005_iannnnnBMX" pitchFamily="2" charset="0"/>
                          </a:rPr>
                        </m:ctrlPr>
                      </m:sSupPr>
                      <m:e>
                        <m:r>
                          <a:rPr lang="en-US" sz="1800" b="1" i="1">
                            <a:latin typeface="Cambria Math"/>
                            <a:cs typeface="2005_iannnnnBMX" pitchFamily="2" charset="0"/>
                          </a:rPr>
                          <m:t>𝟐</m:t>
                        </m:r>
                      </m:e>
                      <m:sup>
                        <m:r>
                          <a:rPr lang="en-US" sz="1800" b="1" i="1">
                            <a:latin typeface="Cambria Math"/>
                            <a:cs typeface="2005_iannnnnBMX" pitchFamily="2" charset="0"/>
                          </a:rPr>
                          <m:t>𝟔</m:t>
                        </m:r>
                      </m:sup>
                    </m:sSup>
                  </m:oMath>
                </a14:m>
                <a:r>
                  <a:rPr lang="en-US" sz="2800" b="1" dirty="0">
                    <a:latin typeface="2005_iannnnnBMX" pitchFamily="2" charset="0"/>
                    <a:cs typeface="2005_iannnnnBMX" pitchFamily="2" charset="0"/>
                  </a:rPr>
                  <a:t> is read as </a:t>
                </a:r>
                <a:r>
                  <a:rPr lang="th-TH" sz="2800" b="1" dirty="0">
                    <a:latin typeface="2005_iannnnnBMX" pitchFamily="2" charset="0"/>
                    <a:cs typeface="2005_iannnnnBMX" pitchFamily="2" charset="0"/>
                  </a:rPr>
                  <a:t>“ </a:t>
                </a:r>
                <a:r>
                  <a:rPr lang="en-US" sz="2800" b="1" dirty="0">
                    <a:solidFill>
                      <a:schemeClr val="accent6">
                        <a:lumMod val="40000"/>
                        <a:lumOff val="60000"/>
                      </a:schemeClr>
                    </a:solidFill>
                    <a:latin typeface="2005_iannnnnBMX" pitchFamily="2" charset="0"/>
                    <a:cs typeface="2005_iannnnnBMX" pitchFamily="2" charset="0"/>
                  </a:rPr>
                  <a:t>two to the sixth power</a:t>
                </a:r>
                <a:r>
                  <a:rPr lang="en-US" sz="2800" b="1" dirty="0">
                    <a:latin typeface="2005_iannnnnBMX" pitchFamily="2" charset="0"/>
                    <a:cs typeface="2005_iannnnnBMX" pitchFamily="2" charset="0"/>
                  </a:rPr>
                  <a:t>. </a:t>
                </a:r>
                <a:endParaRPr lang="en-US" sz="2800" b="1" dirty="0" smtClean="0">
                  <a:latin typeface="2005_iannnnnBMX" pitchFamily="2" charset="0"/>
                  <a:cs typeface="2005_iannnnnBMX" pitchFamily="2" charset="0"/>
                </a:endParaRPr>
              </a:p>
              <a:p>
                <a:pPr marL="514350" indent="-514350">
                  <a:buNone/>
                </a:pPr>
                <a:r>
                  <a:rPr lang="en-US" sz="2800" b="1" dirty="0" smtClean="0">
                    <a:solidFill>
                      <a:srgbClr val="00B0F0"/>
                    </a:solidFill>
                    <a:latin typeface="2005_iannnnnBMX" pitchFamily="2" charset="0"/>
                    <a:cs typeface="2005_iannnnnBMX" pitchFamily="2" charset="0"/>
                  </a:rPr>
                  <a:t>2. </a:t>
                </a:r>
                <a:r>
                  <a:rPr lang="en-US" sz="2800" b="1" dirty="0">
                    <a:solidFill>
                      <a:srgbClr val="00B0F0"/>
                    </a:solidFill>
                    <a:latin typeface="2005_iannnnnBMX" pitchFamily="2" charset="0"/>
                    <a:cs typeface="2005_iannnnnBMX" pitchFamily="2" charset="0"/>
                  </a:rPr>
                  <a:t>The general format of exponential notation is A </a:t>
                </a:r>
                <a14:m>
                  <m:oMath xmlns:m="http://schemas.openxmlformats.org/officeDocument/2006/math">
                    <m:r>
                      <a:rPr lang="en-US" sz="2000" b="1" i="1">
                        <a:solidFill>
                          <a:srgbClr val="00B0F0"/>
                        </a:solidFill>
                        <a:latin typeface="Cambria Math"/>
                        <a:ea typeface="Cambria Math"/>
                        <a:cs typeface="2005_iannnnnBMX" pitchFamily="2" charset="0"/>
                      </a:rPr>
                      <m:t>×</m:t>
                    </m:r>
                    <m:sSup>
                      <m:sSupPr>
                        <m:ctrlPr>
                          <a:rPr lang="en-US" sz="2000" b="1" i="1">
                            <a:solidFill>
                              <a:srgbClr val="00B0F0"/>
                            </a:solidFill>
                            <a:latin typeface="Cambria Math"/>
                            <a:ea typeface="Cambria Math"/>
                            <a:cs typeface="2005_iannnnnBMX" pitchFamily="2" charset="0"/>
                          </a:rPr>
                        </m:ctrlPr>
                      </m:sSupPr>
                      <m:e>
                        <m:r>
                          <a:rPr lang="en-US" sz="2000" b="1" i="1">
                            <a:solidFill>
                              <a:srgbClr val="00B0F0"/>
                            </a:solidFill>
                            <a:latin typeface="Cambria Math"/>
                            <a:ea typeface="Cambria Math"/>
                            <a:cs typeface="2005_iannnnnBMX" pitchFamily="2" charset="0"/>
                          </a:rPr>
                          <m:t>𝟏𝟎</m:t>
                        </m:r>
                      </m:e>
                      <m:sup>
                        <m:r>
                          <a:rPr lang="en-US" sz="2000" b="1" i="1">
                            <a:solidFill>
                              <a:srgbClr val="00B0F0"/>
                            </a:solidFill>
                            <a:latin typeface="Cambria Math"/>
                            <a:ea typeface="Cambria Math"/>
                            <a:cs typeface="2005_iannnnnBMX" pitchFamily="2" charset="0"/>
                          </a:rPr>
                          <m:t>𝒏</m:t>
                        </m:r>
                      </m:sup>
                    </m:sSup>
                  </m:oMath>
                </a14:m>
                <a:r>
                  <a:rPr lang="en-US" sz="2800" b="1" dirty="0">
                    <a:solidFill>
                      <a:srgbClr val="00B0F0"/>
                    </a:solidFill>
                    <a:latin typeface="2005_iannnnnBMX" pitchFamily="2" charset="0"/>
                    <a:cs typeface="2005_iannnnnBMX" pitchFamily="2" charset="0"/>
                  </a:rPr>
                  <a:t>, where n is an integer and 1 </a:t>
                </a:r>
                <a:r>
                  <a:rPr lang="en-US" sz="2800" b="1" dirty="0">
                    <a:solidFill>
                      <a:srgbClr val="00B0F0"/>
                    </a:solidFill>
                    <a:latin typeface="2005_iannnnnBMX" pitchFamily="2" charset="0"/>
                    <a:cs typeface="2005_iannnnnBMX" pitchFamily="2" charset="0"/>
                    <a:sym typeface="Symbol"/>
                  </a:rPr>
                  <a:t> a  10.</a:t>
                </a:r>
              </a:p>
              <a:p>
                <a:pPr marL="514350" indent="-514350">
                  <a:buNone/>
                </a:pPr>
                <a:r>
                  <a:rPr lang="en-US" sz="2800" b="1" dirty="0" smtClean="0">
                    <a:solidFill>
                      <a:srgbClr val="00B0F0"/>
                    </a:solidFill>
                    <a:latin typeface="2005_iannnnnBMX" pitchFamily="2" charset="0"/>
                    <a:cs typeface="2005_iannnnnBMX" pitchFamily="2" charset="0"/>
                  </a:rPr>
                  <a:t>3. </a:t>
                </a:r>
                <a:r>
                  <a:rPr lang="en-US" sz="2800" b="1" dirty="0">
                    <a:solidFill>
                      <a:srgbClr val="00B0F0"/>
                    </a:solidFill>
                    <a:latin typeface="2005_iannnnnBMX" pitchFamily="2" charset="0"/>
                    <a:cs typeface="2005_iannnnnBMX" pitchFamily="2" charset="0"/>
                  </a:rPr>
                  <a:t>Addition or subtraction of numbers with same exponent will look like this.</a:t>
                </a:r>
              </a:p>
              <a:p>
                <a:pPr marL="514350" indent="-514350">
                  <a:buNone/>
                </a:pPr>
                <a:r>
                  <a:rPr lang="en-US" sz="2800" b="1" dirty="0" smtClean="0">
                    <a:solidFill>
                      <a:schemeClr val="accent6">
                        <a:lumMod val="40000"/>
                        <a:lumOff val="60000"/>
                      </a:schemeClr>
                    </a:solidFill>
                    <a:latin typeface="2005_iannnnnBMX" pitchFamily="2" charset="0"/>
                    <a:cs typeface="2005_iannnnnBMX" pitchFamily="2" charset="0"/>
                  </a:rPr>
                  <a:t>	Addition </a:t>
                </a:r>
                <a:r>
                  <a:rPr lang="en-US" sz="2800" b="1" dirty="0">
                    <a:solidFill>
                      <a:schemeClr val="accent6">
                        <a:lumMod val="40000"/>
                        <a:lumOff val="60000"/>
                      </a:schemeClr>
                    </a:solidFill>
                    <a:latin typeface="2005_iannnnnBMX" pitchFamily="2" charset="0"/>
                    <a:cs typeface="2005_iannnnnBMX" pitchFamily="2" charset="0"/>
                  </a:rPr>
                  <a:t>: (A </a:t>
                </a:r>
                <a14:m>
                  <m:oMath xmlns:m="http://schemas.openxmlformats.org/officeDocument/2006/math">
                    <m:r>
                      <a:rPr lang="en-US" sz="2000" b="1" i="1">
                        <a:solidFill>
                          <a:schemeClr val="accent6">
                            <a:lumMod val="40000"/>
                            <a:lumOff val="60000"/>
                          </a:schemeClr>
                        </a:solidFill>
                        <a:latin typeface="Cambria Math"/>
                        <a:ea typeface="Cambria Math"/>
                        <a:cs typeface="2005_iannnnnBMX" pitchFamily="2" charset="0"/>
                      </a:rPr>
                      <m:t>×</m:t>
                    </m:r>
                    <m:sSup>
                      <m:sSupPr>
                        <m:ctrlPr>
                          <a:rPr lang="en-US" sz="2000" b="1" i="1">
                            <a:solidFill>
                              <a:schemeClr val="accent6">
                                <a:lumMod val="40000"/>
                                <a:lumOff val="60000"/>
                              </a:schemeClr>
                            </a:solidFill>
                            <a:latin typeface="Cambria Math"/>
                            <a:ea typeface="Cambria Math"/>
                            <a:cs typeface="2005_iannnnnBMX" pitchFamily="2" charset="0"/>
                          </a:rPr>
                        </m:ctrlPr>
                      </m:sSupPr>
                      <m:e>
                        <m:r>
                          <a:rPr lang="en-US" sz="2000" b="1" i="1">
                            <a:solidFill>
                              <a:schemeClr val="accent6">
                                <a:lumMod val="40000"/>
                                <a:lumOff val="60000"/>
                              </a:schemeClr>
                            </a:solidFill>
                            <a:latin typeface="Cambria Math"/>
                            <a:ea typeface="Cambria Math"/>
                            <a:cs typeface="2005_iannnnnBMX" pitchFamily="2" charset="0"/>
                          </a:rPr>
                          <m:t>𝟏𝟎</m:t>
                        </m:r>
                      </m:e>
                      <m:sup>
                        <m:r>
                          <a:rPr lang="en-US" sz="2000" b="1" i="1">
                            <a:solidFill>
                              <a:schemeClr val="accent6">
                                <a:lumMod val="40000"/>
                                <a:lumOff val="60000"/>
                              </a:schemeClr>
                            </a:solidFill>
                            <a:latin typeface="Cambria Math"/>
                            <a:ea typeface="Cambria Math"/>
                            <a:cs typeface="2005_iannnnnBMX" pitchFamily="2" charset="0"/>
                          </a:rPr>
                          <m:t>𝒏</m:t>
                        </m:r>
                      </m:sup>
                    </m:sSup>
                  </m:oMath>
                </a14:m>
                <a:r>
                  <a:rPr lang="en-US" sz="2800" b="1" dirty="0">
                    <a:solidFill>
                      <a:schemeClr val="accent6">
                        <a:lumMod val="40000"/>
                        <a:lumOff val="60000"/>
                      </a:schemeClr>
                    </a:solidFill>
                    <a:latin typeface="2005_iannnnnBMX" pitchFamily="2" charset="0"/>
                    <a:cs typeface="2005_iannnnnBMX" pitchFamily="2" charset="0"/>
                  </a:rPr>
                  <a:t>) + (B </a:t>
                </a:r>
                <a14:m>
                  <m:oMath xmlns:m="http://schemas.openxmlformats.org/officeDocument/2006/math">
                    <m:r>
                      <a:rPr lang="en-US" sz="2000" b="1" i="1">
                        <a:solidFill>
                          <a:schemeClr val="accent6">
                            <a:lumMod val="40000"/>
                            <a:lumOff val="60000"/>
                          </a:schemeClr>
                        </a:solidFill>
                        <a:latin typeface="Cambria Math"/>
                        <a:ea typeface="Cambria Math"/>
                        <a:cs typeface="2005_iannnnnBMX" pitchFamily="2" charset="0"/>
                      </a:rPr>
                      <m:t>×</m:t>
                    </m:r>
                    <m:sSup>
                      <m:sSupPr>
                        <m:ctrlPr>
                          <a:rPr lang="en-US" sz="2000" b="1" i="1">
                            <a:solidFill>
                              <a:schemeClr val="accent6">
                                <a:lumMod val="40000"/>
                                <a:lumOff val="60000"/>
                              </a:schemeClr>
                            </a:solidFill>
                            <a:latin typeface="Cambria Math"/>
                            <a:ea typeface="Cambria Math"/>
                            <a:cs typeface="2005_iannnnnBMX" pitchFamily="2" charset="0"/>
                          </a:rPr>
                        </m:ctrlPr>
                      </m:sSupPr>
                      <m:e>
                        <m:r>
                          <a:rPr lang="en-US" sz="2000" b="1" i="1">
                            <a:solidFill>
                              <a:schemeClr val="accent6">
                                <a:lumMod val="40000"/>
                                <a:lumOff val="60000"/>
                              </a:schemeClr>
                            </a:solidFill>
                            <a:latin typeface="Cambria Math"/>
                            <a:ea typeface="Cambria Math"/>
                            <a:cs typeface="2005_iannnnnBMX" pitchFamily="2" charset="0"/>
                          </a:rPr>
                          <m:t>𝟏𝟎</m:t>
                        </m:r>
                      </m:e>
                      <m:sup>
                        <m:r>
                          <a:rPr lang="en-US" sz="2000" b="1" i="1">
                            <a:solidFill>
                              <a:schemeClr val="accent6">
                                <a:lumMod val="40000"/>
                                <a:lumOff val="60000"/>
                              </a:schemeClr>
                            </a:solidFill>
                            <a:latin typeface="Cambria Math"/>
                            <a:ea typeface="Cambria Math"/>
                            <a:cs typeface="2005_iannnnnBMX" pitchFamily="2" charset="0"/>
                          </a:rPr>
                          <m:t>𝒏</m:t>
                        </m:r>
                      </m:sup>
                    </m:sSup>
                  </m:oMath>
                </a14:m>
                <a:r>
                  <a:rPr lang="en-US" sz="2800" b="1" dirty="0">
                    <a:solidFill>
                      <a:schemeClr val="accent6">
                        <a:lumMod val="40000"/>
                        <a:lumOff val="60000"/>
                      </a:schemeClr>
                    </a:solidFill>
                    <a:latin typeface="2005_iannnnnBMX" pitchFamily="2" charset="0"/>
                    <a:cs typeface="2005_iannnnnBMX" pitchFamily="2" charset="0"/>
                  </a:rPr>
                  <a:t>) = (A + B) </a:t>
                </a:r>
                <a14:m>
                  <m:oMath xmlns:m="http://schemas.openxmlformats.org/officeDocument/2006/math">
                    <m:r>
                      <a:rPr lang="en-US" sz="2000" b="1" i="1">
                        <a:solidFill>
                          <a:schemeClr val="accent6">
                            <a:lumMod val="40000"/>
                            <a:lumOff val="60000"/>
                          </a:schemeClr>
                        </a:solidFill>
                        <a:latin typeface="Cambria Math"/>
                        <a:ea typeface="Cambria Math"/>
                        <a:cs typeface="2005_iannnnnBMX" pitchFamily="2" charset="0"/>
                      </a:rPr>
                      <m:t>×</m:t>
                    </m:r>
                    <m:sSup>
                      <m:sSupPr>
                        <m:ctrlPr>
                          <a:rPr lang="en-US" sz="2000" b="1" i="1">
                            <a:solidFill>
                              <a:schemeClr val="accent6">
                                <a:lumMod val="40000"/>
                                <a:lumOff val="60000"/>
                              </a:schemeClr>
                            </a:solidFill>
                            <a:latin typeface="Cambria Math"/>
                            <a:ea typeface="Cambria Math"/>
                            <a:cs typeface="2005_iannnnnBMX" pitchFamily="2" charset="0"/>
                          </a:rPr>
                        </m:ctrlPr>
                      </m:sSupPr>
                      <m:e>
                        <m:r>
                          <a:rPr lang="en-US" sz="2000" b="1" i="1">
                            <a:solidFill>
                              <a:schemeClr val="accent6">
                                <a:lumMod val="40000"/>
                                <a:lumOff val="60000"/>
                              </a:schemeClr>
                            </a:solidFill>
                            <a:latin typeface="Cambria Math"/>
                            <a:ea typeface="Cambria Math"/>
                            <a:cs typeface="2005_iannnnnBMX" pitchFamily="2" charset="0"/>
                          </a:rPr>
                          <m:t>𝟏𝟎</m:t>
                        </m:r>
                      </m:e>
                      <m:sup>
                        <m:r>
                          <a:rPr lang="en-US" sz="2000" b="1" i="1">
                            <a:solidFill>
                              <a:schemeClr val="accent6">
                                <a:lumMod val="40000"/>
                                <a:lumOff val="60000"/>
                              </a:schemeClr>
                            </a:solidFill>
                            <a:latin typeface="Cambria Math"/>
                            <a:ea typeface="Cambria Math"/>
                            <a:cs typeface="2005_iannnnnBMX" pitchFamily="2" charset="0"/>
                          </a:rPr>
                          <m:t>𝒏</m:t>
                        </m:r>
                      </m:sup>
                    </m:sSup>
                  </m:oMath>
                </a14:m>
                <a:endParaRPr lang="en-US" sz="2800" b="1" dirty="0">
                  <a:solidFill>
                    <a:schemeClr val="accent6">
                      <a:lumMod val="40000"/>
                      <a:lumOff val="60000"/>
                    </a:schemeClr>
                  </a:solidFill>
                  <a:latin typeface="2005_iannnnnBMX" pitchFamily="2" charset="0"/>
                  <a:cs typeface="2005_iannnnnBMX" pitchFamily="2" charset="0"/>
                </a:endParaRPr>
              </a:p>
              <a:p>
                <a:pPr marL="514350" indent="-514350">
                  <a:buNone/>
                </a:pPr>
                <a:r>
                  <a:rPr lang="en-US" sz="2800" b="1" dirty="0" smtClean="0">
                    <a:solidFill>
                      <a:schemeClr val="accent6">
                        <a:lumMod val="40000"/>
                        <a:lumOff val="60000"/>
                      </a:schemeClr>
                    </a:solidFill>
                    <a:latin typeface="2005_iannnnnBMX" pitchFamily="2" charset="0"/>
                    <a:cs typeface="2005_iannnnnBMX" pitchFamily="2" charset="0"/>
                  </a:rPr>
                  <a:t>	Subtraction </a:t>
                </a:r>
                <a:r>
                  <a:rPr lang="en-US" sz="2800" b="1" dirty="0">
                    <a:solidFill>
                      <a:schemeClr val="accent6">
                        <a:lumMod val="40000"/>
                        <a:lumOff val="60000"/>
                      </a:schemeClr>
                    </a:solidFill>
                    <a:latin typeface="2005_iannnnnBMX" pitchFamily="2" charset="0"/>
                    <a:cs typeface="2005_iannnnnBMX" pitchFamily="2" charset="0"/>
                  </a:rPr>
                  <a:t>: (A </a:t>
                </a:r>
                <a14:m>
                  <m:oMath xmlns:m="http://schemas.openxmlformats.org/officeDocument/2006/math">
                    <m:r>
                      <a:rPr lang="en-US" sz="2000" b="1" i="1">
                        <a:solidFill>
                          <a:schemeClr val="accent6">
                            <a:lumMod val="40000"/>
                            <a:lumOff val="60000"/>
                          </a:schemeClr>
                        </a:solidFill>
                        <a:latin typeface="Cambria Math"/>
                        <a:ea typeface="Cambria Math"/>
                        <a:cs typeface="2005_iannnnnBMX" pitchFamily="2" charset="0"/>
                      </a:rPr>
                      <m:t>×</m:t>
                    </m:r>
                    <m:sSup>
                      <m:sSupPr>
                        <m:ctrlPr>
                          <a:rPr lang="en-US" sz="2000" b="1" i="1">
                            <a:solidFill>
                              <a:schemeClr val="accent6">
                                <a:lumMod val="40000"/>
                                <a:lumOff val="60000"/>
                              </a:schemeClr>
                            </a:solidFill>
                            <a:latin typeface="Cambria Math"/>
                            <a:ea typeface="Cambria Math"/>
                            <a:cs typeface="2005_iannnnnBMX" pitchFamily="2" charset="0"/>
                          </a:rPr>
                        </m:ctrlPr>
                      </m:sSupPr>
                      <m:e>
                        <m:r>
                          <a:rPr lang="en-US" sz="2000" b="1" i="1">
                            <a:solidFill>
                              <a:schemeClr val="accent6">
                                <a:lumMod val="40000"/>
                                <a:lumOff val="60000"/>
                              </a:schemeClr>
                            </a:solidFill>
                            <a:latin typeface="Cambria Math"/>
                            <a:ea typeface="Cambria Math"/>
                            <a:cs typeface="2005_iannnnnBMX" pitchFamily="2" charset="0"/>
                          </a:rPr>
                          <m:t>𝟏𝟎</m:t>
                        </m:r>
                      </m:e>
                      <m:sup>
                        <m:r>
                          <a:rPr lang="en-US" sz="2000" b="1" i="1">
                            <a:solidFill>
                              <a:schemeClr val="accent6">
                                <a:lumMod val="40000"/>
                                <a:lumOff val="60000"/>
                              </a:schemeClr>
                            </a:solidFill>
                            <a:latin typeface="Cambria Math"/>
                            <a:ea typeface="Cambria Math"/>
                            <a:cs typeface="2005_iannnnnBMX" pitchFamily="2" charset="0"/>
                          </a:rPr>
                          <m:t>𝒏</m:t>
                        </m:r>
                      </m:sup>
                    </m:sSup>
                  </m:oMath>
                </a14:m>
                <a:r>
                  <a:rPr lang="en-US" sz="2800" b="1" dirty="0">
                    <a:solidFill>
                      <a:schemeClr val="accent6">
                        <a:lumMod val="40000"/>
                        <a:lumOff val="60000"/>
                      </a:schemeClr>
                    </a:solidFill>
                    <a:latin typeface="2005_iannnnnBMX" pitchFamily="2" charset="0"/>
                    <a:cs typeface="2005_iannnnnBMX" pitchFamily="2" charset="0"/>
                  </a:rPr>
                  <a:t>) - (B </a:t>
                </a:r>
                <a14:m>
                  <m:oMath xmlns:m="http://schemas.openxmlformats.org/officeDocument/2006/math">
                    <m:r>
                      <a:rPr lang="en-US" sz="2000" b="1" i="1">
                        <a:solidFill>
                          <a:schemeClr val="accent6">
                            <a:lumMod val="40000"/>
                            <a:lumOff val="60000"/>
                          </a:schemeClr>
                        </a:solidFill>
                        <a:latin typeface="Cambria Math"/>
                        <a:ea typeface="Cambria Math"/>
                        <a:cs typeface="2005_iannnnnBMX" pitchFamily="2" charset="0"/>
                      </a:rPr>
                      <m:t>×</m:t>
                    </m:r>
                    <m:sSup>
                      <m:sSupPr>
                        <m:ctrlPr>
                          <a:rPr lang="en-US" sz="2000" b="1" i="1">
                            <a:solidFill>
                              <a:schemeClr val="accent6">
                                <a:lumMod val="40000"/>
                                <a:lumOff val="60000"/>
                              </a:schemeClr>
                            </a:solidFill>
                            <a:latin typeface="Cambria Math"/>
                            <a:ea typeface="Cambria Math"/>
                            <a:cs typeface="2005_iannnnnBMX" pitchFamily="2" charset="0"/>
                          </a:rPr>
                        </m:ctrlPr>
                      </m:sSupPr>
                      <m:e>
                        <m:r>
                          <a:rPr lang="en-US" sz="2000" b="1" i="1">
                            <a:solidFill>
                              <a:schemeClr val="accent6">
                                <a:lumMod val="40000"/>
                                <a:lumOff val="60000"/>
                              </a:schemeClr>
                            </a:solidFill>
                            <a:latin typeface="Cambria Math"/>
                            <a:ea typeface="Cambria Math"/>
                            <a:cs typeface="2005_iannnnnBMX" pitchFamily="2" charset="0"/>
                          </a:rPr>
                          <m:t>𝟏𝟎</m:t>
                        </m:r>
                      </m:e>
                      <m:sup>
                        <m:r>
                          <a:rPr lang="en-US" sz="2000" b="1" i="1">
                            <a:solidFill>
                              <a:schemeClr val="accent6">
                                <a:lumMod val="40000"/>
                                <a:lumOff val="60000"/>
                              </a:schemeClr>
                            </a:solidFill>
                            <a:latin typeface="Cambria Math"/>
                            <a:ea typeface="Cambria Math"/>
                            <a:cs typeface="2005_iannnnnBMX" pitchFamily="2" charset="0"/>
                          </a:rPr>
                          <m:t>𝒏</m:t>
                        </m:r>
                      </m:sup>
                    </m:sSup>
                  </m:oMath>
                </a14:m>
                <a:r>
                  <a:rPr lang="en-US" sz="2800" b="1" dirty="0">
                    <a:solidFill>
                      <a:schemeClr val="accent6">
                        <a:lumMod val="40000"/>
                        <a:lumOff val="60000"/>
                      </a:schemeClr>
                    </a:solidFill>
                    <a:latin typeface="2005_iannnnnBMX" pitchFamily="2" charset="0"/>
                    <a:cs typeface="2005_iannnnnBMX" pitchFamily="2" charset="0"/>
                  </a:rPr>
                  <a:t>) = (A - B) </a:t>
                </a:r>
                <a14:m>
                  <m:oMath xmlns:m="http://schemas.openxmlformats.org/officeDocument/2006/math">
                    <m:r>
                      <a:rPr lang="en-US" sz="2000" b="1" i="1">
                        <a:solidFill>
                          <a:schemeClr val="accent6">
                            <a:lumMod val="40000"/>
                            <a:lumOff val="60000"/>
                          </a:schemeClr>
                        </a:solidFill>
                        <a:latin typeface="Cambria Math"/>
                        <a:ea typeface="Cambria Math"/>
                        <a:cs typeface="2005_iannnnnBMX" pitchFamily="2" charset="0"/>
                      </a:rPr>
                      <m:t>×</m:t>
                    </m:r>
                    <m:sSup>
                      <m:sSupPr>
                        <m:ctrlPr>
                          <a:rPr lang="en-US" sz="2000" b="1" i="1">
                            <a:solidFill>
                              <a:schemeClr val="accent6">
                                <a:lumMod val="40000"/>
                                <a:lumOff val="60000"/>
                              </a:schemeClr>
                            </a:solidFill>
                            <a:latin typeface="Cambria Math"/>
                            <a:ea typeface="Cambria Math"/>
                            <a:cs typeface="2005_iannnnnBMX" pitchFamily="2" charset="0"/>
                          </a:rPr>
                        </m:ctrlPr>
                      </m:sSupPr>
                      <m:e>
                        <m:r>
                          <a:rPr lang="en-US" sz="2000" b="1" i="1">
                            <a:solidFill>
                              <a:schemeClr val="accent6">
                                <a:lumMod val="40000"/>
                                <a:lumOff val="60000"/>
                              </a:schemeClr>
                            </a:solidFill>
                            <a:latin typeface="Cambria Math"/>
                            <a:ea typeface="Cambria Math"/>
                            <a:cs typeface="2005_iannnnnBMX" pitchFamily="2" charset="0"/>
                          </a:rPr>
                          <m:t>𝟏𝟎</m:t>
                        </m:r>
                      </m:e>
                      <m:sup>
                        <m:r>
                          <a:rPr lang="en-US" sz="2000" b="1" i="1">
                            <a:solidFill>
                              <a:schemeClr val="accent6">
                                <a:lumMod val="40000"/>
                                <a:lumOff val="60000"/>
                              </a:schemeClr>
                            </a:solidFill>
                            <a:latin typeface="Cambria Math"/>
                            <a:ea typeface="Cambria Math"/>
                            <a:cs typeface="2005_iannnnnBMX" pitchFamily="2" charset="0"/>
                          </a:rPr>
                          <m:t>𝒏</m:t>
                        </m:r>
                      </m:sup>
                    </m:sSup>
                  </m:oMath>
                </a14:m>
                <a:endParaRPr lang="en-US" sz="2800" b="1" dirty="0">
                  <a:solidFill>
                    <a:schemeClr val="accent6">
                      <a:lumMod val="40000"/>
                      <a:lumOff val="60000"/>
                    </a:schemeClr>
                  </a:solidFill>
                  <a:latin typeface="2005_iannnnnBMX" pitchFamily="2" charset="0"/>
                  <a:cs typeface="2005_iannnnnBMX" pitchFamily="2" charset="0"/>
                </a:endParaRPr>
              </a:p>
              <a:p>
                <a:pPr marL="514350" indent="-514350">
                  <a:buNone/>
                </a:pPr>
                <a:r>
                  <a:rPr lang="en-US" sz="2800" b="1" dirty="0" smtClean="0">
                    <a:solidFill>
                      <a:srgbClr val="00B0F0"/>
                    </a:solidFill>
                    <a:latin typeface="2005_iannnnnBMX" pitchFamily="2" charset="0"/>
                    <a:cs typeface="2005_iannnnnBMX" pitchFamily="2" charset="0"/>
                  </a:rPr>
                  <a:t>4. </a:t>
                </a:r>
                <a:r>
                  <a:rPr lang="en-US" sz="2800" b="1" dirty="0">
                    <a:solidFill>
                      <a:srgbClr val="00B0F0"/>
                    </a:solidFill>
                    <a:latin typeface="2005_iannnnnBMX" pitchFamily="2" charset="0"/>
                    <a:cs typeface="2005_iannnnnBMX" pitchFamily="2" charset="0"/>
                  </a:rPr>
                  <a:t>Addition or subtraction of number with a different exponent, we have to change one of the number so that both number have the same exponential(exponent) value.</a:t>
                </a:r>
              </a:p>
              <a:p>
                <a:pPr marL="514350" indent="-514350">
                  <a:buNone/>
                </a:pPr>
                <a:endParaRPr lang="en-US" sz="2800" b="1" dirty="0" smtClean="0">
                  <a:latin typeface="2005_iannnnnBMX" pitchFamily="2" charset="0"/>
                  <a:cs typeface="2005_iannnnnBMX" pitchFamily="2" charset="0"/>
                </a:endParaRPr>
              </a:p>
            </p:txBody>
          </p:sp>
        </mc:Choice>
        <mc:Fallback>
          <p:sp>
            <p:nvSpPr>
              <p:cNvPr id="5123" name="Rectangle 3"/>
              <p:cNvSpPr>
                <a:spLocks noGrp="1" noRot="1" noChangeAspect="1" noMove="1" noResize="1" noEditPoints="1" noAdjustHandles="1" noChangeArrowheads="1" noChangeShapeType="1" noTextEdit="1"/>
              </p:cNvSpPr>
              <p:nvPr>
                <p:ph type="body" idx="1"/>
              </p:nvPr>
            </p:nvSpPr>
            <p:spPr>
              <a:xfrm>
                <a:off x="395536" y="1700808"/>
                <a:ext cx="8208912" cy="4656010"/>
              </a:xfrm>
              <a:blipFill rotWithShape="1">
                <a:blip r:embed="rId2"/>
                <a:stretch>
                  <a:fillRect l="-1560" t="-1309" b="-6414"/>
                </a:stretch>
              </a:blipFill>
            </p:spPr>
            <p:txBody>
              <a:bodyPr/>
              <a:lstStyle/>
              <a:p>
                <a:r>
                  <a:rPr lang="th-TH">
                    <a:noFill/>
                  </a:rPr>
                  <a:t> </a:t>
                </a:r>
              </a:p>
            </p:txBody>
          </p:sp>
        </mc:Fallback>
      </mc:AlternateContent>
    </p:spTree>
    <p:extLst>
      <p:ext uri="{BB962C8B-B14F-4D97-AF65-F5344CB8AC3E}">
        <p14:creationId xmlns:p14="http://schemas.microsoft.com/office/powerpoint/2010/main" val="3745343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500"/>
                                        <p:tgtEl>
                                          <p:spTgt spid="51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เมฆ 5"/>
          <p:cNvSpPr/>
          <p:nvPr/>
        </p:nvSpPr>
        <p:spPr>
          <a:xfrm>
            <a:off x="3000364" y="500042"/>
            <a:ext cx="2857520" cy="1071570"/>
          </a:xfrm>
          <a:prstGeom prst="clou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 name="ตัวยึดหมายเลขภาพนิ่ง 5"/>
          <p:cNvSpPr>
            <a:spLocks noGrp="1"/>
          </p:cNvSpPr>
          <p:nvPr>
            <p:ph type="sldNum" sz="quarter" idx="12"/>
          </p:nvPr>
        </p:nvSpPr>
        <p:spPr/>
        <p:txBody>
          <a:bodyPr/>
          <a:lstStyle/>
          <a:p>
            <a:fld id="{8E3771CF-BC35-4C5D-AE13-C627F28D70EF}" type="slidenum">
              <a:rPr lang="en-US"/>
              <a:pPr/>
              <a:t>57</a:t>
            </a:fld>
            <a:endParaRPr lang="en-US"/>
          </a:p>
        </p:txBody>
      </p:sp>
      <p:sp>
        <p:nvSpPr>
          <p:cNvPr id="5122" name="Rectangle 2"/>
          <p:cNvSpPr>
            <a:spLocks noGrp="1" noChangeArrowheads="1"/>
          </p:cNvSpPr>
          <p:nvPr>
            <p:ph type="title"/>
          </p:nvPr>
        </p:nvSpPr>
        <p:spPr>
          <a:xfrm>
            <a:off x="428596" y="571480"/>
            <a:ext cx="7924800" cy="857256"/>
          </a:xfrm>
        </p:spPr>
        <p:txBody>
          <a:bodyPr/>
          <a:lstStyle/>
          <a:p>
            <a:pPr algn="ctr"/>
            <a:r>
              <a:rPr lang="en-US" sz="4000" dirty="0" smtClean="0">
                <a:solidFill>
                  <a:srgbClr val="FFFF00"/>
                </a:solidFill>
                <a:latin typeface="2005_iannnnnBMX" pitchFamily="2" charset="0"/>
                <a:cs typeface="2005_iannnnnBMX" pitchFamily="2" charset="0"/>
              </a:rPr>
              <a:t>Summary</a:t>
            </a:r>
            <a:endParaRPr lang="en-US" sz="4000" dirty="0">
              <a:solidFill>
                <a:srgbClr val="FFFF00"/>
              </a:solidFill>
              <a:latin typeface="2005_iannnnnBMX" pitchFamily="2" charset="0"/>
              <a:cs typeface="2005_iannnnnBMX" pitchFamily="2" charset="0"/>
            </a:endParaRPr>
          </a:p>
        </p:txBody>
      </p:sp>
      <mc:AlternateContent xmlns:mc="http://schemas.openxmlformats.org/markup-compatibility/2006">
        <mc:Choice xmlns:a14="http://schemas.microsoft.com/office/drawing/2010/main" Requires="a14">
          <p:sp>
            <p:nvSpPr>
              <p:cNvPr id="5123" name="Rectangle 3"/>
              <p:cNvSpPr>
                <a:spLocks noGrp="1" noChangeArrowheads="1"/>
              </p:cNvSpPr>
              <p:nvPr>
                <p:ph type="body" idx="1"/>
              </p:nvPr>
            </p:nvSpPr>
            <p:spPr>
              <a:xfrm>
                <a:off x="395536" y="1412776"/>
                <a:ext cx="8208912" cy="5088058"/>
              </a:xfrm>
            </p:spPr>
            <p:txBody>
              <a:bodyPr/>
              <a:lstStyle/>
              <a:p>
                <a:pPr marL="514350" indent="-514350">
                  <a:buNone/>
                </a:pPr>
                <a:r>
                  <a:rPr lang="en-US" sz="2800" b="1" dirty="0" smtClean="0">
                    <a:solidFill>
                      <a:srgbClr val="00B0F0"/>
                    </a:solidFill>
                    <a:latin typeface="2005_iannnnnBMX" pitchFamily="2" charset="0"/>
                    <a:cs typeface="2005_iannnnnBMX" pitchFamily="2" charset="0"/>
                  </a:rPr>
                  <a:t>5. To multiply number in exponential notation, we first would have to multiply the coefficient first and then add the exponents. </a:t>
                </a:r>
              </a:p>
              <a:p>
                <a:pPr marL="514350" indent="-514350">
                  <a:buNone/>
                </a:pPr>
                <a:r>
                  <a:rPr lang="en-US" sz="2800" b="1" dirty="0" smtClean="0">
                    <a:solidFill>
                      <a:schemeClr val="accent6">
                        <a:lumMod val="40000"/>
                        <a:lumOff val="60000"/>
                      </a:schemeClr>
                    </a:solidFill>
                    <a:latin typeface="2005_iannnnnBMX" pitchFamily="2" charset="0"/>
                    <a:cs typeface="2005_iannnnnBMX" pitchFamily="2" charset="0"/>
                    <a:sym typeface="Symbol"/>
                  </a:rPr>
                  <a:t>Rule to apply when we add the exponents.</a:t>
                </a:r>
              </a:p>
              <a:p>
                <a:pPr marL="514350" indent="-514350">
                  <a:buNone/>
                </a:pPr>
                <a:r>
                  <a:rPr lang="en-US" sz="1800" b="1" dirty="0" smtClean="0">
                    <a:solidFill>
                      <a:schemeClr val="accent6">
                        <a:lumMod val="40000"/>
                        <a:lumOff val="60000"/>
                      </a:schemeClr>
                    </a:solidFill>
                    <a:ea typeface="Cambria Math"/>
                    <a:cs typeface="2005_iannnnnBMX" pitchFamily="2" charset="0"/>
                  </a:rPr>
                  <a:t>	</a:t>
                </a:r>
                <a14:m>
                  <m:oMath xmlns:m="http://schemas.openxmlformats.org/officeDocument/2006/math">
                    <m:sSup>
                      <m:sSupPr>
                        <m:ctrlPr>
                          <a:rPr lang="en-US" sz="1800" b="1" i="1">
                            <a:solidFill>
                              <a:schemeClr val="accent6">
                                <a:lumMod val="40000"/>
                                <a:lumOff val="60000"/>
                              </a:schemeClr>
                            </a:solidFill>
                            <a:latin typeface="Cambria Math"/>
                            <a:ea typeface="Cambria Math"/>
                            <a:cs typeface="2005_iannnnnBMX" pitchFamily="2" charset="0"/>
                          </a:rPr>
                        </m:ctrlPr>
                      </m:sSupPr>
                      <m:e>
                        <m:r>
                          <a:rPr lang="en-US" sz="1800" b="1" i="1">
                            <a:solidFill>
                              <a:schemeClr val="accent6">
                                <a:lumMod val="40000"/>
                                <a:lumOff val="60000"/>
                              </a:schemeClr>
                            </a:solidFill>
                            <a:latin typeface="Cambria Math"/>
                            <a:ea typeface="Cambria Math"/>
                            <a:cs typeface="2005_iannnnnBMX" pitchFamily="2" charset="0"/>
                          </a:rPr>
                          <m:t>𝟏𝟎</m:t>
                        </m:r>
                      </m:e>
                      <m:sup>
                        <m:r>
                          <a:rPr lang="en-US" sz="1800" b="1" i="1" smtClean="0">
                            <a:solidFill>
                              <a:schemeClr val="accent6">
                                <a:lumMod val="40000"/>
                                <a:lumOff val="60000"/>
                              </a:schemeClr>
                            </a:solidFill>
                            <a:latin typeface="Cambria Math"/>
                            <a:ea typeface="Cambria Math"/>
                            <a:cs typeface="2005_iannnnnBMX" pitchFamily="2" charset="0"/>
                          </a:rPr>
                          <m:t>𝒂</m:t>
                        </m:r>
                      </m:sup>
                    </m:sSup>
                  </m:oMath>
                </a14:m>
                <a:r>
                  <a:rPr lang="en-US" sz="1800" b="1" dirty="0">
                    <a:solidFill>
                      <a:schemeClr val="accent6">
                        <a:lumMod val="40000"/>
                        <a:lumOff val="60000"/>
                      </a:schemeClr>
                    </a:solidFill>
                    <a:ea typeface="Cambria Math"/>
                    <a:cs typeface="2005_iannnnnBMX" pitchFamily="2" charset="0"/>
                  </a:rPr>
                  <a:t> </a:t>
                </a:r>
                <a14:m>
                  <m:oMath xmlns:m="http://schemas.openxmlformats.org/officeDocument/2006/math">
                    <m:r>
                      <a:rPr lang="en-US" sz="1800" b="1" i="1">
                        <a:solidFill>
                          <a:schemeClr val="accent6">
                            <a:lumMod val="40000"/>
                            <a:lumOff val="60000"/>
                          </a:schemeClr>
                        </a:solidFill>
                        <a:latin typeface="Cambria Math"/>
                        <a:ea typeface="Cambria Math"/>
                        <a:cs typeface="2005_iannnnnBMX" pitchFamily="2" charset="0"/>
                      </a:rPr>
                      <m:t>×</m:t>
                    </m:r>
                    <m:sSup>
                      <m:sSupPr>
                        <m:ctrlPr>
                          <a:rPr lang="en-US" sz="1800" b="1" i="1">
                            <a:solidFill>
                              <a:schemeClr val="accent6">
                                <a:lumMod val="40000"/>
                                <a:lumOff val="60000"/>
                              </a:schemeClr>
                            </a:solidFill>
                            <a:latin typeface="Cambria Math"/>
                            <a:ea typeface="Cambria Math"/>
                            <a:cs typeface="2005_iannnnnBMX" pitchFamily="2" charset="0"/>
                          </a:rPr>
                        </m:ctrlPr>
                      </m:sSupPr>
                      <m:e>
                        <m:r>
                          <a:rPr lang="en-US" sz="1800" b="1" i="1">
                            <a:solidFill>
                              <a:schemeClr val="accent6">
                                <a:lumMod val="40000"/>
                                <a:lumOff val="60000"/>
                              </a:schemeClr>
                            </a:solidFill>
                            <a:latin typeface="Cambria Math"/>
                            <a:ea typeface="Cambria Math"/>
                            <a:cs typeface="2005_iannnnnBMX" pitchFamily="2" charset="0"/>
                          </a:rPr>
                          <m:t>𝟏𝟎</m:t>
                        </m:r>
                      </m:e>
                      <m:sup>
                        <m:r>
                          <a:rPr lang="en-US" sz="1800" b="1" i="1" smtClean="0">
                            <a:solidFill>
                              <a:schemeClr val="accent6">
                                <a:lumMod val="40000"/>
                                <a:lumOff val="60000"/>
                              </a:schemeClr>
                            </a:solidFill>
                            <a:latin typeface="Cambria Math"/>
                            <a:ea typeface="Cambria Math"/>
                            <a:cs typeface="2005_iannnnnBMX" pitchFamily="2" charset="0"/>
                          </a:rPr>
                          <m:t>𝒃</m:t>
                        </m:r>
                      </m:sup>
                    </m:sSup>
                  </m:oMath>
                </a14:m>
                <a:r>
                  <a:rPr lang="en-US" sz="1800" b="1" dirty="0" smtClean="0">
                    <a:solidFill>
                      <a:schemeClr val="accent6">
                        <a:lumMod val="40000"/>
                        <a:lumOff val="60000"/>
                      </a:schemeClr>
                    </a:solidFill>
                    <a:latin typeface="2005_iannnnnBMX" pitchFamily="2" charset="0"/>
                    <a:cs typeface="2005_iannnnnBMX" pitchFamily="2" charset="0"/>
                    <a:sym typeface="Symbol"/>
                  </a:rPr>
                  <a:t>= </a:t>
                </a:r>
                <a14:m>
                  <m:oMath xmlns:m="http://schemas.openxmlformats.org/officeDocument/2006/math">
                    <m:sSup>
                      <m:sSupPr>
                        <m:ctrlPr>
                          <a:rPr lang="en-US" sz="1800" b="1" i="1">
                            <a:solidFill>
                              <a:schemeClr val="accent6">
                                <a:lumMod val="40000"/>
                                <a:lumOff val="60000"/>
                              </a:schemeClr>
                            </a:solidFill>
                            <a:latin typeface="Cambria Math"/>
                            <a:ea typeface="Cambria Math"/>
                            <a:cs typeface="2005_iannnnnBMX" pitchFamily="2" charset="0"/>
                          </a:rPr>
                        </m:ctrlPr>
                      </m:sSupPr>
                      <m:e>
                        <m:r>
                          <a:rPr lang="en-US" sz="1800" b="1" i="1">
                            <a:solidFill>
                              <a:schemeClr val="accent6">
                                <a:lumMod val="40000"/>
                                <a:lumOff val="60000"/>
                              </a:schemeClr>
                            </a:solidFill>
                            <a:latin typeface="Cambria Math"/>
                            <a:ea typeface="Cambria Math"/>
                            <a:cs typeface="2005_iannnnnBMX" pitchFamily="2" charset="0"/>
                          </a:rPr>
                          <m:t>𝟏𝟎</m:t>
                        </m:r>
                      </m:e>
                      <m:sup>
                        <m:r>
                          <a:rPr lang="en-US" sz="1800" b="1" i="1" smtClean="0">
                            <a:solidFill>
                              <a:schemeClr val="accent6">
                                <a:lumMod val="40000"/>
                                <a:lumOff val="60000"/>
                              </a:schemeClr>
                            </a:solidFill>
                            <a:latin typeface="Cambria Math"/>
                            <a:ea typeface="Cambria Math"/>
                            <a:cs typeface="2005_iannnnnBMX" pitchFamily="2" charset="0"/>
                          </a:rPr>
                          <m:t>𝒂</m:t>
                        </m:r>
                        <m:r>
                          <a:rPr lang="en-US" sz="1800" b="1" i="1" smtClean="0">
                            <a:solidFill>
                              <a:schemeClr val="accent6">
                                <a:lumMod val="40000"/>
                                <a:lumOff val="60000"/>
                              </a:schemeClr>
                            </a:solidFill>
                            <a:latin typeface="Cambria Math"/>
                            <a:ea typeface="Cambria Math"/>
                            <a:cs typeface="2005_iannnnnBMX" pitchFamily="2" charset="0"/>
                          </a:rPr>
                          <m:t>+</m:t>
                        </m:r>
                        <m:r>
                          <a:rPr lang="en-US" sz="1800" b="1" i="1" smtClean="0">
                            <a:solidFill>
                              <a:schemeClr val="accent6">
                                <a:lumMod val="40000"/>
                                <a:lumOff val="60000"/>
                              </a:schemeClr>
                            </a:solidFill>
                            <a:latin typeface="Cambria Math"/>
                            <a:ea typeface="Cambria Math"/>
                            <a:cs typeface="2005_iannnnnBMX" pitchFamily="2" charset="0"/>
                          </a:rPr>
                          <m:t>𝒃</m:t>
                        </m:r>
                      </m:sup>
                    </m:sSup>
                  </m:oMath>
                </a14:m>
                <a:endParaRPr lang="en-US" sz="2400" b="1" dirty="0" smtClean="0">
                  <a:solidFill>
                    <a:schemeClr val="accent6">
                      <a:lumMod val="40000"/>
                      <a:lumOff val="60000"/>
                    </a:schemeClr>
                  </a:solidFill>
                  <a:latin typeface="2005_iannnnnBMX" pitchFamily="2" charset="0"/>
                  <a:cs typeface="2005_iannnnnBMX" pitchFamily="2" charset="0"/>
                  <a:sym typeface="Symbol"/>
                </a:endParaRPr>
              </a:p>
              <a:p>
                <a:pPr marL="514350" indent="-514350">
                  <a:buNone/>
                </a:pPr>
                <a:r>
                  <a:rPr lang="en-US" sz="1800" b="1" dirty="0" smtClean="0">
                    <a:solidFill>
                      <a:schemeClr val="accent6">
                        <a:lumMod val="40000"/>
                        <a:lumOff val="60000"/>
                      </a:schemeClr>
                    </a:solidFill>
                    <a:cs typeface="2005_iannnnnBMX" pitchFamily="2" charset="0"/>
                    <a:sym typeface="Symbol"/>
                  </a:rPr>
                  <a:t>	</a:t>
                </a:r>
                <a14:m>
                  <m:oMath xmlns:m="http://schemas.openxmlformats.org/officeDocument/2006/math">
                    <m:sSup>
                      <m:sSupPr>
                        <m:ctrlPr>
                          <a:rPr lang="en-US" sz="1800" b="1" i="1" smtClean="0">
                            <a:solidFill>
                              <a:schemeClr val="accent6">
                                <a:lumMod val="40000"/>
                                <a:lumOff val="60000"/>
                              </a:schemeClr>
                            </a:solidFill>
                            <a:latin typeface="Cambria Math"/>
                            <a:cs typeface="2005_iannnnnBMX" pitchFamily="2" charset="0"/>
                            <a:sym typeface="Symbol"/>
                          </a:rPr>
                        </m:ctrlPr>
                      </m:sSupPr>
                      <m:e>
                        <m:d>
                          <m:dPr>
                            <m:ctrlPr>
                              <a:rPr lang="en-US" sz="1800" b="1" i="1" smtClean="0">
                                <a:solidFill>
                                  <a:schemeClr val="accent6">
                                    <a:lumMod val="40000"/>
                                    <a:lumOff val="60000"/>
                                  </a:schemeClr>
                                </a:solidFill>
                                <a:latin typeface="Cambria Math"/>
                                <a:cs typeface="2005_iannnnnBMX" pitchFamily="2" charset="0"/>
                                <a:sym typeface="Symbol"/>
                              </a:rPr>
                            </m:ctrlPr>
                          </m:dPr>
                          <m:e>
                            <m:sSup>
                              <m:sSupPr>
                                <m:ctrlPr>
                                  <a:rPr lang="en-US" sz="1800" b="1" i="1" smtClean="0">
                                    <a:solidFill>
                                      <a:schemeClr val="accent6">
                                        <a:lumMod val="40000"/>
                                        <a:lumOff val="60000"/>
                                      </a:schemeClr>
                                    </a:solidFill>
                                    <a:latin typeface="Cambria Math"/>
                                    <a:cs typeface="2005_iannnnnBMX" pitchFamily="2" charset="0"/>
                                    <a:sym typeface="Symbol"/>
                                  </a:rPr>
                                </m:ctrlPr>
                              </m:sSupPr>
                              <m:e>
                                <m:r>
                                  <a:rPr lang="en-US" sz="1800" b="1" i="1" smtClean="0">
                                    <a:solidFill>
                                      <a:schemeClr val="accent6">
                                        <a:lumMod val="40000"/>
                                        <a:lumOff val="60000"/>
                                      </a:schemeClr>
                                    </a:solidFill>
                                    <a:latin typeface="Cambria Math"/>
                                    <a:cs typeface="2005_iannnnnBMX" pitchFamily="2" charset="0"/>
                                    <a:sym typeface="Symbol"/>
                                  </a:rPr>
                                  <m:t>𝟏𝟎</m:t>
                                </m:r>
                              </m:e>
                              <m:sup>
                                <m:r>
                                  <a:rPr lang="en-US" sz="1800" b="1" i="1" smtClean="0">
                                    <a:solidFill>
                                      <a:schemeClr val="accent6">
                                        <a:lumMod val="40000"/>
                                        <a:lumOff val="60000"/>
                                      </a:schemeClr>
                                    </a:solidFill>
                                    <a:latin typeface="Cambria Math"/>
                                    <a:cs typeface="2005_iannnnnBMX" pitchFamily="2" charset="0"/>
                                    <a:sym typeface="Symbol"/>
                                  </a:rPr>
                                  <m:t>𝒂</m:t>
                                </m:r>
                              </m:sup>
                            </m:sSup>
                          </m:e>
                        </m:d>
                      </m:e>
                      <m:sup>
                        <m:r>
                          <a:rPr lang="en-US" sz="1800" b="1" i="1" smtClean="0">
                            <a:solidFill>
                              <a:schemeClr val="accent6">
                                <a:lumMod val="40000"/>
                                <a:lumOff val="60000"/>
                              </a:schemeClr>
                            </a:solidFill>
                            <a:latin typeface="Cambria Math"/>
                            <a:cs typeface="2005_iannnnnBMX" pitchFamily="2" charset="0"/>
                            <a:sym typeface="Symbol"/>
                          </a:rPr>
                          <m:t>𝒃</m:t>
                        </m:r>
                      </m:sup>
                    </m:sSup>
                  </m:oMath>
                </a14:m>
                <a:r>
                  <a:rPr lang="en-US" sz="1800" b="1" dirty="0" smtClean="0">
                    <a:solidFill>
                      <a:schemeClr val="accent6">
                        <a:lumMod val="40000"/>
                        <a:lumOff val="60000"/>
                      </a:schemeClr>
                    </a:solidFill>
                    <a:latin typeface="2005_iannnnnBMX" pitchFamily="2" charset="0"/>
                    <a:cs typeface="2005_iannnnnBMX" pitchFamily="2" charset="0"/>
                    <a:sym typeface="Symbol"/>
                  </a:rPr>
                  <a:t> = </a:t>
                </a:r>
                <a14:m>
                  <m:oMath xmlns:m="http://schemas.openxmlformats.org/officeDocument/2006/math">
                    <m:sSup>
                      <m:sSupPr>
                        <m:ctrlPr>
                          <a:rPr lang="en-US" sz="1800" b="1" i="1" smtClean="0">
                            <a:solidFill>
                              <a:schemeClr val="accent6">
                                <a:lumMod val="40000"/>
                                <a:lumOff val="60000"/>
                              </a:schemeClr>
                            </a:solidFill>
                            <a:latin typeface="Cambria Math"/>
                            <a:cs typeface="2005_iannnnnBMX" pitchFamily="2" charset="0"/>
                            <a:sym typeface="Symbol"/>
                          </a:rPr>
                        </m:ctrlPr>
                      </m:sSupPr>
                      <m:e>
                        <m:r>
                          <a:rPr lang="en-US" sz="1800" b="1" i="1" smtClean="0">
                            <a:solidFill>
                              <a:schemeClr val="accent6">
                                <a:lumMod val="40000"/>
                                <a:lumOff val="60000"/>
                              </a:schemeClr>
                            </a:solidFill>
                            <a:latin typeface="Cambria Math"/>
                            <a:cs typeface="2005_iannnnnBMX" pitchFamily="2" charset="0"/>
                            <a:sym typeface="Symbol"/>
                          </a:rPr>
                          <m:t>𝟏𝟎</m:t>
                        </m:r>
                      </m:e>
                      <m:sup>
                        <m:r>
                          <a:rPr lang="en-US" sz="1800" b="1" i="1" smtClean="0">
                            <a:solidFill>
                              <a:schemeClr val="accent6">
                                <a:lumMod val="40000"/>
                                <a:lumOff val="60000"/>
                              </a:schemeClr>
                            </a:solidFill>
                            <a:latin typeface="Cambria Math"/>
                            <a:cs typeface="2005_iannnnnBMX" pitchFamily="2" charset="0"/>
                            <a:sym typeface="Symbol"/>
                          </a:rPr>
                          <m:t>𝒂𝒃</m:t>
                        </m:r>
                      </m:sup>
                    </m:sSup>
                  </m:oMath>
                </a14:m>
                <a:endParaRPr lang="en-US" sz="1800" b="1" dirty="0" smtClean="0">
                  <a:solidFill>
                    <a:schemeClr val="accent6">
                      <a:lumMod val="40000"/>
                      <a:lumOff val="60000"/>
                    </a:schemeClr>
                  </a:solidFill>
                  <a:latin typeface="2005_iannnnnBMX" pitchFamily="2" charset="0"/>
                  <a:cs typeface="2005_iannnnnBMX" pitchFamily="2" charset="0"/>
                  <a:sym typeface="Symbol"/>
                </a:endParaRPr>
              </a:p>
              <a:p>
                <a:pPr marL="514350" indent="-514350">
                  <a:buNone/>
                </a:pPr>
                <a:r>
                  <a:rPr lang="en-US" sz="2400" b="1" dirty="0" smtClean="0">
                    <a:solidFill>
                      <a:schemeClr val="accent6">
                        <a:lumMod val="40000"/>
                        <a:lumOff val="60000"/>
                      </a:schemeClr>
                    </a:solidFill>
                    <a:latin typeface="2005_iannnnnBMX" pitchFamily="2" charset="0"/>
                    <a:cs typeface="2005_iannnnnBMX" pitchFamily="2" charset="0"/>
                  </a:rPr>
                  <a:t>	(</a:t>
                </a:r>
                <a:r>
                  <a:rPr lang="en-US" sz="2400" b="1" dirty="0">
                    <a:solidFill>
                      <a:schemeClr val="accent6">
                        <a:lumMod val="40000"/>
                        <a:lumOff val="60000"/>
                      </a:schemeClr>
                    </a:solidFill>
                    <a:latin typeface="2005_iannnnnBMX" pitchFamily="2" charset="0"/>
                    <a:cs typeface="2005_iannnnnBMX" pitchFamily="2" charset="0"/>
                  </a:rPr>
                  <a:t>A </a:t>
                </a:r>
                <a14:m>
                  <m:oMath xmlns:m="http://schemas.openxmlformats.org/officeDocument/2006/math">
                    <m:r>
                      <a:rPr lang="en-US" sz="1800" b="1" i="1">
                        <a:solidFill>
                          <a:schemeClr val="accent6">
                            <a:lumMod val="40000"/>
                            <a:lumOff val="60000"/>
                          </a:schemeClr>
                        </a:solidFill>
                        <a:latin typeface="Cambria Math"/>
                        <a:ea typeface="Cambria Math"/>
                        <a:cs typeface="2005_iannnnnBMX" pitchFamily="2" charset="0"/>
                      </a:rPr>
                      <m:t>×</m:t>
                    </m:r>
                    <m:sSup>
                      <m:sSupPr>
                        <m:ctrlPr>
                          <a:rPr lang="en-US" sz="1800" b="1" i="1">
                            <a:solidFill>
                              <a:schemeClr val="accent6">
                                <a:lumMod val="40000"/>
                                <a:lumOff val="60000"/>
                              </a:schemeClr>
                            </a:solidFill>
                            <a:latin typeface="Cambria Math"/>
                            <a:ea typeface="Cambria Math"/>
                            <a:cs typeface="2005_iannnnnBMX" pitchFamily="2" charset="0"/>
                          </a:rPr>
                        </m:ctrlPr>
                      </m:sSupPr>
                      <m:e>
                        <m:r>
                          <a:rPr lang="en-US" sz="1800" b="1" i="1">
                            <a:solidFill>
                              <a:schemeClr val="accent6">
                                <a:lumMod val="40000"/>
                                <a:lumOff val="60000"/>
                              </a:schemeClr>
                            </a:solidFill>
                            <a:latin typeface="Cambria Math"/>
                            <a:ea typeface="Cambria Math"/>
                            <a:cs typeface="2005_iannnnnBMX" pitchFamily="2" charset="0"/>
                          </a:rPr>
                          <m:t>𝟏𝟎</m:t>
                        </m:r>
                      </m:e>
                      <m:sup>
                        <m:r>
                          <a:rPr lang="en-US" sz="1800" b="1" i="1" smtClean="0">
                            <a:solidFill>
                              <a:schemeClr val="accent6">
                                <a:lumMod val="40000"/>
                                <a:lumOff val="60000"/>
                              </a:schemeClr>
                            </a:solidFill>
                            <a:latin typeface="Cambria Math"/>
                            <a:ea typeface="Cambria Math"/>
                            <a:cs typeface="2005_iannnnnBMX" pitchFamily="2" charset="0"/>
                          </a:rPr>
                          <m:t>𝒂</m:t>
                        </m:r>
                      </m:sup>
                    </m:sSup>
                  </m:oMath>
                </a14:m>
                <a:r>
                  <a:rPr lang="en-US" sz="2400" b="1" dirty="0">
                    <a:solidFill>
                      <a:schemeClr val="accent6">
                        <a:lumMod val="40000"/>
                        <a:lumOff val="60000"/>
                      </a:schemeClr>
                    </a:solidFill>
                    <a:latin typeface="2005_iannnnnBMX" pitchFamily="2" charset="0"/>
                    <a:cs typeface="2005_iannnnnBMX" pitchFamily="2" charset="0"/>
                  </a:rPr>
                  <a:t>) </a:t>
                </a:r>
                <a14:m>
                  <m:oMath xmlns:m="http://schemas.openxmlformats.org/officeDocument/2006/math">
                    <m:r>
                      <a:rPr lang="en-US" sz="2400" b="1" i="1">
                        <a:solidFill>
                          <a:schemeClr val="accent6">
                            <a:lumMod val="40000"/>
                            <a:lumOff val="60000"/>
                          </a:schemeClr>
                        </a:solidFill>
                        <a:latin typeface="Cambria Math"/>
                        <a:ea typeface="Cambria Math"/>
                        <a:cs typeface="2005_iannnnnBMX" pitchFamily="2" charset="0"/>
                      </a:rPr>
                      <m:t>×</m:t>
                    </m:r>
                  </m:oMath>
                </a14:m>
                <a:r>
                  <a:rPr lang="en-US" sz="2400" b="1" dirty="0">
                    <a:solidFill>
                      <a:schemeClr val="accent6">
                        <a:lumMod val="40000"/>
                        <a:lumOff val="60000"/>
                      </a:schemeClr>
                    </a:solidFill>
                    <a:latin typeface="2005_iannnnnBMX" pitchFamily="2" charset="0"/>
                    <a:cs typeface="2005_iannnnnBMX" pitchFamily="2" charset="0"/>
                  </a:rPr>
                  <a:t> </a:t>
                </a:r>
                <a:r>
                  <a:rPr lang="en-US" sz="2400" b="1" dirty="0" smtClean="0">
                    <a:solidFill>
                      <a:schemeClr val="accent6">
                        <a:lumMod val="40000"/>
                        <a:lumOff val="60000"/>
                      </a:schemeClr>
                    </a:solidFill>
                    <a:latin typeface="2005_iannnnnBMX" pitchFamily="2" charset="0"/>
                    <a:cs typeface="2005_iannnnnBMX" pitchFamily="2" charset="0"/>
                  </a:rPr>
                  <a:t>(B </a:t>
                </a:r>
                <a14:m>
                  <m:oMath xmlns:m="http://schemas.openxmlformats.org/officeDocument/2006/math">
                    <m:r>
                      <a:rPr lang="en-US" sz="1800" b="1" i="1">
                        <a:solidFill>
                          <a:schemeClr val="accent6">
                            <a:lumMod val="40000"/>
                            <a:lumOff val="60000"/>
                          </a:schemeClr>
                        </a:solidFill>
                        <a:latin typeface="Cambria Math"/>
                        <a:ea typeface="Cambria Math"/>
                        <a:cs typeface="2005_iannnnnBMX" pitchFamily="2" charset="0"/>
                      </a:rPr>
                      <m:t>×</m:t>
                    </m:r>
                    <m:sSup>
                      <m:sSupPr>
                        <m:ctrlPr>
                          <a:rPr lang="en-US" sz="1800" b="1" i="1">
                            <a:solidFill>
                              <a:schemeClr val="accent6">
                                <a:lumMod val="40000"/>
                                <a:lumOff val="60000"/>
                              </a:schemeClr>
                            </a:solidFill>
                            <a:latin typeface="Cambria Math"/>
                            <a:ea typeface="Cambria Math"/>
                            <a:cs typeface="2005_iannnnnBMX" pitchFamily="2" charset="0"/>
                          </a:rPr>
                        </m:ctrlPr>
                      </m:sSupPr>
                      <m:e>
                        <m:r>
                          <a:rPr lang="en-US" sz="1800" b="1" i="1">
                            <a:solidFill>
                              <a:schemeClr val="accent6">
                                <a:lumMod val="40000"/>
                                <a:lumOff val="60000"/>
                              </a:schemeClr>
                            </a:solidFill>
                            <a:latin typeface="Cambria Math"/>
                            <a:ea typeface="Cambria Math"/>
                            <a:cs typeface="2005_iannnnnBMX" pitchFamily="2" charset="0"/>
                          </a:rPr>
                          <m:t>𝟏𝟎</m:t>
                        </m:r>
                      </m:e>
                      <m:sup>
                        <m:r>
                          <a:rPr lang="en-US" sz="1800" b="1" i="1" smtClean="0">
                            <a:solidFill>
                              <a:schemeClr val="accent6">
                                <a:lumMod val="40000"/>
                                <a:lumOff val="60000"/>
                              </a:schemeClr>
                            </a:solidFill>
                            <a:latin typeface="Cambria Math"/>
                            <a:ea typeface="Cambria Math"/>
                            <a:cs typeface="2005_iannnnnBMX" pitchFamily="2" charset="0"/>
                          </a:rPr>
                          <m:t>𝒃</m:t>
                        </m:r>
                      </m:sup>
                    </m:sSup>
                  </m:oMath>
                </a14:m>
                <a:r>
                  <a:rPr lang="en-US" sz="2400" b="1" dirty="0">
                    <a:solidFill>
                      <a:schemeClr val="accent6">
                        <a:lumMod val="40000"/>
                        <a:lumOff val="60000"/>
                      </a:schemeClr>
                    </a:solidFill>
                    <a:latin typeface="2005_iannnnnBMX" pitchFamily="2" charset="0"/>
                    <a:cs typeface="2005_iannnnnBMX" pitchFamily="2" charset="0"/>
                  </a:rPr>
                  <a:t>) = (A + B) </a:t>
                </a:r>
                <a14:m>
                  <m:oMath xmlns:m="http://schemas.openxmlformats.org/officeDocument/2006/math">
                    <m:r>
                      <a:rPr lang="en-US" sz="1800" b="1" i="1">
                        <a:solidFill>
                          <a:schemeClr val="accent6">
                            <a:lumMod val="40000"/>
                            <a:lumOff val="60000"/>
                          </a:schemeClr>
                        </a:solidFill>
                        <a:latin typeface="Cambria Math"/>
                        <a:ea typeface="Cambria Math"/>
                        <a:cs typeface="2005_iannnnnBMX" pitchFamily="2" charset="0"/>
                      </a:rPr>
                      <m:t>×</m:t>
                    </m:r>
                    <m:sSup>
                      <m:sSupPr>
                        <m:ctrlPr>
                          <a:rPr lang="en-US" sz="1800" b="1" i="1">
                            <a:solidFill>
                              <a:schemeClr val="accent6">
                                <a:lumMod val="40000"/>
                                <a:lumOff val="60000"/>
                              </a:schemeClr>
                            </a:solidFill>
                            <a:latin typeface="Cambria Math"/>
                            <a:ea typeface="Cambria Math"/>
                            <a:cs typeface="2005_iannnnnBMX" pitchFamily="2" charset="0"/>
                          </a:rPr>
                        </m:ctrlPr>
                      </m:sSupPr>
                      <m:e>
                        <m:r>
                          <a:rPr lang="en-US" sz="1800" b="1" i="1">
                            <a:solidFill>
                              <a:schemeClr val="accent6">
                                <a:lumMod val="40000"/>
                                <a:lumOff val="60000"/>
                              </a:schemeClr>
                            </a:solidFill>
                            <a:latin typeface="Cambria Math"/>
                            <a:ea typeface="Cambria Math"/>
                            <a:cs typeface="2005_iannnnnBMX" pitchFamily="2" charset="0"/>
                          </a:rPr>
                          <m:t>𝟏𝟎</m:t>
                        </m:r>
                      </m:e>
                      <m:sup>
                        <m:r>
                          <a:rPr lang="en-US" sz="1800" b="1" i="1" smtClean="0">
                            <a:solidFill>
                              <a:schemeClr val="accent6">
                                <a:lumMod val="40000"/>
                                <a:lumOff val="60000"/>
                              </a:schemeClr>
                            </a:solidFill>
                            <a:latin typeface="Cambria Math"/>
                            <a:ea typeface="Cambria Math"/>
                            <a:cs typeface="2005_iannnnnBMX" pitchFamily="2" charset="0"/>
                          </a:rPr>
                          <m:t>𝒂</m:t>
                        </m:r>
                        <m:r>
                          <a:rPr lang="en-US" sz="1800" b="1" i="1" smtClean="0">
                            <a:solidFill>
                              <a:schemeClr val="accent6">
                                <a:lumMod val="40000"/>
                                <a:lumOff val="60000"/>
                              </a:schemeClr>
                            </a:solidFill>
                            <a:latin typeface="Cambria Math"/>
                            <a:ea typeface="Cambria Math"/>
                            <a:cs typeface="2005_iannnnnBMX" pitchFamily="2" charset="0"/>
                          </a:rPr>
                          <m:t>+</m:t>
                        </m:r>
                        <m:r>
                          <a:rPr lang="en-US" sz="1800" b="1" i="1" smtClean="0">
                            <a:solidFill>
                              <a:schemeClr val="accent6">
                                <a:lumMod val="40000"/>
                                <a:lumOff val="60000"/>
                              </a:schemeClr>
                            </a:solidFill>
                            <a:latin typeface="Cambria Math"/>
                            <a:ea typeface="Cambria Math"/>
                            <a:cs typeface="2005_iannnnnBMX" pitchFamily="2" charset="0"/>
                          </a:rPr>
                          <m:t>𝒃</m:t>
                        </m:r>
                      </m:sup>
                    </m:sSup>
                  </m:oMath>
                </a14:m>
                <a:endParaRPr lang="en-US" sz="2800" b="1" dirty="0">
                  <a:latin typeface="2005_iannnnnBMX" pitchFamily="2" charset="0"/>
                  <a:cs typeface="2005_iannnnnBMX" pitchFamily="2" charset="0"/>
                  <a:sym typeface="Symbol"/>
                </a:endParaRPr>
              </a:p>
              <a:p>
                <a:pPr marL="514350" indent="-514350">
                  <a:buNone/>
                </a:pPr>
                <a:r>
                  <a:rPr lang="en-US" sz="2800" b="1" dirty="0" smtClean="0">
                    <a:solidFill>
                      <a:srgbClr val="00B0F0"/>
                    </a:solidFill>
                    <a:latin typeface="2005_iannnnnBMX" pitchFamily="2" charset="0"/>
                    <a:cs typeface="2005_iannnnnBMX" pitchFamily="2" charset="0"/>
                  </a:rPr>
                  <a:t>6. To divide number in exponential notation, we first would have to divide the coefficient first and then subtract the exponents.</a:t>
                </a:r>
              </a:p>
              <a:p>
                <a:pPr marL="514350" indent="-514350">
                  <a:buNone/>
                </a:pPr>
                <a:r>
                  <a:rPr lang="en-US" sz="2800" b="1" dirty="0" smtClean="0">
                    <a:solidFill>
                      <a:schemeClr val="accent6">
                        <a:lumMod val="40000"/>
                        <a:lumOff val="60000"/>
                      </a:schemeClr>
                    </a:solidFill>
                    <a:latin typeface="2005_iannnnnBMX" pitchFamily="2" charset="0"/>
                    <a:cs typeface="2005_iannnnnBMX" pitchFamily="2" charset="0"/>
                    <a:sym typeface="Symbol"/>
                  </a:rPr>
                  <a:t>Rule to apply when we subtract </a:t>
                </a:r>
                <a:r>
                  <a:rPr lang="en-US" sz="2800" b="1" dirty="0">
                    <a:solidFill>
                      <a:schemeClr val="accent6">
                        <a:lumMod val="40000"/>
                        <a:lumOff val="60000"/>
                      </a:schemeClr>
                    </a:solidFill>
                    <a:latin typeface="2005_iannnnnBMX" pitchFamily="2" charset="0"/>
                    <a:cs typeface="2005_iannnnnBMX" pitchFamily="2" charset="0"/>
                    <a:sym typeface="Symbol"/>
                  </a:rPr>
                  <a:t>the exponents.</a:t>
                </a:r>
              </a:p>
              <a:p>
                <a:pPr marL="514350" indent="-514350">
                  <a:buNone/>
                </a:pPr>
                <a:r>
                  <a:rPr lang="en-US" sz="1800" b="1" dirty="0" smtClean="0">
                    <a:solidFill>
                      <a:schemeClr val="accent6">
                        <a:lumMod val="40000"/>
                        <a:lumOff val="60000"/>
                      </a:schemeClr>
                    </a:solidFill>
                    <a:ea typeface="Cambria Math"/>
                    <a:cs typeface="2005_iannnnnBMX" pitchFamily="2" charset="0"/>
                  </a:rPr>
                  <a:t>	</a:t>
                </a:r>
                <a14:m>
                  <m:oMath xmlns:m="http://schemas.openxmlformats.org/officeDocument/2006/math">
                    <m:sSup>
                      <m:sSupPr>
                        <m:ctrlPr>
                          <a:rPr lang="en-US" sz="1800" b="1" i="1">
                            <a:solidFill>
                              <a:schemeClr val="accent6">
                                <a:lumMod val="40000"/>
                                <a:lumOff val="60000"/>
                              </a:schemeClr>
                            </a:solidFill>
                            <a:latin typeface="Cambria Math"/>
                            <a:ea typeface="Cambria Math"/>
                            <a:cs typeface="2005_iannnnnBMX" pitchFamily="2" charset="0"/>
                          </a:rPr>
                        </m:ctrlPr>
                      </m:sSupPr>
                      <m:e>
                        <m:r>
                          <a:rPr lang="en-US" sz="1800" b="1" i="1">
                            <a:solidFill>
                              <a:schemeClr val="accent6">
                                <a:lumMod val="40000"/>
                                <a:lumOff val="60000"/>
                              </a:schemeClr>
                            </a:solidFill>
                            <a:latin typeface="Cambria Math"/>
                            <a:ea typeface="Cambria Math"/>
                            <a:cs typeface="2005_iannnnnBMX" pitchFamily="2" charset="0"/>
                          </a:rPr>
                          <m:t>𝟏𝟎</m:t>
                        </m:r>
                      </m:e>
                      <m:sup>
                        <m:r>
                          <a:rPr lang="en-US" sz="1800" b="1" i="1">
                            <a:solidFill>
                              <a:schemeClr val="accent6">
                                <a:lumMod val="40000"/>
                                <a:lumOff val="60000"/>
                              </a:schemeClr>
                            </a:solidFill>
                            <a:latin typeface="Cambria Math"/>
                            <a:ea typeface="Cambria Math"/>
                            <a:cs typeface="2005_iannnnnBMX" pitchFamily="2" charset="0"/>
                          </a:rPr>
                          <m:t>𝒂</m:t>
                        </m:r>
                      </m:sup>
                    </m:sSup>
                  </m:oMath>
                </a14:m>
                <a:r>
                  <a:rPr lang="en-US" sz="1800" b="1" dirty="0">
                    <a:solidFill>
                      <a:schemeClr val="accent6">
                        <a:lumMod val="40000"/>
                        <a:lumOff val="60000"/>
                      </a:schemeClr>
                    </a:solidFill>
                    <a:ea typeface="Cambria Math"/>
                    <a:cs typeface="2005_iannnnnBMX" pitchFamily="2" charset="0"/>
                  </a:rPr>
                  <a:t> </a:t>
                </a:r>
                <a14:m>
                  <m:oMath xmlns:m="http://schemas.openxmlformats.org/officeDocument/2006/math">
                    <m:r>
                      <a:rPr lang="en-US" sz="1800" b="1" i="1" smtClean="0">
                        <a:solidFill>
                          <a:schemeClr val="accent6">
                            <a:lumMod val="40000"/>
                            <a:lumOff val="60000"/>
                          </a:schemeClr>
                        </a:solidFill>
                        <a:latin typeface="Cambria Math"/>
                        <a:ea typeface="Cambria Math"/>
                        <a:cs typeface="2005_iannnnnBMX" pitchFamily="2" charset="0"/>
                        <a:sym typeface="Symbol"/>
                      </a:rPr>
                      <m:t></m:t>
                    </m:r>
                    <m:sSup>
                      <m:sSupPr>
                        <m:ctrlPr>
                          <a:rPr lang="en-US" sz="1800" b="1" i="1">
                            <a:solidFill>
                              <a:schemeClr val="accent6">
                                <a:lumMod val="40000"/>
                                <a:lumOff val="60000"/>
                              </a:schemeClr>
                            </a:solidFill>
                            <a:latin typeface="Cambria Math"/>
                            <a:ea typeface="Cambria Math"/>
                            <a:cs typeface="2005_iannnnnBMX" pitchFamily="2" charset="0"/>
                          </a:rPr>
                        </m:ctrlPr>
                      </m:sSupPr>
                      <m:e>
                        <m:r>
                          <a:rPr lang="en-US" sz="1800" b="1" i="1">
                            <a:solidFill>
                              <a:schemeClr val="accent6">
                                <a:lumMod val="40000"/>
                                <a:lumOff val="60000"/>
                              </a:schemeClr>
                            </a:solidFill>
                            <a:latin typeface="Cambria Math"/>
                            <a:ea typeface="Cambria Math"/>
                            <a:cs typeface="2005_iannnnnBMX" pitchFamily="2" charset="0"/>
                          </a:rPr>
                          <m:t>𝟏𝟎</m:t>
                        </m:r>
                      </m:e>
                      <m:sup>
                        <m:r>
                          <a:rPr lang="en-US" sz="1800" b="1" i="1">
                            <a:solidFill>
                              <a:schemeClr val="accent6">
                                <a:lumMod val="40000"/>
                                <a:lumOff val="60000"/>
                              </a:schemeClr>
                            </a:solidFill>
                            <a:latin typeface="Cambria Math"/>
                            <a:ea typeface="Cambria Math"/>
                            <a:cs typeface="2005_iannnnnBMX" pitchFamily="2" charset="0"/>
                          </a:rPr>
                          <m:t>𝒃</m:t>
                        </m:r>
                      </m:sup>
                    </m:sSup>
                  </m:oMath>
                </a14:m>
                <a:r>
                  <a:rPr lang="en-US" sz="1800" b="1" dirty="0">
                    <a:solidFill>
                      <a:schemeClr val="accent6">
                        <a:lumMod val="40000"/>
                        <a:lumOff val="60000"/>
                      </a:schemeClr>
                    </a:solidFill>
                    <a:latin typeface="2005_iannnnnBMX" pitchFamily="2" charset="0"/>
                    <a:cs typeface="2005_iannnnnBMX" pitchFamily="2" charset="0"/>
                    <a:sym typeface="Symbol"/>
                  </a:rPr>
                  <a:t>= </a:t>
                </a:r>
                <a14:m>
                  <m:oMath xmlns:m="http://schemas.openxmlformats.org/officeDocument/2006/math">
                    <m:sSup>
                      <m:sSupPr>
                        <m:ctrlPr>
                          <a:rPr lang="en-US" sz="1800" b="1" i="1">
                            <a:solidFill>
                              <a:schemeClr val="accent6">
                                <a:lumMod val="40000"/>
                                <a:lumOff val="60000"/>
                              </a:schemeClr>
                            </a:solidFill>
                            <a:latin typeface="Cambria Math"/>
                            <a:ea typeface="Cambria Math"/>
                            <a:cs typeface="2005_iannnnnBMX" pitchFamily="2" charset="0"/>
                          </a:rPr>
                        </m:ctrlPr>
                      </m:sSupPr>
                      <m:e>
                        <m:r>
                          <a:rPr lang="en-US" sz="1800" b="1" i="1">
                            <a:solidFill>
                              <a:schemeClr val="accent6">
                                <a:lumMod val="40000"/>
                                <a:lumOff val="60000"/>
                              </a:schemeClr>
                            </a:solidFill>
                            <a:latin typeface="Cambria Math"/>
                            <a:ea typeface="Cambria Math"/>
                            <a:cs typeface="2005_iannnnnBMX" pitchFamily="2" charset="0"/>
                          </a:rPr>
                          <m:t>𝟏𝟎</m:t>
                        </m:r>
                      </m:e>
                      <m:sup>
                        <m:r>
                          <a:rPr lang="en-US" sz="1800" b="1" i="1">
                            <a:solidFill>
                              <a:schemeClr val="accent6">
                                <a:lumMod val="40000"/>
                                <a:lumOff val="60000"/>
                              </a:schemeClr>
                            </a:solidFill>
                            <a:latin typeface="Cambria Math"/>
                            <a:ea typeface="Cambria Math"/>
                            <a:cs typeface="2005_iannnnnBMX" pitchFamily="2" charset="0"/>
                          </a:rPr>
                          <m:t>𝒂</m:t>
                        </m:r>
                        <m:r>
                          <a:rPr lang="en-US" sz="1800" b="1" i="1" smtClean="0">
                            <a:solidFill>
                              <a:schemeClr val="accent6">
                                <a:lumMod val="40000"/>
                                <a:lumOff val="60000"/>
                              </a:schemeClr>
                            </a:solidFill>
                            <a:latin typeface="Cambria Math"/>
                            <a:ea typeface="Cambria Math"/>
                            <a:cs typeface="2005_iannnnnBMX" pitchFamily="2" charset="0"/>
                          </a:rPr>
                          <m:t>−</m:t>
                        </m:r>
                        <m:r>
                          <a:rPr lang="en-US" sz="1800" b="1" i="1">
                            <a:solidFill>
                              <a:schemeClr val="accent6">
                                <a:lumMod val="40000"/>
                                <a:lumOff val="60000"/>
                              </a:schemeClr>
                            </a:solidFill>
                            <a:latin typeface="Cambria Math"/>
                            <a:ea typeface="Cambria Math"/>
                            <a:cs typeface="2005_iannnnnBMX" pitchFamily="2" charset="0"/>
                          </a:rPr>
                          <m:t>𝒃</m:t>
                        </m:r>
                      </m:sup>
                    </m:sSup>
                  </m:oMath>
                </a14:m>
                <a:endParaRPr lang="en-US" sz="1800" b="1" dirty="0">
                  <a:solidFill>
                    <a:schemeClr val="accent6">
                      <a:lumMod val="40000"/>
                      <a:lumOff val="60000"/>
                    </a:schemeClr>
                  </a:solidFill>
                  <a:latin typeface="2005_iannnnnBMX" pitchFamily="2" charset="0"/>
                  <a:cs typeface="2005_iannnnnBMX" pitchFamily="2" charset="0"/>
                  <a:sym typeface="Symbol"/>
                </a:endParaRPr>
              </a:p>
              <a:p>
                <a:pPr marL="514350" indent="-514350">
                  <a:buNone/>
                </a:pPr>
                <a:r>
                  <a:rPr lang="en-US" sz="2400" b="1" dirty="0" smtClean="0">
                    <a:solidFill>
                      <a:schemeClr val="accent6">
                        <a:lumMod val="40000"/>
                        <a:lumOff val="60000"/>
                      </a:schemeClr>
                    </a:solidFill>
                    <a:latin typeface="2005_iannnnnBMX" pitchFamily="2" charset="0"/>
                    <a:cs typeface="2005_iannnnnBMX" pitchFamily="2" charset="0"/>
                  </a:rPr>
                  <a:t>	(</a:t>
                </a:r>
                <a:r>
                  <a:rPr lang="en-US" sz="2400" b="1" dirty="0">
                    <a:solidFill>
                      <a:schemeClr val="accent6">
                        <a:lumMod val="40000"/>
                        <a:lumOff val="60000"/>
                      </a:schemeClr>
                    </a:solidFill>
                    <a:latin typeface="2005_iannnnnBMX" pitchFamily="2" charset="0"/>
                    <a:cs typeface="2005_iannnnnBMX" pitchFamily="2" charset="0"/>
                  </a:rPr>
                  <a:t>A </a:t>
                </a:r>
                <a14:m>
                  <m:oMath xmlns:m="http://schemas.openxmlformats.org/officeDocument/2006/math">
                    <m:r>
                      <a:rPr lang="en-US" sz="1800" b="1" i="1">
                        <a:solidFill>
                          <a:schemeClr val="accent6">
                            <a:lumMod val="40000"/>
                            <a:lumOff val="60000"/>
                          </a:schemeClr>
                        </a:solidFill>
                        <a:latin typeface="Cambria Math"/>
                        <a:ea typeface="Cambria Math"/>
                        <a:cs typeface="2005_iannnnnBMX" pitchFamily="2" charset="0"/>
                      </a:rPr>
                      <m:t>×</m:t>
                    </m:r>
                    <m:sSup>
                      <m:sSupPr>
                        <m:ctrlPr>
                          <a:rPr lang="en-US" sz="1800" b="1" i="1">
                            <a:solidFill>
                              <a:schemeClr val="accent6">
                                <a:lumMod val="40000"/>
                                <a:lumOff val="60000"/>
                              </a:schemeClr>
                            </a:solidFill>
                            <a:latin typeface="Cambria Math"/>
                            <a:ea typeface="Cambria Math"/>
                            <a:cs typeface="2005_iannnnnBMX" pitchFamily="2" charset="0"/>
                          </a:rPr>
                        </m:ctrlPr>
                      </m:sSupPr>
                      <m:e>
                        <m:r>
                          <a:rPr lang="en-US" sz="1800" b="1" i="1">
                            <a:solidFill>
                              <a:schemeClr val="accent6">
                                <a:lumMod val="40000"/>
                                <a:lumOff val="60000"/>
                              </a:schemeClr>
                            </a:solidFill>
                            <a:latin typeface="Cambria Math"/>
                            <a:ea typeface="Cambria Math"/>
                            <a:cs typeface="2005_iannnnnBMX" pitchFamily="2" charset="0"/>
                          </a:rPr>
                          <m:t>𝟏𝟎</m:t>
                        </m:r>
                      </m:e>
                      <m:sup>
                        <m:r>
                          <a:rPr lang="en-US" sz="1800" b="1" i="1">
                            <a:solidFill>
                              <a:schemeClr val="accent6">
                                <a:lumMod val="40000"/>
                                <a:lumOff val="60000"/>
                              </a:schemeClr>
                            </a:solidFill>
                            <a:latin typeface="Cambria Math"/>
                            <a:ea typeface="Cambria Math"/>
                            <a:cs typeface="2005_iannnnnBMX" pitchFamily="2" charset="0"/>
                          </a:rPr>
                          <m:t>𝒂</m:t>
                        </m:r>
                      </m:sup>
                    </m:sSup>
                  </m:oMath>
                </a14:m>
                <a:r>
                  <a:rPr lang="en-US" sz="2400" b="1" dirty="0">
                    <a:solidFill>
                      <a:schemeClr val="accent6">
                        <a:lumMod val="40000"/>
                        <a:lumOff val="60000"/>
                      </a:schemeClr>
                    </a:solidFill>
                    <a:latin typeface="2005_iannnnnBMX" pitchFamily="2" charset="0"/>
                    <a:cs typeface="2005_iannnnnBMX" pitchFamily="2" charset="0"/>
                  </a:rPr>
                  <a:t>)</a:t>
                </a:r>
                <a14:m>
                  <m:oMath xmlns:m="http://schemas.openxmlformats.org/officeDocument/2006/math">
                    <m:r>
                      <a:rPr lang="en-US" sz="2400" b="1" i="1">
                        <a:solidFill>
                          <a:schemeClr val="accent6">
                            <a:lumMod val="40000"/>
                            <a:lumOff val="60000"/>
                          </a:schemeClr>
                        </a:solidFill>
                        <a:latin typeface="Cambria Math"/>
                        <a:ea typeface="Cambria Math"/>
                        <a:cs typeface="2005_iannnnnBMX" pitchFamily="2" charset="0"/>
                        <a:sym typeface="Symbol"/>
                      </a:rPr>
                      <m:t></m:t>
                    </m:r>
                  </m:oMath>
                </a14:m>
                <a:r>
                  <a:rPr lang="en-US" sz="2400" b="1" dirty="0">
                    <a:solidFill>
                      <a:schemeClr val="accent6">
                        <a:lumMod val="40000"/>
                        <a:lumOff val="60000"/>
                      </a:schemeClr>
                    </a:solidFill>
                    <a:latin typeface="2005_iannnnnBMX" pitchFamily="2" charset="0"/>
                    <a:cs typeface="2005_iannnnnBMX" pitchFamily="2" charset="0"/>
                  </a:rPr>
                  <a:t>(B </a:t>
                </a:r>
                <a14:m>
                  <m:oMath xmlns:m="http://schemas.openxmlformats.org/officeDocument/2006/math">
                    <m:r>
                      <a:rPr lang="en-US" sz="1800" b="1" i="1">
                        <a:solidFill>
                          <a:schemeClr val="accent6">
                            <a:lumMod val="40000"/>
                            <a:lumOff val="60000"/>
                          </a:schemeClr>
                        </a:solidFill>
                        <a:latin typeface="Cambria Math"/>
                        <a:ea typeface="Cambria Math"/>
                        <a:cs typeface="2005_iannnnnBMX" pitchFamily="2" charset="0"/>
                      </a:rPr>
                      <m:t>×</m:t>
                    </m:r>
                    <m:sSup>
                      <m:sSupPr>
                        <m:ctrlPr>
                          <a:rPr lang="en-US" sz="1800" b="1" i="1">
                            <a:solidFill>
                              <a:schemeClr val="accent6">
                                <a:lumMod val="40000"/>
                                <a:lumOff val="60000"/>
                              </a:schemeClr>
                            </a:solidFill>
                            <a:latin typeface="Cambria Math"/>
                            <a:ea typeface="Cambria Math"/>
                            <a:cs typeface="2005_iannnnnBMX" pitchFamily="2" charset="0"/>
                          </a:rPr>
                        </m:ctrlPr>
                      </m:sSupPr>
                      <m:e>
                        <m:r>
                          <a:rPr lang="en-US" sz="1800" b="1" i="1">
                            <a:solidFill>
                              <a:schemeClr val="accent6">
                                <a:lumMod val="40000"/>
                                <a:lumOff val="60000"/>
                              </a:schemeClr>
                            </a:solidFill>
                            <a:latin typeface="Cambria Math"/>
                            <a:ea typeface="Cambria Math"/>
                            <a:cs typeface="2005_iannnnnBMX" pitchFamily="2" charset="0"/>
                          </a:rPr>
                          <m:t>𝟏𝟎</m:t>
                        </m:r>
                      </m:e>
                      <m:sup>
                        <m:r>
                          <a:rPr lang="en-US" sz="1800" b="1" i="1">
                            <a:solidFill>
                              <a:schemeClr val="accent6">
                                <a:lumMod val="40000"/>
                                <a:lumOff val="60000"/>
                              </a:schemeClr>
                            </a:solidFill>
                            <a:latin typeface="Cambria Math"/>
                            <a:ea typeface="Cambria Math"/>
                            <a:cs typeface="2005_iannnnnBMX" pitchFamily="2" charset="0"/>
                          </a:rPr>
                          <m:t>𝒃</m:t>
                        </m:r>
                      </m:sup>
                    </m:sSup>
                  </m:oMath>
                </a14:m>
                <a:r>
                  <a:rPr lang="en-US" sz="2400" b="1" dirty="0">
                    <a:solidFill>
                      <a:schemeClr val="accent6">
                        <a:lumMod val="40000"/>
                        <a:lumOff val="60000"/>
                      </a:schemeClr>
                    </a:solidFill>
                    <a:latin typeface="2005_iannnnnBMX" pitchFamily="2" charset="0"/>
                    <a:cs typeface="2005_iannnnnBMX" pitchFamily="2" charset="0"/>
                  </a:rPr>
                  <a:t>) = (A </a:t>
                </a:r>
                <a14:m>
                  <m:oMath xmlns:m="http://schemas.openxmlformats.org/officeDocument/2006/math">
                    <m:r>
                      <a:rPr lang="en-US" sz="2400" b="1" i="1">
                        <a:solidFill>
                          <a:schemeClr val="accent6">
                            <a:lumMod val="40000"/>
                            <a:lumOff val="60000"/>
                          </a:schemeClr>
                        </a:solidFill>
                        <a:latin typeface="Cambria Math"/>
                        <a:ea typeface="Cambria Math"/>
                        <a:cs typeface="2005_iannnnnBMX" pitchFamily="2" charset="0"/>
                        <a:sym typeface="Symbol"/>
                      </a:rPr>
                      <m:t></m:t>
                    </m:r>
                  </m:oMath>
                </a14:m>
                <a:r>
                  <a:rPr lang="en-US" sz="2400" b="1" dirty="0">
                    <a:solidFill>
                      <a:schemeClr val="accent6">
                        <a:lumMod val="40000"/>
                        <a:lumOff val="60000"/>
                      </a:schemeClr>
                    </a:solidFill>
                    <a:latin typeface="2005_iannnnnBMX" pitchFamily="2" charset="0"/>
                    <a:cs typeface="2005_iannnnnBMX" pitchFamily="2" charset="0"/>
                  </a:rPr>
                  <a:t> B) </a:t>
                </a:r>
                <a14:m>
                  <m:oMath xmlns:m="http://schemas.openxmlformats.org/officeDocument/2006/math">
                    <m:r>
                      <a:rPr lang="en-US" sz="1800" b="1" i="1">
                        <a:solidFill>
                          <a:schemeClr val="accent6">
                            <a:lumMod val="40000"/>
                            <a:lumOff val="60000"/>
                          </a:schemeClr>
                        </a:solidFill>
                        <a:latin typeface="Cambria Math"/>
                        <a:ea typeface="Cambria Math"/>
                        <a:cs typeface="2005_iannnnnBMX" pitchFamily="2" charset="0"/>
                      </a:rPr>
                      <m:t>×</m:t>
                    </m:r>
                    <m:sSup>
                      <m:sSupPr>
                        <m:ctrlPr>
                          <a:rPr lang="en-US" sz="1800" b="1" i="1">
                            <a:solidFill>
                              <a:schemeClr val="accent6">
                                <a:lumMod val="40000"/>
                                <a:lumOff val="60000"/>
                              </a:schemeClr>
                            </a:solidFill>
                            <a:latin typeface="Cambria Math"/>
                            <a:ea typeface="Cambria Math"/>
                            <a:cs typeface="2005_iannnnnBMX" pitchFamily="2" charset="0"/>
                          </a:rPr>
                        </m:ctrlPr>
                      </m:sSupPr>
                      <m:e>
                        <m:r>
                          <a:rPr lang="en-US" sz="1800" b="1" i="1">
                            <a:solidFill>
                              <a:schemeClr val="accent6">
                                <a:lumMod val="40000"/>
                                <a:lumOff val="60000"/>
                              </a:schemeClr>
                            </a:solidFill>
                            <a:latin typeface="Cambria Math"/>
                            <a:ea typeface="Cambria Math"/>
                            <a:cs typeface="2005_iannnnnBMX" pitchFamily="2" charset="0"/>
                          </a:rPr>
                          <m:t>𝟏𝟎</m:t>
                        </m:r>
                      </m:e>
                      <m:sup>
                        <m:r>
                          <a:rPr lang="en-US" sz="1800" b="1" i="1">
                            <a:solidFill>
                              <a:schemeClr val="accent6">
                                <a:lumMod val="40000"/>
                                <a:lumOff val="60000"/>
                              </a:schemeClr>
                            </a:solidFill>
                            <a:latin typeface="Cambria Math"/>
                            <a:ea typeface="Cambria Math"/>
                            <a:cs typeface="2005_iannnnnBMX" pitchFamily="2" charset="0"/>
                          </a:rPr>
                          <m:t>𝒂</m:t>
                        </m:r>
                        <m:r>
                          <a:rPr lang="en-US" sz="1800" b="1" i="1" smtClean="0">
                            <a:solidFill>
                              <a:schemeClr val="accent6">
                                <a:lumMod val="40000"/>
                                <a:lumOff val="60000"/>
                              </a:schemeClr>
                            </a:solidFill>
                            <a:latin typeface="Cambria Math"/>
                            <a:ea typeface="Cambria Math"/>
                            <a:cs typeface="2005_iannnnnBMX" pitchFamily="2" charset="0"/>
                          </a:rPr>
                          <m:t>−</m:t>
                        </m:r>
                        <m:r>
                          <a:rPr lang="en-US" sz="1800" b="1" i="1">
                            <a:solidFill>
                              <a:schemeClr val="accent6">
                                <a:lumMod val="40000"/>
                                <a:lumOff val="60000"/>
                              </a:schemeClr>
                            </a:solidFill>
                            <a:latin typeface="Cambria Math"/>
                            <a:ea typeface="Cambria Math"/>
                            <a:cs typeface="2005_iannnnnBMX" pitchFamily="2" charset="0"/>
                          </a:rPr>
                          <m:t>𝒃</m:t>
                        </m:r>
                      </m:sup>
                    </m:sSup>
                  </m:oMath>
                </a14:m>
                <a:endParaRPr lang="en-US" sz="2800" b="1" dirty="0" smtClean="0">
                  <a:latin typeface="2005_iannnnnBMX" pitchFamily="2" charset="0"/>
                  <a:cs typeface="2005_iannnnnBMX" pitchFamily="2" charset="0"/>
                </a:endParaRPr>
              </a:p>
            </p:txBody>
          </p:sp>
        </mc:Choice>
        <mc:Fallback>
          <p:sp>
            <p:nvSpPr>
              <p:cNvPr id="5123" name="Rectangle 3"/>
              <p:cNvSpPr>
                <a:spLocks noGrp="1" noRot="1" noChangeAspect="1" noMove="1" noResize="1" noEditPoints="1" noAdjustHandles="1" noChangeArrowheads="1" noChangeShapeType="1" noTextEdit="1"/>
              </p:cNvSpPr>
              <p:nvPr>
                <p:ph type="body" idx="1"/>
              </p:nvPr>
            </p:nvSpPr>
            <p:spPr>
              <a:xfrm>
                <a:off x="395536" y="1412776"/>
                <a:ext cx="8208912" cy="5088058"/>
              </a:xfrm>
              <a:blipFill rotWithShape="1">
                <a:blip r:embed="rId2"/>
                <a:stretch>
                  <a:fillRect l="-1560" t="-1199" r="-1634"/>
                </a:stretch>
              </a:blipFill>
            </p:spPr>
            <p:txBody>
              <a:bodyPr/>
              <a:lstStyle/>
              <a:p>
                <a:r>
                  <a:rPr lang="th-TH">
                    <a:noFill/>
                  </a:rPr>
                  <a:t> </a:t>
                </a:r>
              </a:p>
            </p:txBody>
          </p:sp>
        </mc:Fallback>
      </mc:AlternateContent>
    </p:spTree>
    <p:extLst>
      <p:ext uri="{BB962C8B-B14F-4D97-AF65-F5344CB8AC3E}">
        <p14:creationId xmlns:p14="http://schemas.microsoft.com/office/powerpoint/2010/main" val="26406339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fade">
                                      <p:cBhvr>
                                        <p:cTn id="12" dur="500"/>
                                        <p:tgtEl>
                                          <p:spTgt spid="5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fade">
                                      <p:cBhvr>
                                        <p:cTn id="17" dur="500"/>
                                        <p:tgtEl>
                                          <p:spTgt spid="51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fade">
                                      <p:cBhvr>
                                        <p:cTn id="22" dur="500"/>
                                        <p:tgtEl>
                                          <p:spTgt spid="51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23">
                                            <p:txEl>
                                              <p:pRg st="4" end="4"/>
                                            </p:txEl>
                                          </p:spTgt>
                                        </p:tgtEl>
                                        <p:attrNameLst>
                                          <p:attrName>style.visibility</p:attrName>
                                        </p:attrNameLst>
                                      </p:cBhvr>
                                      <p:to>
                                        <p:strVal val="visible"/>
                                      </p:to>
                                    </p:set>
                                    <p:animEffect transition="in" filter="fade">
                                      <p:cBhvr>
                                        <p:cTn id="27" dur="500"/>
                                        <p:tgtEl>
                                          <p:spTgt spid="51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123">
                                            <p:txEl>
                                              <p:pRg st="5" end="5"/>
                                            </p:txEl>
                                          </p:spTgt>
                                        </p:tgtEl>
                                        <p:attrNameLst>
                                          <p:attrName>style.visibility</p:attrName>
                                        </p:attrNameLst>
                                      </p:cBhvr>
                                      <p:to>
                                        <p:strVal val="visible"/>
                                      </p:to>
                                    </p:set>
                                    <p:animEffect transition="in" filter="fade">
                                      <p:cBhvr>
                                        <p:cTn id="32" dur="500"/>
                                        <p:tgtEl>
                                          <p:spTgt spid="512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123">
                                            <p:txEl>
                                              <p:pRg st="6" end="6"/>
                                            </p:txEl>
                                          </p:spTgt>
                                        </p:tgtEl>
                                        <p:attrNameLst>
                                          <p:attrName>style.visibility</p:attrName>
                                        </p:attrNameLst>
                                      </p:cBhvr>
                                      <p:to>
                                        <p:strVal val="visible"/>
                                      </p:to>
                                    </p:set>
                                    <p:animEffect transition="in" filter="fade">
                                      <p:cBhvr>
                                        <p:cTn id="37" dur="500"/>
                                        <p:tgtEl>
                                          <p:spTgt spid="512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123">
                                            <p:txEl>
                                              <p:pRg st="7" end="7"/>
                                            </p:txEl>
                                          </p:spTgt>
                                        </p:tgtEl>
                                        <p:attrNameLst>
                                          <p:attrName>style.visibility</p:attrName>
                                        </p:attrNameLst>
                                      </p:cBhvr>
                                      <p:to>
                                        <p:strVal val="visible"/>
                                      </p:to>
                                    </p:set>
                                    <p:animEffect transition="in" filter="fade">
                                      <p:cBhvr>
                                        <p:cTn id="42" dur="500"/>
                                        <p:tgtEl>
                                          <p:spTgt spid="512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123">
                                            <p:txEl>
                                              <p:pRg st="8" end="8"/>
                                            </p:txEl>
                                          </p:spTgt>
                                        </p:tgtEl>
                                        <p:attrNameLst>
                                          <p:attrName>style.visibility</p:attrName>
                                        </p:attrNameLst>
                                      </p:cBhvr>
                                      <p:to>
                                        <p:strVal val="visible"/>
                                      </p:to>
                                    </p:set>
                                    <p:animEffect transition="in" filter="fade">
                                      <p:cBhvr>
                                        <p:cTn id="47" dur="500"/>
                                        <p:tgtEl>
                                          <p:spTgt spid="512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ยึดเนื้อหา 2"/>
          <p:cNvSpPr>
            <a:spLocks noGrp="1"/>
          </p:cNvSpPr>
          <p:nvPr>
            <p:ph idx="1"/>
          </p:nvPr>
        </p:nvSpPr>
        <p:spPr/>
        <p:txBody>
          <a:bodyPr/>
          <a:lstStyle/>
          <a:p>
            <a:pPr algn="ctr">
              <a:buNone/>
            </a:pPr>
            <a:r>
              <a:rPr lang="th-TH" sz="9600" dirty="0" smtClean="0">
                <a:solidFill>
                  <a:srgbClr val="FFFF00"/>
                </a:solidFill>
                <a:latin typeface="4711_AtNoon_Regular" pitchFamily="2" charset="0"/>
                <a:cs typeface="4711_AtNoon_Regular" pitchFamily="2" charset="0"/>
              </a:rPr>
              <a:t>       จบการนำเสนอค่ะ</a:t>
            </a:r>
            <a:endParaRPr lang="en-US" sz="9600" dirty="0" smtClean="0">
              <a:solidFill>
                <a:srgbClr val="FFFF00"/>
              </a:solidFill>
              <a:latin typeface="4711_AtNoon_Regular" pitchFamily="2" charset="0"/>
              <a:cs typeface="4711_AtNoon_Regular" pitchFamily="2" charset="0"/>
            </a:endParaRPr>
          </a:p>
        </p:txBody>
      </p:sp>
      <p:sp>
        <p:nvSpPr>
          <p:cNvPr id="5" name="ตัวยึดหมายเลขภาพนิ่ง 4"/>
          <p:cNvSpPr>
            <a:spLocks noGrp="1"/>
          </p:cNvSpPr>
          <p:nvPr>
            <p:ph type="sldNum" sz="quarter" idx="12"/>
          </p:nvPr>
        </p:nvSpPr>
        <p:spPr/>
        <p:txBody>
          <a:bodyPr/>
          <a:lstStyle/>
          <a:p>
            <a:fld id="{55B4C4B1-35FA-48E4-9F14-6FFE165B0D8D}" type="slidenum">
              <a:rPr lang="en-US" smtClean="0"/>
              <a:pPr/>
              <a:t>58</a:t>
            </a:fld>
            <a:endParaRPr lang="en-US"/>
          </a:p>
        </p:txBody>
      </p:sp>
      <p:pic>
        <p:nvPicPr>
          <p:cNvPr id="32773" name="Picture 5" descr="http://web1.dara.ac.th/darapics/daracartoon/2/girl03.gif"/>
          <p:cNvPicPr>
            <a:picLocks noChangeAspect="1" noChangeArrowheads="1"/>
          </p:cNvPicPr>
          <p:nvPr/>
        </p:nvPicPr>
        <p:blipFill>
          <a:blip r:embed="rId2"/>
          <a:srcRect/>
          <a:stretch>
            <a:fillRect/>
          </a:stretch>
        </p:blipFill>
        <p:spPr bwMode="auto">
          <a:xfrm>
            <a:off x="571472" y="2000240"/>
            <a:ext cx="2928926" cy="292892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773"/>
                                        </p:tgtEl>
                                        <p:attrNameLst>
                                          <p:attrName>style.visibility</p:attrName>
                                        </p:attrNameLst>
                                      </p:cBhvr>
                                      <p:to>
                                        <p:strVal val="visible"/>
                                      </p:to>
                                    </p:set>
                                    <p:animEffect transition="in" filter="fade">
                                      <p:cBhvr>
                                        <p:cTn id="7" dur="500"/>
                                        <p:tgtEl>
                                          <p:spTgt spid="3277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เมฆ 5"/>
          <p:cNvSpPr/>
          <p:nvPr/>
        </p:nvSpPr>
        <p:spPr>
          <a:xfrm>
            <a:off x="3000364" y="500042"/>
            <a:ext cx="2857520" cy="1071570"/>
          </a:xfrm>
          <a:prstGeom prst="clou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 name="ตัวยึดหมายเลขภาพนิ่ง 5"/>
          <p:cNvSpPr>
            <a:spLocks noGrp="1"/>
          </p:cNvSpPr>
          <p:nvPr>
            <p:ph type="sldNum" sz="quarter" idx="12"/>
          </p:nvPr>
        </p:nvSpPr>
        <p:spPr/>
        <p:txBody>
          <a:bodyPr/>
          <a:lstStyle/>
          <a:p>
            <a:fld id="{8E3771CF-BC35-4C5D-AE13-C627F28D70EF}" type="slidenum">
              <a:rPr lang="en-US"/>
              <a:pPr/>
              <a:t>6</a:t>
            </a:fld>
            <a:endParaRPr lang="en-US"/>
          </a:p>
        </p:txBody>
      </p:sp>
      <p:sp>
        <p:nvSpPr>
          <p:cNvPr id="5122" name="Rectangle 2"/>
          <p:cNvSpPr>
            <a:spLocks noGrp="1" noChangeArrowheads="1"/>
          </p:cNvSpPr>
          <p:nvPr>
            <p:ph type="title"/>
          </p:nvPr>
        </p:nvSpPr>
        <p:spPr>
          <a:xfrm>
            <a:off x="428596" y="571480"/>
            <a:ext cx="7924800" cy="857256"/>
          </a:xfrm>
        </p:spPr>
        <p:txBody>
          <a:bodyPr/>
          <a:lstStyle/>
          <a:p>
            <a:pPr algn="ctr"/>
            <a:r>
              <a:rPr lang="en-US" sz="4000" dirty="0" smtClean="0">
                <a:solidFill>
                  <a:srgbClr val="FFFF00"/>
                </a:solidFill>
                <a:latin typeface="2005_iannnnnBMX" pitchFamily="2" charset="0"/>
                <a:cs typeface="2005_iannnnnBMX" pitchFamily="2" charset="0"/>
              </a:rPr>
              <a:t>Exponents</a:t>
            </a:r>
            <a:endParaRPr lang="en-US" sz="4000" dirty="0">
              <a:solidFill>
                <a:srgbClr val="FFFF00"/>
              </a:solidFill>
              <a:latin typeface="2005_iannnnnBMX" pitchFamily="2" charset="0"/>
              <a:cs typeface="2005_iannnnnBMX" pitchFamily="2" charset="0"/>
            </a:endParaRPr>
          </a:p>
        </p:txBody>
      </p:sp>
      <mc:AlternateContent xmlns:mc="http://schemas.openxmlformats.org/markup-compatibility/2006" xmlns:a14="http://schemas.microsoft.com/office/drawing/2010/main">
        <mc:Choice Requires="a14">
          <p:sp>
            <p:nvSpPr>
              <p:cNvPr id="5123" name="Rectangle 3"/>
              <p:cNvSpPr>
                <a:spLocks noGrp="1" noChangeArrowheads="1"/>
              </p:cNvSpPr>
              <p:nvPr>
                <p:ph type="body" idx="1"/>
              </p:nvPr>
            </p:nvSpPr>
            <p:spPr>
              <a:xfrm>
                <a:off x="500034" y="908720"/>
                <a:ext cx="8001056" cy="5544616"/>
              </a:xfrm>
            </p:spPr>
            <p:txBody>
              <a:bodyPr/>
              <a:lstStyle/>
              <a:p>
                <a:pPr marL="514350" indent="-514350">
                  <a:buNone/>
                </a:pPr>
                <a:r>
                  <a:rPr lang="en-US" sz="2800" b="1" dirty="0" smtClean="0">
                    <a:solidFill>
                      <a:srgbClr val="FFFF00"/>
                    </a:solidFill>
                    <a:latin typeface="2005_iannnnnBMX" pitchFamily="2" charset="0"/>
                    <a:cs typeface="2005_iannnnnBMX" pitchFamily="2" charset="0"/>
                    <a:sym typeface="Symbol"/>
                  </a:rPr>
                  <a:t>Example</a:t>
                </a:r>
              </a:p>
              <a:p>
                <a:pPr marL="514350" indent="-514350">
                  <a:buNone/>
                </a:pPr>
                <a:r>
                  <a:rPr lang="en-US" sz="2800" dirty="0" smtClean="0">
                    <a:latin typeface="2005_iannnnnBMX" pitchFamily="2" charset="0"/>
                    <a:cs typeface="2005_iannnnnBMX" pitchFamily="2" charset="0"/>
                    <a:sym typeface="Symbol"/>
                  </a:rPr>
                  <a:t>1.  </a:t>
                </a:r>
                <a14:m>
                  <m:oMath xmlns:m="http://schemas.openxmlformats.org/officeDocument/2006/math">
                    <m:sSup>
                      <m:sSupPr>
                        <m:ctrlPr>
                          <a:rPr lang="en-US" sz="1800" b="1" i="1" smtClean="0">
                            <a:solidFill>
                              <a:srgbClr val="00B0F0"/>
                            </a:solidFill>
                            <a:latin typeface="Cambria Math"/>
                            <a:cs typeface="2005_iannnnnBMX" pitchFamily="2" charset="0"/>
                          </a:rPr>
                        </m:ctrlPr>
                      </m:sSupPr>
                      <m:e>
                        <m:r>
                          <a:rPr lang="en-US" sz="1800" b="1" i="1" smtClean="0">
                            <a:solidFill>
                              <a:srgbClr val="00B0F0"/>
                            </a:solidFill>
                            <a:latin typeface="Cambria Math"/>
                            <a:cs typeface="2005_iannnnnBMX" pitchFamily="2" charset="0"/>
                          </a:rPr>
                          <m:t>𝟏</m:t>
                        </m:r>
                        <m:r>
                          <a:rPr lang="en-US" sz="1800" b="1" i="1">
                            <a:solidFill>
                              <a:srgbClr val="00B0F0"/>
                            </a:solidFill>
                            <a:latin typeface="Cambria Math"/>
                            <a:cs typeface="2005_iannnnnBMX" pitchFamily="2" charset="0"/>
                          </a:rPr>
                          <m:t>𝟐</m:t>
                        </m:r>
                      </m:e>
                      <m:sup>
                        <m:r>
                          <a:rPr lang="en-US" sz="1800" b="1" i="1" smtClean="0">
                            <a:solidFill>
                              <a:srgbClr val="00B0F0"/>
                            </a:solidFill>
                            <a:latin typeface="Cambria Math"/>
                            <a:cs typeface="2005_iannnnnBMX" pitchFamily="2" charset="0"/>
                          </a:rPr>
                          <m:t>𝟏</m:t>
                        </m:r>
                      </m:sup>
                    </m:sSup>
                  </m:oMath>
                </a14:m>
                <a:r>
                  <a:rPr lang="en-US" sz="2800" dirty="0">
                    <a:latin typeface="2005_iannnnnBMX" pitchFamily="2" charset="0"/>
                    <a:cs typeface="2005_iannnnnBMX" pitchFamily="2" charset="0"/>
                  </a:rPr>
                  <a:t> </a:t>
                </a:r>
                <a:r>
                  <a:rPr lang="en-US" sz="2800" dirty="0" smtClean="0">
                    <a:latin typeface="2005_iannnnnBMX" pitchFamily="2" charset="0"/>
                    <a:cs typeface="2005_iannnnnBMX" pitchFamily="2" charset="0"/>
                  </a:rPr>
                  <a:t>is read as </a:t>
                </a:r>
                <a:r>
                  <a:rPr lang="en-US" sz="2800" b="1" dirty="0" smtClean="0">
                    <a:solidFill>
                      <a:schemeClr val="accent6">
                        <a:lumMod val="40000"/>
                        <a:lumOff val="60000"/>
                      </a:schemeClr>
                    </a:solidFill>
                    <a:latin typeface="2005_iannnnnBMX" pitchFamily="2" charset="0"/>
                    <a:cs typeface="2005_iannnnnBMX" pitchFamily="2" charset="0"/>
                  </a:rPr>
                  <a:t>twelve to power</a:t>
                </a:r>
                <a:r>
                  <a:rPr lang="en-US" sz="2800" dirty="0" smtClean="0">
                    <a:latin typeface="2005_iannnnnBMX" pitchFamily="2" charset="0"/>
                    <a:cs typeface="2005_iannnnnBMX" pitchFamily="2" charset="0"/>
                  </a:rPr>
                  <a:t>.</a:t>
                </a:r>
              </a:p>
              <a:p>
                <a:pPr marL="514350" indent="-514350">
                  <a:buNone/>
                </a:pPr>
                <a:r>
                  <a:rPr lang="en-US" sz="2800" dirty="0" smtClean="0">
                    <a:latin typeface="2005_iannnnnBMX" pitchFamily="2" charset="0"/>
                    <a:cs typeface="2005_iannnnnBMX" pitchFamily="2" charset="0"/>
                  </a:rPr>
                  <a:t>   The value is</a:t>
                </a:r>
                <a:r>
                  <a:rPr lang="en-US" sz="2800" dirty="0" smtClean="0">
                    <a:latin typeface="2005_iannnnnBMX" pitchFamily="2" charset="0"/>
                    <a:cs typeface="2005_iannnnnBMX" pitchFamily="2" charset="0"/>
                    <a:sym typeface="Symbol"/>
                  </a:rPr>
                  <a:t> 12.</a:t>
                </a:r>
              </a:p>
              <a:p>
                <a:pPr marL="514350" indent="-514350">
                  <a:buNone/>
                </a:pPr>
                <a:r>
                  <a:rPr lang="en-US" sz="2800" dirty="0" smtClean="0">
                    <a:latin typeface="2005_iannnnnBMX" pitchFamily="2" charset="0"/>
                    <a:cs typeface="2005_iannnnnBMX" pitchFamily="2" charset="0"/>
                    <a:sym typeface="Symbol"/>
                  </a:rPr>
                  <a:t>2.  </a:t>
                </a:r>
                <a14:m>
                  <m:oMath xmlns:m="http://schemas.openxmlformats.org/officeDocument/2006/math">
                    <m:sSup>
                      <m:sSupPr>
                        <m:ctrlPr>
                          <a:rPr lang="en-US" sz="1800" b="1" i="1" smtClean="0">
                            <a:solidFill>
                              <a:srgbClr val="00B0F0"/>
                            </a:solidFill>
                            <a:latin typeface="Cambria Math"/>
                            <a:cs typeface="2005_iannnnnBMX" pitchFamily="2" charset="0"/>
                          </a:rPr>
                        </m:ctrlPr>
                      </m:sSupPr>
                      <m:e>
                        <m:r>
                          <a:rPr lang="en-US" sz="1800" b="1" i="1" smtClean="0">
                            <a:solidFill>
                              <a:srgbClr val="00B0F0"/>
                            </a:solidFill>
                            <a:latin typeface="Cambria Math"/>
                            <a:cs typeface="2005_iannnnnBMX" pitchFamily="2" charset="0"/>
                          </a:rPr>
                          <m:t>𝟔</m:t>
                        </m:r>
                      </m:e>
                      <m:sup>
                        <m:r>
                          <a:rPr lang="en-US" sz="1800" b="1" i="1" smtClean="0">
                            <a:solidFill>
                              <a:srgbClr val="00B0F0"/>
                            </a:solidFill>
                            <a:latin typeface="Cambria Math"/>
                            <a:cs typeface="2005_iannnnnBMX" pitchFamily="2" charset="0"/>
                          </a:rPr>
                          <m:t>𝟐</m:t>
                        </m:r>
                      </m:sup>
                    </m:sSup>
                  </m:oMath>
                </a14:m>
                <a:r>
                  <a:rPr lang="en-US" sz="2800" dirty="0">
                    <a:latin typeface="2005_iannnnnBMX" pitchFamily="2" charset="0"/>
                    <a:cs typeface="2005_iannnnnBMX" pitchFamily="2" charset="0"/>
                  </a:rPr>
                  <a:t> is read as </a:t>
                </a:r>
                <a:r>
                  <a:rPr lang="en-US" sz="2800" b="1" dirty="0" smtClean="0">
                    <a:solidFill>
                      <a:schemeClr val="accent6">
                        <a:lumMod val="40000"/>
                        <a:lumOff val="60000"/>
                      </a:schemeClr>
                    </a:solidFill>
                    <a:latin typeface="2005_iannnnnBMX" pitchFamily="2" charset="0"/>
                    <a:cs typeface="2005_iannnnnBMX" pitchFamily="2" charset="0"/>
                  </a:rPr>
                  <a:t>six to the second power, or six squared</a:t>
                </a:r>
                <a:r>
                  <a:rPr lang="en-US" sz="2800" dirty="0" smtClean="0">
                    <a:latin typeface="2005_iannnnnBMX" pitchFamily="2" charset="0"/>
                    <a:cs typeface="2005_iannnnnBMX" pitchFamily="2" charset="0"/>
                  </a:rPr>
                  <a:t>.</a:t>
                </a:r>
                <a:endParaRPr lang="en-US" sz="2800" dirty="0">
                  <a:latin typeface="2005_iannnnnBMX" pitchFamily="2" charset="0"/>
                  <a:cs typeface="2005_iannnnnBMX" pitchFamily="2" charset="0"/>
                </a:endParaRPr>
              </a:p>
              <a:p>
                <a:pPr marL="514350" indent="-514350">
                  <a:buNone/>
                </a:pPr>
                <a:r>
                  <a:rPr lang="en-US" sz="2800" dirty="0">
                    <a:latin typeface="2005_iannnnnBMX" pitchFamily="2" charset="0"/>
                    <a:cs typeface="2005_iannnnnBMX" pitchFamily="2" charset="0"/>
                  </a:rPr>
                  <a:t>   The value is </a:t>
                </a:r>
                <a:r>
                  <a:rPr lang="en-US" sz="2800" dirty="0" smtClean="0">
                    <a:latin typeface="2005_iannnnnBMX" pitchFamily="2" charset="0"/>
                    <a:cs typeface="2005_iannnnnBMX" pitchFamily="2" charset="0"/>
                  </a:rPr>
                  <a:t>6 </a:t>
                </a:r>
                <a:r>
                  <a:rPr lang="en-US" sz="2800" dirty="0">
                    <a:latin typeface="2005_iannnnnBMX" pitchFamily="2" charset="0"/>
                    <a:cs typeface="2005_iannnnnBMX" pitchFamily="2" charset="0"/>
                    <a:sym typeface="Symbol"/>
                  </a:rPr>
                  <a:t> </a:t>
                </a:r>
                <a:r>
                  <a:rPr lang="en-US" sz="2800" dirty="0" smtClean="0">
                    <a:latin typeface="2005_iannnnnBMX" pitchFamily="2" charset="0"/>
                    <a:cs typeface="2005_iannnnnBMX" pitchFamily="2" charset="0"/>
                    <a:sym typeface="Symbol"/>
                  </a:rPr>
                  <a:t>6 = 36.</a:t>
                </a:r>
                <a:endParaRPr lang="en-US" sz="2800" dirty="0">
                  <a:latin typeface="2005_iannnnnBMX" pitchFamily="2" charset="0"/>
                  <a:cs typeface="2005_iannnnnBMX" pitchFamily="2" charset="0"/>
                </a:endParaRPr>
              </a:p>
              <a:p>
                <a:pPr marL="514350" indent="-514350">
                  <a:buNone/>
                </a:pPr>
                <a:r>
                  <a:rPr lang="en-US" sz="2800" dirty="0" smtClean="0">
                    <a:latin typeface="2005_iannnnnBMX" pitchFamily="2" charset="0"/>
                    <a:cs typeface="2005_iannnnnBMX" pitchFamily="2" charset="0"/>
                    <a:sym typeface="Symbol"/>
                  </a:rPr>
                  <a:t>3.  </a:t>
                </a:r>
                <a14:m>
                  <m:oMath xmlns:m="http://schemas.openxmlformats.org/officeDocument/2006/math">
                    <m:sSup>
                      <m:sSupPr>
                        <m:ctrlPr>
                          <a:rPr lang="en-US" sz="1800" b="1" i="1" smtClean="0">
                            <a:solidFill>
                              <a:srgbClr val="00B0F0"/>
                            </a:solidFill>
                            <a:latin typeface="Cambria Math"/>
                            <a:cs typeface="2005_iannnnnBMX" pitchFamily="2" charset="0"/>
                          </a:rPr>
                        </m:ctrlPr>
                      </m:sSupPr>
                      <m:e>
                        <m:r>
                          <a:rPr lang="en-US" sz="1800" b="1" i="1" smtClean="0">
                            <a:solidFill>
                              <a:srgbClr val="00B0F0"/>
                            </a:solidFill>
                            <a:latin typeface="Cambria Math"/>
                            <a:cs typeface="2005_iannnnnBMX" pitchFamily="2" charset="0"/>
                          </a:rPr>
                          <m:t>(</m:t>
                        </m:r>
                        <m:r>
                          <a:rPr lang="en-US" sz="1800" b="1" i="1" smtClean="0">
                            <a:solidFill>
                              <a:srgbClr val="00B0F0"/>
                            </a:solidFill>
                            <a:latin typeface="Cambria Math"/>
                            <a:cs typeface="2005_iannnnnBMX" pitchFamily="2" charset="0"/>
                          </a:rPr>
                          <m:t>𝟎</m:t>
                        </m:r>
                        <m:r>
                          <a:rPr lang="en-US" sz="1800" b="1" i="1" smtClean="0">
                            <a:solidFill>
                              <a:srgbClr val="00B0F0"/>
                            </a:solidFill>
                            <a:latin typeface="Cambria Math"/>
                            <a:cs typeface="2005_iannnnnBMX" pitchFamily="2" charset="0"/>
                          </a:rPr>
                          <m:t>.</m:t>
                        </m:r>
                        <m:r>
                          <a:rPr lang="en-US" sz="1800" b="1" i="1" smtClean="0">
                            <a:solidFill>
                              <a:srgbClr val="00B0F0"/>
                            </a:solidFill>
                            <a:latin typeface="Cambria Math"/>
                            <a:cs typeface="2005_iannnnnBMX" pitchFamily="2" charset="0"/>
                          </a:rPr>
                          <m:t>𝟐</m:t>
                        </m:r>
                        <m:r>
                          <a:rPr lang="en-US" sz="1800" b="1" i="1" smtClean="0">
                            <a:solidFill>
                              <a:srgbClr val="00B0F0"/>
                            </a:solidFill>
                            <a:latin typeface="Cambria Math"/>
                            <a:cs typeface="2005_iannnnnBMX" pitchFamily="2" charset="0"/>
                          </a:rPr>
                          <m:t>)</m:t>
                        </m:r>
                      </m:e>
                      <m:sup>
                        <m:r>
                          <a:rPr lang="en-US" sz="1800" b="1" i="1" smtClean="0">
                            <a:solidFill>
                              <a:srgbClr val="00B0F0"/>
                            </a:solidFill>
                            <a:latin typeface="Cambria Math"/>
                            <a:cs typeface="2005_iannnnnBMX" pitchFamily="2" charset="0"/>
                          </a:rPr>
                          <m:t>𝟑</m:t>
                        </m:r>
                      </m:sup>
                    </m:sSup>
                  </m:oMath>
                </a14:m>
                <a:r>
                  <a:rPr lang="en-US" sz="2000" dirty="0">
                    <a:latin typeface="2005_iannnnnBMX" pitchFamily="2" charset="0"/>
                    <a:cs typeface="2005_iannnnnBMX" pitchFamily="2" charset="0"/>
                  </a:rPr>
                  <a:t> </a:t>
                </a:r>
                <a:r>
                  <a:rPr lang="en-US" sz="2800" dirty="0">
                    <a:latin typeface="2005_iannnnnBMX" pitchFamily="2" charset="0"/>
                    <a:cs typeface="2005_iannnnnBMX" pitchFamily="2" charset="0"/>
                  </a:rPr>
                  <a:t>is read as </a:t>
                </a:r>
                <a:r>
                  <a:rPr lang="en-US" sz="2800" b="1" dirty="0">
                    <a:solidFill>
                      <a:schemeClr val="accent6">
                        <a:lumMod val="40000"/>
                        <a:lumOff val="60000"/>
                      </a:schemeClr>
                    </a:solidFill>
                    <a:latin typeface="2005_iannnnnBMX" pitchFamily="2" charset="0"/>
                    <a:cs typeface="2005_iannnnnBMX" pitchFamily="2" charset="0"/>
                  </a:rPr>
                  <a:t>two </a:t>
                </a:r>
                <a:r>
                  <a:rPr lang="en-US" sz="2800" b="1" dirty="0" smtClean="0">
                    <a:solidFill>
                      <a:schemeClr val="accent6">
                        <a:lumMod val="40000"/>
                        <a:lumOff val="60000"/>
                      </a:schemeClr>
                    </a:solidFill>
                    <a:latin typeface="2005_iannnnnBMX" pitchFamily="2" charset="0"/>
                    <a:cs typeface="2005_iannnnnBMX" pitchFamily="2" charset="0"/>
                  </a:rPr>
                  <a:t>tenths to the third power, or two tenths cubed</a:t>
                </a:r>
                <a:r>
                  <a:rPr lang="en-US" sz="2800" dirty="0" smtClean="0">
                    <a:latin typeface="2005_iannnnnBMX" pitchFamily="2" charset="0"/>
                    <a:cs typeface="2005_iannnnnBMX" pitchFamily="2" charset="0"/>
                  </a:rPr>
                  <a:t>.</a:t>
                </a:r>
                <a:endParaRPr lang="en-US" sz="2800" dirty="0">
                  <a:latin typeface="2005_iannnnnBMX" pitchFamily="2" charset="0"/>
                  <a:cs typeface="2005_iannnnnBMX" pitchFamily="2" charset="0"/>
                </a:endParaRPr>
              </a:p>
              <a:p>
                <a:pPr marL="514350" indent="-514350">
                  <a:buNone/>
                </a:pPr>
                <a:r>
                  <a:rPr lang="en-US" sz="2800" dirty="0">
                    <a:latin typeface="2005_iannnnnBMX" pitchFamily="2" charset="0"/>
                    <a:cs typeface="2005_iannnnnBMX" pitchFamily="2" charset="0"/>
                  </a:rPr>
                  <a:t>   The value is </a:t>
                </a:r>
                <a:r>
                  <a:rPr lang="en-US" sz="2800" dirty="0" smtClean="0">
                    <a:latin typeface="2005_iannnnnBMX" pitchFamily="2" charset="0"/>
                    <a:cs typeface="2005_iannnnnBMX" pitchFamily="2" charset="0"/>
                  </a:rPr>
                  <a:t>(0.2) </a:t>
                </a:r>
                <a:r>
                  <a:rPr lang="en-US" sz="2800" dirty="0">
                    <a:latin typeface="2005_iannnnnBMX" pitchFamily="2" charset="0"/>
                    <a:cs typeface="2005_iannnnnBMX" pitchFamily="2" charset="0"/>
                    <a:sym typeface="Symbol"/>
                  </a:rPr>
                  <a:t> </a:t>
                </a:r>
                <a:r>
                  <a:rPr lang="en-US" sz="2800" dirty="0">
                    <a:latin typeface="2005_iannnnnBMX" pitchFamily="2" charset="0"/>
                    <a:cs typeface="2005_iannnnnBMX" pitchFamily="2" charset="0"/>
                  </a:rPr>
                  <a:t>(0.2)</a:t>
                </a:r>
                <a:r>
                  <a:rPr lang="en-US" sz="2800" dirty="0" smtClean="0">
                    <a:latin typeface="2005_iannnnnBMX" pitchFamily="2" charset="0"/>
                    <a:cs typeface="2005_iannnnnBMX" pitchFamily="2" charset="0"/>
                    <a:sym typeface="Symbol"/>
                  </a:rPr>
                  <a:t> </a:t>
                </a:r>
                <a:r>
                  <a:rPr lang="en-US" sz="2800" dirty="0">
                    <a:latin typeface="2005_iannnnnBMX" pitchFamily="2" charset="0"/>
                    <a:cs typeface="2005_iannnnnBMX" pitchFamily="2" charset="0"/>
                    <a:sym typeface="Symbol"/>
                  </a:rPr>
                  <a:t> </a:t>
                </a:r>
                <a:r>
                  <a:rPr lang="en-US" sz="2800" dirty="0">
                    <a:latin typeface="2005_iannnnnBMX" pitchFamily="2" charset="0"/>
                    <a:cs typeface="2005_iannnnnBMX" pitchFamily="2" charset="0"/>
                  </a:rPr>
                  <a:t>(0.2)</a:t>
                </a:r>
                <a:r>
                  <a:rPr lang="en-US" sz="2800" dirty="0" smtClean="0">
                    <a:latin typeface="2005_iannnnnBMX" pitchFamily="2" charset="0"/>
                    <a:cs typeface="2005_iannnnnBMX" pitchFamily="2" charset="0"/>
                    <a:sym typeface="Symbol"/>
                  </a:rPr>
                  <a:t>  </a:t>
                </a:r>
                <a:r>
                  <a:rPr lang="en-US" sz="2800" dirty="0">
                    <a:latin typeface="2005_iannnnnBMX" pitchFamily="2" charset="0"/>
                    <a:cs typeface="2005_iannnnnBMX" pitchFamily="2" charset="0"/>
                    <a:sym typeface="Symbol"/>
                  </a:rPr>
                  <a:t>= </a:t>
                </a:r>
                <a:r>
                  <a:rPr lang="en-US" sz="2800" dirty="0" smtClean="0">
                    <a:latin typeface="2005_iannnnnBMX" pitchFamily="2" charset="0"/>
                    <a:cs typeface="2005_iannnnnBMX" pitchFamily="2" charset="0"/>
                    <a:sym typeface="Symbol"/>
                  </a:rPr>
                  <a:t>0.008.</a:t>
                </a:r>
                <a:endParaRPr lang="en-US" sz="2800" dirty="0">
                  <a:latin typeface="2005_iannnnnBMX" pitchFamily="2" charset="0"/>
                  <a:cs typeface="2005_iannnnnBMX" pitchFamily="2" charset="0"/>
                </a:endParaRPr>
              </a:p>
              <a:p>
                <a:pPr marL="514350" indent="-514350">
                  <a:buNone/>
                </a:pPr>
                <a:r>
                  <a:rPr lang="en-US" sz="2800" dirty="0" smtClean="0">
                    <a:latin typeface="2005_iannnnnBMX" pitchFamily="2" charset="0"/>
                    <a:cs typeface="2005_iannnnnBMX" pitchFamily="2" charset="0"/>
                    <a:sym typeface="Symbol"/>
                  </a:rPr>
                  <a:t>4. </a:t>
                </a:r>
                <a14:m>
                  <m:oMath xmlns:m="http://schemas.openxmlformats.org/officeDocument/2006/math">
                    <m:sSup>
                      <m:sSupPr>
                        <m:ctrlPr>
                          <a:rPr lang="en-US" sz="1800" b="1" i="1" smtClean="0">
                            <a:solidFill>
                              <a:srgbClr val="00B0F0"/>
                            </a:solidFill>
                            <a:latin typeface="Cambria Math"/>
                            <a:cs typeface="2005_iannnnnBMX" pitchFamily="2" charset="0"/>
                          </a:rPr>
                        </m:ctrlPr>
                      </m:sSupPr>
                      <m:e>
                        <m:r>
                          <a:rPr lang="en-US" sz="1800" b="1" i="1" smtClean="0">
                            <a:solidFill>
                              <a:srgbClr val="00B0F0"/>
                            </a:solidFill>
                            <a:latin typeface="Cambria Math"/>
                            <a:cs typeface="2005_iannnnnBMX" pitchFamily="2" charset="0"/>
                          </a:rPr>
                          <m:t>−</m:t>
                        </m:r>
                        <m:r>
                          <a:rPr lang="en-US" sz="1800" b="1" i="1" smtClean="0">
                            <a:solidFill>
                              <a:srgbClr val="00B0F0"/>
                            </a:solidFill>
                            <a:latin typeface="Cambria Math"/>
                            <a:cs typeface="2005_iannnnnBMX" pitchFamily="2" charset="0"/>
                          </a:rPr>
                          <m:t>𝟕</m:t>
                        </m:r>
                      </m:e>
                      <m:sup>
                        <m:r>
                          <a:rPr lang="en-US" sz="1800" b="1" i="1">
                            <a:solidFill>
                              <a:srgbClr val="00B0F0"/>
                            </a:solidFill>
                            <a:latin typeface="Cambria Math"/>
                            <a:cs typeface="2005_iannnnnBMX" pitchFamily="2" charset="0"/>
                          </a:rPr>
                          <m:t>𝟒</m:t>
                        </m:r>
                      </m:sup>
                    </m:sSup>
                  </m:oMath>
                </a14:m>
                <a:r>
                  <a:rPr lang="en-US" sz="2800" dirty="0">
                    <a:latin typeface="2005_iannnnnBMX" pitchFamily="2" charset="0"/>
                    <a:cs typeface="2005_iannnnnBMX" pitchFamily="2" charset="0"/>
                  </a:rPr>
                  <a:t> is read as </a:t>
                </a:r>
                <a:r>
                  <a:rPr lang="en-US" sz="2800" b="1" dirty="0" smtClean="0">
                    <a:solidFill>
                      <a:schemeClr val="accent6">
                        <a:lumMod val="40000"/>
                        <a:lumOff val="60000"/>
                      </a:schemeClr>
                    </a:solidFill>
                    <a:latin typeface="2005_iannnnnBMX" pitchFamily="2" charset="0"/>
                    <a:cs typeface="2005_iannnnnBMX" pitchFamily="2" charset="0"/>
                  </a:rPr>
                  <a:t>the opposite of the quantity seven to the fourth power</a:t>
                </a:r>
                <a:r>
                  <a:rPr lang="en-US" sz="2800" dirty="0" smtClean="0">
                    <a:latin typeface="2005_iannnnnBMX" pitchFamily="2" charset="0"/>
                    <a:cs typeface="2005_iannnnnBMX" pitchFamily="2" charset="0"/>
                  </a:rPr>
                  <a:t>.</a:t>
                </a:r>
                <a:endParaRPr lang="en-US" sz="2800" dirty="0">
                  <a:latin typeface="2005_iannnnnBMX" pitchFamily="2" charset="0"/>
                  <a:cs typeface="2005_iannnnnBMX" pitchFamily="2" charset="0"/>
                </a:endParaRPr>
              </a:p>
              <a:p>
                <a:pPr marL="514350" indent="-514350">
                  <a:buNone/>
                </a:pPr>
                <a:r>
                  <a:rPr lang="en-US" sz="2800" dirty="0">
                    <a:latin typeface="2005_iannnnnBMX" pitchFamily="2" charset="0"/>
                    <a:cs typeface="2005_iannnnnBMX" pitchFamily="2" charset="0"/>
                  </a:rPr>
                  <a:t>   The value is </a:t>
                </a:r>
                <a:r>
                  <a:rPr lang="en-US" sz="2800" dirty="0" smtClean="0">
                    <a:latin typeface="2005_iannnnnBMX" pitchFamily="2" charset="0"/>
                    <a:cs typeface="2005_iannnnnBMX" pitchFamily="2" charset="0"/>
                  </a:rPr>
                  <a:t>–(7 </a:t>
                </a:r>
                <a:r>
                  <a:rPr lang="en-US" sz="2800" dirty="0">
                    <a:latin typeface="2005_iannnnnBMX" pitchFamily="2" charset="0"/>
                    <a:cs typeface="2005_iannnnnBMX" pitchFamily="2" charset="0"/>
                    <a:sym typeface="Symbol"/>
                  </a:rPr>
                  <a:t> </a:t>
                </a:r>
                <a:r>
                  <a:rPr lang="en-US" sz="2800" dirty="0" smtClean="0">
                    <a:latin typeface="2005_iannnnnBMX" pitchFamily="2" charset="0"/>
                    <a:cs typeface="2005_iannnnnBMX" pitchFamily="2" charset="0"/>
                    <a:sym typeface="Symbol"/>
                  </a:rPr>
                  <a:t>7 </a:t>
                </a:r>
                <a:r>
                  <a:rPr lang="en-US" sz="2800" dirty="0">
                    <a:latin typeface="2005_iannnnnBMX" pitchFamily="2" charset="0"/>
                    <a:cs typeface="2005_iannnnnBMX" pitchFamily="2" charset="0"/>
                    <a:sym typeface="Symbol"/>
                  </a:rPr>
                  <a:t> </a:t>
                </a:r>
                <a:r>
                  <a:rPr lang="en-US" sz="2800" dirty="0" smtClean="0">
                    <a:latin typeface="2005_iannnnnBMX" pitchFamily="2" charset="0"/>
                    <a:cs typeface="2005_iannnnnBMX" pitchFamily="2" charset="0"/>
                    <a:sym typeface="Symbol"/>
                  </a:rPr>
                  <a:t>7 </a:t>
                </a:r>
                <a:r>
                  <a:rPr lang="en-US" sz="2800" dirty="0">
                    <a:latin typeface="2005_iannnnnBMX" pitchFamily="2" charset="0"/>
                    <a:cs typeface="2005_iannnnnBMX" pitchFamily="2" charset="0"/>
                    <a:sym typeface="Symbol"/>
                  </a:rPr>
                  <a:t> </a:t>
                </a:r>
                <a:r>
                  <a:rPr lang="en-US" sz="2800" dirty="0" smtClean="0">
                    <a:latin typeface="2005_iannnnnBMX" pitchFamily="2" charset="0"/>
                    <a:cs typeface="2005_iannnnnBMX" pitchFamily="2" charset="0"/>
                    <a:sym typeface="Symbol"/>
                  </a:rPr>
                  <a:t>7) </a:t>
                </a:r>
                <a:r>
                  <a:rPr lang="en-US" sz="2800" dirty="0">
                    <a:latin typeface="2005_iannnnnBMX" pitchFamily="2" charset="0"/>
                    <a:cs typeface="2005_iannnnnBMX" pitchFamily="2" charset="0"/>
                    <a:sym typeface="Symbol"/>
                  </a:rPr>
                  <a:t>= </a:t>
                </a:r>
                <a:r>
                  <a:rPr lang="en-US" sz="2800" dirty="0" smtClean="0">
                    <a:latin typeface="2005_iannnnnBMX" pitchFamily="2" charset="0"/>
                    <a:cs typeface="2005_iannnnnBMX" pitchFamily="2" charset="0"/>
                    <a:sym typeface="Symbol"/>
                  </a:rPr>
                  <a:t>-2,401.</a:t>
                </a:r>
              </a:p>
              <a:p>
                <a:pPr marL="514350" indent="-514350">
                  <a:buNone/>
                </a:pPr>
                <a:r>
                  <a:rPr lang="en-US" sz="2800" dirty="0" smtClean="0">
                    <a:latin typeface="2005_iannnnnBMX" pitchFamily="2" charset="0"/>
                    <a:cs typeface="2005_iannnnnBMX" pitchFamily="2" charset="0"/>
                    <a:sym typeface="Symbol"/>
                  </a:rPr>
                  <a:t>5  </a:t>
                </a:r>
                <a14:m>
                  <m:oMath xmlns:m="http://schemas.openxmlformats.org/officeDocument/2006/math">
                    <m:sSup>
                      <m:sSupPr>
                        <m:ctrlPr>
                          <a:rPr lang="en-US" sz="1600" b="1" i="1" smtClean="0">
                            <a:solidFill>
                              <a:srgbClr val="00B0F0"/>
                            </a:solidFill>
                            <a:latin typeface="Cambria Math"/>
                            <a:cs typeface="2005_iannnnnBMX" pitchFamily="2" charset="0"/>
                          </a:rPr>
                        </m:ctrlPr>
                      </m:sSupPr>
                      <m:e>
                        <m:r>
                          <a:rPr lang="en-US" sz="1600" b="1" i="1">
                            <a:solidFill>
                              <a:srgbClr val="00B0F0"/>
                            </a:solidFill>
                            <a:latin typeface="Cambria Math"/>
                            <a:cs typeface="2005_iannnnnBMX" pitchFamily="2" charset="0"/>
                          </a:rPr>
                          <m:t>(</m:t>
                        </m:r>
                        <m:r>
                          <a:rPr lang="en-US" sz="1600" b="1" i="1" smtClean="0">
                            <a:solidFill>
                              <a:srgbClr val="00B0F0"/>
                            </a:solidFill>
                            <a:latin typeface="Cambria Math"/>
                            <a:cs typeface="2005_iannnnnBMX" pitchFamily="2" charset="0"/>
                          </a:rPr>
                          <m:t>−</m:t>
                        </m:r>
                        <m:r>
                          <a:rPr lang="en-US" sz="1600" b="1" i="1" smtClean="0">
                            <a:solidFill>
                              <a:srgbClr val="00B0F0"/>
                            </a:solidFill>
                            <a:latin typeface="Cambria Math"/>
                            <a:cs typeface="2005_iannnnnBMX" pitchFamily="2" charset="0"/>
                          </a:rPr>
                          <m:t>𝟖</m:t>
                        </m:r>
                        <m:r>
                          <a:rPr lang="en-US" sz="1600" b="1" i="1">
                            <a:solidFill>
                              <a:srgbClr val="00B0F0"/>
                            </a:solidFill>
                            <a:latin typeface="Cambria Math"/>
                            <a:cs typeface="2005_iannnnnBMX" pitchFamily="2" charset="0"/>
                          </a:rPr>
                          <m:t>)</m:t>
                        </m:r>
                      </m:e>
                      <m:sup>
                        <m:r>
                          <a:rPr lang="en-US" sz="1600" b="1" i="1" smtClean="0">
                            <a:solidFill>
                              <a:srgbClr val="00B0F0"/>
                            </a:solidFill>
                            <a:latin typeface="Cambria Math"/>
                            <a:cs typeface="2005_iannnnnBMX" pitchFamily="2" charset="0"/>
                          </a:rPr>
                          <m:t>𝟓</m:t>
                        </m:r>
                      </m:sup>
                    </m:sSup>
                  </m:oMath>
                </a14:m>
                <a:r>
                  <a:rPr lang="en-US" sz="2000" dirty="0">
                    <a:latin typeface="2005_iannnnnBMX" pitchFamily="2" charset="0"/>
                    <a:cs typeface="2005_iannnnnBMX" pitchFamily="2" charset="0"/>
                  </a:rPr>
                  <a:t> </a:t>
                </a:r>
                <a:r>
                  <a:rPr lang="en-US" sz="2800" dirty="0">
                    <a:latin typeface="2005_iannnnnBMX" pitchFamily="2" charset="0"/>
                    <a:cs typeface="2005_iannnnnBMX" pitchFamily="2" charset="0"/>
                  </a:rPr>
                  <a:t>is read as </a:t>
                </a:r>
                <a:r>
                  <a:rPr lang="en-US" sz="2800" b="1" dirty="0" smtClean="0">
                    <a:solidFill>
                      <a:schemeClr val="accent6">
                        <a:lumMod val="40000"/>
                        <a:lumOff val="60000"/>
                      </a:schemeClr>
                    </a:solidFill>
                    <a:latin typeface="2005_iannnnnBMX" pitchFamily="2" charset="0"/>
                    <a:cs typeface="2005_iannnnnBMX" pitchFamily="2" charset="0"/>
                  </a:rPr>
                  <a:t>negative eight to the fifth power</a:t>
                </a:r>
                <a:r>
                  <a:rPr lang="en-US" sz="2800" dirty="0" smtClean="0">
                    <a:latin typeface="2005_iannnnnBMX" pitchFamily="2" charset="0"/>
                    <a:cs typeface="2005_iannnnnBMX" pitchFamily="2" charset="0"/>
                  </a:rPr>
                  <a:t>.</a:t>
                </a:r>
                <a:endParaRPr lang="en-US" sz="2800" dirty="0">
                  <a:latin typeface="2005_iannnnnBMX" pitchFamily="2" charset="0"/>
                  <a:cs typeface="2005_iannnnnBMX" pitchFamily="2" charset="0"/>
                </a:endParaRPr>
              </a:p>
              <a:p>
                <a:pPr marL="514350" indent="-514350">
                  <a:buNone/>
                </a:pPr>
                <a:r>
                  <a:rPr lang="en-US" sz="2800" dirty="0">
                    <a:latin typeface="2005_iannnnnBMX" pitchFamily="2" charset="0"/>
                    <a:cs typeface="2005_iannnnnBMX" pitchFamily="2" charset="0"/>
                  </a:rPr>
                  <a:t>   The value is </a:t>
                </a:r>
                <a:r>
                  <a:rPr lang="en-US" sz="2800" dirty="0" smtClean="0">
                    <a:latin typeface="2005_iannnnnBMX" pitchFamily="2" charset="0"/>
                    <a:cs typeface="2005_iannnnnBMX" pitchFamily="2" charset="0"/>
                  </a:rPr>
                  <a:t>(-8) </a:t>
                </a:r>
                <a:r>
                  <a:rPr lang="en-US" sz="2800" dirty="0">
                    <a:latin typeface="2005_iannnnnBMX" pitchFamily="2" charset="0"/>
                    <a:cs typeface="2005_iannnnnBMX" pitchFamily="2" charset="0"/>
                    <a:sym typeface="Symbol"/>
                  </a:rPr>
                  <a:t> </a:t>
                </a:r>
                <a:r>
                  <a:rPr lang="en-US" sz="2800" dirty="0">
                    <a:latin typeface="2005_iannnnnBMX" pitchFamily="2" charset="0"/>
                    <a:cs typeface="2005_iannnnnBMX" pitchFamily="2" charset="0"/>
                  </a:rPr>
                  <a:t>(-8)</a:t>
                </a:r>
                <a:r>
                  <a:rPr lang="en-US" sz="2800" dirty="0" smtClean="0">
                    <a:latin typeface="2005_iannnnnBMX" pitchFamily="2" charset="0"/>
                    <a:cs typeface="2005_iannnnnBMX" pitchFamily="2" charset="0"/>
                    <a:sym typeface="Symbol"/>
                  </a:rPr>
                  <a:t> </a:t>
                </a:r>
                <a:r>
                  <a:rPr lang="en-US" sz="2800" dirty="0">
                    <a:latin typeface="2005_iannnnnBMX" pitchFamily="2" charset="0"/>
                    <a:cs typeface="2005_iannnnnBMX" pitchFamily="2" charset="0"/>
                    <a:sym typeface="Symbol"/>
                  </a:rPr>
                  <a:t> </a:t>
                </a:r>
                <a:r>
                  <a:rPr lang="en-US" sz="2800" dirty="0">
                    <a:latin typeface="2005_iannnnnBMX" pitchFamily="2" charset="0"/>
                    <a:cs typeface="2005_iannnnnBMX" pitchFamily="2" charset="0"/>
                  </a:rPr>
                  <a:t>(-8)</a:t>
                </a:r>
                <a:r>
                  <a:rPr lang="en-US" sz="2800" dirty="0" smtClean="0">
                    <a:latin typeface="2005_iannnnnBMX" pitchFamily="2" charset="0"/>
                    <a:cs typeface="2005_iannnnnBMX" pitchFamily="2" charset="0"/>
                    <a:sym typeface="Symbol"/>
                  </a:rPr>
                  <a:t> </a:t>
                </a:r>
                <a:r>
                  <a:rPr lang="en-US" sz="2800" dirty="0">
                    <a:latin typeface="2005_iannnnnBMX" pitchFamily="2" charset="0"/>
                    <a:cs typeface="2005_iannnnnBMX" pitchFamily="2" charset="0"/>
                    <a:sym typeface="Symbol"/>
                  </a:rPr>
                  <a:t> </a:t>
                </a:r>
                <a:r>
                  <a:rPr lang="en-US" sz="2800" dirty="0">
                    <a:latin typeface="2005_iannnnnBMX" pitchFamily="2" charset="0"/>
                    <a:cs typeface="2005_iannnnnBMX" pitchFamily="2" charset="0"/>
                  </a:rPr>
                  <a:t>(-8)</a:t>
                </a:r>
                <a:r>
                  <a:rPr lang="en-US" sz="2800" dirty="0" smtClean="0">
                    <a:latin typeface="2005_iannnnnBMX" pitchFamily="2" charset="0"/>
                    <a:cs typeface="2005_iannnnnBMX" pitchFamily="2" charset="0"/>
                    <a:sym typeface="Symbol"/>
                  </a:rPr>
                  <a:t> </a:t>
                </a:r>
                <a:r>
                  <a:rPr lang="en-US" sz="2800" dirty="0">
                    <a:latin typeface="2005_iannnnnBMX" pitchFamily="2" charset="0"/>
                    <a:cs typeface="2005_iannnnnBMX" pitchFamily="2" charset="0"/>
                    <a:sym typeface="Symbol"/>
                  </a:rPr>
                  <a:t> </a:t>
                </a:r>
                <a:r>
                  <a:rPr lang="en-US" sz="2800" dirty="0">
                    <a:latin typeface="2005_iannnnnBMX" pitchFamily="2" charset="0"/>
                    <a:cs typeface="2005_iannnnnBMX" pitchFamily="2" charset="0"/>
                  </a:rPr>
                  <a:t>(-8) </a:t>
                </a:r>
                <a:r>
                  <a:rPr lang="en-US" sz="2800" dirty="0" smtClean="0">
                    <a:latin typeface="2005_iannnnnBMX" pitchFamily="2" charset="0"/>
                    <a:cs typeface="2005_iannnnnBMX" pitchFamily="2" charset="0"/>
                    <a:sym typeface="Symbol"/>
                  </a:rPr>
                  <a:t>= -32,768.</a:t>
                </a:r>
                <a:endParaRPr lang="en-US" sz="2800" dirty="0">
                  <a:latin typeface="2005_iannnnnBMX" pitchFamily="2" charset="0"/>
                  <a:cs typeface="2005_iannnnnBMX" pitchFamily="2" charset="0"/>
                </a:endParaRPr>
              </a:p>
              <a:p>
                <a:pPr marL="514350" indent="-514350">
                  <a:buNone/>
                </a:pPr>
                <a:endParaRPr lang="en-US" sz="2800" dirty="0">
                  <a:latin typeface="2005_iannnnnBMX" pitchFamily="2" charset="0"/>
                  <a:cs typeface="2005_iannnnnBMX" pitchFamily="2" charset="0"/>
                </a:endParaRPr>
              </a:p>
              <a:p>
                <a:pPr marL="514350" indent="-514350">
                  <a:buNone/>
                </a:pPr>
                <a:endParaRPr lang="en-US" sz="2800" dirty="0">
                  <a:latin typeface="2005_iannnnnBMX" pitchFamily="2" charset="0"/>
                  <a:cs typeface="2005_iannnnnBMX" pitchFamily="2" charset="0"/>
                </a:endParaRPr>
              </a:p>
            </p:txBody>
          </p:sp>
        </mc:Choice>
        <mc:Fallback xmlns="">
          <p:sp>
            <p:nvSpPr>
              <p:cNvPr id="5123" name="Rectangle 3"/>
              <p:cNvSpPr>
                <a:spLocks noGrp="1" noRot="1" noChangeAspect="1" noMove="1" noResize="1" noEditPoints="1" noAdjustHandles="1" noChangeArrowheads="1" noChangeShapeType="1" noTextEdit="1"/>
              </p:cNvSpPr>
              <p:nvPr>
                <p:ph type="body" idx="1"/>
              </p:nvPr>
            </p:nvSpPr>
            <p:spPr>
              <a:xfrm>
                <a:off x="500034" y="908720"/>
                <a:ext cx="8001056" cy="5544616"/>
              </a:xfrm>
              <a:blipFill rotWithShape="1">
                <a:blip r:embed="rId2"/>
                <a:stretch>
                  <a:fillRect l="-1523" t="-1099" r="-609" b="-4835"/>
                </a:stretch>
              </a:blipFill>
            </p:spPr>
            <p:txBody>
              <a:bodyPr/>
              <a:lstStyle/>
              <a:p>
                <a:r>
                  <a:rPr lang="th-TH">
                    <a:noFill/>
                  </a:rPr>
                  <a:t> </a:t>
                </a:r>
              </a:p>
            </p:txBody>
          </p:sp>
        </mc:Fallback>
      </mc:AlternateContent>
    </p:spTree>
    <p:extLst>
      <p:ext uri="{BB962C8B-B14F-4D97-AF65-F5344CB8AC3E}">
        <p14:creationId xmlns:p14="http://schemas.microsoft.com/office/powerpoint/2010/main" val="282162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fade">
                                      <p:cBhvr>
                                        <p:cTn id="12" dur="500"/>
                                        <p:tgtEl>
                                          <p:spTgt spid="5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fade">
                                      <p:cBhvr>
                                        <p:cTn id="17" dur="500"/>
                                        <p:tgtEl>
                                          <p:spTgt spid="51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fade">
                                      <p:cBhvr>
                                        <p:cTn id="22" dur="500"/>
                                        <p:tgtEl>
                                          <p:spTgt spid="51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23">
                                            <p:txEl>
                                              <p:pRg st="4" end="4"/>
                                            </p:txEl>
                                          </p:spTgt>
                                        </p:tgtEl>
                                        <p:attrNameLst>
                                          <p:attrName>style.visibility</p:attrName>
                                        </p:attrNameLst>
                                      </p:cBhvr>
                                      <p:to>
                                        <p:strVal val="visible"/>
                                      </p:to>
                                    </p:set>
                                    <p:animEffect transition="in" filter="fade">
                                      <p:cBhvr>
                                        <p:cTn id="27" dur="500"/>
                                        <p:tgtEl>
                                          <p:spTgt spid="51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123">
                                            <p:txEl>
                                              <p:pRg st="5" end="5"/>
                                            </p:txEl>
                                          </p:spTgt>
                                        </p:tgtEl>
                                        <p:attrNameLst>
                                          <p:attrName>style.visibility</p:attrName>
                                        </p:attrNameLst>
                                      </p:cBhvr>
                                      <p:to>
                                        <p:strVal val="visible"/>
                                      </p:to>
                                    </p:set>
                                    <p:animEffect transition="in" filter="fade">
                                      <p:cBhvr>
                                        <p:cTn id="32" dur="500"/>
                                        <p:tgtEl>
                                          <p:spTgt spid="512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123">
                                            <p:txEl>
                                              <p:pRg st="6" end="6"/>
                                            </p:txEl>
                                          </p:spTgt>
                                        </p:tgtEl>
                                        <p:attrNameLst>
                                          <p:attrName>style.visibility</p:attrName>
                                        </p:attrNameLst>
                                      </p:cBhvr>
                                      <p:to>
                                        <p:strVal val="visible"/>
                                      </p:to>
                                    </p:set>
                                    <p:animEffect transition="in" filter="fade">
                                      <p:cBhvr>
                                        <p:cTn id="37" dur="500"/>
                                        <p:tgtEl>
                                          <p:spTgt spid="512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123">
                                            <p:txEl>
                                              <p:pRg st="7" end="7"/>
                                            </p:txEl>
                                          </p:spTgt>
                                        </p:tgtEl>
                                        <p:attrNameLst>
                                          <p:attrName>style.visibility</p:attrName>
                                        </p:attrNameLst>
                                      </p:cBhvr>
                                      <p:to>
                                        <p:strVal val="visible"/>
                                      </p:to>
                                    </p:set>
                                    <p:animEffect transition="in" filter="fade">
                                      <p:cBhvr>
                                        <p:cTn id="42" dur="500"/>
                                        <p:tgtEl>
                                          <p:spTgt spid="512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123">
                                            <p:txEl>
                                              <p:pRg st="8" end="8"/>
                                            </p:txEl>
                                          </p:spTgt>
                                        </p:tgtEl>
                                        <p:attrNameLst>
                                          <p:attrName>style.visibility</p:attrName>
                                        </p:attrNameLst>
                                      </p:cBhvr>
                                      <p:to>
                                        <p:strVal val="visible"/>
                                      </p:to>
                                    </p:set>
                                    <p:animEffect transition="in" filter="fade">
                                      <p:cBhvr>
                                        <p:cTn id="47" dur="500"/>
                                        <p:tgtEl>
                                          <p:spTgt spid="512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123">
                                            <p:txEl>
                                              <p:pRg st="9" end="9"/>
                                            </p:txEl>
                                          </p:spTgt>
                                        </p:tgtEl>
                                        <p:attrNameLst>
                                          <p:attrName>style.visibility</p:attrName>
                                        </p:attrNameLst>
                                      </p:cBhvr>
                                      <p:to>
                                        <p:strVal val="visible"/>
                                      </p:to>
                                    </p:set>
                                    <p:animEffect transition="in" filter="fade">
                                      <p:cBhvr>
                                        <p:cTn id="52" dur="500"/>
                                        <p:tgtEl>
                                          <p:spTgt spid="512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123">
                                            <p:txEl>
                                              <p:pRg st="10" end="10"/>
                                            </p:txEl>
                                          </p:spTgt>
                                        </p:tgtEl>
                                        <p:attrNameLst>
                                          <p:attrName>style.visibility</p:attrName>
                                        </p:attrNameLst>
                                      </p:cBhvr>
                                      <p:to>
                                        <p:strVal val="visible"/>
                                      </p:to>
                                    </p:set>
                                    <p:animEffect transition="in" filter="fade">
                                      <p:cBhvr>
                                        <p:cTn id="57" dur="500"/>
                                        <p:tgtEl>
                                          <p:spTgt spid="512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เมฆ 5"/>
          <p:cNvSpPr/>
          <p:nvPr/>
        </p:nvSpPr>
        <p:spPr>
          <a:xfrm>
            <a:off x="3000364" y="500042"/>
            <a:ext cx="2857520" cy="1071570"/>
          </a:xfrm>
          <a:prstGeom prst="clou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 name="ตัวยึดหมายเลขภาพนิ่ง 5"/>
          <p:cNvSpPr>
            <a:spLocks noGrp="1"/>
          </p:cNvSpPr>
          <p:nvPr>
            <p:ph type="sldNum" sz="quarter" idx="12"/>
          </p:nvPr>
        </p:nvSpPr>
        <p:spPr/>
        <p:txBody>
          <a:bodyPr/>
          <a:lstStyle/>
          <a:p>
            <a:fld id="{8E3771CF-BC35-4C5D-AE13-C627F28D70EF}" type="slidenum">
              <a:rPr lang="en-US"/>
              <a:pPr/>
              <a:t>7</a:t>
            </a:fld>
            <a:endParaRPr lang="en-US"/>
          </a:p>
        </p:txBody>
      </p:sp>
      <p:sp>
        <p:nvSpPr>
          <p:cNvPr id="5122" name="Rectangle 2"/>
          <p:cNvSpPr>
            <a:spLocks noGrp="1" noChangeArrowheads="1"/>
          </p:cNvSpPr>
          <p:nvPr>
            <p:ph type="title"/>
          </p:nvPr>
        </p:nvSpPr>
        <p:spPr>
          <a:xfrm>
            <a:off x="428596" y="571480"/>
            <a:ext cx="7924800" cy="857256"/>
          </a:xfrm>
        </p:spPr>
        <p:txBody>
          <a:bodyPr/>
          <a:lstStyle/>
          <a:p>
            <a:pPr algn="ctr"/>
            <a:r>
              <a:rPr lang="en-US" sz="4000" dirty="0" smtClean="0">
                <a:solidFill>
                  <a:srgbClr val="FFFF00"/>
                </a:solidFill>
                <a:latin typeface="2005_iannnnnBMX" pitchFamily="2" charset="0"/>
                <a:cs typeface="2005_iannnnnBMX" pitchFamily="2" charset="0"/>
              </a:rPr>
              <a:t>Exponents</a:t>
            </a:r>
            <a:endParaRPr lang="en-US" sz="4000" dirty="0">
              <a:solidFill>
                <a:srgbClr val="FFFF00"/>
              </a:solidFill>
              <a:latin typeface="2005_iannnnnBMX" pitchFamily="2" charset="0"/>
              <a:cs typeface="2005_iannnnnBMX" pitchFamily="2" charset="0"/>
            </a:endParaRPr>
          </a:p>
        </p:txBody>
      </p:sp>
      <mc:AlternateContent xmlns:mc="http://schemas.openxmlformats.org/markup-compatibility/2006" xmlns:a14="http://schemas.microsoft.com/office/drawing/2010/main">
        <mc:Choice Requires="a14">
          <p:sp>
            <p:nvSpPr>
              <p:cNvPr id="5123" name="Rectangle 3"/>
              <p:cNvSpPr>
                <a:spLocks noGrp="1" noChangeArrowheads="1"/>
              </p:cNvSpPr>
              <p:nvPr>
                <p:ph type="body" idx="1"/>
              </p:nvPr>
            </p:nvSpPr>
            <p:spPr>
              <a:xfrm>
                <a:off x="500034" y="1357298"/>
                <a:ext cx="8001056" cy="5143536"/>
              </a:xfrm>
            </p:spPr>
            <p:txBody>
              <a:bodyPr/>
              <a:lstStyle/>
              <a:p>
                <a:pPr marL="514350" indent="-514350">
                  <a:buNone/>
                </a:pPr>
                <a:r>
                  <a:rPr lang="en-US" sz="2800" b="1" dirty="0" smtClean="0">
                    <a:solidFill>
                      <a:srgbClr val="FFFF00"/>
                    </a:solidFill>
                    <a:latin typeface="2005_iannnnnBMX" pitchFamily="2" charset="0"/>
                    <a:cs typeface="2005_iannnnnBMX" pitchFamily="2" charset="0"/>
                  </a:rPr>
                  <a:t>Example</a:t>
                </a:r>
                <a:r>
                  <a:rPr lang="en-US" sz="2800" b="1" dirty="0" smtClean="0">
                    <a:solidFill>
                      <a:srgbClr val="00B0F0"/>
                    </a:solidFill>
                    <a:latin typeface="2005_iannnnnBMX" pitchFamily="2" charset="0"/>
                    <a:cs typeface="2005_iannnnnBMX" pitchFamily="2" charset="0"/>
                  </a:rPr>
                  <a:t> Using an Exponent</a:t>
                </a:r>
              </a:p>
              <a:p>
                <a:pPr marL="514350" indent="-514350">
                  <a:buNone/>
                </a:pPr>
                <a:r>
                  <a:rPr lang="en-US" sz="2800" b="1" dirty="0" smtClean="0">
                    <a:solidFill>
                      <a:srgbClr val="00B0F0"/>
                    </a:solidFill>
                    <a:latin typeface="2005_iannnnnBMX" pitchFamily="2" charset="0"/>
                    <a:cs typeface="2005_iannnnnBMX" pitchFamily="2" charset="0"/>
                  </a:rPr>
                  <a:t>Write the expression using an exponent.</a:t>
                </a:r>
              </a:p>
              <a:p>
                <a:pPr marL="514350" indent="-514350">
                  <a:buNone/>
                </a:pPr>
                <a:r>
                  <a:rPr lang="en-US" sz="2800" b="1" dirty="0" smtClean="0">
                    <a:latin typeface="2005_iannnnnBMX" pitchFamily="2" charset="0"/>
                    <a:cs typeface="2005_iannnnnBMX" pitchFamily="2" charset="0"/>
                  </a:rPr>
                  <a:t>1. (-5)(-5)(-5)</a:t>
                </a:r>
              </a:p>
              <a:p>
                <a:pPr marL="514350" indent="-514350">
                  <a:buNone/>
                </a:pPr>
                <a:r>
                  <a:rPr lang="en-US" sz="2800" dirty="0" smtClean="0">
                    <a:latin typeface="2005_iannnnnBMX" pitchFamily="2" charset="0"/>
                    <a:cs typeface="2005_iannnnnBMX" pitchFamily="2" charset="0"/>
                  </a:rPr>
                  <a:t>  = </a:t>
                </a:r>
                <a14:m>
                  <m:oMath xmlns:m="http://schemas.openxmlformats.org/officeDocument/2006/math">
                    <m:sSup>
                      <m:sSupPr>
                        <m:ctrlPr>
                          <a:rPr lang="en-US" sz="2000" b="1" i="1" smtClean="0">
                            <a:solidFill>
                              <a:schemeClr val="bg1"/>
                            </a:solidFill>
                            <a:latin typeface="Cambria Math"/>
                            <a:cs typeface="2005_iannnnnBMX" pitchFamily="2" charset="0"/>
                          </a:rPr>
                        </m:ctrlPr>
                      </m:sSupPr>
                      <m:e>
                        <m:r>
                          <a:rPr lang="en-US" sz="2000" b="1" i="1" smtClean="0">
                            <a:solidFill>
                              <a:schemeClr val="bg1"/>
                            </a:solidFill>
                            <a:latin typeface="Cambria Math"/>
                            <a:cs typeface="2005_iannnnnBMX" pitchFamily="2" charset="0"/>
                          </a:rPr>
                          <m:t>(−</m:t>
                        </m:r>
                        <m:r>
                          <a:rPr lang="en-US" sz="2000" b="1" i="1" smtClean="0">
                            <a:solidFill>
                              <a:schemeClr val="bg1"/>
                            </a:solidFill>
                            <a:latin typeface="Cambria Math"/>
                            <a:cs typeface="2005_iannnnnBMX" pitchFamily="2" charset="0"/>
                          </a:rPr>
                          <m:t>𝟓</m:t>
                        </m:r>
                        <m:r>
                          <a:rPr lang="en-US" sz="2000" b="1" i="1" smtClean="0">
                            <a:solidFill>
                              <a:schemeClr val="bg1"/>
                            </a:solidFill>
                            <a:latin typeface="Cambria Math"/>
                            <a:cs typeface="2005_iannnnnBMX" pitchFamily="2" charset="0"/>
                          </a:rPr>
                          <m:t>)</m:t>
                        </m:r>
                      </m:e>
                      <m:sup>
                        <m:r>
                          <a:rPr lang="en-US" sz="2000" b="1" i="1" smtClean="0">
                            <a:solidFill>
                              <a:schemeClr val="bg1"/>
                            </a:solidFill>
                            <a:latin typeface="Cambria Math"/>
                            <a:cs typeface="2005_iannnnnBMX" pitchFamily="2" charset="0"/>
                          </a:rPr>
                          <m:t>𝟑</m:t>
                        </m:r>
                      </m:sup>
                    </m:sSup>
                  </m:oMath>
                </a14:m>
                <a:r>
                  <a:rPr lang="en-US" sz="2800" dirty="0" smtClean="0">
                    <a:latin typeface="2005_iannnnnBMX" pitchFamily="2" charset="0"/>
                    <a:cs typeface="2005_iannnnnBMX" pitchFamily="2" charset="0"/>
                  </a:rPr>
                  <a:t>   		</a:t>
                </a:r>
                <a:r>
                  <a:rPr lang="en-US" sz="2800" b="1" dirty="0" smtClean="0">
                    <a:solidFill>
                      <a:schemeClr val="accent6">
                        <a:lumMod val="60000"/>
                        <a:lumOff val="40000"/>
                      </a:schemeClr>
                    </a:solidFill>
                    <a:latin typeface="2005_iannnnnBMX" pitchFamily="2" charset="0"/>
                    <a:cs typeface="2005_iannnnnBMX" pitchFamily="2" charset="0"/>
                  </a:rPr>
                  <a:t>Include the negative sign within parentheses.</a:t>
                </a:r>
              </a:p>
              <a:p>
                <a:pPr marL="514350" indent="-514350">
                  <a:buNone/>
                </a:pPr>
                <a:r>
                  <a:rPr lang="en-US" sz="2800" dirty="0" smtClean="0">
                    <a:latin typeface="2005_iannnnnBMX" pitchFamily="2" charset="0"/>
                    <a:cs typeface="2005_iannnnnBMX" pitchFamily="2" charset="0"/>
                  </a:rPr>
                  <a:t>2. -2 </a:t>
                </a:r>
                <a:r>
                  <a:rPr lang="en-US" sz="2800" dirty="0" smtClean="0">
                    <a:latin typeface="2005_iannnnnBMX" pitchFamily="2" charset="0"/>
                    <a:cs typeface="2005_iannnnnBMX" pitchFamily="2" charset="0"/>
                    <a:sym typeface="Symbol"/>
                  </a:rPr>
                  <a:t> a </a:t>
                </a:r>
                <a:r>
                  <a:rPr lang="en-US" sz="2800" dirty="0">
                    <a:latin typeface="2005_iannnnnBMX" pitchFamily="2" charset="0"/>
                    <a:cs typeface="2005_iannnnnBMX" pitchFamily="2" charset="0"/>
                    <a:sym typeface="Symbol"/>
                  </a:rPr>
                  <a:t> </a:t>
                </a:r>
                <a:r>
                  <a:rPr lang="en-US" sz="2800" dirty="0" smtClean="0">
                    <a:latin typeface="2005_iannnnnBMX" pitchFamily="2" charset="0"/>
                    <a:cs typeface="2005_iannnnnBMX" pitchFamily="2" charset="0"/>
                    <a:sym typeface="Symbol"/>
                  </a:rPr>
                  <a:t>b </a:t>
                </a:r>
                <a:r>
                  <a:rPr lang="en-US" sz="2800" dirty="0">
                    <a:latin typeface="2005_iannnnnBMX" pitchFamily="2" charset="0"/>
                    <a:cs typeface="2005_iannnnnBMX" pitchFamily="2" charset="0"/>
                    <a:sym typeface="Symbol"/>
                  </a:rPr>
                  <a:t> </a:t>
                </a:r>
                <a:r>
                  <a:rPr lang="en-US" sz="2800" dirty="0" smtClean="0">
                    <a:latin typeface="2005_iannnnnBMX" pitchFamily="2" charset="0"/>
                    <a:cs typeface="2005_iannnnnBMX" pitchFamily="2" charset="0"/>
                    <a:sym typeface="Symbol"/>
                  </a:rPr>
                  <a:t>a </a:t>
                </a:r>
                <a:r>
                  <a:rPr lang="en-US" sz="2800" dirty="0">
                    <a:latin typeface="2005_iannnnnBMX" pitchFamily="2" charset="0"/>
                    <a:cs typeface="2005_iannnnnBMX" pitchFamily="2" charset="0"/>
                    <a:sym typeface="Symbol"/>
                  </a:rPr>
                  <a:t> </a:t>
                </a:r>
                <a:r>
                  <a:rPr lang="en-US" sz="2800" dirty="0" smtClean="0">
                    <a:latin typeface="2005_iannnnnBMX" pitchFamily="2" charset="0"/>
                    <a:cs typeface="2005_iannnnnBMX" pitchFamily="2" charset="0"/>
                    <a:sym typeface="Symbol"/>
                  </a:rPr>
                  <a:t>a</a:t>
                </a:r>
                <a:r>
                  <a:rPr lang="en-US" sz="2800" dirty="0">
                    <a:latin typeface="2005_iannnnnBMX" pitchFamily="2" charset="0"/>
                    <a:cs typeface="2005_iannnnnBMX" pitchFamily="2" charset="0"/>
                    <a:sym typeface="Symbol"/>
                  </a:rPr>
                  <a:t> </a:t>
                </a:r>
                <a:endParaRPr lang="en-US" sz="2800" dirty="0" smtClean="0">
                  <a:latin typeface="2005_iannnnnBMX" pitchFamily="2" charset="0"/>
                  <a:cs typeface="2005_iannnnnBMX" pitchFamily="2" charset="0"/>
                  <a:sym typeface="Symbol"/>
                </a:endParaRPr>
              </a:p>
              <a:p>
                <a:pPr marL="514350" indent="-514350">
                  <a:buNone/>
                </a:pPr>
                <a:r>
                  <a:rPr lang="en-US" sz="2800" dirty="0">
                    <a:latin typeface="2005_iannnnnBMX" pitchFamily="2" charset="0"/>
                    <a:cs typeface="2005_iannnnnBMX" pitchFamily="2" charset="0"/>
                    <a:sym typeface="Symbol"/>
                  </a:rPr>
                  <a:t> </a:t>
                </a:r>
                <a:r>
                  <a:rPr lang="en-US" sz="2800" dirty="0" smtClean="0">
                    <a:latin typeface="2005_iannnnnBMX" pitchFamily="2" charset="0"/>
                    <a:cs typeface="2005_iannnnnBMX" pitchFamily="2" charset="0"/>
                    <a:sym typeface="Symbol"/>
                  </a:rPr>
                  <a:t> = </a:t>
                </a:r>
                <a:r>
                  <a:rPr lang="en-US" sz="2800" dirty="0">
                    <a:latin typeface="2005_iannnnnBMX" pitchFamily="2" charset="0"/>
                    <a:cs typeface="2005_iannnnnBMX" pitchFamily="2" charset="0"/>
                  </a:rPr>
                  <a:t>-2 </a:t>
                </a:r>
                <a:r>
                  <a:rPr lang="en-US" sz="2800" dirty="0">
                    <a:latin typeface="2005_iannnnnBMX" pitchFamily="2" charset="0"/>
                    <a:cs typeface="2005_iannnnnBMX" pitchFamily="2" charset="0"/>
                    <a:sym typeface="Symbol"/>
                  </a:rPr>
                  <a:t> a  </a:t>
                </a:r>
                <a:r>
                  <a:rPr lang="en-US" sz="2800" dirty="0" smtClean="0">
                    <a:latin typeface="2005_iannnnnBMX" pitchFamily="2" charset="0"/>
                    <a:cs typeface="2005_iannnnnBMX" pitchFamily="2" charset="0"/>
                    <a:sym typeface="Symbol"/>
                  </a:rPr>
                  <a:t>a </a:t>
                </a:r>
                <a:r>
                  <a:rPr lang="en-US" sz="2800" dirty="0">
                    <a:latin typeface="2005_iannnnnBMX" pitchFamily="2" charset="0"/>
                    <a:cs typeface="2005_iannnnnBMX" pitchFamily="2" charset="0"/>
                    <a:sym typeface="Symbol"/>
                  </a:rPr>
                  <a:t> a  </a:t>
                </a:r>
                <a:r>
                  <a:rPr lang="en-US" sz="2800" dirty="0" smtClean="0">
                    <a:latin typeface="2005_iannnnnBMX" pitchFamily="2" charset="0"/>
                    <a:cs typeface="2005_iannnnnBMX" pitchFamily="2" charset="0"/>
                    <a:sym typeface="Symbol"/>
                  </a:rPr>
                  <a:t>b  	</a:t>
                </a:r>
                <a:r>
                  <a:rPr lang="en-US" sz="2800" b="1" dirty="0" smtClean="0">
                    <a:solidFill>
                      <a:schemeClr val="accent6">
                        <a:lumMod val="60000"/>
                        <a:lumOff val="40000"/>
                      </a:schemeClr>
                    </a:solidFill>
                    <a:latin typeface="2005_iannnnnBMX" pitchFamily="2" charset="0"/>
                    <a:cs typeface="2005_iannnnnBMX" pitchFamily="2" charset="0"/>
                    <a:sym typeface="Symbol"/>
                  </a:rPr>
                  <a:t>commutative and associative properties</a:t>
                </a:r>
              </a:p>
              <a:p>
                <a:pPr marL="514350" indent="-514350">
                  <a:buNone/>
                </a:pPr>
                <a:r>
                  <a:rPr lang="en-US" sz="2800" dirty="0">
                    <a:latin typeface="2005_iannnnnBMX" pitchFamily="2" charset="0"/>
                    <a:cs typeface="2005_iannnnnBMX" pitchFamily="2" charset="0"/>
                    <a:sym typeface="Symbol"/>
                  </a:rPr>
                  <a:t> </a:t>
                </a:r>
                <a:r>
                  <a:rPr lang="en-US" sz="2800" dirty="0" smtClean="0">
                    <a:latin typeface="2005_iannnnnBMX" pitchFamily="2" charset="0"/>
                    <a:cs typeface="2005_iannnnnBMX" pitchFamily="2" charset="0"/>
                    <a:sym typeface="Symbol"/>
                  </a:rPr>
                  <a:t> = -2</a:t>
                </a:r>
                <a14:m>
                  <m:oMath xmlns:m="http://schemas.openxmlformats.org/officeDocument/2006/math">
                    <m:sSup>
                      <m:sSupPr>
                        <m:ctrlPr>
                          <a:rPr lang="en-US" sz="2000" b="1" i="1" smtClean="0">
                            <a:solidFill>
                              <a:schemeClr val="bg1"/>
                            </a:solidFill>
                            <a:latin typeface="Cambria Math"/>
                            <a:cs typeface="2005_iannnnnBMX" pitchFamily="2" charset="0"/>
                          </a:rPr>
                        </m:ctrlPr>
                      </m:sSupPr>
                      <m:e>
                        <m:r>
                          <a:rPr lang="en-US" sz="2000" b="1" i="1" smtClean="0">
                            <a:solidFill>
                              <a:schemeClr val="bg1"/>
                            </a:solidFill>
                            <a:latin typeface="Cambria Math"/>
                            <a:cs typeface="2005_iannnnnBMX" pitchFamily="2" charset="0"/>
                          </a:rPr>
                          <m:t>𝒂</m:t>
                        </m:r>
                      </m:e>
                      <m:sup>
                        <m:r>
                          <a:rPr lang="en-US" sz="2000" b="1" i="1">
                            <a:solidFill>
                              <a:schemeClr val="bg1"/>
                            </a:solidFill>
                            <a:latin typeface="Cambria Math"/>
                            <a:cs typeface="2005_iannnnnBMX" pitchFamily="2" charset="0"/>
                          </a:rPr>
                          <m:t>𝟑</m:t>
                        </m:r>
                      </m:sup>
                    </m:sSup>
                  </m:oMath>
                </a14:m>
                <a:r>
                  <a:rPr lang="en-US" sz="2800" dirty="0" smtClean="0">
                    <a:latin typeface="2005_iannnnnBMX" pitchFamily="2" charset="0"/>
                    <a:cs typeface="2005_iannnnnBMX" pitchFamily="2" charset="0"/>
                  </a:rPr>
                  <a:t>b               	</a:t>
                </a:r>
                <a:r>
                  <a:rPr lang="en-US" sz="2800" b="1" dirty="0" smtClean="0">
                    <a:solidFill>
                      <a:schemeClr val="accent6">
                        <a:lumMod val="60000"/>
                        <a:lumOff val="40000"/>
                      </a:schemeClr>
                    </a:solidFill>
                    <a:latin typeface="2005_iannnnnBMX" pitchFamily="2" charset="0"/>
                    <a:cs typeface="2005_iannnnnBMX" pitchFamily="2" charset="0"/>
                  </a:rPr>
                  <a:t>Write </a:t>
                </a:r>
                <a:r>
                  <a:rPr lang="en-US" sz="2800" b="1" dirty="0">
                    <a:solidFill>
                      <a:schemeClr val="accent6">
                        <a:lumMod val="60000"/>
                        <a:lumOff val="40000"/>
                      </a:schemeClr>
                    </a:solidFill>
                    <a:latin typeface="2005_iannnnnBMX" pitchFamily="2" charset="0"/>
                    <a:cs typeface="2005_iannnnnBMX" pitchFamily="2" charset="0"/>
                    <a:sym typeface="Symbol"/>
                  </a:rPr>
                  <a:t>a  a  </a:t>
                </a:r>
                <a:r>
                  <a:rPr lang="en-US" sz="2800" b="1" dirty="0" smtClean="0">
                    <a:solidFill>
                      <a:schemeClr val="accent6">
                        <a:lumMod val="60000"/>
                        <a:lumOff val="40000"/>
                      </a:schemeClr>
                    </a:solidFill>
                    <a:latin typeface="2005_iannnnnBMX" pitchFamily="2" charset="0"/>
                    <a:cs typeface="2005_iannnnnBMX" pitchFamily="2" charset="0"/>
                    <a:sym typeface="Symbol"/>
                  </a:rPr>
                  <a:t>a using exponents.</a:t>
                </a:r>
              </a:p>
              <a:p>
                <a:pPr marL="514350" indent="-514350">
                  <a:buNone/>
                </a:pPr>
                <a:endParaRPr lang="en-US" sz="2800" b="1" dirty="0">
                  <a:solidFill>
                    <a:schemeClr val="accent6">
                      <a:lumMod val="60000"/>
                      <a:lumOff val="40000"/>
                    </a:schemeClr>
                  </a:solidFill>
                  <a:latin typeface="2005_iannnnnBMX" pitchFamily="2" charset="0"/>
                  <a:cs typeface="2005_iannnnnBMX" pitchFamily="2" charset="0"/>
                </a:endParaRPr>
              </a:p>
            </p:txBody>
          </p:sp>
        </mc:Choice>
        <mc:Fallback xmlns="">
          <p:sp>
            <p:nvSpPr>
              <p:cNvPr id="5123" name="Rectangle 3"/>
              <p:cNvSpPr>
                <a:spLocks noGrp="1" noRot="1" noChangeAspect="1" noMove="1" noResize="1" noEditPoints="1" noAdjustHandles="1" noChangeArrowheads="1" noChangeShapeType="1" noTextEdit="1"/>
              </p:cNvSpPr>
              <p:nvPr>
                <p:ph type="body" idx="1"/>
              </p:nvPr>
            </p:nvSpPr>
            <p:spPr>
              <a:xfrm>
                <a:off x="500034" y="1357298"/>
                <a:ext cx="8001056" cy="5143536"/>
              </a:xfrm>
              <a:blipFill rotWithShape="1">
                <a:blip r:embed="rId2"/>
                <a:stretch>
                  <a:fillRect l="-1523" t="-1186"/>
                </a:stretch>
              </a:blipFill>
            </p:spPr>
            <p:txBody>
              <a:bodyPr/>
              <a:lstStyle/>
              <a:p>
                <a:r>
                  <a:rPr lang="th-TH">
                    <a:noFill/>
                  </a:rPr>
                  <a:t> </a:t>
                </a:r>
              </a:p>
            </p:txBody>
          </p:sp>
        </mc:Fallback>
      </mc:AlternateContent>
    </p:spTree>
    <p:extLst>
      <p:ext uri="{BB962C8B-B14F-4D97-AF65-F5344CB8AC3E}">
        <p14:creationId xmlns:p14="http://schemas.microsoft.com/office/powerpoint/2010/main" val="2121602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fade">
                                      <p:cBhvr>
                                        <p:cTn id="12" dur="500"/>
                                        <p:tgtEl>
                                          <p:spTgt spid="5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fade">
                                      <p:cBhvr>
                                        <p:cTn id="17" dur="500"/>
                                        <p:tgtEl>
                                          <p:spTgt spid="51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fade">
                                      <p:cBhvr>
                                        <p:cTn id="22" dur="500"/>
                                        <p:tgtEl>
                                          <p:spTgt spid="51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23">
                                            <p:txEl>
                                              <p:pRg st="4" end="4"/>
                                            </p:txEl>
                                          </p:spTgt>
                                        </p:tgtEl>
                                        <p:attrNameLst>
                                          <p:attrName>style.visibility</p:attrName>
                                        </p:attrNameLst>
                                      </p:cBhvr>
                                      <p:to>
                                        <p:strVal val="visible"/>
                                      </p:to>
                                    </p:set>
                                    <p:animEffect transition="in" filter="fade">
                                      <p:cBhvr>
                                        <p:cTn id="27" dur="500"/>
                                        <p:tgtEl>
                                          <p:spTgt spid="51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123">
                                            <p:txEl>
                                              <p:pRg st="5" end="5"/>
                                            </p:txEl>
                                          </p:spTgt>
                                        </p:tgtEl>
                                        <p:attrNameLst>
                                          <p:attrName>style.visibility</p:attrName>
                                        </p:attrNameLst>
                                      </p:cBhvr>
                                      <p:to>
                                        <p:strVal val="visible"/>
                                      </p:to>
                                    </p:set>
                                    <p:animEffect transition="in" filter="fade">
                                      <p:cBhvr>
                                        <p:cTn id="32" dur="500"/>
                                        <p:tgtEl>
                                          <p:spTgt spid="512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123">
                                            <p:txEl>
                                              <p:pRg st="6" end="6"/>
                                            </p:txEl>
                                          </p:spTgt>
                                        </p:tgtEl>
                                        <p:attrNameLst>
                                          <p:attrName>style.visibility</p:attrName>
                                        </p:attrNameLst>
                                      </p:cBhvr>
                                      <p:to>
                                        <p:strVal val="visible"/>
                                      </p:to>
                                    </p:set>
                                    <p:animEffect transition="in" filter="fade">
                                      <p:cBhvr>
                                        <p:cTn id="37" dur="500"/>
                                        <p:tgtEl>
                                          <p:spTgt spid="51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เมฆ 5"/>
          <p:cNvSpPr/>
          <p:nvPr/>
        </p:nvSpPr>
        <p:spPr>
          <a:xfrm>
            <a:off x="3000364" y="500042"/>
            <a:ext cx="2857520" cy="1071570"/>
          </a:xfrm>
          <a:prstGeom prst="clou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 name="ตัวยึดหมายเลขภาพนิ่ง 5"/>
          <p:cNvSpPr>
            <a:spLocks noGrp="1"/>
          </p:cNvSpPr>
          <p:nvPr>
            <p:ph type="sldNum" sz="quarter" idx="12"/>
          </p:nvPr>
        </p:nvSpPr>
        <p:spPr/>
        <p:txBody>
          <a:bodyPr/>
          <a:lstStyle/>
          <a:p>
            <a:fld id="{8E3771CF-BC35-4C5D-AE13-C627F28D70EF}" type="slidenum">
              <a:rPr lang="en-US"/>
              <a:pPr/>
              <a:t>8</a:t>
            </a:fld>
            <a:endParaRPr lang="en-US"/>
          </a:p>
        </p:txBody>
      </p:sp>
      <p:sp>
        <p:nvSpPr>
          <p:cNvPr id="5122" name="Rectangle 2"/>
          <p:cNvSpPr>
            <a:spLocks noGrp="1" noChangeArrowheads="1"/>
          </p:cNvSpPr>
          <p:nvPr>
            <p:ph type="title"/>
          </p:nvPr>
        </p:nvSpPr>
        <p:spPr>
          <a:xfrm>
            <a:off x="428596" y="571480"/>
            <a:ext cx="7924800" cy="857256"/>
          </a:xfrm>
        </p:spPr>
        <p:txBody>
          <a:bodyPr/>
          <a:lstStyle/>
          <a:p>
            <a:pPr algn="ctr"/>
            <a:r>
              <a:rPr lang="en-US" sz="4000" dirty="0" smtClean="0">
                <a:solidFill>
                  <a:srgbClr val="FFFF00"/>
                </a:solidFill>
                <a:latin typeface="2005_iannnnnBMX" pitchFamily="2" charset="0"/>
                <a:cs typeface="2005_iannnnnBMX" pitchFamily="2" charset="0"/>
              </a:rPr>
              <a:t>Exponents</a:t>
            </a:r>
            <a:endParaRPr lang="en-US" sz="4000" dirty="0">
              <a:solidFill>
                <a:srgbClr val="FFFF00"/>
              </a:solidFill>
              <a:latin typeface="2005_iannnnnBMX" pitchFamily="2" charset="0"/>
              <a:cs typeface="2005_iannnnnBMX" pitchFamily="2" charset="0"/>
            </a:endParaRPr>
          </a:p>
        </p:txBody>
      </p:sp>
      <mc:AlternateContent xmlns:mc="http://schemas.openxmlformats.org/markup-compatibility/2006" xmlns:a14="http://schemas.microsoft.com/office/drawing/2010/main">
        <mc:Choice Requires="a14">
          <p:sp>
            <p:nvSpPr>
              <p:cNvPr id="5123" name="Rectangle 3"/>
              <p:cNvSpPr>
                <a:spLocks noGrp="1" noChangeArrowheads="1"/>
              </p:cNvSpPr>
              <p:nvPr>
                <p:ph type="body" idx="1"/>
              </p:nvPr>
            </p:nvSpPr>
            <p:spPr>
              <a:xfrm>
                <a:off x="500034" y="1357298"/>
                <a:ext cx="8001056" cy="5143536"/>
              </a:xfrm>
            </p:spPr>
            <p:txBody>
              <a:bodyPr/>
              <a:lstStyle/>
              <a:p>
                <a:pPr marL="514350" indent="-514350">
                  <a:buNone/>
                </a:pPr>
                <a:r>
                  <a:rPr lang="en-US" sz="2800" b="1" dirty="0" smtClean="0">
                    <a:solidFill>
                      <a:srgbClr val="FFFF00"/>
                    </a:solidFill>
                    <a:latin typeface="2005_iannnnnBMX" pitchFamily="2" charset="0"/>
                    <a:cs typeface="2005_iannnnnBMX" pitchFamily="2" charset="0"/>
                  </a:rPr>
                  <a:t>Example</a:t>
                </a:r>
                <a:r>
                  <a:rPr lang="en-US" sz="2800" b="1" dirty="0" smtClean="0">
                    <a:solidFill>
                      <a:srgbClr val="00B0F0"/>
                    </a:solidFill>
                    <a:latin typeface="2005_iannnnnBMX" pitchFamily="2" charset="0"/>
                    <a:cs typeface="2005_iannnnnBMX" pitchFamily="2" charset="0"/>
                  </a:rPr>
                  <a:t> Simplifying a Power</a:t>
                </a:r>
              </a:p>
              <a:p>
                <a:pPr marL="514350" indent="-514350">
                  <a:buNone/>
                </a:pPr>
                <a:r>
                  <a:rPr lang="en-US" sz="2800" b="1" dirty="0" smtClean="0">
                    <a:solidFill>
                      <a:schemeClr val="bg1"/>
                    </a:solidFill>
                    <a:latin typeface="2005_iannnnnBMX" pitchFamily="2" charset="0"/>
                    <a:cs typeface="2005_iannnnnBMX" pitchFamily="2" charset="0"/>
                  </a:rPr>
                  <a:t>A microscope can magnify a specimen </a:t>
                </a:r>
                <a14:m>
                  <m:oMath xmlns:m="http://schemas.openxmlformats.org/officeDocument/2006/math">
                    <m:sSup>
                      <m:sSupPr>
                        <m:ctrlPr>
                          <a:rPr lang="en-US" sz="1800" b="1" i="1">
                            <a:solidFill>
                              <a:schemeClr val="bg1"/>
                            </a:solidFill>
                            <a:latin typeface="Cambria Math"/>
                            <a:cs typeface="2005_iannnnnBMX" pitchFamily="2" charset="0"/>
                          </a:rPr>
                        </m:ctrlPr>
                      </m:sSupPr>
                      <m:e>
                        <m:r>
                          <a:rPr lang="en-US" sz="1800" b="1" i="1" smtClean="0">
                            <a:solidFill>
                              <a:schemeClr val="bg1"/>
                            </a:solidFill>
                            <a:latin typeface="Cambria Math"/>
                            <a:cs typeface="2005_iannnnnBMX" pitchFamily="2" charset="0"/>
                          </a:rPr>
                          <m:t>𝟏𝟎</m:t>
                        </m:r>
                      </m:e>
                      <m:sup>
                        <m:r>
                          <a:rPr lang="en-US" sz="1800" b="1" i="1">
                            <a:solidFill>
                              <a:schemeClr val="bg1"/>
                            </a:solidFill>
                            <a:latin typeface="Cambria Math"/>
                            <a:cs typeface="2005_iannnnnBMX" pitchFamily="2" charset="0"/>
                          </a:rPr>
                          <m:t>𝟑</m:t>
                        </m:r>
                      </m:sup>
                    </m:sSup>
                  </m:oMath>
                </a14:m>
                <a:r>
                  <a:rPr lang="en-US" sz="2800" b="1" dirty="0" smtClean="0">
                    <a:solidFill>
                      <a:schemeClr val="bg1"/>
                    </a:solidFill>
                    <a:latin typeface="2005_iannnnnBMX" pitchFamily="2" charset="0"/>
                    <a:cs typeface="2005_iannnnnBMX" pitchFamily="2" charset="0"/>
                  </a:rPr>
                  <a:t> times. How many time is that?</a:t>
                </a:r>
              </a:p>
              <a:p>
                <a:pPr marL="514350" indent="-514350">
                  <a:buNone/>
                </a:pPr>
                <a14:m>
                  <m:oMath xmlns:m="http://schemas.openxmlformats.org/officeDocument/2006/math">
                    <m:sSup>
                      <m:sSupPr>
                        <m:ctrlPr>
                          <a:rPr lang="en-US" sz="1800" i="1">
                            <a:solidFill>
                              <a:schemeClr val="bg1"/>
                            </a:solidFill>
                            <a:latin typeface="Cambria Math"/>
                            <a:cs typeface="2005_iannnnnBMX" pitchFamily="2" charset="0"/>
                          </a:rPr>
                        </m:ctrlPr>
                      </m:sSupPr>
                      <m:e>
                        <m:r>
                          <a:rPr lang="en-US" sz="1800" b="0" i="1">
                            <a:solidFill>
                              <a:schemeClr val="bg1"/>
                            </a:solidFill>
                            <a:latin typeface="Cambria Math"/>
                            <a:cs typeface="2005_iannnnnBMX" pitchFamily="2" charset="0"/>
                          </a:rPr>
                          <m:t>10</m:t>
                        </m:r>
                      </m:e>
                      <m:sup>
                        <m:r>
                          <a:rPr lang="en-US" sz="1800" b="0" i="1">
                            <a:solidFill>
                              <a:schemeClr val="bg1"/>
                            </a:solidFill>
                            <a:latin typeface="Cambria Math"/>
                            <a:cs typeface="2005_iannnnnBMX" pitchFamily="2" charset="0"/>
                          </a:rPr>
                          <m:t>3</m:t>
                        </m:r>
                      </m:sup>
                    </m:sSup>
                  </m:oMath>
                </a14:m>
                <a:r>
                  <a:rPr lang="en-US" sz="2800" b="1" dirty="0" smtClean="0">
                    <a:solidFill>
                      <a:schemeClr val="bg1"/>
                    </a:solidFill>
                    <a:latin typeface="2005_iannnnnBMX" pitchFamily="2" charset="0"/>
                    <a:cs typeface="2005_iannnnnBMX" pitchFamily="2" charset="0"/>
                  </a:rPr>
                  <a:t>   = </a:t>
                </a:r>
                <a:r>
                  <a:rPr lang="en-US" sz="2800" dirty="0" smtClean="0">
                    <a:solidFill>
                      <a:schemeClr val="bg1"/>
                    </a:solidFill>
                    <a:latin typeface="2005_iannnnnBMX" pitchFamily="2" charset="0"/>
                    <a:cs typeface="2005_iannnnnBMX" pitchFamily="2" charset="0"/>
                    <a:sym typeface="Symbol"/>
                  </a:rPr>
                  <a:t>10 </a:t>
                </a:r>
                <a:r>
                  <a:rPr lang="en-US" sz="2800" dirty="0">
                    <a:solidFill>
                      <a:schemeClr val="bg1"/>
                    </a:solidFill>
                    <a:latin typeface="2005_iannnnnBMX" pitchFamily="2" charset="0"/>
                    <a:cs typeface="2005_iannnnnBMX" pitchFamily="2" charset="0"/>
                    <a:sym typeface="Symbol"/>
                  </a:rPr>
                  <a:t> </a:t>
                </a:r>
                <a:r>
                  <a:rPr lang="en-US" sz="2800" dirty="0" smtClean="0">
                    <a:solidFill>
                      <a:schemeClr val="bg1"/>
                    </a:solidFill>
                    <a:latin typeface="2005_iannnnnBMX" pitchFamily="2" charset="0"/>
                    <a:cs typeface="2005_iannnnnBMX" pitchFamily="2" charset="0"/>
                    <a:sym typeface="Symbol"/>
                  </a:rPr>
                  <a:t>10 </a:t>
                </a:r>
                <a:r>
                  <a:rPr lang="en-US" sz="2800" dirty="0">
                    <a:solidFill>
                      <a:schemeClr val="bg1"/>
                    </a:solidFill>
                    <a:latin typeface="2005_iannnnnBMX" pitchFamily="2" charset="0"/>
                    <a:cs typeface="2005_iannnnnBMX" pitchFamily="2" charset="0"/>
                    <a:sym typeface="Symbol"/>
                  </a:rPr>
                  <a:t> </a:t>
                </a:r>
                <a:r>
                  <a:rPr lang="en-US" sz="2800" dirty="0" smtClean="0">
                    <a:solidFill>
                      <a:schemeClr val="bg1"/>
                    </a:solidFill>
                    <a:latin typeface="2005_iannnnnBMX" pitchFamily="2" charset="0"/>
                    <a:cs typeface="2005_iannnnnBMX" pitchFamily="2" charset="0"/>
                    <a:sym typeface="Symbol"/>
                  </a:rPr>
                  <a:t>10	</a:t>
                </a:r>
                <a:r>
                  <a:rPr lang="en-US" sz="2800" b="1" dirty="0" smtClean="0">
                    <a:solidFill>
                      <a:schemeClr val="accent6">
                        <a:lumMod val="40000"/>
                        <a:lumOff val="60000"/>
                      </a:schemeClr>
                    </a:solidFill>
                    <a:latin typeface="2005_iannnnnBMX" pitchFamily="2" charset="0"/>
                    <a:cs typeface="2005_iannnnnBMX" pitchFamily="2" charset="0"/>
                    <a:sym typeface="Symbol"/>
                  </a:rPr>
                  <a:t>The exponent indicates that the base 10 is used</a:t>
                </a:r>
              </a:p>
              <a:p>
                <a:pPr marL="514350" indent="-514350">
                  <a:buNone/>
                </a:pPr>
                <a:r>
                  <a:rPr lang="en-US" sz="2800" b="1" dirty="0">
                    <a:solidFill>
                      <a:schemeClr val="bg1"/>
                    </a:solidFill>
                    <a:latin typeface="2005_iannnnnBMX" pitchFamily="2" charset="0"/>
                    <a:cs typeface="2005_iannnnnBMX" pitchFamily="2" charset="0"/>
                    <a:sym typeface="Symbol"/>
                  </a:rPr>
                  <a:t> </a:t>
                </a:r>
                <a:r>
                  <a:rPr lang="en-US" sz="2800" b="1" dirty="0" smtClean="0">
                    <a:solidFill>
                      <a:schemeClr val="bg1"/>
                    </a:solidFill>
                    <a:latin typeface="2005_iannnnnBMX" pitchFamily="2" charset="0"/>
                    <a:cs typeface="2005_iannnnnBMX" pitchFamily="2" charset="0"/>
                    <a:sym typeface="Symbol"/>
                  </a:rPr>
                  <a:t>       			</a:t>
                </a:r>
                <a:r>
                  <a:rPr lang="en-US" sz="2800" b="1" dirty="0">
                    <a:solidFill>
                      <a:schemeClr val="accent6">
                        <a:lumMod val="40000"/>
                        <a:lumOff val="60000"/>
                      </a:schemeClr>
                    </a:solidFill>
                    <a:latin typeface="2005_iannnnnBMX" pitchFamily="2" charset="0"/>
                    <a:cs typeface="2005_iannnnnBMX" pitchFamily="2" charset="0"/>
                    <a:sym typeface="Symbol"/>
                  </a:rPr>
                  <a:t> as a factor 3 times. </a:t>
                </a:r>
                <a:endParaRPr lang="en-US" sz="2800" b="1" dirty="0" smtClean="0">
                  <a:solidFill>
                    <a:schemeClr val="bg1"/>
                  </a:solidFill>
                  <a:latin typeface="2005_iannnnnBMX" pitchFamily="2" charset="0"/>
                  <a:cs typeface="2005_iannnnnBMX" pitchFamily="2" charset="0"/>
                  <a:sym typeface="Symbol"/>
                </a:endParaRPr>
              </a:p>
              <a:p>
                <a:pPr marL="514350" indent="-514350">
                  <a:buNone/>
                </a:pPr>
                <a:r>
                  <a:rPr lang="en-US" sz="2800" b="1" dirty="0">
                    <a:latin typeface="2005_iannnnnBMX" pitchFamily="2" charset="0"/>
                    <a:cs typeface="2005_iannnnnBMX" pitchFamily="2" charset="0"/>
                    <a:sym typeface="Symbol"/>
                  </a:rPr>
                  <a:t> </a:t>
                </a:r>
                <a:r>
                  <a:rPr lang="en-US" sz="2800" b="1" dirty="0" smtClean="0">
                    <a:latin typeface="2005_iannnnnBMX" pitchFamily="2" charset="0"/>
                    <a:cs typeface="2005_iannnnnBMX" pitchFamily="2" charset="0"/>
                    <a:sym typeface="Symbol"/>
                  </a:rPr>
                  <a:t>       </a:t>
                </a:r>
                <a:r>
                  <a:rPr lang="en-US" sz="2800" b="1" dirty="0" smtClean="0">
                    <a:solidFill>
                      <a:schemeClr val="bg1"/>
                    </a:solidFill>
                    <a:latin typeface="2005_iannnnnBMX" pitchFamily="2" charset="0"/>
                    <a:cs typeface="2005_iannnnnBMX" pitchFamily="2" charset="0"/>
                    <a:sym typeface="Symbol"/>
                  </a:rPr>
                  <a:t>= 1,000 		 </a:t>
                </a:r>
                <a:r>
                  <a:rPr lang="en-US" sz="2800" b="1" dirty="0" smtClean="0">
                    <a:solidFill>
                      <a:schemeClr val="accent6">
                        <a:lumMod val="40000"/>
                        <a:lumOff val="60000"/>
                      </a:schemeClr>
                    </a:solidFill>
                    <a:latin typeface="2005_iannnnnBMX" pitchFamily="2" charset="0"/>
                    <a:cs typeface="2005_iannnnnBMX" pitchFamily="2" charset="0"/>
                    <a:sym typeface="Symbol"/>
                  </a:rPr>
                  <a:t>Multiply</a:t>
                </a:r>
                <a:r>
                  <a:rPr lang="en-US" sz="2800" b="1" dirty="0" smtClean="0">
                    <a:solidFill>
                      <a:schemeClr val="bg1"/>
                    </a:solidFill>
                    <a:latin typeface="2005_iannnnnBMX" pitchFamily="2" charset="0"/>
                    <a:cs typeface="2005_iannnnnBMX" pitchFamily="2" charset="0"/>
                    <a:sym typeface="Symbol"/>
                  </a:rPr>
                  <a:t>.</a:t>
                </a:r>
              </a:p>
              <a:p>
                <a:pPr marL="514350" indent="-514350">
                  <a:buNone/>
                </a:pPr>
                <a:r>
                  <a:rPr lang="en-US" sz="2800" b="1" dirty="0">
                    <a:solidFill>
                      <a:schemeClr val="bg1"/>
                    </a:solidFill>
                    <a:latin typeface="2005_iannnnnBMX" pitchFamily="2" charset="0"/>
                    <a:cs typeface="2005_iannnnnBMX" pitchFamily="2" charset="0"/>
                    <a:sym typeface="Symbol"/>
                  </a:rPr>
                  <a:t>	</a:t>
                </a:r>
                <a:r>
                  <a:rPr lang="en-US" sz="2800" b="1" dirty="0" smtClean="0">
                    <a:solidFill>
                      <a:schemeClr val="bg1"/>
                    </a:solidFill>
                    <a:latin typeface="2005_iannnnnBMX" pitchFamily="2" charset="0"/>
                    <a:cs typeface="2005_iannnnnBMX" pitchFamily="2" charset="0"/>
                    <a:sym typeface="Symbol"/>
                  </a:rPr>
                  <a:t>The microscope can magnify the specimen 1,000 times.</a:t>
                </a:r>
              </a:p>
              <a:p>
                <a:pPr marL="514350" indent="-514350">
                  <a:buNone/>
                </a:pPr>
                <a:r>
                  <a:rPr lang="en-US" sz="2800" b="1" dirty="0">
                    <a:solidFill>
                      <a:srgbClr val="FFFF00"/>
                    </a:solidFill>
                    <a:latin typeface="2005_iannnnnBMX" pitchFamily="2" charset="0"/>
                    <a:cs typeface="2005_iannnnnBMX" pitchFamily="2" charset="0"/>
                  </a:rPr>
                  <a:t>Example</a:t>
                </a:r>
                <a:r>
                  <a:rPr lang="en-US" sz="2800" b="1" dirty="0">
                    <a:solidFill>
                      <a:srgbClr val="00B0F0"/>
                    </a:solidFill>
                    <a:latin typeface="2005_iannnnnBMX" pitchFamily="2" charset="0"/>
                    <a:cs typeface="2005_iannnnnBMX" pitchFamily="2" charset="0"/>
                  </a:rPr>
                  <a:t> Simplify</a:t>
                </a:r>
                <a:r>
                  <a:rPr lang="en-US" sz="2800" dirty="0">
                    <a:cs typeface="2005_iannnnnBMX" pitchFamily="2" charset="0"/>
                  </a:rPr>
                  <a:t> </a:t>
                </a:r>
                <a14:m>
                  <m:oMath xmlns:m="http://schemas.openxmlformats.org/officeDocument/2006/math">
                    <m:sSup>
                      <m:sSupPr>
                        <m:ctrlPr>
                          <a:rPr lang="en-US" sz="1800" b="1" i="1" smtClean="0">
                            <a:solidFill>
                              <a:srgbClr val="00B0F0"/>
                            </a:solidFill>
                            <a:latin typeface="Cambria Math"/>
                            <a:cs typeface="2005_iannnnnBMX" pitchFamily="2" charset="0"/>
                          </a:rPr>
                        </m:ctrlPr>
                      </m:sSupPr>
                      <m:e>
                        <m:r>
                          <a:rPr lang="en-US" sz="1800" b="1" i="1" smtClean="0">
                            <a:solidFill>
                              <a:srgbClr val="00B0F0"/>
                            </a:solidFill>
                            <a:latin typeface="Cambria Math"/>
                            <a:cs typeface="2005_iannnnnBMX" pitchFamily="2" charset="0"/>
                          </a:rPr>
                          <m:t>𝟕</m:t>
                        </m:r>
                      </m:e>
                      <m:sup>
                        <m:r>
                          <a:rPr lang="en-US" sz="1800" b="1" i="1" smtClean="0">
                            <a:solidFill>
                              <a:srgbClr val="00B0F0"/>
                            </a:solidFill>
                            <a:latin typeface="Cambria Math"/>
                            <a:cs typeface="2005_iannnnnBMX" pitchFamily="2" charset="0"/>
                          </a:rPr>
                          <m:t>𝟐</m:t>
                        </m:r>
                      </m:sup>
                    </m:sSup>
                    <m:r>
                      <a:rPr lang="en-US" sz="1800" i="1">
                        <a:latin typeface="Cambria Math"/>
                        <a:cs typeface="2005_iannnnnBMX" pitchFamily="2" charset="0"/>
                      </a:rPr>
                      <m:t> </m:t>
                    </m:r>
                  </m:oMath>
                </a14:m>
                <a:endParaRPr lang="en-US" sz="2800" i="1" dirty="0" smtClean="0">
                  <a:latin typeface="Cambria Math"/>
                  <a:cs typeface="2005_iannnnnBMX" pitchFamily="2" charset="0"/>
                </a:endParaRPr>
              </a:p>
              <a:p>
                <a:pPr marL="514350" indent="-514350">
                  <a:buNone/>
                </a:pPr>
                <a14:m>
                  <m:oMath xmlns:m="http://schemas.openxmlformats.org/officeDocument/2006/math">
                    <m:r>
                      <a:rPr lang="en-US" sz="1800" b="0" i="1" smtClean="0">
                        <a:latin typeface="Cambria Math"/>
                        <a:cs typeface="2005_iannnnnBMX" pitchFamily="2" charset="0"/>
                      </a:rPr>
                      <m:t>    </m:t>
                    </m:r>
                    <m:sSup>
                      <m:sSupPr>
                        <m:ctrlPr>
                          <a:rPr lang="en-US" sz="1800" i="1">
                            <a:latin typeface="Cambria Math"/>
                            <a:cs typeface="2005_iannnnnBMX" pitchFamily="2" charset="0"/>
                          </a:rPr>
                        </m:ctrlPr>
                      </m:sSupPr>
                      <m:e>
                        <m:r>
                          <a:rPr lang="en-US" sz="1800" b="0" i="1" smtClean="0">
                            <a:latin typeface="Cambria Math"/>
                            <a:cs typeface="2005_iannnnnBMX" pitchFamily="2" charset="0"/>
                          </a:rPr>
                          <m:t> </m:t>
                        </m:r>
                        <m:r>
                          <a:rPr lang="en-US" sz="1800" b="0" i="1" smtClean="0">
                            <a:latin typeface="Cambria Math"/>
                            <a:cs typeface="2005_iannnnnBMX" pitchFamily="2" charset="0"/>
                          </a:rPr>
                          <m:t>7</m:t>
                        </m:r>
                      </m:e>
                      <m:sup>
                        <m:r>
                          <a:rPr lang="en-US" sz="1800" b="0" i="1" smtClean="0">
                            <a:latin typeface="Cambria Math"/>
                            <a:cs typeface="2005_iannnnnBMX" pitchFamily="2" charset="0"/>
                          </a:rPr>
                          <m:t>2</m:t>
                        </m:r>
                      </m:sup>
                    </m:sSup>
                  </m:oMath>
                </a14:m>
                <a:r>
                  <a:rPr lang="en-US" sz="2800" b="1" dirty="0">
                    <a:latin typeface="2005_iannnnnBMX" pitchFamily="2" charset="0"/>
                    <a:cs typeface="2005_iannnnnBMX" pitchFamily="2" charset="0"/>
                  </a:rPr>
                  <a:t> </a:t>
                </a:r>
                <a:r>
                  <a:rPr lang="en-US" sz="2800" b="1" dirty="0" smtClean="0">
                    <a:latin typeface="2005_iannnnnBMX" pitchFamily="2" charset="0"/>
                    <a:cs typeface="2005_iannnnnBMX" pitchFamily="2" charset="0"/>
                  </a:rPr>
                  <a:t> = </a:t>
                </a:r>
                <a:r>
                  <a:rPr lang="en-US" sz="2800" dirty="0" smtClean="0">
                    <a:latin typeface="2005_iannnnnBMX" pitchFamily="2" charset="0"/>
                    <a:cs typeface="2005_iannnnnBMX" pitchFamily="2" charset="0"/>
                    <a:sym typeface="Symbol"/>
                  </a:rPr>
                  <a:t>7 </a:t>
                </a:r>
                <a:r>
                  <a:rPr lang="en-US" sz="2800" dirty="0">
                    <a:latin typeface="2005_iannnnnBMX" pitchFamily="2" charset="0"/>
                    <a:cs typeface="2005_iannnnnBMX" pitchFamily="2" charset="0"/>
                    <a:sym typeface="Symbol"/>
                  </a:rPr>
                  <a:t> </a:t>
                </a:r>
                <a:r>
                  <a:rPr lang="en-US" sz="2800" dirty="0" smtClean="0">
                    <a:latin typeface="2005_iannnnnBMX" pitchFamily="2" charset="0"/>
                    <a:cs typeface="2005_iannnnnBMX" pitchFamily="2" charset="0"/>
                    <a:sym typeface="Symbol"/>
                  </a:rPr>
                  <a:t>7 </a:t>
                </a:r>
                <a:r>
                  <a:rPr lang="en-US" sz="2800" dirty="0">
                    <a:latin typeface="2005_iannnnnBMX" pitchFamily="2" charset="0"/>
                    <a:cs typeface="2005_iannnnnBMX" pitchFamily="2" charset="0"/>
                    <a:sym typeface="Symbol"/>
                  </a:rPr>
                  <a:t>	</a:t>
                </a:r>
                <a:r>
                  <a:rPr lang="en-US" sz="2800" dirty="0" smtClean="0">
                    <a:latin typeface="2005_iannnnnBMX" pitchFamily="2" charset="0"/>
                    <a:cs typeface="2005_iannnnnBMX" pitchFamily="2" charset="0"/>
                    <a:sym typeface="Symbol"/>
                  </a:rPr>
                  <a:t>	</a:t>
                </a:r>
                <a:r>
                  <a:rPr lang="en-US" sz="2800" b="1" dirty="0" smtClean="0">
                    <a:solidFill>
                      <a:schemeClr val="accent6">
                        <a:lumMod val="40000"/>
                        <a:lumOff val="60000"/>
                      </a:schemeClr>
                    </a:solidFill>
                    <a:latin typeface="2005_iannnnnBMX" pitchFamily="2" charset="0"/>
                    <a:cs typeface="2005_iannnnnBMX" pitchFamily="2" charset="0"/>
                    <a:sym typeface="Symbol"/>
                  </a:rPr>
                  <a:t>The </a:t>
                </a:r>
                <a:r>
                  <a:rPr lang="en-US" sz="2800" b="1" dirty="0">
                    <a:solidFill>
                      <a:schemeClr val="accent6">
                        <a:lumMod val="40000"/>
                        <a:lumOff val="60000"/>
                      </a:schemeClr>
                    </a:solidFill>
                    <a:latin typeface="2005_iannnnnBMX" pitchFamily="2" charset="0"/>
                    <a:cs typeface="2005_iannnnnBMX" pitchFamily="2" charset="0"/>
                    <a:sym typeface="Symbol"/>
                  </a:rPr>
                  <a:t>exponent indicates that the base </a:t>
                </a:r>
                <a:r>
                  <a:rPr lang="en-US" sz="2800" b="1" dirty="0" smtClean="0">
                    <a:solidFill>
                      <a:schemeClr val="accent6">
                        <a:lumMod val="40000"/>
                        <a:lumOff val="60000"/>
                      </a:schemeClr>
                    </a:solidFill>
                    <a:latin typeface="2005_iannnnnBMX" pitchFamily="2" charset="0"/>
                    <a:cs typeface="2005_iannnnnBMX" pitchFamily="2" charset="0"/>
                    <a:sym typeface="Symbol"/>
                  </a:rPr>
                  <a:t>7 </a:t>
                </a:r>
                <a:r>
                  <a:rPr lang="en-US" sz="2800" b="1" dirty="0">
                    <a:solidFill>
                      <a:schemeClr val="accent6">
                        <a:lumMod val="40000"/>
                        <a:lumOff val="60000"/>
                      </a:schemeClr>
                    </a:solidFill>
                    <a:latin typeface="2005_iannnnnBMX" pitchFamily="2" charset="0"/>
                    <a:cs typeface="2005_iannnnnBMX" pitchFamily="2" charset="0"/>
                    <a:sym typeface="Symbol"/>
                  </a:rPr>
                  <a:t>is used</a:t>
                </a:r>
              </a:p>
              <a:p>
                <a:pPr marL="514350" indent="-514350">
                  <a:buNone/>
                </a:pPr>
                <a:r>
                  <a:rPr lang="en-US" sz="2800" b="1" dirty="0">
                    <a:latin typeface="2005_iannnnnBMX" pitchFamily="2" charset="0"/>
                    <a:cs typeface="2005_iannnnnBMX" pitchFamily="2" charset="0"/>
                    <a:sym typeface="Symbol"/>
                  </a:rPr>
                  <a:t>        			</a:t>
                </a:r>
                <a:r>
                  <a:rPr lang="en-US" sz="2800" b="1" dirty="0">
                    <a:solidFill>
                      <a:schemeClr val="accent6">
                        <a:lumMod val="40000"/>
                        <a:lumOff val="60000"/>
                      </a:schemeClr>
                    </a:solidFill>
                    <a:latin typeface="2005_iannnnnBMX" pitchFamily="2" charset="0"/>
                    <a:cs typeface="2005_iannnnnBMX" pitchFamily="2" charset="0"/>
                    <a:sym typeface="Symbol"/>
                  </a:rPr>
                  <a:t> as a factor </a:t>
                </a:r>
                <a:r>
                  <a:rPr lang="en-US" sz="2800" b="1" dirty="0" smtClean="0">
                    <a:solidFill>
                      <a:schemeClr val="accent6">
                        <a:lumMod val="40000"/>
                        <a:lumOff val="60000"/>
                      </a:schemeClr>
                    </a:solidFill>
                    <a:latin typeface="2005_iannnnnBMX" pitchFamily="2" charset="0"/>
                    <a:cs typeface="2005_iannnnnBMX" pitchFamily="2" charset="0"/>
                    <a:sym typeface="Symbol"/>
                  </a:rPr>
                  <a:t>2 </a:t>
                </a:r>
                <a:r>
                  <a:rPr lang="en-US" sz="2800" b="1" dirty="0">
                    <a:solidFill>
                      <a:schemeClr val="accent6">
                        <a:lumMod val="40000"/>
                        <a:lumOff val="60000"/>
                      </a:schemeClr>
                    </a:solidFill>
                    <a:latin typeface="2005_iannnnnBMX" pitchFamily="2" charset="0"/>
                    <a:cs typeface="2005_iannnnnBMX" pitchFamily="2" charset="0"/>
                    <a:sym typeface="Symbol"/>
                  </a:rPr>
                  <a:t>times. </a:t>
                </a:r>
                <a:endParaRPr lang="en-US" sz="2800" b="1" dirty="0">
                  <a:latin typeface="2005_iannnnnBMX" pitchFamily="2" charset="0"/>
                  <a:cs typeface="2005_iannnnnBMX" pitchFamily="2" charset="0"/>
                  <a:sym typeface="Symbol"/>
                </a:endParaRPr>
              </a:p>
              <a:p>
                <a:pPr marL="514350" indent="-514350">
                  <a:buNone/>
                </a:pPr>
                <a:r>
                  <a:rPr lang="en-US" sz="2800" b="1" dirty="0">
                    <a:latin typeface="2005_iannnnnBMX" pitchFamily="2" charset="0"/>
                    <a:cs typeface="2005_iannnnnBMX" pitchFamily="2" charset="0"/>
                    <a:sym typeface="Symbol"/>
                  </a:rPr>
                  <a:t>        = </a:t>
                </a:r>
                <a:r>
                  <a:rPr lang="en-US" sz="2800" b="1" dirty="0" smtClean="0">
                    <a:latin typeface="2005_iannnnnBMX" pitchFamily="2" charset="0"/>
                    <a:cs typeface="2005_iannnnnBMX" pitchFamily="2" charset="0"/>
                    <a:sym typeface="Symbol"/>
                  </a:rPr>
                  <a:t>49 </a:t>
                </a:r>
                <a:r>
                  <a:rPr lang="en-US" sz="2800" b="1" dirty="0">
                    <a:latin typeface="2005_iannnnnBMX" pitchFamily="2" charset="0"/>
                    <a:cs typeface="2005_iannnnnBMX" pitchFamily="2" charset="0"/>
                    <a:sym typeface="Symbol"/>
                  </a:rPr>
                  <a:t>		 </a:t>
                </a:r>
                <a:r>
                  <a:rPr lang="en-US" sz="2800" b="1" dirty="0">
                    <a:solidFill>
                      <a:schemeClr val="accent6">
                        <a:lumMod val="40000"/>
                        <a:lumOff val="60000"/>
                      </a:schemeClr>
                    </a:solidFill>
                    <a:latin typeface="2005_iannnnnBMX" pitchFamily="2" charset="0"/>
                    <a:cs typeface="2005_iannnnnBMX" pitchFamily="2" charset="0"/>
                    <a:sym typeface="Symbol"/>
                  </a:rPr>
                  <a:t>Multiply</a:t>
                </a:r>
                <a:r>
                  <a:rPr lang="en-US" sz="2800" b="1" dirty="0">
                    <a:latin typeface="2005_iannnnnBMX" pitchFamily="2" charset="0"/>
                    <a:cs typeface="2005_iannnnnBMX" pitchFamily="2" charset="0"/>
                    <a:sym typeface="Symbol"/>
                  </a:rPr>
                  <a:t>.</a:t>
                </a:r>
              </a:p>
              <a:p>
                <a:pPr marL="514350" indent="-514350">
                  <a:buNone/>
                </a:pPr>
                <a:r>
                  <a:rPr lang="en-US" sz="2800" b="1" dirty="0">
                    <a:latin typeface="2005_iannnnnBMX" pitchFamily="2" charset="0"/>
                    <a:cs typeface="2005_iannnnnBMX" pitchFamily="2" charset="0"/>
                    <a:sym typeface="Symbol"/>
                  </a:rPr>
                  <a:t>	</a:t>
                </a:r>
                <a:endParaRPr lang="en-US" sz="2800" b="1" dirty="0" smtClean="0">
                  <a:solidFill>
                    <a:schemeClr val="bg1"/>
                  </a:solidFill>
                  <a:latin typeface="2005_iannnnnBMX" pitchFamily="2" charset="0"/>
                  <a:cs typeface="2005_iannnnnBMX" pitchFamily="2" charset="0"/>
                </a:endParaRPr>
              </a:p>
            </p:txBody>
          </p:sp>
        </mc:Choice>
        <mc:Fallback xmlns="">
          <p:sp>
            <p:nvSpPr>
              <p:cNvPr id="5123" name="Rectangle 3"/>
              <p:cNvSpPr>
                <a:spLocks noGrp="1" noRot="1" noChangeAspect="1" noMove="1" noResize="1" noEditPoints="1" noAdjustHandles="1" noChangeArrowheads="1" noChangeShapeType="1" noTextEdit="1"/>
              </p:cNvSpPr>
              <p:nvPr>
                <p:ph type="body" idx="1"/>
              </p:nvPr>
            </p:nvSpPr>
            <p:spPr>
              <a:xfrm>
                <a:off x="500034" y="1357298"/>
                <a:ext cx="8001056" cy="5143536"/>
              </a:xfrm>
              <a:blipFill rotWithShape="1">
                <a:blip r:embed="rId2"/>
                <a:stretch>
                  <a:fillRect l="-1523" t="-1186" r="-1142" b="-3084"/>
                </a:stretch>
              </a:blipFill>
            </p:spPr>
            <p:txBody>
              <a:bodyPr/>
              <a:lstStyle/>
              <a:p>
                <a:r>
                  <a:rPr lang="th-TH">
                    <a:noFill/>
                  </a:rPr>
                  <a:t> </a:t>
                </a:r>
              </a:p>
            </p:txBody>
          </p:sp>
        </mc:Fallback>
      </mc:AlternateContent>
      <p:cxnSp>
        <p:nvCxnSpPr>
          <p:cNvPr id="3" name="ลูกศรเชื่อมต่อแบบตรง 2"/>
          <p:cNvCxnSpPr/>
          <p:nvPr/>
        </p:nvCxnSpPr>
        <p:spPr>
          <a:xfrm flipH="1">
            <a:off x="2771800" y="2708920"/>
            <a:ext cx="43204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ลูกศรเชื่อมต่อแบบตรง 6"/>
          <p:cNvCxnSpPr/>
          <p:nvPr/>
        </p:nvCxnSpPr>
        <p:spPr>
          <a:xfrm flipH="1">
            <a:off x="2771800" y="3717032"/>
            <a:ext cx="43204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ลูกศรเชื่อมต่อแบบตรง 9"/>
          <p:cNvCxnSpPr/>
          <p:nvPr/>
        </p:nvCxnSpPr>
        <p:spPr>
          <a:xfrm flipH="1">
            <a:off x="2784340" y="6237312"/>
            <a:ext cx="43204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ลูกศรเชื่อมต่อแบบตรง 10"/>
          <p:cNvCxnSpPr/>
          <p:nvPr/>
        </p:nvCxnSpPr>
        <p:spPr>
          <a:xfrm flipH="1">
            <a:off x="2771800" y="5229200"/>
            <a:ext cx="43204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7618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fade">
                                      <p:cBhvr>
                                        <p:cTn id="12" dur="500"/>
                                        <p:tgtEl>
                                          <p:spTgt spid="5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fade">
                                      <p:cBhvr>
                                        <p:cTn id="17" dur="500"/>
                                        <p:tgtEl>
                                          <p:spTgt spid="51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fade">
                                      <p:cBhvr>
                                        <p:cTn id="22" dur="500"/>
                                        <p:tgtEl>
                                          <p:spTgt spid="51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23">
                                            <p:txEl>
                                              <p:pRg st="4" end="4"/>
                                            </p:txEl>
                                          </p:spTgt>
                                        </p:tgtEl>
                                        <p:attrNameLst>
                                          <p:attrName>style.visibility</p:attrName>
                                        </p:attrNameLst>
                                      </p:cBhvr>
                                      <p:to>
                                        <p:strVal val="visible"/>
                                      </p:to>
                                    </p:set>
                                    <p:animEffect transition="in" filter="fade">
                                      <p:cBhvr>
                                        <p:cTn id="27" dur="500"/>
                                        <p:tgtEl>
                                          <p:spTgt spid="51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123">
                                            <p:txEl>
                                              <p:pRg st="5" end="5"/>
                                            </p:txEl>
                                          </p:spTgt>
                                        </p:tgtEl>
                                        <p:attrNameLst>
                                          <p:attrName>style.visibility</p:attrName>
                                        </p:attrNameLst>
                                      </p:cBhvr>
                                      <p:to>
                                        <p:strVal val="visible"/>
                                      </p:to>
                                    </p:set>
                                    <p:animEffect transition="in" filter="fade">
                                      <p:cBhvr>
                                        <p:cTn id="32" dur="500"/>
                                        <p:tgtEl>
                                          <p:spTgt spid="512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123">
                                            <p:txEl>
                                              <p:pRg st="6" end="6"/>
                                            </p:txEl>
                                          </p:spTgt>
                                        </p:tgtEl>
                                        <p:attrNameLst>
                                          <p:attrName>style.visibility</p:attrName>
                                        </p:attrNameLst>
                                      </p:cBhvr>
                                      <p:to>
                                        <p:strVal val="visible"/>
                                      </p:to>
                                    </p:set>
                                    <p:animEffect transition="in" filter="fade">
                                      <p:cBhvr>
                                        <p:cTn id="37" dur="500"/>
                                        <p:tgtEl>
                                          <p:spTgt spid="512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123">
                                            <p:txEl>
                                              <p:pRg st="7" end="7"/>
                                            </p:txEl>
                                          </p:spTgt>
                                        </p:tgtEl>
                                        <p:attrNameLst>
                                          <p:attrName>style.visibility</p:attrName>
                                        </p:attrNameLst>
                                      </p:cBhvr>
                                      <p:to>
                                        <p:strVal val="visible"/>
                                      </p:to>
                                    </p:set>
                                    <p:animEffect transition="in" filter="fade">
                                      <p:cBhvr>
                                        <p:cTn id="42" dur="500"/>
                                        <p:tgtEl>
                                          <p:spTgt spid="512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123">
                                            <p:txEl>
                                              <p:pRg st="8" end="8"/>
                                            </p:txEl>
                                          </p:spTgt>
                                        </p:tgtEl>
                                        <p:attrNameLst>
                                          <p:attrName>style.visibility</p:attrName>
                                        </p:attrNameLst>
                                      </p:cBhvr>
                                      <p:to>
                                        <p:strVal val="visible"/>
                                      </p:to>
                                    </p:set>
                                    <p:animEffect transition="in" filter="fade">
                                      <p:cBhvr>
                                        <p:cTn id="47" dur="500"/>
                                        <p:tgtEl>
                                          <p:spTgt spid="512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123">
                                            <p:txEl>
                                              <p:pRg st="9" end="9"/>
                                            </p:txEl>
                                          </p:spTgt>
                                        </p:tgtEl>
                                        <p:attrNameLst>
                                          <p:attrName>style.visibility</p:attrName>
                                        </p:attrNameLst>
                                      </p:cBhvr>
                                      <p:to>
                                        <p:strVal val="visible"/>
                                      </p:to>
                                    </p:set>
                                    <p:animEffect transition="in" filter="fade">
                                      <p:cBhvr>
                                        <p:cTn id="52" dur="500"/>
                                        <p:tgtEl>
                                          <p:spTgt spid="512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123">
                                            <p:txEl>
                                              <p:pRg st="10" end="10"/>
                                            </p:txEl>
                                          </p:spTgt>
                                        </p:tgtEl>
                                        <p:attrNameLst>
                                          <p:attrName>style.visibility</p:attrName>
                                        </p:attrNameLst>
                                      </p:cBhvr>
                                      <p:to>
                                        <p:strVal val="visible"/>
                                      </p:to>
                                    </p:set>
                                    <p:animEffect transition="in" filter="fade">
                                      <p:cBhvr>
                                        <p:cTn id="57" dur="500"/>
                                        <p:tgtEl>
                                          <p:spTgt spid="512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เมฆ 5"/>
          <p:cNvSpPr/>
          <p:nvPr/>
        </p:nvSpPr>
        <p:spPr>
          <a:xfrm>
            <a:off x="3000364" y="500042"/>
            <a:ext cx="2857520" cy="1071570"/>
          </a:xfrm>
          <a:prstGeom prst="clou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 name="ตัวยึดหมายเลขภาพนิ่ง 5"/>
          <p:cNvSpPr>
            <a:spLocks noGrp="1"/>
          </p:cNvSpPr>
          <p:nvPr>
            <p:ph type="sldNum" sz="quarter" idx="12"/>
          </p:nvPr>
        </p:nvSpPr>
        <p:spPr/>
        <p:txBody>
          <a:bodyPr/>
          <a:lstStyle/>
          <a:p>
            <a:fld id="{8E3771CF-BC35-4C5D-AE13-C627F28D70EF}" type="slidenum">
              <a:rPr lang="en-US"/>
              <a:pPr/>
              <a:t>9</a:t>
            </a:fld>
            <a:endParaRPr lang="en-US"/>
          </a:p>
        </p:txBody>
      </p:sp>
      <p:sp>
        <p:nvSpPr>
          <p:cNvPr id="5122" name="Rectangle 2"/>
          <p:cNvSpPr>
            <a:spLocks noGrp="1" noChangeArrowheads="1"/>
          </p:cNvSpPr>
          <p:nvPr>
            <p:ph type="title"/>
          </p:nvPr>
        </p:nvSpPr>
        <p:spPr>
          <a:xfrm>
            <a:off x="428596" y="571480"/>
            <a:ext cx="7924800" cy="857256"/>
          </a:xfrm>
        </p:spPr>
        <p:txBody>
          <a:bodyPr/>
          <a:lstStyle/>
          <a:p>
            <a:pPr algn="ctr"/>
            <a:r>
              <a:rPr lang="en-US" sz="4000" dirty="0" smtClean="0">
                <a:solidFill>
                  <a:srgbClr val="FFFF00"/>
                </a:solidFill>
                <a:latin typeface="2005_iannnnnBMX" pitchFamily="2" charset="0"/>
                <a:cs typeface="2005_iannnnnBMX" pitchFamily="2" charset="0"/>
              </a:rPr>
              <a:t>Exponents</a:t>
            </a:r>
            <a:endParaRPr lang="en-US" sz="4000" dirty="0">
              <a:solidFill>
                <a:srgbClr val="FFFF00"/>
              </a:solidFill>
              <a:latin typeface="2005_iannnnnBMX" pitchFamily="2" charset="0"/>
              <a:cs typeface="2005_iannnnnBMX" pitchFamily="2" charset="0"/>
            </a:endParaRPr>
          </a:p>
        </p:txBody>
      </p:sp>
      <mc:AlternateContent xmlns:mc="http://schemas.openxmlformats.org/markup-compatibility/2006" xmlns:a14="http://schemas.microsoft.com/office/drawing/2010/main">
        <mc:Choice Requires="a14">
          <p:sp>
            <p:nvSpPr>
              <p:cNvPr id="5123" name="Rectangle 3"/>
              <p:cNvSpPr>
                <a:spLocks noGrp="1" noChangeArrowheads="1"/>
              </p:cNvSpPr>
              <p:nvPr>
                <p:ph type="body" idx="1"/>
              </p:nvPr>
            </p:nvSpPr>
            <p:spPr>
              <a:xfrm>
                <a:off x="500034" y="1357298"/>
                <a:ext cx="8001056" cy="5143536"/>
              </a:xfrm>
            </p:spPr>
            <p:txBody>
              <a:bodyPr/>
              <a:lstStyle/>
              <a:p>
                <a:pPr marL="514350" indent="-514350">
                  <a:buNone/>
                </a:pPr>
                <a:r>
                  <a:rPr lang="en-US" sz="2800" b="1" dirty="0" smtClean="0">
                    <a:solidFill>
                      <a:srgbClr val="FFFF00"/>
                    </a:solidFill>
                    <a:latin typeface="2005_iannnnnBMX" pitchFamily="2" charset="0"/>
                    <a:cs typeface="2005_iannnnnBMX" pitchFamily="2" charset="0"/>
                  </a:rPr>
                  <a:t>Example</a:t>
                </a:r>
                <a:r>
                  <a:rPr lang="en-US" sz="2800" b="1" dirty="0" smtClean="0">
                    <a:latin typeface="2005_iannnnnBMX" pitchFamily="2" charset="0"/>
                    <a:cs typeface="2005_iannnnnBMX" pitchFamily="2" charset="0"/>
                  </a:rPr>
                  <a:t> </a:t>
                </a:r>
                <a:r>
                  <a:rPr lang="en-US" sz="2800" b="1" dirty="0">
                    <a:solidFill>
                      <a:srgbClr val="00B0F0"/>
                    </a:solidFill>
                    <a:latin typeface="2005_iannnnnBMX" pitchFamily="2" charset="0"/>
                    <a:cs typeface="2005_iannnnnBMX" pitchFamily="2" charset="0"/>
                  </a:rPr>
                  <a:t>Simplifying a </a:t>
                </a:r>
                <a:r>
                  <a:rPr lang="en-US" sz="2800" b="1" dirty="0" smtClean="0">
                    <a:solidFill>
                      <a:srgbClr val="00B0F0"/>
                    </a:solidFill>
                    <a:latin typeface="2005_iannnnnBMX" pitchFamily="2" charset="0"/>
                    <a:cs typeface="2005_iannnnnBMX" pitchFamily="2" charset="0"/>
                  </a:rPr>
                  <a:t>Power</a:t>
                </a:r>
              </a:p>
              <a:p>
                <a:pPr marL="514350" indent="-514350">
                  <a:buNone/>
                </a:pPr>
                <a:r>
                  <a:rPr lang="en-US" sz="2800" b="1" dirty="0" smtClean="0">
                    <a:latin typeface="2005_iannnnnBMX" pitchFamily="2" charset="0"/>
                    <a:cs typeface="2005_iannnnnBMX" pitchFamily="2" charset="0"/>
                  </a:rPr>
                  <a:t>a.</a:t>
                </a:r>
                <a:r>
                  <a:rPr lang="en-US" sz="2000" b="1" dirty="0" smtClean="0">
                    <a:latin typeface="2005_iannnnnBMX" pitchFamily="2" charset="0"/>
                    <a:cs typeface="2005_iannnnnBMX" pitchFamily="2" charset="0"/>
                  </a:rPr>
                  <a:t> </a:t>
                </a:r>
                <a:r>
                  <a:rPr lang="en-US" sz="2000" b="1" dirty="0" smtClean="0">
                    <a:cs typeface="2005_iannnnnBMX" pitchFamily="2" charset="0"/>
                  </a:rPr>
                  <a:t> </a:t>
                </a:r>
                <a14:m>
                  <m:oMath xmlns:m="http://schemas.openxmlformats.org/officeDocument/2006/math">
                    <m:sSup>
                      <m:sSupPr>
                        <m:ctrlPr>
                          <a:rPr lang="en-US" sz="1800" b="1" i="1">
                            <a:latin typeface="Cambria Math"/>
                            <a:cs typeface="2005_iannnnnBMX" pitchFamily="2" charset="0"/>
                          </a:rPr>
                        </m:ctrlPr>
                      </m:sSupPr>
                      <m:e>
                        <m:r>
                          <a:rPr lang="en-US" sz="1800" b="1" i="1">
                            <a:latin typeface="Cambria Math"/>
                            <a:cs typeface="2005_iannnnnBMX" pitchFamily="2" charset="0"/>
                          </a:rPr>
                          <m:t>−</m:t>
                        </m:r>
                        <m:r>
                          <a:rPr lang="en-US" sz="1800" b="1" i="1">
                            <a:latin typeface="Cambria Math"/>
                            <a:cs typeface="2005_iannnnnBMX" pitchFamily="2" charset="0"/>
                          </a:rPr>
                          <m:t>𝟐</m:t>
                        </m:r>
                      </m:e>
                      <m:sup>
                        <m:r>
                          <a:rPr lang="en-US" sz="1800" b="1" i="1">
                            <a:latin typeface="Cambria Math"/>
                            <a:cs typeface="2005_iannnnnBMX" pitchFamily="2" charset="0"/>
                          </a:rPr>
                          <m:t>𝟒</m:t>
                        </m:r>
                      </m:sup>
                    </m:sSup>
                  </m:oMath>
                </a14:m>
                <a:r>
                  <a:rPr lang="en-US" sz="2800" b="1" dirty="0" smtClean="0">
                    <a:latin typeface="2005_iannnnnBMX" pitchFamily="2" charset="0"/>
                    <a:cs typeface="2005_iannnnnBMX" pitchFamily="2" charset="0"/>
                  </a:rPr>
                  <a:t> = -(2 </a:t>
                </a:r>
                <a:r>
                  <a:rPr lang="en-US" sz="2800" b="1" dirty="0" smtClean="0">
                    <a:latin typeface="2005_iannnnnBMX" pitchFamily="2" charset="0"/>
                    <a:cs typeface="2005_iannnnnBMX" pitchFamily="2" charset="0"/>
                    <a:sym typeface="Symbol"/>
                  </a:rPr>
                  <a:t> 2  2 </a:t>
                </a:r>
                <a:r>
                  <a:rPr lang="en-US" sz="2800" b="1" dirty="0">
                    <a:latin typeface="2005_iannnnnBMX" pitchFamily="2" charset="0"/>
                    <a:cs typeface="2005_iannnnnBMX" pitchFamily="2" charset="0"/>
                    <a:sym typeface="Symbol"/>
                  </a:rPr>
                  <a:t> </a:t>
                </a:r>
                <a:r>
                  <a:rPr lang="en-US" sz="2800" b="1" dirty="0" smtClean="0">
                    <a:latin typeface="2005_iannnnnBMX" pitchFamily="2" charset="0"/>
                    <a:cs typeface="2005_iannnnnBMX" pitchFamily="2" charset="0"/>
                    <a:sym typeface="Symbol"/>
                  </a:rPr>
                  <a:t>2) </a:t>
                </a:r>
              </a:p>
              <a:p>
                <a:pPr marL="514350" indent="-514350">
                  <a:buNone/>
                </a:pPr>
                <a:r>
                  <a:rPr lang="en-US" sz="2800" b="1" dirty="0">
                    <a:latin typeface="2005_iannnnnBMX" pitchFamily="2" charset="0"/>
                    <a:cs typeface="2005_iannnnnBMX" pitchFamily="2" charset="0"/>
                    <a:sym typeface="Symbol"/>
                  </a:rPr>
                  <a:t> </a:t>
                </a:r>
                <a:r>
                  <a:rPr lang="en-US" sz="2800" b="1" dirty="0" smtClean="0">
                    <a:latin typeface="2005_iannnnnBMX" pitchFamily="2" charset="0"/>
                    <a:cs typeface="2005_iannnnnBMX" pitchFamily="2" charset="0"/>
                    <a:sym typeface="Symbol"/>
                  </a:rPr>
                  <a:t>       = -16</a:t>
                </a:r>
              </a:p>
              <a:p>
                <a:pPr marL="514350" indent="-514350">
                  <a:buNone/>
                </a:pPr>
                <a:r>
                  <a:rPr lang="en-US" sz="2800" b="1" dirty="0" smtClean="0">
                    <a:latin typeface="2005_iannnnnBMX" pitchFamily="2" charset="0"/>
                    <a:cs typeface="2005_iannnnnBMX" pitchFamily="2" charset="0"/>
                  </a:rPr>
                  <a:t>b. </a:t>
                </a:r>
                <a14:m>
                  <m:oMath xmlns:m="http://schemas.openxmlformats.org/officeDocument/2006/math">
                    <m:sSup>
                      <m:sSupPr>
                        <m:ctrlPr>
                          <a:rPr lang="en-US" sz="1800" b="1" i="1">
                            <a:latin typeface="Cambria Math"/>
                            <a:cs typeface="2005_iannnnnBMX" pitchFamily="2" charset="0"/>
                          </a:rPr>
                        </m:ctrlPr>
                      </m:sSupPr>
                      <m:e>
                        <m:r>
                          <a:rPr lang="en-US" sz="1800" b="1" i="1">
                            <a:latin typeface="Cambria Math"/>
                            <a:cs typeface="2005_iannnnnBMX" pitchFamily="2" charset="0"/>
                          </a:rPr>
                          <m:t>(−</m:t>
                        </m:r>
                        <m:r>
                          <a:rPr lang="en-US" sz="1800" b="1" i="1">
                            <a:latin typeface="Cambria Math"/>
                            <a:cs typeface="2005_iannnnnBMX" pitchFamily="2" charset="0"/>
                          </a:rPr>
                          <m:t>𝟐</m:t>
                        </m:r>
                        <m:r>
                          <a:rPr lang="en-US" sz="1800" b="1" i="1">
                            <a:latin typeface="Cambria Math"/>
                            <a:cs typeface="2005_iannnnnBMX" pitchFamily="2" charset="0"/>
                          </a:rPr>
                          <m:t>)</m:t>
                        </m:r>
                      </m:e>
                      <m:sup>
                        <m:r>
                          <a:rPr lang="en-US" sz="1800" b="1" i="1">
                            <a:latin typeface="Cambria Math"/>
                            <a:cs typeface="2005_iannnnnBMX" pitchFamily="2" charset="0"/>
                          </a:rPr>
                          <m:t>𝟒</m:t>
                        </m:r>
                      </m:sup>
                    </m:sSup>
                  </m:oMath>
                </a14:m>
                <a:r>
                  <a:rPr lang="en-US" sz="2800" b="1" dirty="0" smtClean="0">
                    <a:latin typeface="2005_iannnnnBMX" pitchFamily="2" charset="0"/>
                    <a:cs typeface="2005_iannnnnBMX" pitchFamily="2" charset="0"/>
                  </a:rPr>
                  <a:t>= (-2)</a:t>
                </a:r>
                <a:r>
                  <a:rPr lang="en-US" sz="2800" b="1" dirty="0">
                    <a:latin typeface="2005_iannnnnBMX" pitchFamily="2" charset="0"/>
                    <a:cs typeface="2005_iannnnnBMX" pitchFamily="2" charset="0"/>
                    <a:sym typeface="Symbol"/>
                  </a:rPr>
                  <a:t> </a:t>
                </a:r>
                <a:r>
                  <a:rPr lang="en-US" sz="2800" b="1" dirty="0" smtClean="0">
                    <a:latin typeface="2005_iannnnnBMX" pitchFamily="2" charset="0"/>
                    <a:cs typeface="2005_iannnnnBMX" pitchFamily="2" charset="0"/>
                    <a:sym typeface="Symbol"/>
                  </a:rPr>
                  <a:t> (-2)  (-2)  (-2)</a:t>
                </a:r>
                <a:endParaRPr lang="en-US" sz="2800" b="1" dirty="0" smtClean="0">
                  <a:latin typeface="2005_iannnnnBMX" pitchFamily="2" charset="0"/>
                  <a:cs typeface="2005_iannnnnBMX" pitchFamily="2" charset="0"/>
                </a:endParaRPr>
              </a:p>
              <a:p>
                <a:pPr marL="514350" indent="-514350">
                  <a:buNone/>
                </a:pPr>
                <a:r>
                  <a:rPr lang="en-US" sz="2800" b="1" dirty="0" smtClean="0">
                    <a:latin typeface="2005_iannnnnBMX" pitchFamily="2" charset="0"/>
                    <a:cs typeface="2005_iannnnnBMX" pitchFamily="2" charset="0"/>
                  </a:rPr>
                  <a:t>	    = 16</a:t>
                </a:r>
                <a:endParaRPr lang="en-US" sz="2800" b="1" dirty="0">
                  <a:latin typeface="2005_iannnnnBMX" pitchFamily="2" charset="0"/>
                  <a:cs typeface="2005_iannnnnBMX" pitchFamily="2" charset="0"/>
                </a:endParaRPr>
              </a:p>
              <a:p>
                <a:pPr marL="514350" indent="-514350">
                  <a:buNone/>
                </a:pPr>
                <a:r>
                  <a:rPr lang="en-US" sz="2800" b="1" dirty="0" smtClean="0">
                    <a:solidFill>
                      <a:schemeClr val="accent6">
                        <a:lumMod val="40000"/>
                        <a:lumOff val="60000"/>
                      </a:schemeClr>
                    </a:solidFill>
                    <a:latin typeface="2005_iannnnnBMX" pitchFamily="2" charset="0"/>
                    <a:cs typeface="2005_iannnnnBMX" pitchFamily="2" charset="0"/>
                  </a:rPr>
                  <a:t>The </a:t>
                </a:r>
                <a:r>
                  <a:rPr lang="en-US" sz="2800" b="1" dirty="0">
                    <a:solidFill>
                      <a:schemeClr val="accent6">
                        <a:lumMod val="40000"/>
                        <a:lumOff val="60000"/>
                      </a:schemeClr>
                    </a:solidFill>
                    <a:latin typeface="2005_iannnnnBMX" pitchFamily="2" charset="0"/>
                    <a:cs typeface="2005_iannnnnBMX" pitchFamily="2" charset="0"/>
                  </a:rPr>
                  <a:t>expressions </a:t>
                </a:r>
                <a14:m>
                  <m:oMath xmlns:m="http://schemas.openxmlformats.org/officeDocument/2006/math">
                    <m:sSup>
                      <m:sSupPr>
                        <m:ctrlPr>
                          <a:rPr lang="en-US" sz="2000" b="1" i="1">
                            <a:solidFill>
                              <a:schemeClr val="accent6">
                                <a:lumMod val="40000"/>
                                <a:lumOff val="60000"/>
                              </a:schemeClr>
                            </a:solidFill>
                            <a:latin typeface="Cambria Math"/>
                            <a:cs typeface="2005_iannnnnBMX" pitchFamily="2" charset="0"/>
                          </a:rPr>
                        </m:ctrlPr>
                      </m:sSupPr>
                      <m:e>
                        <m:r>
                          <a:rPr lang="en-US" sz="2000" b="1" i="1">
                            <a:solidFill>
                              <a:schemeClr val="accent6">
                                <a:lumMod val="40000"/>
                                <a:lumOff val="60000"/>
                              </a:schemeClr>
                            </a:solidFill>
                            <a:latin typeface="Cambria Math"/>
                            <a:cs typeface="2005_iannnnnBMX" pitchFamily="2" charset="0"/>
                          </a:rPr>
                          <m:t>−</m:t>
                        </m:r>
                        <m:r>
                          <a:rPr lang="en-US" sz="2000" b="1" i="1">
                            <a:solidFill>
                              <a:schemeClr val="accent6">
                                <a:lumMod val="40000"/>
                                <a:lumOff val="60000"/>
                              </a:schemeClr>
                            </a:solidFill>
                            <a:latin typeface="Cambria Math"/>
                            <a:cs typeface="2005_iannnnnBMX" pitchFamily="2" charset="0"/>
                          </a:rPr>
                          <m:t>𝟐</m:t>
                        </m:r>
                      </m:e>
                      <m:sup>
                        <m:r>
                          <a:rPr lang="en-US" sz="2000" b="1" i="1">
                            <a:solidFill>
                              <a:schemeClr val="accent6">
                                <a:lumMod val="40000"/>
                                <a:lumOff val="60000"/>
                              </a:schemeClr>
                            </a:solidFill>
                            <a:latin typeface="Cambria Math"/>
                            <a:cs typeface="2005_iannnnnBMX" pitchFamily="2" charset="0"/>
                          </a:rPr>
                          <m:t>𝟒</m:t>
                        </m:r>
                      </m:sup>
                    </m:sSup>
                  </m:oMath>
                </a14:m>
                <a:r>
                  <a:rPr lang="en-US" sz="2000" b="1" dirty="0">
                    <a:solidFill>
                      <a:schemeClr val="accent6">
                        <a:lumMod val="40000"/>
                        <a:lumOff val="60000"/>
                      </a:schemeClr>
                    </a:solidFill>
                    <a:latin typeface="2005_iannnnnBMX" pitchFamily="2" charset="0"/>
                    <a:cs typeface="2005_iannnnnBMX" pitchFamily="2" charset="0"/>
                  </a:rPr>
                  <a:t> </a:t>
                </a:r>
                <a:r>
                  <a:rPr lang="en-US" sz="2800" b="1" dirty="0">
                    <a:solidFill>
                      <a:schemeClr val="accent6">
                        <a:lumMod val="40000"/>
                        <a:lumOff val="60000"/>
                      </a:schemeClr>
                    </a:solidFill>
                    <a:latin typeface="2005_iannnnnBMX" pitchFamily="2" charset="0"/>
                    <a:cs typeface="2005_iannnnnBMX" pitchFamily="2" charset="0"/>
                  </a:rPr>
                  <a:t>and </a:t>
                </a:r>
                <a14:m>
                  <m:oMath xmlns:m="http://schemas.openxmlformats.org/officeDocument/2006/math">
                    <m:sSup>
                      <m:sSupPr>
                        <m:ctrlPr>
                          <a:rPr lang="en-US" sz="2000" b="1" i="1">
                            <a:solidFill>
                              <a:schemeClr val="accent6">
                                <a:lumMod val="40000"/>
                                <a:lumOff val="60000"/>
                              </a:schemeClr>
                            </a:solidFill>
                            <a:latin typeface="Cambria Math"/>
                            <a:cs typeface="2005_iannnnnBMX" pitchFamily="2" charset="0"/>
                          </a:rPr>
                        </m:ctrlPr>
                      </m:sSupPr>
                      <m:e>
                        <m:r>
                          <a:rPr lang="en-US" sz="2000" b="1" i="1">
                            <a:solidFill>
                              <a:schemeClr val="accent6">
                                <a:lumMod val="40000"/>
                                <a:lumOff val="60000"/>
                              </a:schemeClr>
                            </a:solidFill>
                            <a:latin typeface="Cambria Math"/>
                            <a:cs typeface="2005_iannnnnBMX" pitchFamily="2" charset="0"/>
                          </a:rPr>
                          <m:t>(−</m:t>
                        </m:r>
                        <m:r>
                          <a:rPr lang="en-US" sz="2000" b="1" i="1">
                            <a:solidFill>
                              <a:schemeClr val="accent6">
                                <a:lumMod val="40000"/>
                                <a:lumOff val="60000"/>
                              </a:schemeClr>
                            </a:solidFill>
                            <a:latin typeface="Cambria Math"/>
                            <a:cs typeface="2005_iannnnnBMX" pitchFamily="2" charset="0"/>
                          </a:rPr>
                          <m:t>𝟐</m:t>
                        </m:r>
                        <m:r>
                          <a:rPr lang="en-US" sz="2000" b="1" i="1">
                            <a:solidFill>
                              <a:schemeClr val="accent6">
                                <a:lumMod val="40000"/>
                                <a:lumOff val="60000"/>
                              </a:schemeClr>
                            </a:solidFill>
                            <a:latin typeface="Cambria Math"/>
                            <a:cs typeface="2005_iannnnnBMX" pitchFamily="2" charset="0"/>
                          </a:rPr>
                          <m:t>)</m:t>
                        </m:r>
                      </m:e>
                      <m:sup>
                        <m:r>
                          <a:rPr lang="en-US" sz="2000" b="1" i="1">
                            <a:solidFill>
                              <a:schemeClr val="accent6">
                                <a:lumMod val="40000"/>
                                <a:lumOff val="60000"/>
                              </a:schemeClr>
                            </a:solidFill>
                            <a:latin typeface="Cambria Math"/>
                            <a:cs typeface="2005_iannnnnBMX" pitchFamily="2" charset="0"/>
                          </a:rPr>
                          <m:t>𝟒</m:t>
                        </m:r>
                      </m:sup>
                    </m:sSup>
                  </m:oMath>
                </a14:m>
                <a:r>
                  <a:rPr lang="en-US" sz="2000" b="1" dirty="0">
                    <a:solidFill>
                      <a:schemeClr val="accent6">
                        <a:lumMod val="40000"/>
                        <a:lumOff val="60000"/>
                      </a:schemeClr>
                    </a:solidFill>
                    <a:latin typeface="2005_iannnnnBMX" pitchFamily="2" charset="0"/>
                    <a:cs typeface="2005_iannnnnBMX" pitchFamily="2" charset="0"/>
                  </a:rPr>
                  <a:t> </a:t>
                </a:r>
                <a:r>
                  <a:rPr lang="en-US" sz="2800" b="1" dirty="0">
                    <a:solidFill>
                      <a:schemeClr val="accent6">
                        <a:lumMod val="40000"/>
                        <a:lumOff val="60000"/>
                      </a:schemeClr>
                    </a:solidFill>
                    <a:latin typeface="2005_iannnnnBMX" pitchFamily="2" charset="0"/>
                    <a:cs typeface="2005_iannnnnBMX" pitchFamily="2" charset="0"/>
                  </a:rPr>
                  <a:t>are not equivalent. The expression </a:t>
                </a:r>
                <a14:m>
                  <m:oMath xmlns:m="http://schemas.openxmlformats.org/officeDocument/2006/math">
                    <m:sSup>
                      <m:sSupPr>
                        <m:ctrlPr>
                          <a:rPr lang="en-US" sz="2000" b="1" i="1">
                            <a:solidFill>
                              <a:schemeClr val="accent6">
                                <a:lumMod val="40000"/>
                                <a:lumOff val="60000"/>
                              </a:schemeClr>
                            </a:solidFill>
                            <a:latin typeface="Cambria Math"/>
                            <a:cs typeface="2005_iannnnnBMX" pitchFamily="2" charset="0"/>
                          </a:rPr>
                        </m:ctrlPr>
                      </m:sSupPr>
                      <m:e>
                        <m:r>
                          <a:rPr lang="en-US" sz="2000" b="1" i="1">
                            <a:solidFill>
                              <a:schemeClr val="accent6">
                                <a:lumMod val="40000"/>
                                <a:lumOff val="60000"/>
                              </a:schemeClr>
                            </a:solidFill>
                            <a:latin typeface="Cambria Math"/>
                            <a:cs typeface="2005_iannnnnBMX" pitchFamily="2" charset="0"/>
                          </a:rPr>
                          <m:t>−</m:t>
                        </m:r>
                        <m:r>
                          <a:rPr lang="en-US" sz="2000" b="1" i="1">
                            <a:solidFill>
                              <a:schemeClr val="accent6">
                                <a:lumMod val="40000"/>
                                <a:lumOff val="60000"/>
                              </a:schemeClr>
                            </a:solidFill>
                            <a:latin typeface="Cambria Math"/>
                            <a:cs typeface="2005_iannnnnBMX" pitchFamily="2" charset="0"/>
                          </a:rPr>
                          <m:t>𝟐</m:t>
                        </m:r>
                      </m:e>
                      <m:sup>
                        <m:r>
                          <a:rPr lang="en-US" sz="2000" b="1" i="1">
                            <a:solidFill>
                              <a:schemeClr val="accent6">
                                <a:lumMod val="40000"/>
                                <a:lumOff val="60000"/>
                              </a:schemeClr>
                            </a:solidFill>
                            <a:latin typeface="Cambria Math"/>
                            <a:cs typeface="2005_iannnnnBMX" pitchFamily="2" charset="0"/>
                          </a:rPr>
                          <m:t>𝟒</m:t>
                        </m:r>
                      </m:sup>
                    </m:sSup>
                  </m:oMath>
                </a14:m>
                <a:r>
                  <a:rPr lang="en-US" sz="2000" b="1" dirty="0">
                    <a:solidFill>
                      <a:schemeClr val="accent6">
                        <a:lumMod val="40000"/>
                        <a:lumOff val="60000"/>
                      </a:schemeClr>
                    </a:solidFill>
                    <a:latin typeface="2005_iannnnnBMX" pitchFamily="2" charset="0"/>
                    <a:cs typeface="2005_iannnnnBMX" pitchFamily="2" charset="0"/>
                  </a:rPr>
                  <a:t> </a:t>
                </a:r>
                <a:r>
                  <a:rPr lang="en-US" sz="2800" b="1" dirty="0">
                    <a:solidFill>
                      <a:schemeClr val="accent6">
                        <a:lumMod val="40000"/>
                        <a:lumOff val="60000"/>
                      </a:schemeClr>
                    </a:solidFill>
                    <a:latin typeface="2005_iannnnnBMX" pitchFamily="2" charset="0"/>
                    <a:cs typeface="2005_iannnnnBMX" pitchFamily="2" charset="0"/>
                  </a:rPr>
                  <a:t>means the opposite, or the negative, of </a:t>
                </a:r>
                <a14:m>
                  <m:oMath xmlns:m="http://schemas.openxmlformats.org/officeDocument/2006/math">
                    <m:sSup>
                      <m:sSupPr>
                        <m:ctrlPr>
                          <a:rPr lang="en-US" sz="2000" b="1" i="1">
                            <a:solidFill>
                              <a:schemeClr val="accent6">
                                <a:lumMod val="40000"/>
                                <a:lumOff val="60000"/>
                              </a:schemeClr>
                            </a:solidFill>
                            <a:latin typeface="Cambria Math"/>
                            <a:cs typeface="2005_iannnnnBMX" pitchFamily="2" charset="0"/>
                          </a:rPr>
                        </m:ctrlPr>
                      </m:sSupPr>
                      <m:e>
                        <m:r>
                          <a:rPr lang="en-US" sz="2000" b="1" i="1">
                            <a:solidFill>
                              <a:schemeClr val="accent6">
                                <a:lumMod val="40000"/>
                                <a:lumOff val="60000"/>
                              </a:schemeClr>
                            </a:solidFill>
                            <a:latin typeface="Cambria Math"/>
                            <a:cs typeface="2005_iannnnnBMX" pitchFamily="2" charset="0"/>
                          </a:rPr>
                          <m:t>𝟐</m:t>
                        </m:r>
                      </m:e>
                      <m:sup>
                        <m:r>
                          <a:rPr lang="en-US" sz="2000" b="1" i="1">
                            <a:solidFill>
                              <a:schemeClr val="accent6">
                                <a:lumMod val="40000"/>
                                <a:lumOff val="60000"/>
                              </a:schemeClr>
                            </a:solidFill>
                            <a:latin typeface="Cambria Math"/>
                            <a:cs typeface="2005_iannnnnBMX" pitchFamily="2" charset="0"/>
                          </a:rPr>
                          <m:t>𝟒</m:t>
                        </m:r>
                      </m:sup>
                    </m:sSup>
                  </m:oMath>
                </a14:m>
                <a:r>
                  <a:rPr lang="en-US" sz="2800" b="1" dirty="0">
                    <a:solidFill>
                      <a:schemeClr val="accent6">
                        <a:lumMod val="40000"/>
                        <a:lumOff val="60000"/>
                      </a:schemeClr>
                    </a:solidFill>
                    <a:latin typeface="2005_iannnnnBMX" pitchFamily="2" charset="0"/>
                    <a:cs typeface="2005_iannnnnBMX" pitchFamily="2" charset="0"/>
                  </a:rPr>
                  <a:t>. The base of </a:t>
                </a:r>
                <a14:m>
                  <m:oMath xmlns:m="http://schemas.openxmlformats.org/officeDocument/2006/math">
                    <m:sSup>
                      <m:sSupPr>
                        <m:ctrlPr>
                          <a:rPr lang="en-US" sz="2000" b="1" i="1">
                            <a:solidFill>
                              <a:schemeClr val="accent6">
                                <a:lumMod val="40000"/>
                                <a:lumOff val="60000"/>
                              </a:schemeClr>
                            </a:solidFill>
                            <a:latin typeface="Cambria Math"/>
                            <a:cs typeface="2005_iannnnnBMX" pitchFamily="2" charset="0"/>
                          </a:rPr>
                        </m:ctrlPr>
                      </m:sSupPr>
                      <m:e>
                        <m:r>
                          <a:rPr lang="en-US" sz="2000" b="1" i="1">
                            <a:solidFill>
                              <a:schemeClr val="accent6">
                                <a:lumMod val="40000"/>
                                <a:lumOff val="60000"/>
                              </a:schemeClr>
                            </a:solidFill>
                            <a:latin typeface="Cambria Math"/>
                            <a:cs typeface="2005_iannnnnBMX" pitchFamily="2" charset="0"/>
                          </a:rPr>
                          <m:t>−</m:t>
                        </m:r>
                        <m:r>
                          <a:rPr lang="en-US" sz="2000" b="1" i="1">
                            <a:solidFill>
                              <a:schemeClr val="accent6">
                                <a:lumMod val="40000"/>
                                <a:lumOff val="60000"/>
                              </a:schemeClr>
                            </a:solidFill>
                            <a:latin typeface="Cambria Math"/>
                            <a:cs typeface="2005_iannnnnBMX" pitchFamily="2" charset="0"/>
                          </a:rPr>
                          <m:t>𝟐</m:t>
                        </m:r>
                      </m:e>
                      <m:sup>
                        <m:r>
                          <a:rPr lang="en-US" sz="2000" b="1" i="1">
                            <a:solidFill>
                              <a:schemeClr val="accent6">
                                <a:lumMod val="40000"/>
                                <a:lumOff val="60000"/>
                              </a:schemeClr>
                            </a:solidFill>
                            <a:latin typeface="Cambria Math"/>
                            <a:cs typeface="2005_iannnnnBMX" pitchFamily="2" charset="0"/>
                          </a:rPr>
                          <m:t>𝟒</m:t>
                        </m:r>
                      </m:sup>
                    </m:sSup>
                  </m:oMath>
                </a14:m>
                <a:r>
                  <a:rPr lang="en-US" sz="2800" b="1" dirty="0">
                    <a:solidFill>
                      <a:schemeClr val="accent6">
                        <a:lumMod val="40000"/>
                        <a:lumOff val="60000"/>
                      </a:schemeClr>
                    </a:solidFill>
                    <a:latin typeface="2005_iannnnnBMX" pitchFamily="2" charset="0"/>
                    <a:cs typeface="2005_iannnnnBMX" pitchFamily="2" charset="0"/>
                  </a:rPr>
                  <a:t> is 2, not </a:t>
                </a:r>
                <a:r>
                  <a:rPr lang="en-US" sz="2800" b="1" dirty="0" smtClean="0">
                    <a:solidFill>
                      <a:schemeClr val="accent6">
                        <a:lumMod val="40000"/>
                        <a:lumOff val="60000"/>
                      </a:schemeClr>
                    </a:solidFill>
                    <a:latin typeface="2005_iannnnnBMX" pitchFamily="2" charset="0"/>
                    <a:cs typeface="2005_iannnnnBMX" pitchFamily="2" charset="0"/>
                  </a:rPr>
                  <a:t>-2</a:t>
                </a:r>
              </a:p>
            </p:txBody>
          </p:sp>
        </mc:Choice>
        <mc:Fallback xmlns="">
          <p:sp>
            <p:nvSpPr>
              <p:cNvPr id="5123" name="Rectangle 3"/>
              <p:cNvSpPr>
                <a:spLocks noGrp="1" noRot="1" noChangeAspect="1" noMove="1" noResize="1" noEditPoints="1" noAdjustHandles="1" noChangeArrowheads="1" noChangeShapeType="1" noTextEdit="1"/>
              </p:cNvSpPr>
              <p:nvPr>
                <p:ph type="body" idx="1"/>
              </p:nvPr>
            </p:nvSpPr>
            <p:spPr>
              <a:xfrm>
                <a:off x="500034" y="1357298"/>
                <a:ext cx="8001056" cy="5143536"/>
              </a:xfrm>
              <a:blipFill rotWithShape="1">
                <a:blip r:embed="rId2"/>
                <a:stretch>
                  <a:fillRect l="-1523" t="-1186"/>
                </a:stretch>
              </a:blipFill>
            </p:spPr>
            <p:txBody>
              <a:bodyPr/>
              <a:lstStyle/>
              <a:p>
                <a:r>
                  <a:rPr lang="th-TH">
                    <a:noFill/>
                  </a:rPr>
                  <a:t> </a:t>
                </a:r>
              </a:p>
            </p:txBody>
          </p:sp>
        </mc:Fallback>
      </mc:AlternateContent>
    </p:spTree>
    <p:extLst>
      <p:ext uri="{BB962C8B-B14F-4D97-AF65-F5344CB8AC3E}">
        <p14:creationId xmlns:p14="http://schemas.microsoft.com/office/powerpoint/2010/main" val="3012912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fade">
                                      <p:cBhvr>
                                        <p:cTn id="12" dur="500"/>
                                        <p:tgtEl>
                                          <p:spTgt spid="5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fade">
                                      <p:cBhvr>
                                        <p:cTn id="17" dur="500"/>
                                        <p:tgtEl>
                                          <p:spTgt spid="51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fade">
                                      <p:cBhvr>
                                        <p:cTn id="22" dur="500"/>
                                        <p:tgtEl>
                                          <p:spTgt spid="51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23">
                                            <p:txEl>
                                              <p:pRg st="4" end="4"/>
                                            </p:txEl>
                                          </p:spTgt>
                                        </p:tgtEl>
                                        <p:attrNameLst>
                                          <p:attrName>style.visibility</p:attrName>
                                        </p:attrNameLst>
                                      </p:cBhvr>
                                      <p:to>
                                        <p:strVal val="visible"/>
                                      </p:to>
                                    </p:set>
                                    <p:animEffect transition="in" filter="fade">
                                      <p:cBhvr>
                                        <p:cTn id="27" dur="500"/>
                                        <p:tgtEl>
                                          <p:spTgt spid="51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theme/theme1.xml><?xml version="1.0" encoding="utf-8"?>
<a:theme xmlns:a="http://schemas.openxmlformats.org/drawingml/2006/main" name="Design6">
  <a:themeElements>
    <a:clrScheme name="กำหนดเอง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A6129B"/>
      </a:accent6>
      <a:hlink>
        <a:srgbClr val="C00000"/>
      </a:hlink>
      <a:folHlink>
        <a:srgbClr val="FF0000"/>
      </a:folHlink>
    </a:clrScheme>
    <a:fontScheme name="ชุดรูปแบบของ Office">
      <a:majorFont>
        <a:latin typeface="Rage Italic"/>
        <a:ea typeface=""/>
        <a:cs typeface=""/>
      </a:majorFont>
      <a:minorFont>
        <a:latin typeface="Rage Ital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ชุดรูปแบบของ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ชุดรูปแบบของ Offi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ชุดรูปแบบของ Offi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ชุดรูปแบบของ Offi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ชุดรูปแบบของ Offi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ชุดรูปแบบของ Offi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ชุดรูปแบบของ Offi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ชุดรูปแบบของ Offi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ชุดรูปแบบของ Offi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ชุดรูปแบบของ Offi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ชุดรูปแบบของ Offi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ชุดรูปแบบของ Offi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ชุดรูปแบบของ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Design6</Template>
  <TotalTime>4927</TotalTime>
  <Words>3443</Words>
  <Application>Microsoft Office PowerPoint</Application>
  <PresentationFormat>นำเสนอทางหน้าจอ (4:3)</PresentationFormat>
  <Paragraphs>566</Paragraphs>
  <Slides>58</Slides>
  <Notes>0</Notes>
  <HiddenSlides>0</HiddenSlides>
  <MMClips>0</MMClips>
  <ScaleCrop>false</ScaleCrop>
  <HeadingPairs>
    <vt:vector size="4" baseType="variant">
      <vt:variant>
        <vt:lpstr>ชุดรูปแบบ</vt:lpstr>
      </vt:variant>
      <vt:variant>
        <vt:i4>1</vt:i4>
      </vt:variant>
      <vt:variant>
        <vt:lpstr>ชื่อเรื่องภาพนิ่ง</vt:lpstr>
      </vt:variant>
      <vt:variant>
        <vt:i4>58</vt:i4>
      </vt:variant>
    </vt:vector>
  </HeadingPairs>
  <TitlesOfParts>
    <vt:vector size="59" baseType="lpstr">
      <vt:lpstr>Design6</vt:lpstr>
      <vt:lpstr>Exponents.</vt:lpstr>
      <vt:lpstr>Topic</vt:lpstr>
      <vt:lpstr>Learning Objective</vt:lpstr>
      <vt:lpstr>Key words</vt:lpstr>
      <vt:lpstr>Exponents</vt:lpstr>
      <vt:lpstr>Exponents</vt:lpstr>
      <vt:lpstr>Exponents</vt:lpstr>
      <vt:lpstr>Exponents</vt:lpstr>
      <vt:lpstr>Exponents</vt:lpstr>
      <vt:lpstr>Scientific Notation If the original number is greater than 1</vt:lpstr>
      <vt:lpstr>Scientific Notation If the original number is greater than 1</vt:lpstr>
      <vt:lpstr>Scientific Notation If the original number is greater than 1</vt:lpstr>
      <vt:lpstr>Scientific Notation If the original number is greater than 1</vt:lpstr>
      <vt:lpstr>Scientific Notation If the original number is greater than 1</vt:lpstr>
      <vt:lpstr>Scientific Notation If the original number is less than 1</vt:lpstr>
      <vt:lpstr>Scientific Notation If the original number is less than 1</vt:lpstr>
      <vt:lpstr>Scientific Notation If the original number is less than 1</vt:lpstr>
      <vt:lpstr>Scientific Notation If the original number is less than 1</vt:lpstr>
      <vt:lpstr>Scientific Notation (If the original number is less than 1)</vt:lpstr>
      <vt:lpstr>Scientific Notation</vt:lpstr>
      <vt:lpstr>Exponent and Addition</vt:lpstr>
      <vt:lpstr>Exponent and Addition</vt:lpstr>
      <vt:lpstr>Exponent and Addition</vt:lpstr>
      <vt:lpstr>Exponent and Subtraction</vt:lpstr>
      <vt:lpstr>Exponent and Subtraction</vt:lpstr>
      <vt:lpstr>Exponent and Subtraction</vt:lpstr>
      <vt:lpstr>Exponent and Multiplication</vt:lpstr>
      <vt:lpstr>Exponent and Multiplication</vt:lpstr>
      <vt:lpstr>Exponent and Multiplication</vt:lpstr>
      <vt:lpstr>Exponent and Multiplication</vt:lpstr>
      <vt:lpstr>Exponent and Multiplication</vt:lpstr>
      <vt:lpstr>Exponent and Multiplication</vt:lpstr>
      <vt:lpstr>Exponent and Division</vt:lpstr>
      <vt:lpstr>Exponent and Division</vt:lpstr>
      <vt:lpstr>Exponent and Division</vt:lpstr>
      <vt:lpstr>Zero and Negative Exponents</vt:lpstr>
      <vt:lpstr>Zero and Negative Exponents</vt:lpstr>
      <vt:lpstr>Zero and Negative Exponents</vt:lpstr>
      <vt:lpstr>Zero and Negative Exponents</vt:lpstr>
      <vt:lpstr>Zero and Negative Exponents</vt:lpstr>
      <vt:lpstr>Properties of exponents.</vt:lpstr>
      <vt:lpstr>Properties of exponents.</vt:lpstr>
      <vt:lpstr>Properties of exponents.</vt:lpstr>
      <vt:lpstr>Properties of exponents.</vt:lpstr>
      <vt:lpstr>Properties of exponents.</vt:lpstr>
      <vt:lpstr>Properties of exponents.</vt:lpstr>
      <vt:lpstr>Properties of exponents.</vt:lpstr>
      <vt:lpstr>Properties of exponents.</vt:lpstr>
      <vt:lpstr>Properties of exponents.</vt:lpstr>
      <vt:lpstr>Order of Operations With Exponents</vt:lpstr>
      <vt:lpstr>Order of Operations With Exponents</vt:lpstr>
      <vt:lpstr>Order of Operations With Exponents</vt:lpstr>
      <vt:lpstr>Order of Operations With Exponents</vt:lpstr>
      <vt:lpstr>Word problem</vt:lpstr>
      <vt:lpstr>Word problem</vt:lpstr>
      <vt:lpstr>Summary</vt:lpstr>
      <vt:lpstr>Summary</vt:lpstr>
      <vt:lpstr>งานนำเสนอ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 Your Title Here</dc:title>
  <dc:creator>Administrator</dc:creator>
  <cp:lastModifiedBy>Windows User</cp:lastModifiedBy>
  <cp:revision>233</cp:revision>
  <dcterms:created xsi:type="dcterms:W3CDTF">2013-06-08T23:01:27Z</dcterms:created>
  <dcterms:modified xsi:type="dcterms:W3CDTF">2013-07-31T03:44:02Z</dcterms:modified>
</cp:coreProperties>
</file>