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57" r:id="rId7"/>
    <p:sldId id="260" r:id="rId8"/>
    <p:sldId id="266" r:id="rId9"/>
    <p:sldId id="261" r:id="rId10"/>
    <p:sldId id="262" r:id="rId11"/>
    <p:sldId id="264" r:id="rId12"/>
    <p:sldId id="263" r:id="rId13"/>
    <p:sldId id="265" r:id="rId14"/>
    <p:sldId id="272" r:id="rId15"/>
    <p:sldId id="273" r:id="rId16"/>
    <p:sldId id="274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073-1D7C-4258-A266-38C8249D5B12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12E9-EC2B-4EE1-9275-924AAFD4B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836" y="807535"/>
            <a:ext cx="535785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6000" dirty="0" smtClean="0"/>
              <a:t>ารคิดและเรียนรู้ด้วยภาพ</a:t>
            </a:r>
          </a:p>
          <a:p>
            <a:pPr>
              <a:lnSpc>
                <a:spcPts val="5300"/>
              </a:lnSpc>
            </a:pPr>
            <a:r>
              <a:rPr lang="th-TH" sz="6000" dirty="0" smtClean="0"/>
              <a:t>เพื่อการวิจัยและพัฒนา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232126"/>
            <a:ext cx="8072494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dirty="0" err="1" smtClean="0"/>
              <a:t>Pictogram,Photograph</a:t>
            </a:r>
            <a:r>
              <a:rPr lang="en-US" sz="3600" dirty="0" smtClean="0"/>
              <a:t> and Visualization the Data and Learning Reflection Image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4857760"/>
            <a:ext cx="528638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th-TH" sz="2800" dirty="0" smtClean="0"/>
          </a:p>
          <a:p>
            <a:pPr>
              <a:lnSpc>
                <a:spcPts val="2000"/>
              </a:lnSpc>
            </a:pPr>
            <a:r>
              <a:rPr lang="th-TH" sz="2800" b="1" dirty="0" smtClean="0"/>
              <a:t>ผู้ช่วยศาสตราจารย์วิรัตน์  คำศรีจันทร์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th-TH" sz="2800" dirty="0" smtClean="0"/>
              <a:t>สถาบันพัฒนาสุขภาพอาเซียน มหาวิทยาลัยมหิดล</a:t>
            </a:r>
          </a:p>
          <a:p>
            <a:pPr>
              <a:lnSpc>
                <a:spcPts val="2000"/>
              </a:lnSpc>
            </a:pPr>
            <a:r>
              <a:rPr lang="th-TH" sz="2800" dirty="0" smtClean="0"/>
              <a:t>๑๙-๒๐ ธันวาคม ๒๕๕๕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552" y="1742624"/>
            <a:ext cx="1214446" cy="152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23900" dirty="0" smtClean="0"/>
              <a:t>ก</a:t>
            </a:r>
            <a:endParaRPr lang="en-US" sz="23900" dirty="0"/>
          </a:p>
        </p:txBody>
      </p:sp>
      <p:sp>
        <p:nvSpPr>
          <p:cNvPr id="8" name="Rectangle 7"/>
          <p:cNvSpPr/>
          <p:nvPr/>
        </p:nvSpPr>
        <p:spPr>
          <a:xfrm>
            <a:off x="842058" y="714356"/>
            <a:ext cx="1214446" cy="150019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00034" y="4786322"/>
            <a:ext cx="81439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_Ter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9000"/>
            <a:ext cx="2678445" cy="274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448" y="1506455"/>
            <a:ext cx="878684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600" dirty="0" smtClean="0"/>
              <a:t>๑. ความสามารถเข้าใจ ด้วยการอ่าน ฟัง ดู สัมผัส คิด ปฏิบัติ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๒. สร้างแนวการพิจารณาและเกณฑ์จำแนกได้อย่างหลากหลาย 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ครอบคลุมความละเอียดอ่อนซับซ้อนหลายมิติ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๓. การเข้าถึงความหมาย จิตวิญญาณ ทรรศนะพื้นฐาน และแก่นหลัก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สามารถที่จะเล่าและแสดงให้ปรากฏออกจากญาณทรรศนะของตน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๔. คิดเชื่อมโยงเพื่อถ่ายทอดความเข้าใจด้วยภาพ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๕. การเขียนภาพร่างความคิดแบบต่างๆ 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๖. การใช้ทักษะการวาดภาพและทำสื่อภาพ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๗. การใช้ทักษะเทคโนโลยี กระบวนการผลิตสื่อ และทักษะสื่อ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448" y="690337"/>
            <a:ext cx="8572560" cy="80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800" b="1" dirty="0" smtClean="0">
                <a:solidFill>
                  <a:srgbClr val="00B050"/>
                </a:solidFill>
              </a:rPr>
              <a:t>กระบวนการสำคัญ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720769"/>
            <a:ext cx="878684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3300"/>
              </a:lnSpc>
            </a:pPr>
            <a:r>
              <a:rPr lang="th-TH" sz="3600" dirty="0" smtClean="0"/>
              <a:t>๑. ตัวอย่างการวาดรูปชุมชนศาลายาน่าอยู่ของเด็กนักเรียน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๒. ให้วัสดุอุปกรณ์แก่เด็ก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๓. จัดบรรยากาศและสภาพแวดล้อม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๔. ให้โจทย์คำถามทำกิจกรรมวาดรูป ชุมชนศาลายาน่าอยู่ที่เด็กๆ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ต้องการเห็นเป็นอย่างไร ให้วาดเป็นรูประบายสีตามที่ต้องการ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690337"/>
            <a:ext cx="8572560" cy="80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800" b="1" dirty="0" smtClean="0">
                <a:solidFill>
                  <a:srgbClr val="00B050"/>
                </a:solidFill>
              </a:rPr>
              <a:t>ตัวอย่างวิธีใช้จัดเวทีชุมชนและเก็บข้อมูล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4" y="2083394"/>
            <a:ext cx="8786842" cy="326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3600" dirty="0" smtClean="0"/>
              <a:t>๑. สมาชิกแต่ละคนเขียนภาพเล่าเรื่องตนเอง ๑ เรื่อง </a:t>
            </a:r>
          </a:p>
          <a:p>
            <a:pPr>
              <a:lnSpc>
                <a:spcPts val="35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ชีวิตการงานในปี ๒๕๕๕ ด้านการพัฒนาการเรียนรู้ </a:t>
            </a:r>
          </a:p>
          <a:p>
            <a:pPr>
              <a:lnSpc>
                <a:spcPts val="35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บทเรียน ความประทับใจที่ได้ แรงบันดาลใจ</a:t>
            </a:r>
          </a:p>
          <a:p>
            <a:pPr>
              <a:lnSpc>
                <a:spcPts val="35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 เพื่อการใช้ชีวิตและทำการงานในปี ๒๕๕๖ </a:t>
            </a:r>
          </a:p>
          <a:p>
            <a:pPr>
              <a:lnSpc>
                <a:spcPts val="3500"/>
              </a:lnSpc>
            </a:pPr>
            <a:r>
              <a:rPr lang="th-TH" sz="3600" dirty="0" smtClean="0"/>
              <a:t>๒. ใช้เวลา ๒๐ นาที เขียนเป็นภาพทิวทัศน์</a:t>
            </a:r>
            <a:r>
              <a:rPr lang="en-US" sz="3600" dirty="0" smtClean="0"/>
              <a:t> </a:t>
            </a:r>
            <a:r>
              <a:rPr lang="en-US" sz="2800" dirty="0" smtClean="0"/>
              <a:t>Life </a:t>
            </a:r>
            <a:r>
              <a:rPr lang="en-US" sz="2800" dirty="0" err="1" smtClean="0"/>
              <a:t>Scape</a:t>
            </a:r>
            <a:endParaRPr lang="en-US" sz="3600" dirty="0" smtClean="0"/>
          </a:p>
          <a:p>
            <a:pPr>
              <a:lnSpc>
                <a:spcPts val="3500"/>
              </a:lnSpc>
            </a:pPr>
            <a:r>
              <a:rPr lang="en-US" sz="3600" dirty="0" smtClean="0"/>
              <a:t>    </a:t>
            </a:r>
            <a:r>
              <a:rPr lang="th-TH" sz="3600" dirty="0" smtClean="0"/>
              <a:t>และทำสื่อให้สวยงามบนฟลิปชาร์ต</a:t>
            </a:r>
          </a:p>
          <a:p>
            <a:pPr>
              <a:lnSpc>
                <a:spcPts val="3500"/>
              </a:lnSpc>
            </a:pPr>
            <a:r>
              <a:rPr lang="th-TH" sz="3600" dirty="0" smtClean="0"/>
              <a:t>๓. นำเสนอแลกเปลี่ยนกันให้สนุกสนาน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4" y="1067028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4000" b="1" dirty="0" smtClean="0">
                <a:solidFill>
                  <a:srgbClr val="00B050"/>
                </a:solidFill>
              </a:rPr>
              <a:t>กิจกรรมที่ ๑ ทิวทัศน์และทัศนียภาพของชีวิต </a:t>
            </a:r>
            <a:r>
              <a:rPr lang="en-US" sz="4000" b="1" dirty="0" smtClean="0">
                <a:solidFill>
                  <a:srgbClr val="00B050"/>
                </a:solidFill>
              </a:rPr>
              <a:t>:</a:t>
            </a:r>
            <a:endParaRPr lang="th-TH" sz="4000" b="1" dirty="0" smtClean="0">
              <a:solidFill>
                <a:srgbClr val="00B050"/>
              </a:solidFill>
            </a:endParaRPr>
          </a:p>
          <a:p>
            <a:pPr>
              <a:lnSpc>
                <a:spcPts val="3000"/>
              </a:lnSpc>
            </a:pPr>
            <a:r>
              <a:rPr lang="th-TH" sz="4000" b="1" dirty="0" smtClean="0">
                <a:solidFill>
                  <a:srgbClr val="00B050"/>
                </a:solidFill>
              </a:rPr>
              <a:t>                 ถ่ายทอดภาพความประทับใจต่อผู้คน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42" y="1681943"/>
            <a:ext cx="6858016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600" dirty="0" smtClean="0"/>
              <a:t>๑. การคิดแบบสืบสาวปัจจัย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๒. คิดแบบแยกแยะส่วนประกอบ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๓. คิดแบบสามัญลักษณะ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๔. คิดแบบอริยสัจ 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๕</a:t>
            </a:r>
            <a:r>
              <a:rPr lang="th-TH" sz="3600" dirty="0" smtClean="0"/>
              <a:t>. คิดแบบอรรถธรรมสัมพันธ์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๖</a:t>
            </a:r>
            <a:r>
              <a:rPr lang="th-TH" sz="3600" dirty="0" smtClean="0"/>
              <a:t>. คิดแบบพิจารณาคุณและโทษ และทางออก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๗. การคิดแบบพิจารณาคุณค่าแท้และคุณค่าเทียม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๘. การคิดแบบสร้างอุบายปลุกเร้าคุณธรรม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๙. การคิดแบบเป็นอยู่กับปัจจุบันขณะ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๑๐. การคิดแบบวิภัชชวาทธรรม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80" y="613304"/>
            <a:ext cx="77152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4400" b="1" dirty="0" smtClean="0">
                <a:solidFill>
                  <a:srgbClr val="00B050"/>
                </a:solidFill>
              </a:rPr>
              <a:t>กระบวนการโยนิโสมนสิการ </a:t>
            </a:r>
            <a:r>
              <a:rPr lang="th-TH" sz="3600" b="1" dirty="0" smtClean="0">
                <a:solidFill>
                  <a:srgbClr val="00B050"/>
                </a:solidFill>
              </a:rPr>
              <a:t>วิธีคิด ๑๐ แบบ</a:t>
            </a:r>
          </a:p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เพื่อทำสติปัญญาและความคิดให้ลึกซึ้งแยบคาย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42" y="1681943"/>
            <a:ext cx="68580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600" dirty="0" smtClean="0"/>
              <a:t> 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๑.การคิดแบบสืบสาวปัจจัย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 smtClean="0"/>
              <a:t>๒.คิดแบบแยกแยะส่วนประกอบ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 smtClean="0"/>
              <a:t>๓.คิดแบบสามัญลักษณะ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80" y="613304"/>
            <a:ext cx="77152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4400" b="1" dirty="0" smtClean="0">
                <a:solidFill>
                  <a:srgbClr val="00B050"/>
                </a:solidFill>
              </a:rPr>
              <a:t>กระบวนการโยนิโสมนสิการ </a:t>
            </a:r>
            <a:r>
              <a:rPr lang="th-TH" sz="3600" b="1" dirty="0" smtClean="0">
                <a:solidFill>
                  <a:srgbClr val="00B050"/>
                </a:solidFill>
              </a:rPr>
              <a:t>วิธีคิด ๑๐ แบบ</a:t>
            </a:r>
          </a:p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เพื่อทำสติปัญญาและความคิดให้ลึกซึ้งแยบคาย</a:t>
            </a:r>
          </a:p>
        </p:txBody>
      </p:sp>
      <p:sp>
        <p:nvSpPr>
          <p:cNvPr id="5" name="Oval 4"/>
          <p:cNvSpPr/>
          <p:nvPr/>
        </p:nvSpPr>
        <p:spPr>
          <a:xfrm>
            <a:off x="1000100" y="257174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14810" y="261427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00" y="310071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14810" y="314324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71604" y="2786058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571604" y="3357562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9190" y="2357430"/>
            <a:ext cx="3714776" cy="71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อนุโลม </a:t>
            </a:r>
          </a:p>
          <a:p>
            <a:pPr>
              <a:lnSpc>
                <a:spcPts val="23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คาดการณ์ผลที่จะเกิดจากเหตุ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6833" y="3069968"/>
            <a:ext cx="3714776" cy="71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ปฏิโลม </a:t>
            </a:r>
          </a:p>
          <a:p>
            <a:pPr>
              <a:lnSpc>
                <a:spcPts val="23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ย้อนจากผลไปวิเคราะห์และระบุเหตุ</a:t>
            </a:r>
          </a:p>
        </p:txBody>
      </p:sp>
      <p:sp>
        <p:nvSpPr>
          <p:cNvPr id="18" name="Oval 17"/>
          <p:cNvSpPr/>
          <p:nvPr/>
        </p:nvSpPr>
        <p:spPr>
          <a:xfrm>
            <a:off x="4857752" y="4643446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2066" y="4714884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4466" y="4357694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76866" y="4714884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57884" y="4429132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86446" y="4714884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9388" y="4500570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6182" y="4357694"/>
            <a:ext cx="500066" cy="509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429124" y="4572008"/>
            <a:ext cx="285752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71934" y="6000768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6248" y="6072206"/>
            <a:ext cx="142876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38648" y="5715016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1048" y="6072206"/>
            <a:ext cx="142876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72066" y="5786454"/>
            <a:ext cx="142876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00628" y="6072206"/>
            <a:ext cx="142876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43570" y="5857892"/>
            <a:ext cx="142876" cy="2143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38022" y="5276864"/>
            <a:ext cx="633418" cy="3667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4607719" y="575073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5322099" y="567929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71934" y="5545281"/>
            <a:ext cx="509590" cy="397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5429256" y="550070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687354"/>
            <a:ext cx="6858016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600" dirty="0" smtClean="0"/>
              <a:t>๔. </a:t>
            </a:r>
            <a:r>
              <a:rPr lang="th-TH" sz="3600" b="1" dirty="0" smtClean="0"/>
              <a:t>คิดแบบอริยสัจ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    เหตุและผลต่อเนื่อง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    ของทุกข์ สมุทัย นิโรธ มรรค 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/>
              <a:t>๕</a:t>
            </a:r>
            <a:r>
              <a:rPr lang="th-TH" sz="3600" dirty="0" smtClean="0"/>
              <a:t>. </a:t>
            </a:r>
            <a:r>
              <a:rPr lang="th-TH" sz="3600" b="1" dirty="0" smtClean="0"/>
              <a:t>คิดแบบอรรถธรรมสัมพันธ์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/>
              <a:t>๖</a:t>
            </a:r>
            <a:r>
              <a:rPr lang="th-TH" sz="3600" dirty="0" smtClean="0"/>
              <a:t>. </a:t>
            </a:r>
            <a:r>
              <a:rPr lang="th-TH" sz="3600" b="1" dirty="0" smtClean="0"/>
              <a:t>คิดแบบพิจารณาคุณและโทษ และทางออก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14380" y="613304"/>
            <a:ext cx="77152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4400" b="1" dirty="0" smtClean="0">
                <a:solidFill>
                  <a:srgbClr val="00B050"/>
                </a:solidFill>
              </a:rPr>
              <a:t>กระบวนการโยนิโสมนสิการ </a:t>
            </a:r>
            <a:r>
              <a:rPr lang="th-TH" sz="3600" b="1" dirty="0" smtClean="0">
                <a:solidFill>
                  <a:srgbClr val="00B050"/>
                </a:solidFill>
              </a:rPr>
              <a:t>วิธีคิด ๑๐ แบบ</a:t>
            </a:r>
          </a:p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เพื่อทำสติปัญญาและความคิดให้ลึกซึ้งแยบคาย</a:t>
            </a:r>
          </a:p>
        </p:txBody>
      </p:sp>
      <p:sp>
        <p:nvSpPr>
          <p:cNvPr id="5" name="Oval 4"/>
          <p:cNvSpPr/>
          <p:nvPr/>
        </p:nvSpPr>
        <p:spPr>
          <a:xfrm>
            <a:off x="4714876" y="164305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8" y="164305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6273" y="2498642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99936" y="2500306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72066" y="17859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637175" y="2206495"/>
            <a:ext cx="426964" cy="14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072066" y="271462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625579" y="2189051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86314" y="3357562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86314" y="378619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6314" y="421481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29256" y="3357562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29256" y="378619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00694" y="421481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893471" y="3750471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2"/>
          </p:cNvCxnSpPr>
          <p:nvPr/>
        </p:nvCxnSpPr>
        <p:spPr>
          <a:xfrm>
            <a:off x="5072066" y="342900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08271" y="3936709"/>
            <a:ext cx="388576" cy="29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079709" y="4357694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786314" y="528638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072066" y="5072074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72066" y="5357826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72066" y="5643578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72066" y="5072074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42" y="1681943"/>
            <a:ext cx="6858016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600" dirty="0" smtClean="0"/>
              <a:t>๗. การคิดแบบพิจารณาคุณค่าแท้และคุณค่าเทียม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 smtClean="0"/>
              <a:t>๘. การคิดแบบสร้างอุบายปลุกเร้าคุณธรรม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 smtClean="0"/>
              <a:t>๙. การคิดแบบเป็นอยู่กับปัจจุบันขณะ</a:t>
            </a:r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 smtClean="0"/>
              <a:t>๑๐. การคิดแบบวิภัชชวาทธรรม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80" y="613304"/>
            <a:ext cx="77152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4400" b="1" dirty="0" smtClean="0">
                <a:solidFill>
                  <a:srgbClr val="00B050"/>
                </a:solidFill>
              </a:rPr>
              <a:t>กระบวนการโยนิโสมนสิการ </a:t>
            </a:r>
            <a:r>
              <a:rPr lang="th-TH" sz="3600" b="1" dirty="0" smtClean="0">
                <a:solidFill>
                  <a:srgbClr val="00B050"/>
                </a:solidFill>
              </a:rPr>
              <a:t>วิธีคิด ๑๐ แบบ</a:t>
            </a:r>
          </a:p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เพื่อทำสติปัญญาและความคิดให้ลึกซึ้งแยบคาย</a:t>
            </a:r>
          </a:p>
        </p:txBody>
      </p:sp>
      <p:sp>
        <p:nvSpPr>
          <p:cNvPr id="5" name="Freeform 4"/>
          <p:cNvSpPr/>
          <p:nvPr/>
        </p:nvSpPr>
        <p:spPr>
          <a:xfrm>
            <a:off x="4820374" y="2010712"/>
            <a:ext cx="1218919" cy="817548"/>
          </a:xfrm>
          <a:custGeom>
            <a:avLst/>
            <a:gdLst>
              <a:gd name="connsiteX0" fmla="*/ 6807 w 1218919"/>
              <a:gd name="connsiteY0" fmla="*/ 753753 h 817548"/>
              <a:gd name="connsiteX1" fmla="*/ 28073 w 1218919"/>
              <a:gd name="connsiteY1" fmla="*/ 456041 h 817548"/>
              <a:gd name="connsiteX2" fmla="*/ 113133 w 1218919"/>
              <a:gd name="connsiteY2" fmla="*/ 392246 h 817548"/>
              <a:gd name="connsiteX3" fmla="*/ 176928 w 1218919"/>
              <a:gd name="connsiteY3" fmla="*/ 307186 h 817548"/>
              <a:gd name="connsiteX4" fmla="*/ 283254 w 1218919"/>
              <a:gd name="connsiteY4" fmla="*/ 222125 h 817548"/>
              <a:gd name="connsiteX5" fmla="*/ 432110 w 1218919"/>
              <a:gd name="connsiteY5" fmla="*/ 94535 h 817548"/>
              <a:gd name="connsiteX6" fmla="*/ 836147 w 1218919"/>
              <a:gd name="connsiteY6" fmla="*/ 179595 h 817548"/>
              <a:gd name="connsiteX7" fmla="*/ 878677 w 1218919"/>
              <a:gd name="connsiteY7" fmla="*/ 264655 h 817548"/>
              <a:gd name="connsiteX8" fmla="*/ 1006268 w 1218919"/>
              <a:gd name="connsiteY8" fmla="*/ 349716 h 817548"/>
              <a:gd name="connsiteX9" fmla="*/ 1133859 w 1218919"/>
              <a:gd name="connsiteY9" fmla="*/ 392246 h 817548"/>
              <a:gd name="connsiteX10" fmla="*/ 1155124 w 1218919"/>
              <a:gd name="connsiteY10" fmla="*/ 562367 h 817548"/>
              <a:gd name="connsiteX11" fmla="*/ 1197654 w 1218919"/>
              <a:gd name="connsiteY11" fmla="*/ 689958 h 817548"/>
              <a:gd name="connsiteX12" fmla="*/ 1218919 w 1218919"/>
              <a:gd name="connsiteY12" fmla="*/ 753753 h 817548"/>
              <a:gd name="connsiteX13" fmla="*/ 1218919 w 1218919"/>
              <a:gd name="connsiteY13" fmla="*/ 817548 h 81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919" h="817548">
                <a:moveTo>
                  <a:pt x="6807" y="753753"/>
                </a:moveTo>
                <a:cubicBezTo>
                  <a:pt x="13896" y="654516"/>
                  <a:pt x="0" y="551488"/>
                  <a:pt x="28073" y="456041"/>
                </a:cubicBezTo>
                <a:cubicBezTo>
                  <a:pt x="38073" y="422039"/>
                  <a:pt x="88072" y="417307"/>
                  <a:pt x="113133" y="392246"/>
                </a:cubicBezTo>
                <a:cubicBezTo>
                  <a:pt x="138194" y="367185"/>
                  <a:pt x="154239" y="334413"/>
                  <a:pt x="176928" y="307186"/>
                </a:cubicBezTo>
                <a:cubicBezTo>
                  <a:pt x="233172" y="239694"/>
                  <a:pt x="208334" y="284559"/>
                  <a:pt x="283254" y="222125"/>
                </a:cubicBezTo>
                <a:cubicBezTo>
                  <a:pt x="549804" y="0"/>
                  <a:pt x="113575" y="333434"/>
                  <a:pt x="432110" y="94535"/>
                </a:cubicBezTo>
                <a:cubicBezTo>
                  <a:pt x="742685" y="112804"/>
                  <a:pt x="742844" y="16315"/>
                  <a:pt x="836147" y="179595"/>
                </a:cubicBezTo>
                <a:cubicBezTo>
                  <a:pt x="851875" y="207118"/>
                  <a:pt x="856262" y="242240"/>
                  <a:pt x="878677" y="264655"/>
                </a:cubicBezTo>
                <a:cubicBezTo>
                  <a:pt x="914821" y="300799"/>
                  <a:pt x="957776" y="333552"/>
                  <a:pt x="1006268" y="349716"/>
                </a:cubicBezTo>
                <a:lnTo>
                  <a:pt x="1133859" y="392246"/>
                </a:lnTo>
                <a:cubicBezTo>
                  <a:pt x="1140947" y="448953"/>
                  <a:pt x="1143150" y="506487"/>
                  <a:pt x="1155124" y="562367"/>
                </a:cubicBezTo>
                <a:cubicBezTo>
                  <a:pt x="1164517" y="606203"/>
                  <a:pt x="1183477" y="647428"/>
                  <a:pt x="1197654" y="689958"/>
                </a:cubicBezTo>
                <a:cubicBezTo>
                  <a:pt x="1204742" y="711223"/>
                  <a:pt x="1218919" y="731338"/>
                  <a:pt x="1218919" y="753753"/>
                </a:cubicBezTo>
                <a:lnTo>
                  <a:pt x="1218919" y="817548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29124" y="2285992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9124" y="2614274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29124" y="342900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57884" y="342900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14876" y="357187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86512" y="357187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0496" y="378619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429124" y="39997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679157" y="3893347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29256" y="378619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750727" y="3964785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6036479" y="3821909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86248" y="4786322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714876" y="492919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786446" y="478632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506455"/>
            <a:ext cx="878684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200" dirty="0" smtClean="0"/>
              <a:t>๑.  นั่งสนทนากับชาวบ้านจากชุมชนในพื้นที่การวิจัย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๒.  พัฒนาการของ </a:t>
            </a:r>
            <a:r>
              <a:rPr lang="en-US" sz="3200" dirty="0" smtClean="0"/>
              <a:t>‘</a:t>
            </a:r>
            <a:r>
              <a:rPr lang="th-TH" sz="3200" dirty="0" smtClean="0"/>
              <a:t>สิทธิและหน้าที่ต่อการมีส่วนร่วมของปัจเจกและชุมชน 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ในการสร้างสุขภาวะส่วนรวม</a:t>
            </a:r>
            <a:r>
              <a:rPr lang="en-US" sz="3200" dirty="0" smtClean="0"/>
              <a:t>’</a:t>
            </a:r>
            <a:r>
              <a:rPr lang="th-TH" sz="3200" dirty="0" smtClean="0"/>
              <a:t> ของชุมชน...(ศาลายา</a:t>
            </a:r>
            <a:r>
              <a:rPr lang="en-US" sz="3200" dirty="0" smtClean="0"/>
              <a:t>,</a:t>
            </a:r>
            <a:r>
              <a:rPr lang="th-TH" sz="3200" dirty="0" smtClean="0"/>
              <a:t>มหิดล</a:t>
            </a:r>
            <a:r>
              <a:rPr lang="en-US" sz="3200" dirty="0" smtClean="0"/>
              <a:t>,</a:t>
            </a:r>
            <a:r>
              <a:rPr lang="th-TH" sz="3200" dirty="0" smtClean="0"/>
              <a:t>คลองใหม่ฯ)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ในระยะ ๑๕ ปีที่ผ่านมา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๓.  ประดิษฐ์ภาพและสัญลักษณ์ </a:t>
            </a:r>
            <a:r>
              <a:rPr lang="en-US" sz="3200" dirty="0" smtClean="0"/>
              <a:t>‘</a:t>
            </a:r>
            <a:r>
              <a:rPr lang="th-TH" sz="3200" dirty="0" smtClean="0"/>
              <a:t>สิทธิและหน้าที่ต่อการมีส่วนร่วมของปัจเจก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และชุมชน ในการสร้างสุขภาวะส่วนรวม</a:t>
            </a:r>
            <a:r>
              <a:rPr lang="en-US" sz="3200" dirty="0" smtClean="0"/>
              <a:t>’</a:t>
            </a:r>
            <a:r>
              <a:rPr lang="th-TH" sz="3200" dirty="0" smtClean="0"/>
              <a:t> 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๔.  เขียนภาพเล่าเรื่อง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690337"/>
            <a:ext cx="857256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000" b="1" dirty="0" smtClean="0">
                <a:solidFill>
                  <a:srgbClr val="00B050"/>
                </a:solidFill>
              </a:rPr>
              <a:t>กิจกรรมที่ ๒ สนทนาและถ่ายทอดเรื่องราวชุมชน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506455"/>
            <a:ext cx="878684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th-TH" sz="3200" dirty="0" smtClean="0"/>
              <a:t>๑.  นั่งสนทนากับชาวบ้านจากชุมชนในพื้นที่การวิจัย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๒.  พัฒนาการของ </a:t>
            </a:r>
            <a:r>
              <a:rPr lang="en-US" sz="3200" dirty="0" smtClean="0"/>
              <a:t>‘</a:t>
            </a:r>
            <a:r>
              <a:rPr lang="th-TH" sz="3200" dirty="0" smtClean="0"/>
              <a:t>สิทธิและหน้าที่ต่อการมีส่วนร่วมของปัจเจกและชุมชน 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ในการสร้างสุขภาวะส่วนรวม</a:t>
            </a:r>
            <a:r>
              <a:rPr lang="en-US" sz="3200" dirty="0" smtClean="0"/>
              <a:t>’</a:t>
            </a:r>
            <a:r>
              <a:rPr lang="th-TH" sz="3200" dirty="0" smtClean="0"/>
              <a:t> ของชุมชน...(ศาลายา</a:t>
            </a:r>
            <a:r>
              <a:rPr lang="en-US" sz="3200" dirty="0" smtClean="0"/>
              <a:t>,</a:t>
            </a:r>
            <a:r>
              <a:rPr lang="th-TH" sz="3200" dirty="0" smtClean="0"/>
              <a:t>มหิดล</a:t>
            </a:r>
            <a:r>
              <a:rPr lang="en-US" sz="3200" dirty="0" smtClean="0"/>
              <a:t>,</a:t>
            </a:r>
            <a:r>
              <a:rPr lang="th-TH" sz="3200" dirty="0" smtClean="0"/>
              <a:t>คลองใหม่ฯ)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ในระยะ ๑๕ ปีที่ผ่านมา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๓.  ประดิษฐ์ภาพและสัญลักษณ์ </a:t>
            </a:r>
            <a:r>
              <a:rPr lang="en-US" sz="3200" dirty="0" smtClean="0"/>
              <a:t>‘</a:t>
            </a:r>
            <a:r>
              <a:rPr lang="th-TH" sz="3200" dirty="0" smtClean="0"/>
              <a:t>สิทธิและหน้าที่ต่อการมีส่วนร่วมของปัจเจก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      และชุมชน ในการสร้างสุขภาวะส่วนรวม</a:t>
            </a:r>
            <a:r>
              <a:rPr lang="en-US" sz="3200" dirty="0" smtClean="0"/>
              <a:t>’</a:t>
            </a:r>
            <a:r>
              <a:rPr lang="th-TH" sz="3200" dirty="0" smtClean="0"/>
              <a:t> </a:t>
            </a:r>
          </a:p>
          <a:p>
            <a:pPr marL="514350" indent="-514350">
              <a:lnSpc>
                <a:spcPts val="3300"/>
              </a:lnSpc>
            </a:pPr>
            <a:r>
              <a:rPr lang="th-TH" sz="3200" dirty="0" smtClean="0"/>
              <a:t>๔.  เขียนภาพเล่าเรื่อง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690337"/>
            <a:ext cx="857256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000" b="1" dirty="0" smtClean="0">
                <a:solidFill>
                  <a:srgbClr val="00B050"/>
                </a:solidFill>
              </a:rPr>
              <a:t>กิจกรรมที่ ๒ สนทนาและถ่ายทอดเรื่องราวชุมชน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57950" y="6357958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๒๔ กรกฎาคม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85728"/>
            <a:ext cx="8929750" cy="615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B050"/>
                </a:solidFill>
              </a:rPr>
              <a:t>ตัวอย่างประเด็นคำถามหลัก เพื่อการถอดบทเรียน การสร้างสุขในโรงพยาบาล</a:t>
            </a:r>
          </a:p>
          <a:p>
            <a:pPr lvl="0">
              <a:lnSpc>
                <a:spcPts val="2900"/>
              </a:lnSpc>
              <a:spcBef>
                <a:spcPts val="1200"/>
              </a:spcBef>
            </a:pPr>
            <a:r>
              <a:rPr lang="th-TH" sz="2800" dirty="0" smtClean="0">
                <a:solidFill>
                  <a:srgbClr val="FF0000"/>
                </a:solidFill>
              </a:rPr>
              <a:t>๑.  (วันนี้ สัปดาห์นี้ เดือนนี้ ปีนี้ และ ฯลฯ) ....ทำอะไรกันไปแล้วบ้าง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๒.  ทำแล้วได้อะไรบ้าง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๓.  สิ่งที่ทำและสิ่งที่ได้ มีความหมายต่อความสุขอย่างไร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๔.  ก้าวต่อไป เราจะนำสิ่งที่ได้ นำไปสู่องค์กรสร้างสุข ได้อย่างไร</a:t>
            </a:r>
          </a:p>
          <a:p>
            <a:pPr lvl="0">
              <a:lnSpc>
                <a:spcPts val="2900"/>
              </a:lnSpc>
            </a:pPr>
            <a:endParaRPr lang="th-TH" sz="2800" dirty="0" smtClean="0"/>
          </a:p>
          <a:p>
            <a:pPr lvl="0">
              <a:lnSpc>
                <a:spcPts val="2500"/>
              </a:lnSpc>
            </a:pPr>
            <a:r>
              <a:rPr lang="th-TH" sz="2400" dirty="0" smtClean="0"/>
              <a:t>เมื่อนำไปใช้นั่งสนทนา ถอดบทเรียน เพื่อเก็บข้อมูล บันทึก สื่อสารถ่ายทอด และเผยแพร่แบ่งปันบทเรียน           ก็ปรับปรุงวิธีพูดถามไปตามกิจกรรมจริง เช่น.... หลังจากการจัดกิจกรรมแข่งกีฬาของกลุ่มแพทย์ บุคลากรโรงพยาบาล กับเครือข่ายชุมชนเสร็จ หากต้องการถอดบทเรียน นำเอากิจกรรมที่ทำได้มาศึกษาวิเคราะห์</a:t>
            </a:r>
            <a:br>
              <a:rPr lang="th-TH" sz="2400" dirty="0" smtClean="0"/>
            </a:br>
            <a:r>
              <a:rPr lang="th-TH" sz="2400" dirty="0" smtClean="0"/>
              <a:t>และเรียนรู้ให้เชื่อมโยงได้กับการสร้างสุขในโรงพยาบาลเพื่อพัฒนาองค์รวมของสิ่งที่ทำ ก็สามารถถามนำ</a:t>
            </a:r>
            <a:br>
              <a:rPr lang="th-TH" sz="2400" dirty="0" smtClean="0"/>
            </a:br>
            <a:r>
              <a:rPr lang="th-TH" sz="2400" dirty="0" smtClean="0"/>
              <a:t>เพื่อชวนนั่งคุยกันได้ว่า</a:t>
            </a:r>
          </a:p>
          <a:p>
            <a:pPr lvl="0">
              <a:lnSpc>
                <a:spcPts val="2900"/>
              </a:lnSpc>
              <a:spcBef>
                <a:spcPts val="1200"/>
              </a:spcBef>
            </a:pPr>
            <a:r>
              <a:rPr lang="th-TH" sz="2800" dirty="0" smtClean="0">
                <a:solidFill>
                  <a:srgbClr val="FF0000"/>
                </a:solidFill>
              </a:rPr>
              <a:t>๑.  </a:t>
            </a:r>
            <a:r>
              <a:rPr lang="th-TH" sz="2800" dirty="0" smtClean="0">
                <a:solidFill>
                  <a:srgbClr val="00B050"/>
                </a:solidFill>
              </a:rPr>
              <a:t>การแข่งกีฬา</a:t>
            </a:r>
            <a:r>
              <a:rPr lang="th-TH" sz="2800" dirty="0" smtClean="0">
                <a:solidFill>
                  <a:srgbClr val="FF0000"/>
                </a:solidFill>
              </a:rPr>
              <a:t>ในวันนี้ ใครได้ทำอะไรกันบ้าง ... </a:t>
            </a:r>
            <a:r>
              <a:rPr lang="th-TH" sz="2800" i="1" dirty="0" smtClean="0">
                <a:solidFill>
                  <a:srgbClr val="FF0000"/>
                </a:solidFill>
              </a:rPr>
              <a:t>เชิญคุยแบ่งปันกัน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๒.  ทำแล้วได้อะไรบ้าง .... </a:t>
            </a:r>
            <a:r>
              <a:rPr lang="th-TH" sz="2800" i="1" dirty="0" smtClean="0">
                <a:solidFill>
                  <a:srgbClr val="FF0000"/>
                </a:solidFill>
              </a:rPr>
              <a:t>เชิญนั่งคุยแบ่งปันกัน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๓.  สิ่งที่ทำและสิ่งที่ได้จากการมีส่วนร่วม</a:t>
            </a:r>
            <a:r>
              <a:rPr lang="th-TH" sz="2800" dirty="0" smtClean="0">
                <a:solidFill>
                  <a:srgbClr val="00B050"/>
                </a:solidFill>
              </a:rPr>
              <a:t>กิจกรรมการแข่งขันกีฬา </a:t>
            </a: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      มีความหมายต่อความสุขอย่างไร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</a:pPr>
            <a:r>
              <a:rPr lang="th-TH" sz="2800" dirty="0" smtClean="0">
                <a:solidFill>
                  <a:srgbClr val="FF0000"/>
                </a:solidFill>
              </a:rPr>
              <a:t>๔.  ก้าวต่อไป เราจะนำสิ่งที่ได้ นำไปสู่องค์กรสร้างสุข ได้อย่างไร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15082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80" y="1574546"/>
            <a:ext cx="8786842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การอ่านจะได้ ๑๐ เปอร์เซ็นต์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การได้ยินได้ฟังจะได้  ๒๐ เปอร์เซ็นต์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การได้เห็นจะได้ ๓๐  เปอร์เซ็นต์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การได้ฟังบวกกับการได้เห็นจะได้  ๕๐  เปอร์เซ็นต์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การได้พูด คิด เขียน จะได้ ๗๐  เปอร์เซ็นต์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3600" dirty="0" smtClean="0"/>
              <a:t>  การได้ทำ และพูดถ่ายทอด จะได้ ๙๐  เปอร์เซ็นต์</a:t>
            </a:r>
          </a:p>
          <a:p>
            <a:pPr>
              <a:lnSpc>
                <a:spcPts val="4000"/>
              </a:lnSpc>
            </a:pPr>
            <a:r>
              <a:rPr lang="th-TH" sz="3600" dirty="0" smtClean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871044"/>
            <a:ext cx="857256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000" b="1" dirty="0" smtClean="0">
                <a:solidFill>
                  <a:srgbClr val="00B050"/>
                </a:solidFill>
              </a:rPr>
              <a:t>คุณภาพประสบการณ์การเรียนรู้จากผัสสะทั้ง ๕+๑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4243796"/>
            <a:ext cx="3143272" cy="70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Edgar Dale </a:t>
            </a:r>
            <a:r>
              <a:rPr lang="th-TH" sz="2800" dirty="0" smtClean="0">
                <a:solidFill>
                  <a:srgbClr val="00B050"/>
                </a:solidFill>
              </a:rPr>
              <a:t>๑๙๐๐-๑๙๘๕</a:t>
            </a:r>
            <a:endParaRPr lang="th-TH" sz="2000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300200"/>
            <a:ext cx="6500858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82" y="4613114"/>
            <a:ext cx="7900384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  <a:buFont typeface="Arial" pitchFamily="34" charset="0"/>
              <a:buChar char="•"/>
            </a:pPr>
            <a:r>
              <a:rPr lang="th-TH" sz="3200" dirty="0" smtClean="0"/>
              <a:t>  </a:t>
            </a:r>
            <a:r>
              <a:rPr lang="th-TH" sz="3600" dirty="0" smtClean="0"/>
              <a:t>การคิดและทำในใจให้แยบคาย กำกับทุกมิติ</a:t>
            </a:r>
            <a:endParaRPr lang="th-TH" sz="32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3882" y="6383898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483870"/>
            <a:ext cx="8572560" cy="101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การสร้างความหมาย การวิเคราะห์ และถอดบทเรียน</a:t>
            </a:r>
          </a:p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00B050"/>
                </a:solidFill>
              </a:rPr>
              <a:t>ในภาษาภาพ</a:t>
            </a:r>
            <a:r>
              <a:rPr lang="en-US" sz="3600" b="1" dirty="0" smtClean="0">
                <a:solidFill>
                  <a:srgbClr val="00B050"/>
                </a:solidFill>
              </a:rPr>
              <a:t>,</a:t>
            </a:r>
            <a:r>
              <a:rPr lang="th-TH" sz="36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Coding and Decode</a:t>
            </a:r>
            <a:endParaRPr lang="th-TH" sz="36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986308"/>
            <a:ext cx="507203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ตัวของสิ่งที่เป็นสัญลักษณ์และตัวแทน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ตำแหน่งการจัดวางบน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Space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ขนาดและสัดส่วน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ระยะใกล้ กลาง ไกล ฉากและพื้น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สีสัน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โครงสี 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ลักษณะเส้นและความเคลื่อนไหว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130" y="1986308"/>
            <a:ext cx="507203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ลักษณะเส้นและความเคลื่อนไหว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จังหวะ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น้ำหนัก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การปล่อยและการเน้น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สิ่งของเครื่องใช้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การจัดองค์ประกอบ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ยุคสมัย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สังคมวัฒนธรรม และสิ่งแวดล้อม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3882" y="6383898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22" y="130980"/>
            <a:ext cx="8572560" cy="72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3200" b="1" dirty="0" smtClean="0">
                <a:solidFill>
                  <a:srgbClr val="00B050"/>
                </a:solidFill>
              </a:rPr>
              <a:t>ตัวอย่างความหมายและความจริงตามบริบททางสังคมวัฒนธรรม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8462" y="2471072"/>
            <a:ext cx="185738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ในโรงพยาบาล</a:t>
            </a:r>
          </a:p>
          <a:p>
            <a:pPr>
              <a:lnSpc>
                <a:spcPts val="3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บริเวณควบคุม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520" y="5085886"/>
            <a:ext cx="6500858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9900" y="1000108"/>
            <a:ext cx="1500198" cy="1428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55850" y="1000108"/>
            <a:ext cx="1500198" cy="1428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0684" y="247602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เตือนภัย </a:t>
            </a:r>
          </a:p>
          <a:p>
            <a:pPr>
              <a:lnSpc>
                <a:spcPts val="24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ระวัง อันตราย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1800" y="1000108"/>
            <a:ext cx="1500198" cy="1428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27732" y="2527344"/>
            <a:ext cx="185738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ความมั่งมีศรีสุข</a:t>
            </a:r>
          </a:p>
          <a:p>
            <a:pPr>
              <a:lnSpc>
                <a:spcPts val="3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ของชาวจีน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13202" y="3357562"/>
            <a:ext cx="1500198" cy="14287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98462" y="4857760"/>
            <a:ext cx="2214578" cy="10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ความสะอาด</a:t>
            </a:r>
          </a:p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บริสุทธิ์ของ</a:t>
            </a:r>
          </a:p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ชาวพุทธ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9152" y="3357562"/>
            <a:ext cx="1500198" cy="14287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84412" y="4952516"/>
            <a:ext cx="2214578" cy="90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การไว้ทุกข์</a:t>
            </a:r>
          </a:p>
          <a:p>
            <a:pPr>
              <a:lnSpc>
                <a:spcPts val="2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งานศพ</a:t>
            </a:r>
          </a:p>
          <a:p>
            <a:pPr>
              <a:lnSpc>
                <a:spcPts val="20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ของชาวจีน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34" y="3357562"/>
            <a:ext cx="1500198" cy="14287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56294" y="4952516"/>
            <a:ext cx="2214578" cy="140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ความฉลาด</a:t>
            </a:r>
          </a:p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ความเป็นที่พึ่ง</a:t>
            </a:r>
          </a:p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ของชนพื้นเมือง</a:t>
            </a:r>
          </a:p>
          <a:p>
            <a:pPr>
              <a:lnSpc>
                <a:spcPts val="25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อินเดียนแดง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3882" y="6383898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22" y="130980"/>
            <a:ext cx="8572560" cy="72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3200" b="1" dirty="0" smtClean="0">
                <a:solidFill>
                  <a:srgbClr val="00B050"/>
                </a:solidFill>
              </a:rPr>
              <a:t>ตัวอย่างความหมายและความจริงตามบริบททางสังคมวัฒนธรรม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520" y="5085886"/>
            <a:ext cx="6500858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0684" y="247602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เตือนภัย </a:t>
            </a:r>
          </a:p>
          <a:p>
            <a:pPr>
              <a:lnSpc>
                <a:spcPts val="2400"/>
              </a:lnSpc>
            </a:pP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ระวัง อันตราย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3143248"/>
            <a:ext cx="8286808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Crow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สังคมวัฒนธรรมไทย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คนคดโกง ขโมย ลางร้าย ความไม่ดีงาม </a:t>
            </a:r>
          </a:p>
          <a:p>
            <a:pPr>
              <a:lnSpc>
                <a:spcPts val="3500"/>
              </a:lnSpc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ชั้นต่ำ สกุลไพร่ คาบข่าว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สังคมอินเดียนแดง อเมริกัน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ความฉลาดปราดเปรื่อง ผู้ชี้ทางรอด</a:t>
            </a:r>
          </a:p>
          <a:p>
            <a:pPr>
              <a:lnSpc>
                <a:spcPts val="3500"/>
              </a:lnSpc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ความมีโชคในการล่าสัตว์และทำมาหากิน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ภาษาโบราณกรีก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ความเสมอภาคของคนทุกรุ่นวัย ความสามารถพูด 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สื่อมวลชน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เสรีภาพในการพูด คิด สื่อสาร การกระจายส่งข่าวสาร</a:t>
            </a:r>
            <a:endParaRPr lang="th-TH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Picture 22" descr="Sign_Languag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9" y="857232"/>
            <a:ext cx="2890839" cy="216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574546"/>
            <a:ext cx="8786842" cy="43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พัฒนาการภาษาภาพและภาษาสัญลักษณ์ มีมาก่อนภาษาพูด 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   อ่าน เขียน เป็นเสมือนองค์ประกอบพื้นฐานคู่กับสังคมมนุษย์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มีการพัฒนาความเป็นภาษาสากล เช่นเดียวกับภาษาพูด อ่าน เขียน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มีพลังสร้างความเข้าใจและสื่อสร้างสุขภาวะสาธารณะ </a:t>
            </a:r>
          </a:p>
          <a:p>
            <a:pPr>
              <a:lnSpc>
                <a:spcPts val="3300"/>
              </a:lnSpc>
            </a:pPr>
            <a:r>
              <a:rPr lang="th-TH" sz="3600" dirty="0" smtClean="0"/>
              <a:t>    ข้ามความแตกต่างทางสังคมวัฒนธรรมอย่างไม่จำกัด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/>
              <a:t> </a:t>
            </a:r>
            <a:r>
              <a:rPr lang="th-TH" sz="3600" dirty="0" smtClean="0"/>
              <a:t> ข้ามขีดจำกัดของมนุษย์ ลดความเหลื่อมล้ำ สร้างความเท่าเทียม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ในการสื่อสารและเข้าถึงความรู้ความเข้าใจเพื่อการปฏิบัติต่างๆ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สามารถยืดหยุ่นต่อความแตกต่างหลากหลายทางวัฒนธรรม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เป็นภูมิปัญญาสร้างสรรค์และการประดิษฐ์คิดค้นที่สื่อสะท้อน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/>
              <a:t> </a:t>
            </a:r>
            <a:r>
              <a:rPr lang="th-TH" sz="3600" dirty="0" smtClean="0"/>
              <a:t> วิถีชีวิตและบริบททางสังคมวัฒนธรรม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642918"/>
            <a:ext cx="8572560" cy="85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6000" b="1" dirty="0" smtClean="0">
                <a:solidFill>
                  <a:srgbClr val="00B050"/>
                </a:solidFill>
              </a:rPr>
              <a:t>ภาษาภาพและภาษาสัญลักษณ์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396191"/>
            <a:ext cx="878684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 smtClean="0"/>
              <a:t>  ใช้สื่อสารและพัฒนาการเรียนรู้การวิจัย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/>
              <a:t> </a:t>
            </a:r>
            <a:r>
              <a:rPr lang="th-TH" sz="3200" dirty="0" smtClean="0"/>
              <a:t> ใช้สร้างปฏิสัมพันธ์และสร้างกระบวนการมีส่วนร่วมแบบเสริมพลัง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 smtClean="0"/>
              <a:t>  ใช้เก็บข้อมูลและสังเกตอย่างมีส่วนร่วม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/>
              <a:t> </a:t>
            </a:r>
            <a:r>
              <a:rPr lang="th-TH" sz="3200" dirty="0" smtClean="0"/>
              <a:t> เป็นข้อมูลวิเคราะห์เนื้อหา </a:t>
            </a:r>
            <a:r>
              <a:rPr lang="en-US" sz="3200" dirty="0" err="1" smtClean="0"/>
              <a:t>Nontext</a:t>
            </a:r>
            <a:r>
              <a:rPr lang="en-US" sz="3200" dirty="0" smtClean="0"/>
              <a:t> and Nonverbal Data </a:t>
            </a:r>
            <a:r>
              <a:rPr lang="th-TH" sz="3200" dirty="0" smtClean="0"/>
              <a:t> 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 smtClean="0"/>
              <a:t>  ใช้เป็นเครื่องมือระดมความคิดและวิเคราะห์ข้อมูลโดยกระบวนการ</a:t>
            </a:r>
          </a:p>
          <a:p>
            <a:pPr>
              <a:lnSpc>
                <a:spcPts val="3300"/>
              </a:lnSpc>
            </a:pPr>
            <a:r>
              <a:rPr lang="th-TH" sz="3200" dirty="0"/>
              <a:t> </a:t>
            </a:r>
            <a:r>
              <a:rPr lang="th-TH" sz="3200" dirty="0" smtClean="0"/>
              <a:t>   มีส่วนร่วมเป็นชุมชน ทีมสหวิทยาการ 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/>
              <a:t> </a:t>
            </a:r>
            <a:r>
              <a:rPr lang="th-TH" sz="3200" dirty="0" smtClean="0"/>
              <a:t> ใช้เผยแพร่ นำเสนอ และเผยแพร่ผลการวิจัย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 smtClean="0"/>
              <a:t>  ใช้เป็นสื่อกลาง ลดแรงปะทะในการสื่อสารแบบเผชิญหน้า 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/>
              <a:t> </a:t>
            </a:r>
            <a:r>
              <a:rPr lang="th-TH" sz="3200" dirty="0" smtClean="0"/>
              <a:t> ใช้เป็นเครื่องมือและวิธีการบริหารจัดการสถานการณ์ความขัดแย้ง </a:t>
            </a:r>
          </a:p>
          <a:p>
            <a:pPr>
              <a:lnSpc>
                <a:spcPts val="3300"/>
              </a:lnSpc>
            </a:pPr>
            <a:r>
              <a:rPr lang="th-TH" sz="3200" dirty="0"/>
              <a:t> </a:t>
            </a:r>
            <a:r>
              <a:rPr lang="th-TH" sz="3200" dirty="0" smtClean="0"/>
              <a:t>   ให้ความคิดและความแตกต่าง คลายออกจากภาพของความเป็นตัวบุคคล</a:t>
            </a:r>
            <a:endParaRPr lang="en-US" sz="3200" dirty="0" smtClean="0"/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200" dirty="0"/>
              <a:t>  </a:t>
            </a:r>
            <a:r>
              <a:rPr lang="th-TH" sz="3200" dirty="0" smtClean="0"/>
              <a:t>ใช้สร้างสื่อ โมเดล สถานการณ์จำลอง เพื่อตรวจสอบ ปรับปรุง และพัฒนา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464563"/>
            <a:ext cx="8572560" cy="80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800" b="1" dirty="0" smtClean="0">
                <a:solidFill>
                  <a:srgbClr val="00B050"/>
                </a:solidFill>
              </a:rPr>
              <a:t>การใช้ประโยชน์เพื่องานวิจัยและพัฒนา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_4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1" y="9668"/>
            <a:ext cx="9146641" cy="6849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5074" y="6286520"/>
            <a:ext cx="27860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ผู้ช่วยศาสตราจารย์วิรัตน์ คำศรีจันทร์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h-TH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th-TH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ธันวาคม ๒๕๕๕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145918"/>
            <a:ext cx="8786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 smtClean="0"/>
              <a:t>  </a:t>
            </a:r>
            <a:r>
              <a:rPr lang="en-US" sz="2800" dirty="0" smtClean="0"/>
              <a:t>Depicted</a:t>
            </a:r>
            <a:r>
              <a:rPr lang="th-TH" sz="3200" dirty="0" smtClean="0"/>
              <a:t> </a:t>
            </a:r>
            <a:r>
              <a:rPr lang="en-US" sz="2800" dirty="0" smtClean="0"/>
              <a:t>and Visualization Capability</a:t>
            </a:r>
            <a:endParaRPr lang="en-US" sz="3600" dirty="0" smtClean="0"/>
          </a:p>
          <a:p>
            <a:pPr>
              <a:lnSpc>
                <a:spcPts val="33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th-TH" sz="3600" dirty="0" smtClean="0"/>
              <a:t>สื่อสารความคิดและสิ่งที่เป็นนามธรรมให้สามารถเห็นและสัมผัสได้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/>
              <a:t> </a:t>
            </a:r>
            <a:r>
              <a:rPr lang="th-TH" sz="3600" dirty="0" smtClean="0"/>
              <a:t> </a:t>
            </a:r>
            <a:r>
              <a:rPr lang="en-US" sz="2800" dirty="0" smtClean="0"/>
              <a:t>Gaining and Strengthening Learning Experiences</a:t>
            </a:r>
          </a:p>
          <a:p>
            <a:pPr>
              <a:lnSpc>
                <a:spcPts val="3300"/>
              </a:lnSpc>
            </a:pPr>
            <a:r>
              <a:rPr lang="en-US" sz="2800" dirty="0" smtClean="0"/>
              <a:t>    </a:t>
            </a:r>
            <a:r>
              <a:rPr lang="th-TH" sz="3200" dirty="0" smtClean="0"/>
              <a:t>บูรณาการและเพิ่มพูนประสบการณ์การเรียนรู้และการปฏิสัมพันธ์ </a:t>
            </a:r>
            <a:endParaRPr lang="en-US" sz="3600" dirty="0" smtClean="0"/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2800" dirty="0" smtClean="0"/>
              <a:t>Simplified Communication</a:t>
            </a: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th-TH" sz="3600" dirty="0" smtClean="0"/>
              <a:t>ช่วยทำให้เรื่องราวที่ยากซับซ้อนสามารถสื่อสารให้เข้าใจได้ง่าย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th-TH" sz="3600" dirty="0"/>
              <a:t> </a:t>
            </a:r>
            <a:r>
              <a:rPr lang="th-TH" sz="3600" dirty="0" smtClean="0"/>
              <a:t> </a:t>
            </a:r>
            <a:r>
              <a:rPr lang="en-US" sz="2800" dirty="0" smtClean="0"/>
              <a:t>Cross-Cultural Understanding Capability</a:t>
            </a:r>
            <a:endParaRPr lang="th-TH" sz="3600" dirty="0" smtClean="0"/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ใช้สื่อสารสร้างความเข้าใจและสร้างสุขภาวะสังคมข้ามวัฒนธรรม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2800" dirty="0" smtClean="0"/>
              <a:t>Empower and </a:t>
            </a:r>
            <a:r>
              <a:rPr lang="en-US" sz="2800" dirty="0" err="1" smtClean="0"/>
              <a:t>Enability</a:t>
            </a:r>
            <a:r>
              <a:rPr lang="en-US" sz="2800" dirty="0" smtClean="0"/>
              <a:t> the Powerless and Exceptional </a:t>
            </a:r>
          </a:p>
          <a:p>
            <a:pPr>
              <a:lnSpc>
                <a:spcPts val="33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Group of People</a:t>
            </a:r>
            <a:endParaRPr lang="en-US" sz="4400" dirty="0"/>
          </a:p>
          <a:p>
            <a:pPr>
              <a:lnSpc>
                <a:spcPts val="3300"/>
              </a:lnSpc>
            </a:pPr>
            <a:r>
              <a:rPr lang="en-US" sz="4400" dirty="0"/>
              <a:t> </a:t>
            </a:r>
            <a:r>
              <a:rPr lang="en-US" sz="4400" dirty="0" smtClean="0"/>
              <a:t>  </a:t>
            </a:r>
            <a:r>
              <a:rPr lang="th-TH" sz="3600" dirty="0" smtClean="0"/>
              <a:t>ช่วยสร้างศักยภาพให้แก่กลุ่มผู้มีข้อจำกัด เช่น ผู้อ่านไม่ออก</a:t>
            </a:r>
          </a:p>
          <a:p>
            <a:pPr>
              <a:lnSpc>
                <a:spcPts val="3300"/>
              </a:lnSpc>
            </a:pPr>
            <a:r>
              <a:rPr lang="th-TH" sz="3600" dirty="0"/>
              <a:t> </a:t>
            </a:r>
            <a:r>
              <a:rPr lang="th-TH" sz="3600" dirty="0" smtClean="0"/>
              <a:t>   เขียนไม่ได้ ผู้พิการ ผู้ป่วยและผู้สูงอายุที่ไม่สามารถสื่อสารได้</a:t>
            </a:r>
            <a:r>
              <a:rPr lang="en-US" sz="3600" dirty="0" smtClean="0"/>
              <a:t> </a:t>
            </a:r>
            <a:endParaRPr lang="th-TH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14290"/>
            <a:ext cx="8572560" cy="80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th-TH" sz="4800" b="1" dirty="0" smtClean="0">
                <a:solidFill>
                  <a:srgbClr val="00B050"/>
                </a:solidFill>
              </a:rPr>
              <a:t>การใช้ประโยชน์เพื่องานวิจัยและพัฒนา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1656</Words>
  <Application>Microsoft Office PowerPoint</Application>
  <PresentationFormat>On-screen Show (4:3)</PresentationFormat>
  <Paragraphs>243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com</cp:lastModifiedBy>
  <cp:revision>37</cp:revision>
  <dcterms:created xsi:type="dcterms:W3CDTF">2012-12-18T17:40:40Z</dcterms:created>
  <dcterms:modified xsi:type="dcterms:W3CDTF">2013-07-25T22:59:56Z</dcterms:modified>
</cp:coreProperties>
</file>