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3" r:id="rId6"/>
  </p:sldMasterIdLst>
  <p:notesMasterIdLst>
    <p:notesMasterId r:id="rId18"/>
  </p:notesMasterIdLst>
  <p:handoutMasterIdLst>
    <p:handoutMasterId r:id="rId19"/>
  </p:handoutMasterIdLst>
  <p:sldIdLst>
    <p:sldId id="256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60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375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6751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5127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3502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418787" algn="l" defTabSz="96751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902544" algn="l" defTabSz="96751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386301" algn="l" defTabSz="96751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870059" algn="l" defTabSz="967514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52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0"/>
        <p:guide orient="horz" pos="4178"/>
        <p:guide orient="horz" pos="368"/>
        <p:guide orient="horz" pos="3974"/>
        <p:guide orient="horz" pos="1366"/>
        <p:guide orient="horz" pos="1176"/>
        <p:guide pos="2832"/>
        <p:guide pos="360"/>
        <p:guide pos="5399"/>
        <p:guide pos="2927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97784-8473-48A5-B973-C618AB655AAB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AE638-3FA4-4248-987F-9DD51E01515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2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7018868-D60E-4DAF-B75D-B466A2CAFF62}" type="datetime1">
              <a:rPr lang="de-DE"/>
              <a:pPr>
                <a:defRPr/>
              </a:pPr>
              <a:t>12.06.2013</a:t>
            </a:fld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6633516-D291-4DA9-B46A-3EE59CAB1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045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8375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6751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45127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93502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418787" algn="l" defTabSz="4837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44" algn="l" defTabSz="4837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301" algn="l" defTabSz="4837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059" algn="l" defTabSz="4837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33516-D291-4DA9-B46A-3EE59CAB120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6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33516-D291-4DA9-B46A-3EE59CAB120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36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33516-D291-4DA9-B46A-3EE59CAB120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36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633516-D291-4DA9-B46A-3EE59CAB120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44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106" y="2856428"/>
            <a:ext cx="7139230" cy="1144120"/>
          </a:xfrm>
          <a:prstGeom prst="rect">
            <a:avLst/>
          </a:prstGeom>
        </p:spPr>
        <p:txBody>
          <a:bodyPr lIns="96751" tIns="48376" rIns="96751" bIns="48376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748" y="4037496"/>
            <a:ext cx="7138588" cy="915632"/>
          </a:xfrm>
          <a:prstGeom prst="rect">
            <a:avLst/>
          </a:prstGeom>
        </p:spPr>
        <p:txBody>
          <a:bodyPr lIns="96751" tIns="48376" rIns="96751" bIns="48376"/>
          <a:lstStyle>
            <a:lvl1pPr>
              <a:defRPr sz="2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106" y="6492037"/>
            <a:ext cx="6959210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Insert -&gt; Header/Footer -&gt; check “Slide Number” and “Footer” with the respective line, e.g. Institute | Person | Title</a:t>
            </a:r>
            <a:endParaRPr lang="de-DE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488324" y="6496912"/>
            <a:ext cx="1160364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F2AD9-D271-4D3A-9340-86181269974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11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4199" y="75918"/>
            <a:ext cx="8915603" cy="133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1" tIns="48376" rIns="96751" bIns="48376"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07" y="2857453"/>
            <a:ext cx="7139229" cy="1144120"/>
          </a:xfrm>
          <a:prstGeom prst="rect">
            <a:avLst/>
          </a:prstGeom>
        </p:spPr>
        <p:txBody>
          <a:bodyPr lIns="96751" tIns="48376" rIns="96751" bIns="48376"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106" y="6492037"/>
            <a:ext cx="6959210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Insert -&gt; Header/Footer -&gt; check “Slide Number” and “Footer” with the respective line, e.g. Institute | Person | Title</a:t>
            </a:r>
            <a:endParaRPr lang="de-DE" dirty="0" smtClean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488324" y="6496912"/>
            <a:ext cx="1160364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F2AD9-D271-4D3A-9340-86181269974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5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50" y="273852"/>
            <a:ext cx="8113963" cy="868956"/>
          </a:xfrm>
          <a:prstGeom prst="rect">
            <a:avLst/>
          </a:prstGeom>
        </p:spPr>
        <p:txBody>
          <a:bodyPr lIns="96751" tIns="48376" rIns="96751" bIns="48376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6950" y="1150877"/>
            <a:ext cx="8113963" cy="5157848"/>
          </a:xfrm>
          <a:prstGeom prst="rect">
            <a:avLst/>
          </a:prstGeom>
        </p:spPr>
        <p:txBody>
          <a:bodyPr lIns="96751" tIns="48376" rIns="96751" bIns="48376"/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200" b="0" baseline="0"/>
            </a:lvl1pPr>
            <a:lvl2pPr marL="157253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2000"/>
            </a:lvl2pPr>
            <a:lvl3pPr marL="2057887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800"/>
            </a:lvl3pPr>
            <a:lvl4pPr marL="243918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600"/>
            </a:lvl4pPr>
            <a:lvl5pPr marL="2817118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106" y="6492037"/>
            <a:ext cx="6959210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Insert -&gt; Header/Footer -&gt; check “Slide Number” and “Footer” with the respective line, e.g. Institute | Person | Title</a:t>
            </a:r>
            <a:endParaRPr lang="de-DE" dirty="0" smtClean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488324" y="6496912"/>
            <a:ext cx="1160364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F2AD9-D271-4D3A-9340-86181269974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13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50" y="273851"/>
            <a:ext cx="8113963" cy="867600"/>
          </a:xfrm>
          <a:prstGeom prst="rect">
            <a:avLst/>
          </a:prstGeom>
        </p:spPr>
        <p:txBody>
          <a:bodyPr lIns="96751" tIns="48376" rIns="96751" bIns="48376"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868" y="1142809"/>
            <a:ext cx="8113045" cy="5165916"/>
          </a:xfrm>
          <a:prstGeom prst="rect">
            <a:avLst/>
          </a:prstGeom>
        </p:spPr>
        <p:txBody>
          <a:bodyPr lIns="96751" tIns="48376" rIns="96751" bIns="48376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1pPr>
          </a:lstStyle>
          <a:p>
            <a:endParaRPr lang="en-GB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106" y="6492037"/>
            <a:ext cx="6959210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Insert -&gt; Header/Footer -&gt; check “Slide Number” and “Footer” with the respective line, e.g. Institute | Person | Title</a:t>
            </a:r>
            <a:endParaRPr lang="de-DE" dirty="0" smtClean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488324" y="6496912"/>
            <a:ext cx="1160364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F2AD9-D271-4D3A-9340-86181269974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61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schneiden 7"/>
          <p:cNvSpPr>
            <a:spLocks noChangeArrowheads="1"/>
          </p:cNvSpPr>
          <p:nvPr/>
        </p:nvSpPr>
        <p:spPr bwMode="auto">
          <a:xfrm>
            <a:off x="2" y="2138715"/>
            <a:ext cx="7740000" cy="3640687"/>
          </a:xfrm>
          <a:custGeom>
            <a:avLst/>
            <a:gdLst>
              <a:gd name="T0" fmla="*/ 7443788 w 7443788"/>
              <a:gd name="T1" fmla="*/ 1720056 h 3440112"/>
              <a:gd name="T2" fmla="*/ 3721894 w 7443788"/>
              <a:gd name="T3" fmla="*/ 3440112 h 3440112"/>
              <a:gd name="T4" fmla="*/ 0 w 7443788"/>
              <a:gd name="T5" fmla="*/ 1720056 h 3440112"/>
              <a:gd name="T6" fmla="*/ 3721894 w 7443788"/>
              <a:gd name="T7" fmla="*/ 0 h 3440112"/>
              <a:gd name="T8" fmla="*/ 0 60000 65536"/>
              <a:gd name="T9" fmla="*/ 1 60000 65536"/>
              <a:gd name="T10" fmla="*/ 2 60000 65536"/>
              <a:gd name="T11" fmla="*/ 3 60000 65536"/>
              <a:gd name="T12" fmla="*/ 0 w 7443788"/>
              <a:gd name="T13" fmla="*/ 286682 h 3440112"/>
              <a:gd name="T14" fmla="*/ 7157106 w 7443788"/>
              <a:gd name="T15" fmla="*/ 3440112 h 3440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3788" h="3440112">
                <a:moveTo>
                  <a:pt x="0" y="0"/>
                </a:moveTo>
                <a:lnTo>
                  <a:pt x="6870425" y="0"/>
                </a:lnTo>
                <a:lnTo>
                  <a:pt x="7443788" y="573363"/>
                </a:lnTo>
                <a:lnTo>
                  <a:pt x="7443788" y="3440112"/>
                </a:lnTo>
                <a:lnTo>
                  <a:pt x="0" y="3440112"/>
                </a:lnTo>
                <a:close/>
              </a:path>
            </a:pathLst>
          </a:custGeom>
          <a:solidFill>
            <a:srgbClr val="A41528"/>
          </a:solidFill>
          <a:ln>
            <a:noFill/>
          </a:ln>
          <a:effectLst>
            <a:outerShdw blurRad="127000" dist="25400" dir="2700000" sx="101000" sy="101000" algn="tl" rotWithShape="0">
              <a:schemeClr val="bg1">
                <a:lumMod val="50000"/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/>
          <a:lstStyle/>
          <a:p>
            <a:pPr>
              <a:defRPr/>
            </a:pPr>
            <a:endParaRPr lang="en-GB"/>
          </a:p>
        </p:txBody>
      </p:sp>
      <p:pic>
        <p:nvPicPr>
          <p:cNvPr id="1027" name="Picture 7" descr="LogoNeutralPP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748" y="380743"/>
            <a:ext cx="1828800" cy="96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 6" descr="2Z_EXCLU_LOG_1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113" y="571259"/>
            <a:ext cx="2142000" cy="60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106" y="6492037"/>
            <a:ext cx="6959210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Insert -&gt; Header/Footer -&gt; check “Slide Number” and “Footer” with the respective line, e.g. Institute | Person | Title</a:t>
            </a:r>
            <a:endParaRPr lang="de-DE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488324" y="6496912"/>
            <a:ext cx="1160364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F2AD9-D271-4D3A-9340-86181269974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 kern="1200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1pPr>
      <a:lvl2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5pPr>
      <a:lvl6pPr marL="483757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67514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51272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35029" algn="ctr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2819" indent="-362819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235160" indent="-233481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453522" indent="-216683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3pPr>
      <a:lvl4pPr marL="688683" indent="-233481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4pPr>
      <a:lvl5pPr marL="918803" indent="-228441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charset="0"/>
          <a:ea typeface="ＭＳ Ｐゴシック" charset="-128"/>
          <a:cs typeface="+mn-cs"/>
        </a:defRPr>
      </a:lvl5pPr>
      <a:lvl6pPr marL="2660666" indent="-241879" algn="l" defTabSz="967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423" indent="-241879" algn="l" defTabSz="967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180" indent="-241879" algn="l" defTabSz="967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1938" indent="-241879" algn="l" defTabSz="96751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757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514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272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029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8787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544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301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059" algn="l" defTabSz="9675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schneiden 7"/>
          <p:cNvSpPr>
            <a:spLocks noChangeArrowheads="1"/>
          </p:cNvSpPr>
          <p:nvPr userDrawn="1"/>
        </p:nvSpPr>
        <p:spPr bwMode="auto">
          <a:xfrm>
            <a:off x="1" y="832522"/>
            <a:ext cx="8571135" cy="76198"/>
          </a:xfrm>
          <a:custGeom>
            <a:avLst/>
            <a:gdLst>
              <a:gd name="T0" fmla="*/ 8434388 w 8434388"/>
              <a:gd name="T1" fmla="*/ 69850 h 139700"/>
              <a:gd name="T2" fmla="*/ 4217194 w 8434388"/>
              <a:gd name="T3" fmla="*/ 139700 h 139700"/>
              <a:gd name="T4" fmla="*/ 0 w 8434388"/>
              <a:gd name="T5" fmla="*/ 69850 h 139700"/>
              <a:gd name="T6" fmla="*/ 4217194 w 8434388"/>
              <a:gd name="T7" fmla="*/ 0 h 139700"/>
              <a:gd name="T8" fmla="*/ 0 60000 65536"/>
              <a:gd name="T9" fmla="*/ 1 60000 65536"/>
              <a:gd name="T10" fmla="*/ 2 60000 65536"/>
              <a:gd name="T11" fmla="*/ 3 60000 65536"/>
              <a:gd name="T12" fmla="*/ 0 w 8434388"/>
              <a:gd name="T13" fmla="*/ 11642 h 139700"/>
              <a:gd name="T14" fmla="*/ 8422746 w 8434388"/>
              <a:gd name="T15" fmla="*/ 139700 h 139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34388" h="139700">
                <a:moveTo>
                  <a:pt x="0" y="0"/>
                </a:moveTo>
                <a:lnTo>
                  <a:pt x="8411104" y="0"/>
                </a:lnTo>
                <a:lnTo>
                  <a:pt x="8434388" y="23284"/>
                </a:lnTo>
                <a:lnTo>
                  <a:pt x="8434388" y="139700"/>
                </a:lnTo>
                <a:lnTo>
                  <a:pt x="0" y="139700"/>
                </a:lnTo>
                <a:close/>
              </a:path>
            </a:pathLst>
          </a:custGeom>
          <a:solidFill>
            <a:srgbClr val="A4152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57106" y="6492037"/>
            <a:ext cx="6959210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Insert -&gt; Header/Footer -&gt; check “Slide Number” and “Footer” with the respective line, e.g. Institute | Person | Title</a:t>
            </a:r>
            <a:endParaRPr lang="de-DE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488324" y="6496912"/>
            <a:ext cx="1160364" cy="366253"/>
          </a:xfrm>
          <a:prstGeom prst="rect">
            <a:avLst/>
          </a:prstGeom>
        </p:spPr>
        <p:txBody>
          <a:bodyPr vert="horz" lIns="96751" tIns="48376" rIns="96751" bIns="48376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AF2AD9-D271-4D3A-9340-86181269974A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83757"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67514"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451272"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935029" algn="l" defTabSz="913764" rtl="0" eaLnBrk="0" fontAlgn="base" hangingPunct="0">
        <a:lnSpc>
          <a:spcPts val="3069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262035" indent="-262035" algn="l" defTabSz="913764" rtl="0" eaLnBrk="0" fontAlgn="base" hangingPunct="0">
        <a:lnSpc>
          <a:spcPts val="2222"/>
        </a:lnSpc>
        <a:spcBef>
          <a:spcPts val="4443"/>
        </a:spcBef>
        <a:spcAft>
          <a:spcPts val="2222"/>
        </a:spcAft>
        <a:buFont typeface="Arial" charset="0"/>
        <a:buAutoNum type="arabicPeriod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333693" indent="-218363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938389" indent="-223402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2314644" indent="-218363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694260" indent="-220042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3178018" indent="-220042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661775" indent="-220042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4145532" indent="-220042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629290" indent="-220042" algn="l" defTabSz="913764" rtl="0" eaLnBrk="0" fontAlgn="base" hangingPunct="0">
        <a:lnSpc>
          <a:spcPts val="2222"/>
        </a:lnSpc>
        <a:spcBef>
          <a:spcPct val="0"/>
        </a:spcBef>
        <a:spcAft>
          <a:spcPct val="0"/>
        </a:spcAft>
        <a:buFont typeface="Arial" charset="0"/>
        <a:buAutoNum type="arabicPeriod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757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514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272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029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8787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544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301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059" algn="l" defTabSz="4837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06" y="2600908"/>
            <a:ext cx="7139230" cy="1144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0" dirty="0" smtClean="0"/>
              <a:t>Cluster of Excellence</a:t>
            </a:r>
            <a:br>
              <a:rPr lang="en-GB" sz="2400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Asia and Europe </a:t>
            </a:r>
            <a:br>
              <a:rPr lang="en-GB" dirty="0" smtClean="0"/>
            </a:br>
            <a:r>
              <a:rPr lang="en-GB" dirty="0" smtClean="0"/>
              <a:t>in a Global Context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748" y="4421580"/>
            <a:ext cx="7138588" cy="91563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Heidelberg, 2013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89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Partner Network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2" descr="N:\PR\Projekte\PPT_Cluster_Vorstellung\Bilder\Partnermap_klein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" y="944724"/>
            <a:ext cx="8522046" cy="46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96963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200" dirty="0" err="1" smtClean="0"/>
              <a:t>Branch</a:t>
            </a:r>
            <a:r>
              <a:rPr lang="de-DE" sz="2200" dirty="0" smtClean="0"/>
              <a:t> </a:t>
            </a:r>
            <a:r>
              <a:rPr lang="de-DE" sz="2200" dirty="0" err="1" smtClean="0"/>
              <a:t>office</a:t>
            </a:r>
            <a:r>
              <a:rPr lang="de-DE" sz="2200" dirty="0" smtClean="0"/>
              <a:t> </a:t>
            </a:r>
            <a:r>
              <a:rPr lang="de-DE" sz="2200" dirty="0" err="1" smtClean="0"/>
              <a:t>at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altLang="zh-TW" sz="2200" dirty="0" smtClean="0">
                <a:ea typeface="PMingLiU" pitchFamily="18" charset="-120"/>
              </a:rPr>
              <a:t>“</a:t>
            </a:r>
            <a:r>
              <a:rPr lang="de-DE" sz="2200" dirty="0" smtClean="0"/>
              <a:t>Heidelberg </a:t>
            </a:r>
            <a:r>
              <a:rPr lang="de-DE" sz="2200" dirty="0" err="1" smtClean="0"/>
              <a:t>Centre</a:t>
            </a:r>
            <a:r>
              <a:rPr lang="de-DE" sz="2200" dirty="0" smtClean="0"/>
              <a:t> South </a:t>
            </a:r>
            <a:r>
              <a:rPr lang="de-DE" sz="2200" dirty="0" err="1" smtClean="0"/>
              <a:t>Asia</a:t>
            </a:r>
            <a:r>
              <a:rPr lang="de-DE" altLang="zh-TW" sz="2200" dirty="0" smtClean="0">
                <a:ea typeface="PMingLiU" pitchFamily="18" charset="-120"/>
              </a:rPr>
              <a:t>”</a:t>
            </a:r>
            <a:r>
              <a:rPr lang="de-DE" sz="2200" dirty="0" smtClean="0"/>
              <a:t> in New Delhi, </a:t>
            </a:r>
            <a:r>
              <a:rPr lang="de-DE" sz="2200" dirty="0" err="1" smtClean="0"/>
              <a:t>India</a:t>
            </a:r>
            <a:endParaRPr lang="de-DE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200" dirty="0" err="1" smtClean="0"/>
              <a:t>Cooperations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</a:t>
            </a:r>
            <a:r>
              <a:rPr lang="de-DE" sz="2200" dirty="0" err="1" smtClean="0"/>
              <a:t>institutions</a:t>
            </a:r>
            <a:r>
              <a:rPr lang="de-DE" sz="2200" dirty="0" smtClean="0"/>
              <a:t> </a:t>
            </a:r>
            <a:r>
              <a:rPr lang="de-DE" sz="2200" dirty="0" err="1" smtClean="0"/>
              <a:t>around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world</a:t>
            </a:r>
            <a:r>
              <a:rPr lang="de-DE" sz="2200" dirty="0" smtClean="0"/>
              <a:t>, e.g. Chicago University, Oslo University, </a:t>
            </a:r>
            <a:r>
              <a:rPr lang="de-DE" sz="2200" dirty="0" err="1" smtClean="0"/>
              <a:t>Zurich</a:t>
            </a:r>
            <a:r>
              <a:rPr lang="de-DE" sz="2200" dirty="0" smtClean="0"/>
              <a:t> University, </a:t>
            </a:r>
            <a:r>
              <a:rPr lang="de-DE" sz="2200" dirty="0" err="1" smtClean="0"/>
              <a:t>Jawaharlal</a:t>
            </a:r>
            <a:r>
              <a:rPr lang="de-DE" sz="2200" dirty="0" smtClean="0"/>
              <a:t> Nehru University </a:t>
            </a:r>
            <a:r>
              <a:rPr lang="de-DE" sz="2200" dirty="0" err="1" smtClean="0"/>
              <a:t>and</a:t>
            </a:r>
            <a:r>
              <a:rPr lang="de-DE" sz="2200" dirty="0" smtClean="0"/>
              <a:t> Kyoto University </a:t>
            </a:r>
          </a:p>
        </p:txBody>
      </p:sp>
    </p:spTree>
    <p:extLst>
      <p:ext uri="{BB962C8B-B14F-4D97-AF65-F5344CB8AC3E}">
        <p14:creationId xmlns:p14="http://schemas.microsoft.com/office/powerpoint/2010/main" val="31093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102" y="2780928"/>
            <a:ext cx="7139230" cy="114412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6951" y="1150877"/>
            <a:ext cx="4223062" cy="5157848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Interdisciplinary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Heidelberg University, Germany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Established</a:t>
            </a:r>
            <a:r>
              <a:rPr lang="de-DE" dirty="0" smtClean="0"/>
              <a:t> in </a:t>
            </a:r>
            <a:r>
              <a:rPr lang="de-DE" dirty="0" err="1" smtClean="0"/>
              <a:t>October</a:t>
            </a:r>
            <a:r>
              <a:rPr lang="de-DE" dirty="0" smtClean="0"/>
              <a:t> 2007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Excellence Initiative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About</a:t>
            </a:r>
            <a:r>
              <a:rPr lang="de-DE" dirty="0" smtClean="0"/>
              <a:t> 250 </a:t>
            </a:r>
            <a:r>
              <a:rPr lang="de-DE" dirty="0" err="1" smtClean="0"/>
              <a:t>scholars</a:t>
            </a:r>
            <a:r>
              <a:rPr lang="de-DE" dirty="0" smtClean="0"/>
              <a:t> </a:t>
            </a:r>
            <a:r>
              <a:rPr lang="de-DE" dirty="0" err="1" smtClean="0"/>
              <a:t>examine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cultural</a:t>
            </a:r>
            <a:r>
              <a:rPr lang="de-DE" dirty="0" smtClean="0"/>
              <a:t> </a:t>
            </a:r>
            <a:r>
              <a:rPr lang="de-DE" dirty="0" err="1" smtClean="0"/>
              <a:t>exchanges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Asia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Europe </a:t>
            </a:r>
            <a:endParaRPr lang="de-DE" altLang="zh-TW" dirty="0" smtClean="0">
              <a:ea typeface="PMingLiU" pitchFamily="18" charset="-12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9" name="Picture 8" descr="Exzellenzcluster_Asia-Europ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 bwMode="auto">
          <a:xfrm>
            <a:off x="5112060" y="944724"/>
            <a:ext cx="345916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084" y="3501008"/>
            <a:ext cx="3066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Offical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r>
              <a:rPr lang="de-DE" dirty="0" smtClean="0"/>
              <a:t> in </a:t>
            </a:r>
            <a:r>
              <a:rPr lang="de-DE" dirty="0" err="1" smtClean="0"/>
              <a:t>October</a:t>
            </a:r>
            <a:r>
              <a:rPr lang="de-DE" dirty="0" smtClean="0"/>
              <a:t> 2008</a:t>
            </a:r>
            <a:endParaRPr lang="de-DE" dirty="0"/>
          </a:p>
        </p:txBody>
      </p:sp>
      <p:pic>
        <p:nvPicPr>
          <p:cNvPr id="1026" name="2ac1657f-acc7-46b7-ac3c-bb9fc05f0a87" descr="519A0D1D-AA79-4B4D-8978-1F8B1954BB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3" y="3913257"/>
            <a:ext cx="3461740" cy="230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5480484" y="6273316"/>
            <a:ext cx="2372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Directorate</a:t>
            </a:r>
            <a:r>
              <a:rPr lang="de-DE" dirty="0" smtClean="0"/>
              <a:t> in April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6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4241"/>
            <a:ext cx="7488832" cy="48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636" y="6078778"/>
            <a:ext cx="632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Karl Jaspers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Transcultural</a:t>
            </a:r>
            <a:r>
              <a:rPr lang="de-DE" dirty="0" smtClean="0"/>
              <a:t> Studies, Heidelberg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7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33" name="Picture 9" descr="C:\Users\verena.voeckel\Desktop\Thailand_Präsentation\Breite_800\6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b="1843"/>
          <a:stretch/>
        </p:blipFill>
        <p:spPr bwMode="auto">
          <a:xfrm>
            <a:off x="4570055" y="1269060"/>
            <a:ext cx="37823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erena.voeckel\Desktop\Thailand_Präsentation\Breite_800\20121012_AC_Gruppenfot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7" y="1269060"/>
            <a:ext cx="37823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6950" y="273852"/>
            <a:ext cx="8113963" cy="868956"/>
          </a:xfrm>
        </p:spPr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3548" y="4758243"/>
            <a:ext cx="378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Conferences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Karl Jaspers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Advanced</a:t>
            </a:r>
            <a:r>
              <a:rPr lang="de-DE" dirty="0" smtClean="0"/>
              <a:t> </a:t>
            </a:r>
            <a:r>
              <a:rPr lang="de-DE" dirty="0" err="1" smtClean="0"/>
              <a:t>Transcultural</a:t>
            </a:r>
            <a:r>
              <a:rPr lang="de-DE" dirty="0" smtClean="0"/>
              <a:t> Studies</a:t>
            </a:r>
            <a:endParaRPr lang="de-DE" dirty="0"/>
          </a:p>
        </p:txBody>
      </p:sp>
      <p:pic>
        <p:nvPicPr>
          <p:cNvPr id="1026" name="Picture 2" descr="C:\Users\verena.voeckel\Desktop\Thailand_Präsentation\Breite_800\4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 b="2798"/>
          <a:stretch/>
        </p:blipFill>
        <p:spPr bwMode="auto">
          <a:xfrm>
            <a:off x="4572000" y="3949078"/>
            <a:ext cx="3780420" cy="25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19112" y="3319525"/>
            <a:ext cx="7702550" cy="1150937"/>
          </a:xfrm>
          <a:prstGeom prst="rect">
            <a:avLst/>
          </a:prstGeom>
          <a:solidFill>
            <a:srgbClr val="900000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122612" y="1044848"/>
            <a:ext cx="1150938" cy="562451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294062" y="6015100"/>
            <a:ext cx="863600" cy="4302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Public Spheres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683250" y="1035112"/>
            <a:ext cx="1150937" cy="56245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5635625" y="6003987"/>
            <a:ext cx="1212850" cy="430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 err="1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Historicities</a:t>
            </a: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 &amp;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Heritage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519112" y="1989200"/>
            <a:ext cx="7702550" cy="1152525"/>
          </a:xfrm>
          <a:prstGeom prst="rect">
            <a:avLst/>
          </a:prstGeom>
          <a:solidFill>
            <a:srgbClr val="900000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1835150" y="1035112"/>
            <a:ext cx="1152525" cy="56245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1819275" y="1211325"/>
            <a:ext cx="1127125" cy="5445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Research Area A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1838325" y="5996050"/>
            <a:ext cx="1144587" cy="4302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Governance &amp;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Administration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4413250" y="1035112"/>
            <a:ext cx="1150937" cy="56245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 dirty="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4413250" y="6013512"/>
            <a:ext cx="1169987" cy="430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Knowledge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Systems</a:t>
            </a: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1735137" y="3319525"/>
            <a:ext cx="1311275" cy="1150937"/>
          </a:xfrm>
          <a:prstGeom prst="rect">
            <a:avLst/>
          </a:prstGeom>
          <a:solidFill>
            <a:srgbClr val="900000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4357687" y="3319525"/>
            <a:ext cx="1239838" cy="1150937"/>
          </a:xfrm>
          <a:prstGeom prst="rect">
            <a:avLst/>
          </a:prstGeom>
          <a:solidFill>
            <a:srgbClr val="900000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519112" y="4626037"/>
            <a:ext cx="7702550" cy="1150938"/>
          </a:xfrm>
          <a:prstGeom prst="rect">
            <a:avLst/>
          </a:prstGeom>
          <a:solidFill>
            <a:srgbClr val="900000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1835150" y="4587937"/>
            <a:ext cx="1152525" cy="12096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4413250" y="4578412"/>
            <a:ext cx="1152525" cy="12112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64284" tIns="32142" rIns="64284" bIns="32142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endParaRPr lang="en-GB" sz="3000">
              <a:solidFill>
                <a:srgbClr val="000000"/>
              </a:solidFill>
              <a:latin typeface="Arial" charset="0"/>
              <a:sym typeface="Gill Sans" charset="0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457200" y="2053297"/>
            <a:ext cx="16160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endParaRPr lang="en-US" sz="1500" dirty="0" smtClean="0">
              <a:solidFill>
                <a:srgbClr val="FFFFFF"/>
              </a:solidFill>
              <a:latin typeface="Arial" charset="0"/>
              <a:ea typeface="Gill Sans"/>
              <a:cs typeface="Gill Sans"/>
            </a:endParaRPr>
          </a:p>
          <a:p>
            <a:pPr>
              <a:defRPr/>
            </a:pPr>
            <a:r>
              <a:rPr lang="en-US" sz="1500" dirty="0" smtClean="0">
                <a:solidFill>
                  <a:srgbClr val="FFFFFF"/>
                </a:solidFill>
                <a:latin typeface="Arial" charset="0"/>
                <a:ea typeface="Gill Sans"/>
                <a:cs typeface="Gill Sans"/>
              </a:rPr>
              <a:t>Cluster  Professorships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4870450" y="1954275"/>
            <a:ext cx="3416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  <a:t>Buddhist Studies</a:t>
            </a:r>
          </a:p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  <a:t>Cultural Economic History</a:t>
            </a:r>
          </a:p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  <a:t>Global Art History</a:t>
            </a:r>
          </a:p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  <a:t>Intellectual History </a:t>
            </a:r>
          </a:p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  <a:t>Visual and Media Anthropology </a:t>
            </a:r>
            <a:b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</a:br>
            <a:endParaRPr lang="en-US" sz="1500" dirty="0">
              <a:solidFill>
                <a:srgbClr val="FFFFFF"/>
              </a:solidFill>
              <a:latin typeface="Arial" charset="0"/>
              <a:ea typeface="Gill Sans"/>
              <a:cs typeface="Gill Sans"/>
              <a:sym typeface="Gill Sans"/>
            </a:endParaRPr>
          </a:p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  <a:t/>
            </a:r>
            <a:br>
              <a:rPr lang="en-US" sz="1500" dirty="0">
                <a:solidFill>
                  <a:srgbClr val="FFFFFF"/>
                </a:solidFill>
                <a:latin typeface="Arial" charset="0"/>
                <a:ea typeface="Gill Sans"/>
                <a:cs typeface="Gill Sans"/>
                <a:sym typeface="Gill Sans"/>
              </a:rPr>
            </a:br>
            <a:endParaRPr lang="en-US" sz="1500" dirty="0">
              <a:solidFill>
                <a:srgbClr val="FFFFFF"/>
              </a:solidFill>
              <a:latin typeface="Arial" charset="0"/>
              <a:ea typeface="Gill Sans"/>
              <a:cs typeface="Gill Sans"/>
              <a:sym typeface="Gill Sans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57200" y="3546537"/>
            <a:ext cx="14255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1500">
                <a:solidFill>
                  <a:srgbClr val="FFFFFF"/>
                </a:solidFill>
                <a:latin typeface="Arial" charset="0"/>
                <a:ea typeface="Gill Sans"/>
                <a:cs typeface="Gill Sans"/>
              </a:rPr>
              <a:t>Heidelberg </a:t>
            </a:r>
          </a:p>
          <a:p>
            <a:pPr>
              <a:defRPr/>
            </a:pPr>
            <a:r>
              <a:rPr lang="en-US" sz="1500">
                <a:solidFill>
                  <a:srgbClr val="FFFFFF"/>
                </a:solidFill>
                <a:latin typeface="Arial" charset="0"/>
                <a:ea typeface="Gill Sans"/>
                <a:cs typeface="Gill Sans"/>
              </a:rPr>
              <a:t>Research</a:t>
            </a:r>
          </a:p>
          <a:p>
            <a:pPr>
              <a:defRPr/>
            </a:pPr>
            <a:r>
              <a:rPr lang="en-US" sz="1500">
                <a:solidFill>
                  <a:srgbClr val="FFFFFF"/>
                </a:solidFill>
                <a:latin typeface="Arial" charset="0"/>
                <a:ea typeface="Gill Sans"/>
                <a:cs typeface="Gill Sans"/>
              </a:rPr>
              <a:t>Architecture</a:t>
            </a:r>
            <a:endParaRPr lang="en-US" sz="15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743700" y="3624325"/>
            <a:ext cx="1528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pitchFamily="34" charset="0"/>
                <a:sym typeface="Gill Sans"/>
              </a:rPr>
              <a:t>Digital Resources</a:t>
            </a:r>
          </a:p>
          <a:p>
            <a:pPr algn="r">
              <a:defRPr/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pitchFamily="34" charset="0"/>
                <a:sym typeface="Gill Sans"/>
              </a:rPr>
              <a:t>Digital Humanities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468312" y="5013387"/>
            <a:ext cx="9572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sz="1500">
                <a:solidFill>
                  <a:srgbClr val="FFFFFF"/>
                </a:solidFill>
                <a:latin typeface="Arial" charset="0"/>
                <a:ea typeface="Gill Sans"/>
                <a:cs typeface="Gill Sans"/>
              </a:rPr>
              <a:t>Teaching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3171825" y="1211325"/>
            <a:ext cx="1127125" cy="5445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Research Area B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4395787" y="1211325"/>
            <a:ext cx="1127125" cy="5445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Research Area C</a:t>
            </a:r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5692775" y="1211325"/>
            <a:ext cx="1127125" cy="5445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Gill Sans" charset="0"/>
                <a:sym typeface="Gill Sans" charset="0"/>
              </a:rPr>
              <a:t>Research Area D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5305425" y="4895912"/>
            <a:ext cx="2935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cs typeface="Arial" pitchFamily="34" charset="0"/>
                <a:sym typeface="Gill Sans"/>
              </a:rPr>
              <a:t>Graduate </a:t>
            </a:r>
            <a:r>
              <a:rPr lang="en-US" sz="1500" dirty="0" err="1">
                <a:solidFill>
                  <a:srgbClr val="FFFFFF"/>
                </a:solidFill>
                <a:latin typeface="Arial" charset="0"/>
                <a:cs typeface="Arial" pitchFamily="34" charset="0"/>
                <a:sym typeface="Gill Sans"/>
              </a:rPr>
              <a:t>Programme</a:t>
            </a:r>
            <a:r>
              <a:rPr lang="en-US" sz="1500" dirty="0">
                <a:solidFill>
                  <a:srgbClr val="FFFFFF"/>
                </a:solidFill>
                <a:latin typeface="Arial" charset="0"/>
                <a:cs typeface="Arial" pitchFamily="34" charset="0"/>
                <a:sym typeface="Gill Sans"/>
              </a:rPr>
              <a:t> </a:t>
            </a:r>
          </a:p>
          <a:p>
            <a:pPr algn="r">
              <a:defRPr/>
            </a:pPr>
            <a:r>
              <a:rPr lang="en-US" sz="1500" dirty="0">
                <a:solidFill>
                  <a:srgbClr val="FFFFFF"/>
                </a:solidFill>
                <a:latin typeface="Arial" charset="0"/>
                <a:cs typeface="Arial" pitchFamily="34" charset="0"/>
                <a:sym typeface="Gill Sans"/>
              </a:rPr>
              <a:t>M.A. Transcultural Studies</a:t>
            </a:r>
          </a:p>
        </p:txBody>
      </p:sp>
    </p:spTree>
    <p:extLst>
      <p:ext uri="{BB962C8B-B14F-4D97-AF65-F5344CB8AC3E}">
        <p14:creationId xmlns:p14="http://schemas.microsoft.com/office/powerpoint/2010/main" val="28428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6950" y="1150877"/>
            <a:ext cx="8113963" cy="801959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/>
              <a:t>Five </a:t>
            </a:r>
            <a:r>
              <a:rPr lang="en-GB" sz="2400" dirty="0" err="1" smtClean="0"/>
              <a:t>transregional</a:t>
            </a:r>
            <a:r>
              <a:rPr lang="en-GB" sz="2400" dirty="0" smtClean="0"/>
              <a:t> oriented Professorships</a:t>
            </a:r>
            <a:endParaRPr lang="en-GB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3011" r="2151" b="3059"/>
          <a:stretch>
            <a:fillRect/>
          </a:stretch>
        </p:blipFill>
        <p:spPr bwMode="auto">
          <a:xfrm>
            <a:off x="406599" y="2103331"/>
            <a:ext cx="35893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469" y="4854642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Cluster Professors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Directors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175956" y="2118338"/>
            <a:ext cx="415068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dirty="0" smtClean="0"/>
              <a:t>Buddhist Studies</a:t>
            </a:r>
          </a:p>
          <a:p>
            <a:pPr>
              <a:lnSpc>
                <a:spcPct val="150000"/>
              </a:lnSpc>
            </a:pPr>
            <a:r>
              <a:rPr lang="de-DE" sz="2200" dirty="0" smtClean="0"/>
              <a:t>Cultural </a:t>
            </a:r>
            <a:r>
              <a:rPr lang="de-DE" sz="2200" dirty="0" err="1" smtClean="0"/>
              <a:t>Economic</a:t>
            </a:r>
            <a:r>
              <a:rPr lang="de-DE" sz="2200" dirty="0" smtClean="0"/>
              <a:t> </a:t>
            </a:r>
            <a:r>
              <a:rPr lang="de-DE" sz="2200" dirty="0" err="1" smtClean="0"/>
              <a:t>History</a:t>
            </a:r>
            <a:endParaRPr lang="de-DE" sz="2200" dirty="0" smtClean="0"/>
          </a:p>
          <a:p>
            <a:pPr>
              <a:lnSpc>
                <a:spcPct val="150000"/>
              </a:lnSpc>
            </a:pPr>
            <a:r>
              <a:rPr lang="de-DE" sz="2200" dirty="0" smtClean="0"/>
              <a:t>Global Art </a:t>
            </a:r>
            <a:r>
              <a:rPr lang="de-DE" sz="2200" dirty="0" err="1" smtClean="0"/>
              <a:t>History</a:t>
            </a:r>
            <a:endParaRPr lang="de-DE" sz="2200" dirty="0" smtClean="0"/>
          </a:p>
          <a:p>
            <a:pPr>
              <a:lnSpc>
                <a:spcPct val="150000"/>
              </a:lnSpc>
            </a:pPr>
            <a:r>
              <a:rPr lang="de-DE" sz="2200" dirty="0" err="1" smtClean="0"/>
              <a:t>Intellectual</a:t>
            </a:r>
            <a:r>
              <a:rPr lang="de-DE" sz="2200" dirty="0" smtClean="0"/>
              <a:t> </a:t>
            </a:r>
            <a:r>
              <a:rPr lang="de-DE" sz="2200" dirty="0" err="1" smtClean="0"/>
              <a:t>History</a:t>
            </a:r>
            <a:r>
              <a:rPr lang="de-DE" sz="2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e-DE" sz="2200" dirty="0" smtClean="0"/>
              <a:t>Visual </a:t>
            </a:r>
            <a:r>
              <a:rPr lang="de-DE" sz="2200" dirty="0" err="1" smtClean="0"/>
              <a:t>and</a:t>
            </a:r>
            <a:r>
              <a:rPr lang="de-DE" sz="2200" dirty="0" smtClean="0"/>
              <a:t> Media Anthropology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3997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Publications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Picture 15" descr="E-Journal_Screensh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088740"/>
            <a:ext cx="3387725" cy="3533775"/>
          </a:xfrm>
          <a:prstGeom prst="rect">
            <a:avLst/>
          </a:prstGeom>
          <a:noFill/>
          <a:ln w="9525">
            <a:solidFill>
              <a:srgbClr val="9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Transcultural_Turbulenc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052736"/>
            <a:ext cx="2370380" cy="35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4549767"/>
            <a:ext cx="37804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Book Series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PMingLiU" pitchFamily="18" charset="-120"/>
                <a:cs typeface="Times New Roman" pitchFamily="18" charset="0"/>
              </a:rPr>
              <a:t>“</a:t>
            </a:r>
            <a:r>
              <a:rPr lang="de-DE" sz="1800" dirty="0" err="1" smtClean="0"/>
              <a:t>Transcultural</a:t>
            </a:r>
            <a:r>
              <a:rPr lang="de-DE" sz="1800" dirty="0" smtClean="0"/>
              <a:t> Research:</a:t>
            </a:r>
          </a:p>
          <a:p>
            <a:r>
              <a:rPr lang="de-DE" sz="1800" dirty="0" smtClean="0"/>
              <a:t>Heidelberg Studies on </a:t>
            </a:r>
            <a:r>
              <a:rPr lang="de-DE" sz="1800" dirty="0" err="1" smtClean="0"/>
              <a:t>Asia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endParaRPr lang="de-DE" sz="1800" dirty="0"/>
          </a:p>
          <a:p>
            <a:r>
              <a:rPr lang="de-DE" sz="1800" dirty="0" smtClean="0"/>
              <a:t>Europe in a Global </a:t>
            </a:r>
            <a:r>
              <a:rPr lang="de-DE" sz="1800" dirty="0" err="1" smtClean="0"/>
              <a:t>Context</a:t>
            </a:r>
            <a:r>
              <a:rPr lang="en-GB" altLang="zh-TW" sz="1800" dirty="0" smtClean="0">
                <a:ea typeface="PMingLiU" pitchFamily="18" charset="-120"/>
                <a:cs typeface="Times New Roman" pitchFamily="18" charset="0"/>
              </a:rPr>
              <a:t>”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4549477"/>
            <a:ext cx="37804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smtClean="0"/>
              <a:t>Peer </a:t>
            </a:r>
            <a:r>
              <a:rPr lang="de-DE" sz="2400" dirty="0" err="1" smtClean="0"/>
              <a:t>Reviewed</a:t>
            </a:r>
            <a:r>
              <a:rPr lang="de-DE" sz="2400" dirty="0" smtClean="0"/>
              <a:t> E-Journal</a:t>
            </a:r>
          </a:p>
          <a:p>
            <a:pPr>
              <a:lnSpc>
                <a:spcPct val="150000"/>
              </a:lnSpc>
            </a:pPr>
            <a:r>
              <a:rPr lang="de-DE" sz="1800" dirty="0" err="1" smtClean="0"/>
              <a:t>Transcultural</a:t>
            </a:r>
            <a:r>
              <a:rPr lang="de-DE" sz="1800" dirty="0" smtClean="0"/>
              <a:t> Studies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360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5516" y="1016732"/>
            <a:ext cx="3996444" cy="515784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Support for Young Scholars</a:t>
            </a:r>
          </a:p>
          <a:p>
            <a:pPr marL="0" indent="0">
              <a:buNone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/>
              <a:t>Junior Research Groups </a:t>
            </a:r>
            <a:br>
              <a:rPr lang="en-GB" sz="2000"/>
            </a:br>
            <a:r>
              <a:rPr lang="en-GB" sz="2000"/>
              <a:t>(1 postdoc, 2-3 graduates)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Graduate </a:t>
            </a:r>
            <a:r>
              <a:rPr lang="en-GB" sz="2000" dirty="0" smtClean="0"/>
              <a:t>Programme for Transcultural Studies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M.A. Transcultural Studies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AF2AD9-D271-4D3A-9340-86181269974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5" descr="C:\Users\verena.voeckel\Desktop\Thailand_Präsentation\Breite_800\20100728 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54" y="1269040"/>
            <a:ext cx="378236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verena.voeckel\Desktop\Thailand_Präsentation\Breite_800\DSC_51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9340"/>
            <a:ext cx="379110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Heidelberg Research Architecture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25425" y="2747962"/>
            <a:ext cx="1944688" cy="8318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defRPr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Tamboti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r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Metadata Framework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9768" y="2747962"/>
            <a:ext cx="2376488" cy="5857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Chinese Women’s Magazines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43225" y="2747962"/>
            <a:ext cx="1512888" cy="5857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defRPr/>
            </a:pP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Encyclopedia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Database</a:t>
            </a:r>
          </a:p>
        </p:txBody>
      </p:sp>
      <p:pic>
        <p:nvPicPr>
          <p:cNvPr id="27" name="Picture 2" descr="C:\Documents and Settings\verena.voeckel\Desktop\Auswahl\priya_paul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20762"/>
            <a:ext cx="7200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C:\Documents and Settings\verena.voeckel\Desktop\Auswahl\tasveer_gha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20762"/>
            <a:ext cx="7200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Documents and Settings\verena.voeckel\Desktop\Auswahl\kashidarpan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885787"/>
            <a:ext cx="7380920" cy="55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840252" y="2747962"/>
            <a:ext cx="1692275" cy="5857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South Asian Popular Art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828925"/>
            <a:ext cx="33607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838450"/>
            <a:ext cx="335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28925"/>
            <a:ext cx="33607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828925"/>
            <a:ext cx="335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341812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341812"/>
            <a:ext cx="33591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341812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341812"/>
            <a:ext cx="33591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Documents and Settings\verena.voeckel\Desktop\Auswahl\womag_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0762"/>
            <a:ext cx="7200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0.01064 L -0.37795 -0.276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81 -2.10502E-6 L -0.13385 -0.26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0.00393 L 0.13385 -0.266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81 0.0354 L 0.36997 -0.256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1" grpId="0"/>
    </p:bldLst>
  </p:timing>
</p:sld>
</file>

<file path=ppt/theme/theme1.xml><?xml version="1.0" encoding="utf-8"?>
<a:theme xmlns:a="http://schemas.openxmlformats.org/drawingml/2006/main" name="Haupt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uster Asia Euro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uster Asia Euro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haltsverzeichn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altsverzeichn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haltsverzeichn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621e096b-e840-470c-a63c-3ecfc7173d81">52QSZRY664MP-38-348</_dlc_DocId>
    <_dlc_DocIdUrl xmlns="621e096b-e840-470c-a63c-3ecfc7173d81">
      <Url>https://sharepoint.urz.uni-heidelberg.de/vjc/kjc/administration/services-for-members/_layouts/DocIdRedir.aspx?ID=52QSZRY664MP-38-348</Url>
      <Description>52QSZRY664MP-38-348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71A0EC82C374C9CAA465AEDFA1C92" ma:contentTypeVersion="1" ma:contentTypeDescription="Create a new document." ma:contentTypeScope="" ma:versionID="0b8d7a25f7b491a28e3c47f7ff9d317e">
  <xsd:schema xmlns:xsd="http://www.w3.org/2001/XMLSchema" xmlns:xs="http://www.w3.org/2001/XMLSchema" xmlns:p="http://schemas.microsoft.com/office/2006/metadata/properties" xmlns:ns2="http://schemas.microsoft.com/sharepoint/v4" xmlns:ns3="621e096b-e840-470c-a63c-3ecfc7173d81" targetNamespace="http://schemas.microsoft.com/office/2006/metadata/properties" ma:root="true" ma:fieldsID="ac9ac426c6e179f533e751d16ed6723d" ns2:_="" ns3:_="">
    <xsd:import namespace="http://schemas.microsoft.com/sharepoint/v4"/>
    <xsd:import namespace="621e096b-e840-470c-a63c-3ecfc7173d81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e096b-e840-470c-a63c-3ecfc7173d81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04F48D-2885-4343-BF9F-0E99C9544D34}">
  <ds:schemaRefs>
    <ds:schemaRef ds:uri="621e096b-e840-470c-a63c-3ecfc7173d81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0A3D4C-4174-4A1B-8A2E-AB88781BC7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DE91B-987C-41BD-A41E-834BB5993F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8F3019-ECB4-4808-9205-50C21F3E3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621e096b-e840-470c-a63c-3ecfc7173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Bildschirmpräsentation (4:3)</PresentationFormat>
  <Paragraphs>93</Paragraphs>
  <Slides>11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Hauptmaster</vt:lpstr>
      <vt:lpstr>Content</vt:lpstr>
      <vt:lpstr>Cluster of Excellence  Asia and Europe  in a Global Context</vt:lpstr>
      <vt:lpstr>Overview</vt:lpstr>
      <vt:lpstr>Infrastructure</vt:lpstr>
      <vt:lpstr>Infrastructure</vt:lpstr>
      <vt:lpstr>Organisation</vt:lpstr>
      <vt:lpstr>Research</vt:lpstr>
      <vt:lpstr>Publications</vt:lpstr>
      <vt:lpstr>Teaching</vt:lpstr>
      <vt:lpstr>Heidelberg Research Architecture</vt:lpstr>
      <vt:lpstr>International Partner Network</vt:lpstr>
      <vt:lpstr>  Thank you</vt:lpstr>
    </vt:vector>
  </TitlesOfParts>
  <Company>Cluster "Asia and Europe"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 Presentation</dc:title>
  <dc:creator>Scheffski, Amrei</dc:creator>
  <cp:lastModifiedBy>Maissen, Thomas</cp:lastModifiedBy>
  <cp:revision>77</cp:revision>
  <dcterms:created xsi:type="dcterms:W3CDTF">2012-12-17T14:05:36Z</dcterms:created>
  <dcterms:modified xsi:type="dcterms:W3CDTF">2013-06-12T15:44:56Z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120228</vt:lpwstr>
  </property>
  <property fmtid="{D5CDD505-2E9C-101B-9397-08002B2CF9AE}" pid="3" name="ContentTypeId">
    <vt:lpwstr>0x010100B8C71A0EC82C374C9CAA465AEDFA1C92</vt:lpwstr>
  </property>
  <property fmtid="{D5CDD505-2E9C-101B-9397-08002B2CF9AE}" pid="4" name="_dlc_DocIdItemGuid">
    <vt:lpwstr>5252d762-2d54-4b1a-a8dc-058847fa360e</vt:lpwstr>
  </property>
</Properties>
</file>