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1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25"/>
    <a:srgbClr val="800000"/>
    <a:srgbClr val="FF0066"/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70" d="100"/>
          <a:sy n="70" d="100"/>
        </p:scale>
        <p:origin x="-61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146DAB-B91A-4970-8AD3-FA2E1174B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41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7A78C-B488-445D-A0AC-6B7A86561A2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46DAB-B91A-4970-8AD3-FA2E1174B0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2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171A0-9367-461A-A3F3-02D64CF7CE01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3276600"/>
            <a:ext cx="70866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02075"/>
            <a:ext cx="70866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525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484938" y="1646238"/>
            <a:ext cx="1828800" cy="51355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98538" y="1646238"/>
            <a:ext cx="5334000" cy="51355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349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52B6-DF12-4CC9-83AD-247637A3BE41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78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B576-24D2-4B58-BFED-E5902DC7781A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9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68C5-BE1A-42C7-A622-9FF7AE07F2FE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43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D503-E528-4093-ACE9-B26C519EDB59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39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08DD-74DE-4899-98BA-0E928F1701B7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3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D1A7-831C-4877-9503-A2FF35B31B70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8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1FC4-B24F-4FDF-B0FB-FA80122B6327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65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24C0-CCB1-4D23-935F-769AB90C4F22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7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9481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05F4-E5EF-4907-9014-924F38B7295C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2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60F0-B114-40D1-8B14-B1C3B6E5639D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10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753F-7CB3-4B78-B62C-2E7B01FC296C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9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25161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998538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732338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538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91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521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39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72170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36855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8538" y="16462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8538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7C9B512-BBB5-4AB9-B3D9-361A5A99CDDA}" type="slidenum">
              <a:rPr lang="es-ES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_Microsoft_PowerPoint1.pptx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7016" y="2420888"/>
            <a:ext cx="8856984" cy="230425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th-TH" dirty="0" smtClean="0"/>
              <a:t>      </a:t>
            </a:r>
            <a:r>
              <a:rPr lang="th-TH" sz="4200" b="1" dirty="0" smtClean="0">
                <a:solidFill>
                  <a:srgbClr val="800000"/>
                </a:solidFill>
                <a:latin typeface="Kristen ITC" pitchFamily="66" charset="0"/>
                <a:cs typeface="JasmineUPC" pitchFamily="18" charset="-34"/>
              </a:rPr>
              <a:t>ผลกระทบในมิติ</a:t>
            </a:r>
            <a:br>
              <a:rPr lang="th-TH" sz="4200" b="1" dirty="0" smtClean="0">
                <a:solidFill>
                  <a:srgbClr val="800000"/>
                </a:solidFill>
                <a:latin typeface="Kristen ITC" pitchFamily="66" charset="0"/>
                <a:cs typeface="JasmineUPC" pitchFamily="18" charset="-34"/>
              </a:rPr>
            </a:br>
            <a:r>
              <a:rPr lang="th-TH" sz="4200" b="1" dirty="0" smtClean="0">
                <a:solidFill>
                  <a:srgbClr val="800000"/>
                </a:solidFill>
                <a:latin typeface="Kristen ITC" pitchFamily="66" charset="0"/>
                <a:cs typeface="JasmineUPC" pitchFamily="18" charset="-34"/>
              </a:rPr>
              <a:t> 	            การนำเข้าและส่งออกอาวุธของไทย                                  	     ในการเข้าเป็นภาคีสนธิสัญญาการค้าอาวุธ</a:t>
            </a:r>
            <a:endParaRPr lang="ru-RU" sz="4200" b="1" dirty="0">
              <a:solidFill>
                <a:srgbClr val="800000"/>
              </a:solidFill>
              <a:cs typeface="JasmineUPC" pitchFamily="18" charset="-34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4581128"/>
            <a:ext cx="7308304" cy="441325"/>
          </a:xfrm>
        </p:spPr>
        <p:txBody>
          <a:bodyPr/>
          <a:lstStyle/>
          <a:p>
            <a:r>
              <a:rPr lang="th-TH" sz="3400" b="1" dirty="0" smtClean="0">
                <a:solidFill>
                  <a:srgbClr val="FFC000"/>
                </a:solidFill>
                <a:latin typeface="Kristen ITC" pitchFamily="66" charset="0"/>
                <a:cs typeface="EucrosiaUPC" pitchFamily="18" charset="-34"/>
              </a:rPr>
              <a:t>   </a:t>
            </a:r>
            <a:endParaRPr lang="ru-RU" sz="3600" b="1" dirty="0">
              <a:solidFill>
                <a:srgbClr val="FFC000"/>
              </a:solidFill>
            </a:endParaRPr>
          </a:p>
          <a:p>
            <a:r>
              <a:rPr lang="th-TH" sz="3400" b="1" dirty="0" smtClean="0">
                <a:solidFill>
                  <a:srgbClr val="FFC000"/>
                </a:solidFill>
                <a:latin typeface="Kristen ITC" pitchFamily="66" charset="0"/>
                <a:cs typeface="EucrosiaUPC" pitchFamily="18" charset="-34"/>
              </a:rPr>
              <a:t> ส่วนกฎหมายต่างประเทศ </a:t>
            </a:r>
            <a:r>
              <a:rPr lang="en-US" sz="3400" b="1" dirty="0" smtClean="0">
                <a:solidFill>
                  <a:srgbClr val="FFC000"/>
                </a:solidFill>
                <a:latin typeface="Kristen ITC" pitchFamily="66" charset="0"/>
                <a:cs typeface="EucrosiaUPC" pitchFamily="18" charset="-34"/>
              </a:rPr>
              <a:t>/</a:t>
            </a:r>
            <a:r>
              <a:rPr lang="th-TH" sz="3400" b="1" dirty="0" smtClean="0">
                <a:solidFill>
                  <a:srgbClr val="FFC000"/>
                </a:solidFill>
                <a:latin typeface="Kristen ITC" pitchFamily="66" charset="0"/>
                <a:cs typeface="EucrosiaUPC" pitchFamily="18" charset="-34"/>
              </a:rPr>
              <a:t>กรม</a:t>
            </a:r>
            <a:r>
              <a:rPr lang="th-TH" sz="3400" b="1" dirty="0" smtClean="0">
                <a:solidFill>
                  <a:srgbClr val="FFC000"/>
                </a:solidFill>
                <a:latin typeface="P5 LilyUPC" pitchFamily="18" charset="0"/>
                <a:cs typeface="EucrosiaUPC" pitchFamily="18" charset="-34"/>
              </a:rPr>
              <a:t>ศุลกากร </a:t>
            </a:r>
            <a:endParaRPr lang="en-US" sz="3400" b="1" dirty="0" smtClean="0">
              <a:solidFill>
                <a:srgbClr val="FFC000"/>
              </a:solidFill>
              <a:latin typeface="P5 LilyUPC" pitchFamily="18" charset="0"/>
              <a:cs typeface="EucrosiaUPC" pitchFamily="18" charset="-34"/>
            </a:endParaRPr>
          </a:p>
          <a:p>
            <a:r>
              <a:rPr lang="th-TH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1" name="Picture 3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89" y="0"/>
            <a:ext cx="1171575" cy="22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5"/>
            <a:ext cx="9144001" cy="5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08348"/>
            <a:ext cx="1296144" cy="1200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5"/>
            <a:ext cx="136815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1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" y="1412776"/>
            <a:ext cx="936105" cy="142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412776"/>
            <a:ext cx="899592" cy="141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95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7555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281" y="1547118"/>
            <a:ext cx="726207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47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412776"/>
            <a:ext cx="755650" cy="96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755650" cy="96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08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02" y="0"/>
            <a:ext cx="75565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57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258" y="0"/>
            <a:ext cx="75565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45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78"/>
            <a:ext cx="9144000" cy="691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29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899666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95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594758" y="3756856"/>
            <a:ext cx="6069012" cy="88810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5800" b="1" dirty="0" err="1" smtClean="0">
                <a:solidFill>
                  <a:srgbClr val="21C5FF"/>
                </a:solidFill>
                <a:cs typeface="JasmineUPC" pitchFamily="18" charset="-34"/>
              </a:rPr>
              <a:t>ผอ</a:t>
            </a:r>
            <a:r>
              <a:rPr lang="en-US" sz="5800" b="1" dirty="0" smtClean="0">
                <a:solidFill>
                  <a:srgbClr val="21C5FF"/>
                </a:solidFill>
                <a:cs typeface="JasmineUPC" pitchFamily="18" charset="-34"/>
              </a:rPr>
              <a:t>.</a:t>
            </a:r>
            <a:r>
              <a:rPr lang="th-TH" sz="5800" b="1" dirty="0" smtClean="0">
                <a:solidFill>
                  <a:srgbClr val="21C5FF"/>
                </a:solidFill>
                <a:cs typeface="JasmineUPC" pitchFamily="18" charset="-34"/>
              </a:rPr>
              <a:t>ชัย</a:t>
            </a:r>
            <a:r>
              <a:rPr lang="th-TH" sz="5800" b="1" dirty="0" err="1" smtClean="0">
                <a:solidFill>
                  <a:srgbClr val="21C5FF"/>
                </a:solidFill>
                <a:cs typeface="JasmineUPC" pitchFamily="18" charset="-34"/>
              </a:rPr>
              <a:t>วิทย์</a:t>
            </a:r>
            <a:r>
              <a:rPr lang="th-TH" sz="5800" b="1" dirty="0" smtClean="0">
                <a:solidFill>
                  <a:srgbClr val="21C5FF"/>
                </a:solidFill>
                <a:cs typeface="JasmineUPC" pitchFamily="18" charset="-34"/>
              </a:rPr>
              <a:t> </a:t>
            </a:r>
            <a:r>
              <a:rPr lang="th-TH" sz="5800" b="1" dirty="0" err="1" smtClean="0">
                <a:solidFill>
                  <a:srgbClr val="21C5FF"/>
                </a:solidFill>
                <a:cs typeface="JasmineUPC" pitchFamily="18" charset="-34"/>
              </a:rPr>
              <a:t>วร</a:t>
            </a:r>
            <a:r>
              <a:rPr lang="th-TH" sz="5800" b="1" dirty="0" smtClean="0">
                <a:solidFill>
                  <a:srgbClr val="21C5FF"/>
                </a:solidFill>
                <a:cs typeface="JasmineUPC" pitchFamily="18" charset="-34"/>
              </a:rPr>
              <a:t>คุณพินิจ</a:t>
            </a:r>
            <a:endParaRPr lang="es-ES" sz="5800" b="1" dirty="0" smtClean="0">
              <a:solidFill>
                <a:srgbClr val="21C5FF"/>
              </a:solidFill>
              <a:cs typeface="JasmineUPC" pitchFamily="18" charset="-34"/>
            </a:endParaRPr>
          </a:p>
        </p:txBody>
      </p:sp>
      <p:sp>
        <p:nvSpPr>
          <p:cNvPr id="2051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5589240"/>
            <a:ext cx="8352928" cy="1268760"/>
          </a:xfrm>
        </p:spPr>
        <p:txBody>
          <a:bodyPr rtlCol="0">
            <a:normAutofit fontScale="250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endParaRPr lang="th-TH" sz="2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h-TH" sz="160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                               </a:t>
            </a:r>
            <a:r>
              <a:rPr lang="th-TH" sz="16000" b="1" dirty="0" smtClean="0">
                <a:solidFill>
                  <a:srgbClr val="FFCB25"/>
                </a:solidFill>
                <a:cs typeface="+mj-cs"/>
              </a:rPr>
              <a:t>วันพุธที่ ๑๙ มิถุนายน ๒๕๕๖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th-TH" sz="16000" b="1" dirty="0" smtClean="0">
                <a:solidFill>
                  <a:srgbClr val="FFCB25"/>
                </a:solidFill>
                <a:cs typeface="+mj-cs"/>
              </a:rPr>
              <a:t>                              ณ บ้าน</a:t>
            </a:r>
            <a:r>
              <a:rPr lang="th-TH" sz="16000" b="1" dirty="0" err="1" smtClean="0">
                <a:solidFill>
                  <a:srgbClr val="FFCB25"/>
                </a:solidFill>
                <a:cs typeface="+mj-cs"/>
              </a:rPr>
              <a:t>อัมพ</a:t>
            </a:r>
            <a:r>
              <a:rPr lang="th-TH" sz="16000" b="1" dirty="0" smtClean="0">
                <a:solidFill>
                  <a:srgbClr val="FFCB25"/>
                </a:solidFill>
                <a:cs typeface="+mj-cs"/>
              </a:rPr>
              <a:t>วา รี</a:t>
            </a:r>
            <a:r>
              <a:rPr lang="th-TH" sz="16000" b="1" dirty="0" err="1" smtClean="0">
                <a:solidFill>
                  <a:srgbClr val="FFCB25"/>
                </a:solidFill>
                <a:cs typeface="+mj-cs"/>
              </a:rPr>
              <a:t>สอร์ท</a:t>
            </a:r>
            <a:r>
              <a:rPr lang="th-TH" sz="16000" b="1" dirty="0" smtClean="0">
                <a:solidFill>
                  <a:srgbClr val="FFCB25"/>
                </a:solidFill>
                <a:cs typeface="+mj-cs"/>
              </a:rPr>
              <a:t> </a:t>
            </a:r>
            <a:r>
              <a:rPr lang="th-TH" sz="16000" b="1" dirty="0" err="1" smtClean="0">
                <a:solidFill>
                  <a:srgbClr val="FFCB25"/>
                </a:solidFill>
                <a:cs typeface="+mj-cs"/>
              </a:rPr>
              <a:t>แอนสปา</a:t>
            </a:r>
            <a:endParaRPr lang="es-ES" sz="16000" b="1" dirty="0" smtClean="0">
              <a:solidFill>
                <a:srgbClr val="FFCB25"/>
              </a:solidFill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10419" y="2028664"/>
            <a:ext cx="4637691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dirty="0">
                <a:solidFill>
                  <a:srgbClr val="990000"/>
                </a:solidFill>
                <a:latin typeface="Bauhaus 93" pitchFamily="82" charset="0"/>
              </a:rPr>
              <a:t>Present  by</a:t>
            </a:r>
            <a:endParaRPr lang="th-TH" sz="4800" dirty="0">
              <a:solidFill>
                <a:srgbClr val="990000"/>
              </a:solidFill>
              <a:latin typeface="Bauhaus 93" pitchFamily="82" charset="0"/>
            </a:endParaRPr>
          </a:p>
        </p:txBody>
      </p:sp>
      <p:pic>
        <p:nvPicPr>
          <p:cNvPr id="3075" name="Picture 3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10" y="-9686"/>
            <a:ext cx="11715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24328" cy="1827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h-TH" sz="4200" b="1" dirty="0" smtClean="0">
                <a:solidFill>
                  <a:srgbClr val="C00000"/>
                </a:solidFill>
                <a:latin typeface="P5 JasmineUPC" pitchFamily="18" charset="0"/>
                <a:cs typeface="JasmineUPC" pitchFamily="18" charset="-34"/>
              </a:rPr>
              <a:t/>
            </a:r>
            <a:br>
              <a:rPr lang="th-TH" sz="4200" b="1" dirty="0" smtClean="0">
                <a:solidFill>
                  <a:srgbClr val="C00000"/>
                </a:solidFill>
                <a:latin typeface="P5 JasmineUPC" pitchFamily="18" charset="0"/>
                <a:cs typeface="JasmineUPC" pitchFamily="18" charset="-34"/>
              </a:rPr>
            </a:br>
            <a:r>
              <a:rPr lang="th-TH" sz="3600" b="1" dirty="0" smtClean="0">
                <a:solidFill>
                  <a:srgbClr val="C00000"/>
                </a:solidFill>
                <a:latin typeface="P5 JasmineUPC" pitchFamily="18" charset="0"/>
                <a:cs typeface="JasmineUPC" pitchFamily="18" charset="-34"/>
              </a:rPr>
              <a:t>ผลกระทบในมิติของกฎหมายศุลกากรไทย</a:t>
            </a:r>
            <a:br>
              <a:rPr lang="th-TH" sz="3600" b="1" dirty="0" smtClean="0">
                <a:solidFill>
                  <a:srgbClr val="C00000"/>
                </a:solidFill>
                <a:latin typeface="P5 JasmineUPC" pitchFamily="18" charset="0"/>
                <a:cs typeface="JasmineUPC" pitchFamily="18" charset="-34"/>
              </a:rPr>
            </a:br>
            <a:r>
              <a:rPr lang="th-TH" sz="3600" b="1" dirty="0" smtClean="0">
                <a:solidFill>
                  <a:srgbClr val="C00000"/>
                </a:solidFill>
                <a:latin typeface="P5 JasmineUPC" pitchFamily="18" charset="0"/>
                <a:cs typeface="JasmineUPC" pitchFamily="18" charset="-34"/>
              </a:rPr>
              <a:t>กับการเข้าเป็น</a:t>
            </a:r>
            <a:r>
              <a:rPr lang="th-TH" sz="3600" b="1" smtClean="0">
                <a:solidFill>
                  <a:srgbClr val="C00000"/>
                </a:solidFill>
                <a:latin typeface="P5 JasmineUPC" pitchFamily="18" charset="0"/>
                <a:cs typeface="JasmineUPC" pitchFamily="18" charset="-34"/>
              </a:rPr>
              <a:t>ภาคีสนธิสัญญา</a:t>
            </a:r>
            <a:r>
              <a:rPr lang="th-TH" sz="4200" b="1" dirty="0" smtClean="0">
                <a:solidFill>
                  <a:srgbClr val="C00000"/>
                </a:solidFill>
                <a:latin typeface="P5 JasmineUPC" pitchFamily="18" charset="0"/>
                <a:cs typeface="JasmineUPC" pitchFamily="18" charset="-34"/>
              </a:rPr>
              <a:t/>
            </a:r>
            <a:br>
              <a:rPr lang="th-TH" sz="4200" b="1" dirty="0" smtClean="0">
                <a:solidFill>
                  <a:srgbClr val="C00000"/>
                </a:solidFill>
                <a:latin typeface="P5 JasmineUPC" pitchFamily="18" charset="0"/>
                <a:cs typeface="JasmineUPC" pitchFamily="18" charset="-34"/>
              </a:rPr>
            </a:br>
            <a:endParaRPr lang="en-US" sz="4200" b="1" dirty="0">
              <a:solidFill>
                <a:srgbClr val="C00000"/>
              </a:solidFill>
              <a:latin typeface="P5 JasmineUPC" pitchFamily="18" charset="0"/>
              <a:cs typeface="JasmineUPC" pitchFamily="18" charset="-34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5F5F5F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5F5F5F"/>
              </a:solidFill>
              <a:latin typeface="Verdana" pitchFamily="34" charset="0"/>
              <a:ea typeface="굴림" charset="-127"/>
            </a:endParaRPr>
          </a:p>
        </p:txBody>
      </p:sp>
      <p:graphicFrame>
        <p:nvGraphicFramePr>
          <p:cNvPr id="2" name="วัตถุ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62467"/>
              </p:ext>
            </p:extLst>
          </p:nvPr>
        </p:nvGraphicFramePr>
        <p:xfrm>
          <a:off x="1818777" y="1809757"/>
          <a:ext cx="7308304" cy="511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งานนำเสนอ" r:id="rId6" imgW="756056" imgH="565580" progId="PowerPoint.Show.12">
                  <p:embed/>
                </p:oleObj>
              </mc:Choice>
              <mc:Fallback>
                <p:oleObj name="งานนำเสนอ" r:id="rId6" imgW="756056" imgH="5655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8777" y="1809757"/>
                        <a:ext cx="7308304" cy="511566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2" name="Picture 28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32" y="0"/>
            <a:ext cx="1390249" cy="18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148"/>
            <a:ext cx="91440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1080119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40" y="-8020"/>
            <a:ext cx="1087821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18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179"/>
            <a:ext cx="9144000" cy="523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417"/>
            <a:ext cx="1080120" cy="21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"/>
            <a:ext cx="1008112" cy="214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0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9" y="1196752"/>
            <a:ext cx="9144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00811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01" y="0"/>
            <a:ext cx="974065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9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1032456" cy="19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7" cy="195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21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-1"/>
            <a:ext cx="1080120" cy="212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63" y="-12239"/>
            <a:ext cx="1080120" cy="21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7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65" y="1484784"/>
            <a:ext cx="8901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Documents and Settings\Administrator\Desktop\ตราสัญลักษณ์กรมศุลกาก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755" y="1532391"/>
            <a:ext cx="88594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290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_5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467F20"/>
      </a:lt2>
      <a:accent1>
        <a:srgbClr val="5CA822"/>
      </a:accent1>
      <a:accent2>
        <a:srgbClr val="66C022"/>
      </a:accent2>
      <a:accent3>
        <a:srgbClr val="FFFFFF"/>
      </a:accent3>
      <a:accent4>
        <a:srgbClr val="404040"/>
      </a:accent4>
      <a:accent5>
        <a:srgbClr val="B5D1AB"/>
      </a:accent5>
      <a:accent6>
        <a:srgbClr val="5CAE1E"/>
      </a:accent6>
      <a:hlink>
        <a:srgbClr val="101D05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ecuti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t_5</Template>
  <TotalTime>852</TotalTime>
  <Words>40</Words>
  <Application>Microsoft Office PowerPoint</Application>
  <PresentationFormat>นำเสนอทางหน้าจอ (4:3)</PresentationFormat>
  <Paragraphs>13</Paragraphs>
  <Slides>17</Slides>
  <Notes>3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2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20" baseType="lpstr">
      <vt:lpstr>t_5</vt:lpstr>
      <vt:lpstr>Executive</vt:lpstr>
      <vt:lpstr>งานนำเสนอ</vt:lpstr>
      <vt:lpstr>      ผลกระทบในมิติ               การนำเข้าและส่งออกอาวุธของไทย                                        ในการเข้าเป็นภาคีสนธิสัญญาการค้าอาวุธ</vt:lpstr>
      <vt:lpstr>ผอ.ชัยวิทย์ วรคุณพินิจ</vt:lpstr>
      <vt:lpstr> ผลกระทบในมิติของกฎหมายศุลกากรไทย กับการเข้าเป็นภาคีสนธิสัญญา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KKD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KKD 2011 V.2</dc:creator>
  <cp:lastModifiedBy>KKD 2011 V.2</cp:lastModifiedBy>
  <cp:revision>77</cp:revision>
  <dcterms:created xsi:type="dcterms:W3CDTF">2013-06-13T20:20:45Z</dcterms:created>
  <dcterms:modified xsi:type="dcterms:W3CDTF">2013-06-19T12:48:17Z</dcterms:modified>
</cp:coreProperties>
</file>