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6"/>
  </p:notes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1" r:id="rId39"/>
    <p:sldId id="302" r:id="rId40"/>
    <p:sldId id="303" r:id="rId41"/>
    <p:sldId id="304" r:id="rId42"/>
    <p:sldId id="305" r:id="rId43"/>
    <p:sldId id="306" r:id="rId44"/>
    <p:sldId id="263" r:id="rId4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3300"/>
    <a:srgbClr val="92CD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333" autoAdjust="0"/>
    <p:restoredTop sz="94660"/>
  </p:normalViewPr>
  <p:slideViewPr>
    <p:cSldViewPr>
      <p:cViewPr varScale="1">
        <p:scale>
          <a:sx n="69" d="100"/>
          <a:sy n="69" d="100"/>
        </p:scale>
        <p:origin x="-1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E77B98-DE94-4A84-9DBF-5A9FC00169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1461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E77B98-DE94-4A84-9DBF-5A9FC00169A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5" name="Picture 13" descr="1089h95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371600"/>
            <a:ext cx="7239000" cy="2438400"/>
          </a:xfrm>
        </p:spPr>
        <p:txBody>
          <a:bodyPr/>
          <a:lstStyle>
            <a:lvl1pPr algn="ctr">
              <a:defRPr sz="8900" b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267200"/>
            <a:ext cx="6172200" cy="1600200"/>
          </a:xfrm>
        </p:spPr>
        <p:txBody>
          <a:bodyPr/>
          <a:lstStyle>
            <a:lvl1pPr marL="0" indent="0" algn="ctr">
              <a:buFontTx/>
              <a:buNone/>
              <a:defRPr sz="5400" b="1"/>
            </a:lvl1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powerpoint template: www.brainybetty.com</a:t>
            </a: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04FA6-C5C0-43F7-AE36-4514E988E2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400800" y="685800"/>
            <a:ext cx="1981200" cy="533400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791200" cy="533400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powerpoint template: www.brainybetty.com</a:t>
            </a: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3E56DC-E74F-4636-B902-3B4846AD81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powerpoint template: www.brainybetty.com</a:t>
            </a: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B4C4B1-35FA-48E4-9F14-6FFE165B0D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powerpoint template: www.brainybetty.com</a:t>
            </a: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CB4F8-3C50-4A86-B19D-096C172EE8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533400" y="2057400"/>
            <a:ext cx="38481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33900" y="2057400"/>
            <a:ext cx="38481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powerpoint template: www.brainybetty.com</a:t>
            </a:r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B7A05E-C741-45E4-B68A-5CAEA5FA44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powerpoint template: www.brainybetty.com</a:t>
            </a:r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8ED542-9698-4058-AE17-EDAB2225B5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powerpoint template: www.brainybetty.com</a:t>
            </a: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CD4E04-F577-4016-B3DF-F89A7F3B66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powerpoint template: www.brainybetty.com</a:t>
            </a: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80047-C419-4180-91D4-BE7E02344E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powerpoint template: www.brainybetty.com</a:t>
            </a:r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250B99-AD44-49AE-9BF3-FEE0F7FAD7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powerpoint template: www.brainybetty.com</a:t>
            </a:r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BC36F-2AE4-4CEA-BFCC-0166AADDFC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2" name="Picture 18" descr="1089h9514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7924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คลิกเพื่อแก้ไขลักษณะชื่อเรื่องต้นแบบ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2057400"/>
            <a:ext cx="7848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13525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0" y="6629400"/>
            <a:ext cx="4876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en-US"/>
              <a:t>Free powerpoint template: www.brainybetty.com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00" y="6553200"/>
            <a:ext cx="152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BCB6E965-15E9-453E-81D0-19C26592701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Rage Italic" pitchFamily="66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Rage Italic" pitchFamily="66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Rage Italic" pitchFamily="66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Rage Italic" pitchFamily="66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Rage Italic" pitchFamily="66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Rage Italic" pitchFamily="66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Rage Italic" pitchFamily="66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Rage Italic" pitchFamily="66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4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–"/>
        <a:defRPr sz="40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36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–"/>
        <a:defRPr sz="32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»"/>
        <a:defRPr sz="32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»"/>
        <a:defRPr sz="32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»"/>
        <a:defRPr sz="32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»"/>
        <a:defRPr sz="32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»"/>
        <a:defRPr sz="3200">
          <a:solidFill>
            <a:schemeClr val="bg1"/>
          </a:solidFill>
          <a:latin typeface="+mn-lt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teacher.com.au/year7/ch03_prime/05_comm/fac.htm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teacher.com.au/year7/ch01_whole/04_mult/mult.htm#product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teacher.com.au/year7/ch03_prime/01_mult/mult.htm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teacher.com.au/year7/ch03_prime/02_comm/comm.htm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71472" y="642918"/>
            <a:ext cx="7858180" cy="3167082"/>
          </a:xfrm>
          <a:prstGeom prst="cloud">
            <a:avLst/>
          </a:prstGeom>
          <a:solidFill>
            <a:srgbClr val="C00000"/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n-US" sz="4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HIGHEST COMMON FACTOR(H.C.F.) AND LOWEST COMMON  MULTIPLE(L.C.M.)</a:t>
            </a:r>
            <a:endParaRPr lang="en-US" sz="4800" b="1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 smtClean="0">
                <a:latin typeface="2005_iannnnnBMX" pitchFamily="2" charset="0"/>
                <a:cs typeface="2005_iannnnnBMX" pitchFamily="2" charset="0"/>
              </a:rPr>
              <a:t>Panatda</a:t>
            </a:r>
            <a:r>
              <a:rPr lang="en-US" dirty="0" smtClean="0">
                <a:latin typeface="2005_iannnnnBMX" pitchFamily="2" charset="0"/>
                <a:cs typeface="2005_iannnnnBMX" pitchFamily="2" charset="0"/>
              </a:rPr>
              <a:t>  </a:t>
            </a:r>
            <a:r>
              <a:rPr lang="en-US" dirty="0" err="1" smtClean="0">
                <a:latin typeface="2005_iannnnnBMX" pitchFamily="2" charset="0"/>
                <a:cs typeface="2005_iannnnnBMX" pitchFamily="2" charset="0"/>
              </a:rPr>
              <a:t>noennil</a:t>
            </a:r>
            <a:endParaRPr lang="en-US" dirty="0" smtClean="0">
              <a:latin typeface="2005_iannnnnBMX" pitchFamily="2" charset="0"/>
              <a:cs typeface="2005_iannnnnBMX" pitchFamily="2" charset="0"/>
            </a:endParaRPr>
          </a:p>
          <a:p>
            <a:r>
              <a:rPr lang="en-US" dirty="0" err="1">
                <a:latin typeface="2005_iannnnnBMX" pitchFamily="2" charset="0"/>
                <a:cs typeface="2005_iannnnnBMX" pitchFamily="2" charset="0"/>
              </a:rPr>
              <a:t>Photakphittayakhom</a:t>
            </a:r>
            <a:r>
              <a:rPr lang="en-US" dirty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dirty="0" smtClean="0">
                <a:latin typeface="2005_iannnnnBMX" pitchFamily="2" charset="0"/>
                <a:cs typeface="2005_iannnnnBMX" pitchFamily="2" charset="0"/>
              </a:rPr>
              <a:t>School</a:t>
            </a:r>
            <a:endParaRPr lang="en-US" dirty="0">
              <a:latin typeface="2005_iannnnnBMX" pitchFamily="2" charset="0"/>
              <a:cs typeface="2005_iannnnnBMX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571736" y="500042"/>
            <a:ext cx="3571900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10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Prime Factorization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Prime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factorization is finding which prime numbers multiply together to make the original number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 number 30, we can express it in terms of prime factors only.</a:t>
            </a:r>
          </a:p>
          <a:p>
            <a:pPr marL="514350" indent="-514350" algn="ctr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30 = 2 ĭ 3 ĭ 5</a:t>
            </a:r>
            <a:endParaRPr lang="en-US" sz="2800" b="1" dirty="0" smtClean="0">
              <a:solidFill>
                <a:schemeClr val="accent6">
                  <a:lumMod val="40000"/>
                  <a:lumOff val="6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 algn="ctr">
              <a:buNone/>
            </a:pPr>
            <a:r>
              <a:rPr lang="en-US" sz="2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2005_iannnnnBMX" pitchFamily="2" charset="0"/>
                <a:cs typeface="2005_iannnnnBMX" pitchFamily="2" charset="0"/>
              </a:rPr>
              <a:t>Prime factors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 above process is known as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prime factorization.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 prime factorization of 28 is what?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28 = 2 ĭ 2 ĭ 7 </a:t>
            </a:r>
            <a:endParaRPr lang="en-US" sz="2800" b="1" dirty="0" smtClean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There are two methods to find prime factorization: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Factor Tree and Repeated division.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graphicFrame>
        <p:nvGraphicFramePr>
          <p:cNvPr id="7" name="วัตถุ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ลูกศรเชื่อมต่อแบบตรง 10"/>
          <p:cNvCxnSpPr/>
          <p:nvPr/>
        </p:nvCxnSpPr>
        <p:spPr>
          <a:xfrm rot="16200000" flipV="1">
            <a:off x="4221436" y="3291040"/>
            <a:ext cx="214314" cy="58186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ลูกศรเชื่อมต่อแบบตรง 12"/>
          <p:cNvCxnSpPr/>
          <p:nvPr/>
        </p:nvCxnSpPr>
        <p:spPr>
          <a:xfrm rot="16200000" flipV="1">
            <a:off x="4622162" y="3330512"/>
            <a:ext cx="284958" cy="43346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ลูกศรเชื่อมต่อแบบตรง 14"/>
          <p:cNvCxnSpPr/>
          <p:nvPr/>
        </p:nvCxnSpPr>
        <p:spPr>
          <a:xfrm rot="5400000" flipH="1" flipV="1">
            <a:off x="5000628" y="3316466"/>
            <a:ext cx="214314" cy="71438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571736" y="500042"/>
            <a:ext cx="3571900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11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Factor Tree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Prime factorization of a number can also be obtained by using a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factor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trees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method. Let us express  180 as a product of its prime factors.</a:t>
            </a:r>
          </a:p>
          <a:p>
            <a:pPr marL="514350" indent="-514350" algn="ctr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180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                             2      ĭ     90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                      2     ĭ      9      ĭ       10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                2    ĭ         3   ĭ   3   ĭ   2  ĭ  5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prime factorization of 180 = 2 ĭ 2 ĭ 3 ĭ 3 ĭ 5.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graphicFrame>
        <p:nvGraphicFramePr>
          <p:cNvPr id="7" name="วัตถุ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ตัวเชื่อมต่อตรง 11"/>
          <p:cNvCxnSpPr/>
          <p:nvPr/>
        </p:nvCxnSpPr>
        <p:spPr>
          <a:xfrm rot="10800000" flipV="1">
            <a:off x="4000496" y="3286124"/>
            <a:ext cx="428628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ตัวเชื่อมต่อตรง 15"/>
          <p:cNvCxnSpPr/>
          <p:nvPr/>
        </p:nvCxnSpPr>
        <p:spPr>
          <a:xfrm>
            <a:off x="4572000" y="3286124"/>
            <a:ext cx="500066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ตัวเชื่อมต่อตรง 17"/>
          <p:cNvCxnSpPr/>
          <p:nvPr/>
        </p:nvCxnSpPr>
        <p:spPr>
          <a:xfrm>
            <a:off x="5286380" y="3786190"/>
            <a:ext cx="428628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ตัวเชื่อมต่อตรง 19"/>
          <p:cNvCxnSpPr/>
          <p:nvPr/>
        </p:nvCxnSpPr>
        <p:spPr>
          <a:xfrm rot="10800000" flipV="1">
            <a:off x="4643438" y="3786190"/>
            <a:ext cx="428628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ตัวเชื่อมต่อตรง 21"/>
          <p:cNvCxnSpPr/>
          <p:nvPr/>
        </p:nvCxnSpPr>
        <p:spPr>
          <a:xfrm rot="5400000">
            <a:off x="5679289" y="4393413"/>
            <a:ext cx="214314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ตัวเชื่อมต่อตรง 23"/>
          <p:cNvCxnSpPr/>
          <p:nvPr/>
        </p:nvCxnSpPr>
        <p:spPr>
          <a:xfrm rot="16200000" flipH="1">
            <a:off x="5929322" y="4357694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ตัวเชื่อมต่อตรง 25"/>
          <p:cNvCxnSpPr/>
          <p:nvPr/>
        </p:nvCxnSpPr>
        <p:spPr>
          <a:xfrm rot="16200000" flipH="1">
            <a:off x="4572000" y="4357694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ตัวเชื่อมต่อตรง 27"/>
          <p:cNvCxnSpPr/>
          <p:nvPr/>
        </p:nvCxnSpPr>
        <p:spPr>
          <a:xfrm rot="5400000">
            <a:off x="4286248" y="4357694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ตัวเชื่อมต่อตรง 29"/>
          <p:cNvCxnSpPr/>
          <p:nvPr/>
        </p:nvCxnSpPr>
        <p:spPr>
          <a:xfrm rot="10800000" flipV="1">
            <a:off x="3357554" y="3786188"/>
            <a:ext cx="357190" cy="285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ตัวเชื่อมต่อตรง 31"/>
          <p:cNvCxnSpPr/>
          <p:nvPr/>
        </p:nvCxnSpPr>
        <p:spPr>
          <a:xfrm rot="5400000">
            <a:off x="2857488" y="4286256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571736" y="500042"/>
            <a:ext cx="3571900" cy="107157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12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Factor Tree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785926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What is the prime factorization of 360?</a:t>
            </a:r>
          </a:p>
          <a:p>
            <a:pPr marL="514350" indent="-514350" algn="ctr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360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                             2      ĭ     180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                      2     ĭ      2      ĭ       90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                2    ĭ         2     ĭ        2  ĭ  45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          2    ĭ         2     ĭ        2   ĭ    5   ĭ   9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     2    ĭ         2      ĭ      2    ĭ    5   ĭ    3   ĭ   3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prime factorization of 360 = 2 ĭ2 ĭ 2 ĭ 3 ĭ 3 ĭ 5.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graphicFrame>
        <p:nvGraphicFramePr>
          <p:cNvPr id="7" name="วัตถุ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4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ตัวเชื่อมต่อตรง 11"/>
          <p:cNvCxnSpPr/>
          <p:nvPr/>
        </p:nvCxnSpPr>
        <p:spPr>
          <a:xfrm rot="10800000" flipV="1">
            <a:off x="4000496" y="3286124"/>
            <a:ext cx="428628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ตัวเชื่อมต่อตรง 15"/>
          <p:cNvCxnSpPr/>
          <p:nvPr/>
        </p:nvCxnSpPr>
        <p:spPr>
          <a:xfrm>
            <a:off x="4572000" y="3286124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ตัวเชื่อมต่อตรง 17"/>
          <p:cNvCxnSpPr/>
          <p:nvPr/>
        </p:nvCxnSpPr>
        <p:spPr>
          <a:xfrm>
            <a:off x="5286380" y="3786190"/>
            <a:ext cx="428628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ตัวเชื่อมต่อตรง 19"/>
          <p:cNvCxnSpPr/>
          <p:nvPr/>
        </p:nvCxnSpPr>
        <p:spPr>
          <a:xfrm rot="10800000" flipV="1">
            <a:off x="4643438" y="3786190"/>
            <a:ext cx="357190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ตัวเชื่อมต่อตรง 21"/>
          <p:cNvCxnSpPr/>
          <p:nvPr/>
        </p:nvCxnSpPr>
        <p:spPr>
          <a:xfrm rot="5400000">
            <a:off x="5572132" y="4286256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ตัวเชื่อมต่อตรง 23"/>
          <p:cNvCxnSpPr/>
          <p:nvPr/>
        </p:nvCxnSpPr>
        <p:spPr>
          <a:xfrm rot="16200000" flipH="1">
            <a:off x="5929322" y="4286257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ตัวเชื่อมต่อตรง 27"/>
          <p:cNvCxnSpPr/>
          <p:nvPr/>
        </p:nvCxnSpPr>
        <p:spPr>
          <a:xfrm rot="5400000">
            <a:off x="4214810" y="4286256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ตัวเชื่อมต่อตรง 29"/>
          <p:cNvCxnSpPr/>
          <p:nvPr/>
        </p:nvCxnSpPr>
        <p:spPr>
          <a:xfrm rot="10800000" flipV="1">
            <a:off x="3357554" y="3786188"/>
            <a:ext cx="357190" cy="285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ตัวเชื่อมต่อตรง 31"/>
          <p:cNvCxnSpPr/>
          <p:nvPr/>
        </p:nvCxnSpPr>
        <p:spPr>
          <a:xfrm rot="5400000">
            <a:off x="2857488" y="4286256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ตัวเชื่อมต่อตรง 22"/>
          <p:cNvCxnSpPr/>
          <p:nvPr/>
        </p:nvCxnSpPr>
        <p:spPr>
          <a:xfrm rot="5400000">
            <a:off x="2357422" y="4786322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ตัวเชื่อมต่อตรง 26"/>
          <p:cNvCxnSpPr/>
          <p:nvPr/>
        </p:nvCxnSpPr>
        <p:spPr>
          <a:xfrm rot="5400000">
            <a:off x="3714744" y="4714884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ตัวเชื่อมต่อตรง 30"/>
          <p:cNvCxnSpPr/>
          <p:nvPr/>
        </p:nvCxnSpPr>
        <p:spPr>
          <a:xfrm rot="5400000">
            <a:off x="5143504" y="4714884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ตัวเชื่อมต่อตรง 34"/>
          <p:cNvCxnSpPr/>
          <p:nvPr/>
        </p:nvCxnSpPr>
        <p:spPr>
          <a:xfrm rot="5400000">
            <a:off x="1857356" y="5214950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ตัวเชื่อมต่อตรง 36"/>
          <p:cNvCxnSpPr/>
          <p:nvPr/>
        </p:nvCxnSpPr>
        <p:spPr>
          <a:xfrm rot="5400000">
            <a:off x="3214678" y="5286388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ตัวเชื่อมต่อตรง 38"/>
          <p:cNvCxnSpPr/>
          <p:nvPr/>
        </p:nvCxnSpPr>
        <p:spPr>
          <a:xfrm rot="5400000">
            <a:off x="4572000" y="5214950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ตัวเชื่อมต่อตรง 40"/>
          <p:cNvCxnSpPr/>
          <p:nvPr/>
        </p:nvCxnSpPr>
        <p:spPr>
          <a:xfrm rot="5400000">
            <a:off x="5464975" y="5250669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ตัวเชื่อมต่อตรง 43"/>
          <p:cNvCxnSpPr/>
          <p:nvPr/>
        </p:nvCxnSpPr>
        <p:spPr>
          <a:xfrm rot="16200000" flipH="1">
            <a:off x="6286512" y="4714884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ตัวเชื่อมต่อตรง 45"/>
          <p:cNvCxnSpPr/>
          <p:nvPr/>
        </p:nvCxnSpPr>
        <p:spPr>
          <a:xfrm rot="16200000" flipH="1">
            <a:off x="6750859" y="5322107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ตัวเชื่อมต่อตรง 47"/>
          <p:cNvCxnSpPr/>
          <p:nvPr/>
        </p:nvCxnSpPr>
        <p:spPr>
          <a:xfrm rot="5400000">
            <a:off x="6250793" y="5322107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ตัวเชื่อมต่อตรง 50"/>
          <p:cNvCxnSpPr/>
          <p:nvPr/>
        </p:nvCxnSpPr>
        <p:spPr>
          <a:xfrm rot="5400000">
            <a:off x="5893603" y="4750603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571736" y="500042"/>
            <a:ext cx="3571900" cy="107157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13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Factor Tree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785926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What is the prime factorization of 240?</a:t>
            </a:r>
          </a:p>
          <a:p>
            <a:pPr marL="514350" indent="-514350" algn="ctr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240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                             2      ĭ     120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                      2     ĭ      2      ĭ       60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                2    ĭ         2     ĭ        2  ĭ  30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          2    ĭ         2     ĭ        2   ĭ    2   ĭ   15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     2    ĭ         2      ĭ      2    ĭ    2   ĭ    3   ĭ   5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prime factorization of 240 = 2 ĭ2 ĭ 2 ĭ 2 ĭ 3 ĭ 5.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graphicFrame>
        <p:nvGraphicFramePr>
          <p:cNvPr id="7" name="วัตถุ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8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ตัวเชื่อมต่อตรง 11"/>
          <p:cNvCxnSpPr/>
          <p:nvPr/>
        </p:nvCxnSpPr>
        <p:spPr>
          <a:xfrm rot="10800000" flipV="1">
            <a:off x="4000496" y="3286124"/>
            <a:ext cx="428628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ตัวเชื่อมต่อตรง 15"/>
          <p:cNvCxnSpPr/>
          <p:nvPr/>
        </p:nvCxnSpPr>
        <p:spPr>
          <a:xfrm>
            <a:off x="4572000" y="3286124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ตัวเชื่อมต่อตรง 17"/>
          <p:cNvCxnSpPr/>
          <p:nvPr/>
        </p:nvCxnSpPr>
        <p:spPr>
          <a:xfrm>
            <a:off x="5286380" y="3786190"/>
            <a:ext cx="428628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ตัวเชื่อมต่อตรง 19"/>
          <p:cNvCxnSpPr/>
          <p:nvPr/>
        </p:nvCxnSpPr>
        <p:spPr>
          <a:xfrm rot="10800000" flipV="1">
            <a:off x="4643438" y="3786190"/>
            <a:ext cx="357190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ตัวเชื่อมต่อตรง 21"/>
          <p:cNvCxnSpPr/>
          <p:nvPr/>
        </p:nvCxnSpPr>
        <p:spPr>
          <a:xfrm rot="5400000">
            <a:off x="5572132" y="4286256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ตัวเชื่อมต่อตรง 23"/>
          <p:cNvCxnSpPr/>
          <p:nvPr/>
        </p:nvCxnSpPr>
        <p:spPr>
          <a:xfrm rot="16200000" flipH="1">
            <a:off x="5929322" y="4286257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ตัวเชื่อมต่อตรง 27"/>
          <p:cNvCxnSpPr/>
          <p:nvPr/>
        </p:nvCxnSpPr>
        <p:spPr>
          <a:xfrm rot="5400000">
            <a:off x="4214810" y="4286256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ตัวเชื่อมต่อตรง 29"/>
          <p:cNvCxnSpPr/>
          <p:nvPr/>
        </p:nvCxnSpPr>
        <p:spPr>
          <a:xfrm rot="10800000" flipV="1">
            <a:off x="3357554" y="3786188"/>
            <a:ext cx="357190" cy="285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ตัวเชื่อมต่อตรง 31"/>
          <p:cNvCxnSpPr/>
          <p:nvPr/>
        </p:nvCxnSpPr>
        <p:spPr>
          <a:xfrm rot="5400000">
            <a:off x="2857488" y="4286256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ตัวเชื่อมต่อตรง 22"/>
          <p:cNvCxnSpPr/>
          <p:nvPr/>
        </p:nvCxnSpPr>
        <p:spPr>
          <a:xfrm rot="5400000">
            <a:off x="2357422" y="4786322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ตัวเชื่อมต่อตรง 26"/>
          <p:cNvCxnSpPr/>
          <p:nvPr/>
        </p:nvCxnSpPr>
        <p:spPr>
          <a:xfrm rot="5400000">
            <a:off x="3714744" y="4714884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ตัวเชื่อมต่อตรง 30"/>
          <p:cNvCxnSpPr/>
          <p:nvPr/>
        </p:nvCxnSpPr>
        <p:spPr>
          <a:xfrm rot="5400000">
            <a:off x="5143504" y="4714884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ตัวเชื่อมต่อตรง 34"/>
          <p:cNvCxnSpPr/>
          <p:nvPr/>
        </p:nvCxnSpPr>
        <p:spPr>
          <a:xfrm rot="5400000">
            <a:off x="1857356" y="5214950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ตัวเชื่อมต่อตรง 36"/>
          <p:cNvCxnSpPr/>
          <p:nvPr/>
        </p:nvCxnSpPr>
        <p:spPr>
          <a:xfrm rot="5400000">
            <a:off x="3214678" y="5286388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ตัวเชื่อมต่อตรง 38"/>
          <p:cNvCxnSpPr/>
          <p:nvPr/>
        </p:nvCxnSpPr>
        <p:spPr>
          <a:xfrm rot="5400000">
            <a:off x="4572000" y="5214950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ตัวเชื่อมต่อตรง 40"/>
          <p:cNvCxnSpPr/>
          <p:nvPr/>
        </p:nvCxnSpPr>
        <p:spPr>
          <a:xfrm rot="5400000">
            <a:off x="5464975" y="5250669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ตัวเชื่อมต่อตรง 43"/>
          <p:cNvCxnSpPr/>
          <p:nvPr/>
        </p:nvCxnSpPr>
        <p:spPr>
          <a:xfrm rot="16200000" flipH="1">
            <a:off x="6286512" y="4714884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ตัวเชื่อมต่อตรง 45"/>
          <p:cNvCxnSpPr/>
          <p:nvPr/>
        </p:nvCxnSpPr>
        <p:spPr>
          <a:xfrm rot="16200000" flipH="1">
            <a:off x="6750859" y="5322107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ตัวเชื่อมต่อตรง 47"/>
          <p:cNvCxnSpPr/>
          <p:nvPr/>
        </p:nvCxnSpPr>
        <p:spPr>
          <a:xfrm rot="5400000">
            <a:off x="6250793" y="5322107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ตัวเชื่อมต่อตรง 50"/>
          <p:cNvCxnSpPr/>
          <p:nvPr/>
        </p:nvCxnSpPr>
        <p:spPr>
          <a:xfrm rot="5400000">
            <a:off x="5893603" y="4750603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571736" y="500042"/>
            <a:ext cx="3571900" cy="107157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14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Repeated division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1857364"/>
            <a:ext cx="8001056" cy="4643494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We can use the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repeated division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method to find the prime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factorization  of a number as following:</a:t>
            </a:r>
          </a:p>
          <a:p>
            <a:pPr marL="514350" indent="-514350">
              <a:buFont typeface="Courier New" pitchFamily="49" charset="0"/>
              <a:buChar char="o"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Divide a number by the smallest prime factor;</a:t>
            </a:r>
          </a:p>
          <a:p>
            <a:pPr marL="514350" indent="-514350">
              <a:buFont typeface="Courier New" pitchFamily="49" charset="0"/>
              <a:buChar char="o"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Continue dividing by the next prime factor;</a:t>
            </a:r>
          </a:p>
          <a:p>
            <a:pPr marL="514350" indent="-514350">
              <a:buFont typeface="Courier New" pitchFamily="49" charset="0"/>
              <a:buChar char="o"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Repeat the process until you get 1.</a:t>
            </a:r>
          </a:p>
          <a:p>
            <a:pPr marL="514350" indent="-514350">
              <a:buNone/>
            </a:pPr>
            <a:endParaRPr lang="en-US" sz="2800" b="1" dirty="0" smtClean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graphicFrame>
        <p:nvGraphicFramePr>
          <p:cNvPr id="7" name="วัตถุ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1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571736" y="500042"/>
            <a:ext cx="3571900" cy="107157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15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Repeated division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1857364"/>
            <a:ext cx="8001056" cy="4643494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What is the prime factorization of 36?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2  36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2  18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3   9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3  3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    1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prime factorization of 36 = 2 ĭ 2 ĭ 3 ĭ 3. 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graphicFrame>
        <p:nvGraphicFramePr>
          <p:cNvPr id="7" name="วัตถุ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0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ตัวเชื่อมต่อตรง 8"/>
          <p:cNvCxnSpPr/>
          <p:nvPr/>
        </p:nvCxnSpPr>
        <p:spPr>
          <a:xfrm rot="5400000">
            <a:off x="999306" y="3143248"/>
            <a:ext cx="42942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ตัวเชื่อมต่อตรง 10"/>
          <p:cNvCxnSpPr/>
          <p:nvPr/>
        </p:nvCxnSpPr>
        <p:spPr>
          <a:xfrm>
            <a:off x="1214414" y="3286124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ตัวเชื่อมต่อตรง 12"/>
          <p:cNvCxnSpPr/>
          <p:nvPr/>
        </p:nvCxnSpPr>
        <p:spPr>
          <a:xfrm rot="5400000">
            <a:off x="1000100" y="3571876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ตัวเชื่อมต่อตรง 14"/>
          <p:cNvCxnSpPr/>
          <p:nvPr/>
        </p:nvCxnSpPr>
        <p:spPr>
          <a:xfrm>
            <a:off x="1214414" y="3786190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ตัวเชื่อมต่อตรง 16"/>
          <p:cNvCxnSpPr/>
          <p:nvPr/>
        </p:nvCxnSpPr>
        <p:spPr>
          <a:xfrm>
            <a:off x="1214414" y="4797152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ตัวเชื่อมต่อตรง 17"/>
          <p:cNvCxnSpPr/>
          <p:nvPr/>
        </p:nvCxnSpPr>
        <p:spPr>
          <a:xfrm>
            <a:off x="1214414" y="4270600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ตรง 18"/>
          <p:cNvCxnSpPr/>
          <p:nvPr/>
        </p:nvCxnSpPr>
        <p:spPr>
          <a:xfrm rot="5400000">
            <a:off x="964381" y="4536289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ตัวเชื่อมต่อตรง 19"/>
          <p:cNvCxnSpPr/>
          <p:nvPr/>
        </p:nvCxnSpPr>
        <p:spPr>
          <a:xfrm rot="5400000">
            <a:off x="964381" y="4036223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571736" y="500042"/>
            <a:ext cx="3571900" cy="107157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16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Repeated division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1857364"/>
            <a:ext cx="8001056" cy="4643494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What is the prime factorization of 84?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2  84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2  42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3  21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7  7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    1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prime factorization of 84 = 2 ĭ2 ĭ 3 ĭ 7. </a:t>
            </a:r>
          </a:p>
          <a:p>
            <a:pPr marL="514350" indent="-514350">
              <a:buNone/>
            </a:pPr>
            <a:endParaRPr lang="en-US" sz="2800" b="1" dirty="0" smtClean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graphicFrame>
        <p:nvGraphicFramePr>
          <p:cNvPr id="7" name="วัตถุ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4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ตัวเชื่อมต่อตรง 8"/>
          <p:cNvCxnSpPr/>
          <p:nvPr/>
        </p:nvCxnSpPr>
        <p:spPr>
          <a:xfrm rot="5400000">
            <a:off x="999306" y="3143248"/>
            <a:ext cx="42942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ตัวเชื่อมต่อตรง 10"/>
          <p:cNvCxnSpPr/>
          <p:nvPr/>
        </p:nvCxnSpPr>
        <p:spPr>
          <a:xfrm>
            <a:off x="1214414" y="3286124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ตัวเชื่อมต่อตรง 12"/>
          <p:cNvCxnSpPr/>
          <p:nvPr/>
        </p:nvCxnSpPr>
        <p:spPr>
          <a:xfrm rot="5400000">
            <a:off x="1000100" y="3571876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ตัวเชื่อมต่อตรง 14"/>
          <p:cNvCxnSpPr/>
          <p:nvPr/>
        </p:nvCxnSpPr>
        <p:spPr>
          <a:xfrm>
            <a:off x="1214414" y="3786190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ตัวเชื่อมต่อตรง 16"/>
          <p:cNvCxnSpPr/>
          <p:nvPr/>
        </p:nvCxnSpPr>
        <p:spPr>
          <a:xfrm>
            <a:off x="1214414" y="4797152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ตัวเชื่อมต่อตรง 17"/>
          <p:cNvCxnSpPr/>
          <p:nvPr/>
        </p:nvCxnSpPr>
        <p:spPr>
          <a:xfrm>
            <a:off x="1214414" y="4270600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ตรง 18"/>
          <p:cNvCxnSpPr/>
          <p:nvPr/>
        </p:nvCxnSpPr>
        <p:spPr>
          <a:xfrm rot="5400000">
            <a:off x="964381" y="4536289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ตัวเชื่อมต่อตรง 19"/>
          <p:cNvCxnSpPr/>
          <p:nvPr/>
        </p:nvCxnSpPr>
        <p:spPr>
          <a:xfrm rot="5400000">
            <a:off x="964381" y="4036223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571736" y="500042"/>
            <a:ext cx="3571900" cy="107157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17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Repeated division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1785926"/>
            <a:ext cx="8001056" cy="4643494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What is the prime factorization of 180?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2  180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2  90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5  45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3  9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3  3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    1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prime factorization of 180 = 2 ĭ 2 ĭ 5 ĭ 3 ĭ 3.</a:t>
            </a:r>
          </a:p>
          <a:p>
            <a:pPr marL="514350" indent="-514350">
              <a:buNone/>
            </a:pPr>
            <a:endParaRPr lang="en-US" sz="2800" b="1" dirty="0" smtClean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graphicFrame>
        <p:nvGraphicFramePr>
          <p:cNvPr id="7" name="วัตถุ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8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ตัวเชื่อมต่อตรง 8"/>
          <p:cNvCxnSpPr/>
          <p:nvPr/>
        </p:nvCxnSpPr>
        <p:spPr>
          <a:xfrm rot="5400000">
            <a:off x="999306" y="3143248"/>
            <a:ext cx="42942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ตัวเชื่อมต่อตรง 10"/>
          <p:cNvCxnSpPr/>
          <p:nvPr/>
        </p:nvCxnSpPr>
        <p:spPr>
          <a:xfrm>
            <a:off x="1214414" y="3286124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ตัวเชื่อมต่อตรง 12"/>
          <p:cNvCxnSpPr/>
          <p:nvPr/>
        </p:nvCxnSpPr>
        <p:spPr>
          <a:xfrm rot="5400000">
            <a:off x="1000100" y="3571876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ตัวเชื่อมต่อตรง 14"/>
          <p:cNvCxnSpPr/>
          <p:nvPr/>
        </p:nvCxnSpPr>
        <p:spPr>
          <a:xfrm>
            <a:off x="1214414" y="3786190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ตัวเชื่อมต่อตรง 16"/>
          <p:cNvCxnSpPr/>
          <p:nvPr/>
        </p:nvCxnSpPr>
        <p:spPr>
          <a:xfrm>
            <a:off x="1214414" y="4814458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ตัวเชื่อมต่อตรง 17"/>
          <p:cNvCxnSpPr/>
          <p:nvPr/>
        </p:nvCxnSpPr>
        <p:spPr>
          <a:xfrm>
            <a:off x="1214414" y="4270600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ตรง 18"/>
          <p:cNvCxnSpPr/>
          <p:nvPr/>
        </p:nvCxnSpPr>
        <p:spPr>
          <a:xfrm rot="5400000">
            <a:off x="964381" y="4536289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ตัวเชื่อมต่อตรง 19"/>
          <p:cNvCxnSpPr/>
          <p:nvPr/>
        </p:nvCxnSpPr>
        <p:spPr>
          <a:xfrm rot="5400000">
            <a:off x="964381" y="4036223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ตัวเชื่อมต่อตรง 15"/>
          <p:cNvCxnSpPr/>
          <p:nvPr/>
        </p:nvCxnSpPr>
        <p:spPr>
          <a:xfrm>
            <a:off x="1214414" y="5314034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ตัวเชื่อมต่อตรง 20"/>
          <p:cNvCxnSpPr/>
          <p:nvPr/>
        </p:nvCxnSpPr>
        <p:spPr>
          <a:xfrm rot="5400000">
            <a:off x="965175" y="5078863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000364" y="500042"/>
            <a:ext cx="2857520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18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Common Factors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1357298"/>
            <a:ext cx="8429684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>
                <a:latin typeface="2005_iannnnnMTV" pitchFamily="2" charset="0"/>
                <a:cs typeface="2005_iannnnnMTV" pitchFamily="2" charset="0"/>
              </a:rPr>
              <a:t>A common factor is a factor of 2 or more </a:t>
            </a:r>
            <a:r>
              <a:rPr lang="en-US" sz="2800" b="1" dirty="0" smtClean="0">
                <a:latin typeface="2005_iannnnnMTV" pitchFamily="2" charset="0"/>
                <a:cs typeface="2005_iannnnnMTV" pitchFamily="2" charset="0"/>
              </a:rPr>
              <a:t>numbers.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Factors of 12 are           1  ,  2  ,  3  ,  4  ,  6  ,  12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 The factor of 24 are       1  ,  2  ,  3  ,  4  ,  6  ,  8  ,  12  ,  24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You will see that the factors 1,2,3, 4, 6 and 12 are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common factors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of 12 and 24.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What is the common factors of 16, 32?</a:t>
            </a:r>
            <a:endParaRPr lang="th-TH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Factors of 16 are           1  ,  2  ,  4  ,  8  ,  16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The factor of 32 are       1  ,  2  ,  4  ,  8  ,  16  ,  32 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common factors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of 16 and 32 are 1, 2, 4, 8, 16. 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4714876" y="2428868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5258244" y="2428868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4214810" y="2428868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3714744" y="2428868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5786446" y="2428868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สี่เหลี่ยมผืนผ้า 12"/>
          <p:cNvSpPr/>
          <p:nvPr/>
        </p:nvSpPr>
        <p:spPr>
          <a:xfrm rot="18934536">
            <a:off x="6625760" y="2321000"/>
            <a:ext cx="357190" cy="1235769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3528566" y="4972500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5715008" y="5000636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5114270" y="5000636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4572000" y="5000636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4071934" y="5000636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เมฆ 14"/>
          <p:cNvSpPr/>
          <p:nvPr/>
        </p:nvSpPr>
        <p:spPr>
          <a:xfrm>
            <a:off x="3000364" y="500042"/>
            <a:ext cx="2857520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19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Common Factors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285860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What is the common factors of 12, 24, 48?</a:t>
            </a:r>
            <a:endParaRPr lang="th-TH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factors of 12 are           1  ,  2  ,  3  ,  4  ,  6  ,        12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factor of 24 are           1   ,  2  ,  3  ,  4  , 6   ,  8  ,  12  ,  24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factor of 48 are           1  ,  2  ,  3  ,  4  ,  6   ,  8  ,  12  ,  24  ,  48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common factors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of 12, 24 and 48 are 1, 2, 3, 4, 6, 12. 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4714876" y="2428868"/>
            <a:ext cx="357190" cy="1428760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5214942" y="2428868"/>
            <a:ext cx="357190" cy="1428760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4214810" y="2428868"/>
            <a:ext cx="357190" cy="1428760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3643306" y="2428868"/>
            <a:ext cx="357190" cy="1428760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5786446" y="2428868"/>
            <a:ext cx="357190" cy="1428760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6858016" y="2428868"/>
            <a:ext cx="357190" cy="1428760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uiExpand="1" build="p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500298" y="642918"/>
            <a:ext cx="3786214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2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0042"/>
            <a:ext cx="7924800" cy="1143000"/>
          </a:xfrm>
        </p:spPr>
        <p:txBody>
          <a:bodyPr/>
          <a:lstStyle/>
          <a:p>
            <a:pPr algn="ctr"/>
            <a:r>
              <a:rPr lang="en-US" b="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Topic</a:t>
            </a:r>
            <a:endParaRPr lang="en-US" b="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714488"/>
            <a:ext cx="7848600" cy="4572032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1. Factors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2. Prime Factor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3. Prime Factorization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4. Common Factor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5. Highest Common Factor(H.C.F)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6. Multiples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7. Common Multiple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8. Lowest Common Multiple(L.C.M)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9. Word Problems</a:t>
            </a:r>
          </a:p>
          <a:p>
            <a:endParaRPr lang="en-US" dirty="0">
              <a:latin typeface="2005_iannnnnBMX" pitchFamily="2" charset="0"/>
              <a:cs typeface="2005_iannnnnBMX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285984" y="500042"/>
            <a:ext cx="4357718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20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Highest Common Factors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2005_iannnnnMTV" pitchFamily="2" charset="0"/>
                <a:cs typeface="2005_iannnnnMTV" pitchFamily="2" charset="0"/>
              </a:rPr>
              <a:t>The largest </a:t>
            </a:r>
            <a:r>
              <a:rPr lang="en-US" sz="2800" dirty="0">
                <a:latin typeface="2005_iannnnnMTV" pitchFamily="2" charset="0"/>
                <a:cs typeface="2005_iannnnnMTV" pitchFamily="2" charset="0"/>
                <a:hlinkClick r:id="rId2"/>
              </a:rPr>
              <a:t>common factor</a:t>
            </a:r>
            <a:r>
              <a:rPr lang="en-US" sz="2800" dirty="0">
                <a:latin typeface="2005_iannnnnMTV" pitchFamily="2" charset="0"/>
                <a:cs typeface="2005_iannnnnMTV" pitchFamily="2" charset="0"/>
              </a:rPr>
              <a:t> of two or more numbers is called the </a:t>
            </a:r>
            <a:r>
              <a:rPr lang="en-US" sz="2800" b="1" dirty="0">
                <a:latin typeface="2005_iannnnnMTV" pitchFamily="2" charset="0"/>
                <a:cs typeface="2005_iannnnnMTV" pitchFamily="2" charset="0"/>
              </a:rPr>
              <a:t>highest common factor</a:t>
            </a:r>
            <a:r>
              <a:rPr lang="en-US" sz="2800" dirty="0">
                <a:latin typeface="2005_iannnnnMTV" pitchFamily="2" charset="0"/>
                <a:cs typeface="2005_iannnnnMTV" pitchFamily="2" charset="0"/>
              </a:rPr>
              <a:t> (HCF).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Factors of 12 are       1  ,  2  ,  3  ,  4  ,  6  ,  12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    The factor of 24 are   1  ,  2  ,  3  ,  4  ,  6  ,  8  ,  12  ,  24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You will see that the factors 1,2,3, 4, 6 and 12 are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common factors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of 12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and 24. And from the common factors you will see that the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HIGHEST COMMON FACTORS (H.C.F.)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of 12 and 24 is 12.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ANOTHER METHOD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We can also find the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HCF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by using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Prime  Factorization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method and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Repeated Division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method.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4714876" y="2428868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5258244" y="2428868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4214810" y="2428868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3714744" y="2428868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5786446" y="2428868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สี่เหลี่ยมผืนผ้า 12"/>
          <p:cNvSpPr/>
          <p:nvPr/>
        </p:nvSpPr>
        <p:spPr>
          <a:xfrm rot="18934536">
            <a:off x="6625760" y="2321000"/>
            <a:ext cx="357190" cy="1235769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285984" y="500042"/>
            <a:ext cx="4357718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21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Highest Common Factors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Method 1 :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Using Prime  Factorization.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Find the highest common factor of 15 and 30.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15  =  3  ĭ  5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30 =  3  ĭ  5  ĭ 2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3  ĭ   5  =  15  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Therefore, the highest common factors of 15 and 30 is 15.</a:t>
            </a:r>
            <a:endParaRPr lang="th-TH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1643042" y="2928934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2214546" y="2928934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15" name="ลูกศรเชื่อมต่อแบบตรง 14"/>
          <p:cNvCxnSpPr/>
          <p:nvPr/>
        </p:nvCxnSpPr>
        <p:spPr>
          <a:xfrm rot="5400000">
            <a:off x="1607323" y="4179099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ลูกศรเชื่อมต่อแบบตรง 15"/>
          <p:cNvCxnSpPr/>
          <p:nvPr/>
        </p:nvCxnSpPr>
        <p:spPr>
          <a:xfrm rot="5400000">
            <a:off x="2251059" y="4178305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285984" y="500042"/>
            <a:ext cx="4357718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22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Highest Common Factors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Method 1 :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Using Prime  Factorization.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Find the highest common factor of 12, 24 and 36.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12  =  2  ĭ  2  ĭ  3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24 =  2  ĭ  2  ĭ  3  ĭ  2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36 =  2  ĭ  2  ĭ  3  ĭ  3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Therefore, the highest common factors of 12, 24 and 36 is 2 ĭ 2 ĭ 3 = 12.</a:t>
            </a:r>
            <a:endParaRPr lang="th-TH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1643042" y="2928934"/>
            <a:ext cx="357190" cy="1428760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2214546" y="2928934"/>
            <a:ext cx="357190" cy="1428760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2786050" y="2928934"/>
            <a:ext cx="357190" cy="1428760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285984" y="500042"/>
            <a:ext cx="4357718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23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Highest Common Factors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Method 1 :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Using Prime  Factorization.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Find the highest common factor of 9 , 18 , 27 and 36.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9  =  3  ĭ  3 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18 =  3  ĭ   3  ĭ  2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27 =  3  ĭ   3  ĭ  3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36 =  3  ĭ   3  ĭ  2 ĭ  2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Therefore, the highest common factors of 9, 18, 27 and 36 is 3 ĭ 3 = 9.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1547664" y="2928934"/>
            <a:ext cx="357190" cy="1928826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2214546" y="2928934"/>
            <a:ext cx="357190" cy="1928826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285984" y="500042"/>
            <a:ext cx="4357718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24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Highest Common Factors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Method 2 :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Using Repeated Division.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Find the highest common factor of 10 and 30.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2 	10,   30              Divide by the smallest common prime factor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5    5,    15		  Divide by common prime factor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5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1,    3		  Stop here as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is the only common factor.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H.C.F. is 2 ĭ 5 = 10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Therefore,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highest common factors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10 and 30 is 10.</a:t>
            </a:r>
            <a:endParaRPr lang="th-TH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cxnSp>
        <p:nvCxnSpPr>
          <p:cNvPr id="16" name="ลูกศรเชื่อมต่อแบบตรง 15"/>
          <p:cNvCxnSpPr/>
          <p:nvPr/>
        </p:nvCxnSpPr>
        <p:spPr>
          <a:xfrm rot="5400000">
            <a:off x="858018" y="4285462"/>
            <a:ext cx="714380" cy="1588"/>
          </a:xfrm>
          <a:prstGeom prst="straightConnector1">
            <a:avLst/>
          </a:prstGeom>
          <a:ln w="28575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ตัวเชื่อมต่อตรง 10"/>
          <p:cNvCxnSpPr/>
          <p:nvPr/>
        </p:nvCxnSpPr>
        <p:spPr>
          <a:xfrm rot="5400000">
            <a:off x="1214414" y="321468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ตัวเชื่อมต่อตรง 13"/>
          <p:cNvCxnSpPr/>
          <p:nvPr/>
        </p:nvCxnSpPr>
        <p:spPr>
          <a:xfrm>
            <a:off x="1357290" y="3370814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ตัวเชื่อมต่อตรง 16"/>
          <p:cNvCxnSpPr/>
          <p:nvPr/>
        </p:nvCxnSpPr>
        <p:spPr>
          <a:xfrm>
            <a:off x="1349216" y="3799442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ตรง 18"/>
          <p:cNvCxnSpPr/>
          <p:nvPr/>
        </p:nvCxnSpPr>
        <p:spPr>
          <a:xfrm rot="5400000">
            <a:off x="1143770" y="3585128"/>
            <a:ext cx="42783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ลูกศรเชื่อมต่อแบบตรง 25"/>
          <p:cNvCxnSpPr/>
          <p:nvPr/>
        </p:nvCxnSpPr>
        <p:spPr>
          <a:xfrm rot="10800000">
            <a:off x="2714612" y="3214686"/>
            <a:ext cx="642942" cy="1588"/>
          </a:xfrm>
          <a:prstGeom prst="straightConnector1">
            <a:avLst/>
          </a:prstGeom>
          <a:ln w="28575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ลูกศรเชื่อมต่อแบบตรง 26"/>
          <p:cNvCxnSpPr/>
          <p:nvPr/>
        </p:nvCxnSpPr>
        <p:spPr>
          <a:xfrm rot="10800000">
            <a:off x="2714612" y="3714752"/>
            <a:ext cx="642942" cy="1588"/>
          </a:xfrm>
          <a:prstGeom prst="straightConnector1">
            <a:avLst/>
          </a:prstGeom>
          <a:ln w="28575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ลูกศรเชื่อมต่อแบบตรง 27"/>
          <p:cNvCxnSpPr/>
          <p:nvPr/>
        </p:nvCxnSpPr>
        <p:spPr>
          <a:xfrm rot="10800000">
            <a:off x="2733042" y="4214818"/>
            <a:ext cx="642942" cy="1588"/>
          </a:xfrm>
          <a:prstGeom prst="straightConnector1">
            <a:avLst/>
          </a:prstGeom>
          <a:ln w="28575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285984" y="500042"/>
            <a:ext cx="4357718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25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Highest Common Factors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Method 2 :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Using Repeated Division.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Find the highest common factor of 16, 32 and 48.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2  16,  32,  48          Divide by the smallest common prime factor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2   8,  16,  24          Divide by  common prime factor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2   4,  8,   12	 Divide by  common prime factor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2   2,  4,   6            Divide by  common prime factor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1,  2,   3            Stop here as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is the only common factor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Therefore,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highest common factors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16, 32 and 48 is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2 ĭ 2 ĭ 2 ĭ 2 = 16.</a:t>
            </a:r>
            <a:endParaRPr lang="th-TH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cxnSp>
        <p:nvCxnSpPr>
          <p:cNvPr id="11" name="ตัวเชื่อมต่อตรง 10"/>
          <p:cNvCxnSpPr/>
          <p:nvPr/>
        </p:nvCxnSpPr>
        <p:spPr>
          <a:xfrm rot="5400000">
            <a:off x="1214414" y="321468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ตรง 18"/>
          <p:cNvCxnSpPr/>
          <p:nvPr/>
        </p:nvCxnSpPr>
        <p:spPr>
          <a:xfrm rot="5400000">
            <a:off x="614611" y="4114287"/>
            <a:ext cx="148615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ลูกศรเชื่อมต่อแบบตรง 25"/>
          <p:cNvCxnSpPr/>
          <p:nvPr/>
        </p:nvCxnSpPr>
        <p:spPr>
          <a:xfrm rot="10800000">
            <a:off x="2714612" y="3214686"/>
            <a:ext cx="642942" cy="1588"/>
          </a:xfrm>
          <a:prstGeom prst="straightConnector1">
            <a:avLst/>
          </a:prstGeom>
          <a:ln w="28575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ลูกศรเชื่อมต่อแบบตรง 26"/>
          <p:cNvCxnSpPr/>
          <p:nvPr/>
        </p:nvCxnSpPr>
        <p:spPr>
          <a:xfrm rot="10800000">
            <a:off x="2714612" y="3714752"/>
            <a:ext cx="642942" cy="1588"/>
          </a:xfrm>
          <a:prstGeom prst="straightConnector1">
            <a:avLst/>
          </a:prstGeom>
          <a:ln w="28575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ลูกศรเชื่อมต่อแบบตรง 27"/>
          <p:cNvCxnSpPr/>
          <p:nvPr/>
        </p:nvCxnSpPr>
        <p:spPr>
          <a:xfrm rot="10800000">
            <a:off x="2733042" y="4214818"/>
            <a:ext cx="642942" cy="1588"/>
          </a:xfrm>
          <a:prstGeom prst="straightConnector1">
            <a:avLst/>
          </a:prstGeom>
          <a:ln w="28575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ตัวเชื่อมต่อตรง 22"/>
          <p:cNvCxnSpPr/>
          <p:nvPr/>
        </p:nvCxnSpPr>
        <p:spPr>
          <a:xfrm>
            <a:off x="1357290" y="3357562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ตัวเชื่อมต่อตรง 23"/>
          <p:cNvCxnSpPr/>
          <p:nvPr/>
        </p:nvCxnSpPr>
        <p:spPr>
          <a:xfrm>
            <a:off x="1357290" y="3857628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ตัวเชื่อมต่อตรง 28"/>
          <p:cNvCxnSpPr/>
          <p:nvPr/>
        </p:nvCxnSpPr>
        <p:spPr>
          <a:xfrm>
            <a:off x="1357290" y="4357694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ตัวเชื่อมต่อตรง 30"/>
          <p:cNvCxnSpPr/>
          <p:nvPr/>
        </p:nvCxnSpPr>
        <p:spPr>
          <a:xfrm>
            <a:off x="1357290" y="4857760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ลูกศรเชื่อมต่อแบบตรง 32"/>
          <p:cNvCxnSpPr/>
          <p:nvPr/>
        </p:nvCxnSpPr>
        <p:spPr>
          <a:xfrm rot="10800000">
            <a:off x="2786050" y="5214950"/>
            <a:ext cx="642942" cy="1588"/>
          </a:xfrm>
          <a:prstGeom prst="straightConnector1">
            <a:avLst/>
          </a:prstGeom>
          <a:ln w="28575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ลูกศรเชื่อมต่อแบบตรง 33"/>
          <p:cNvCxnSpPr/>
          <p:nvPr/>
        </p:nvCxnSpPr>
        <p:spPr>
          <a:xfrm rot="10800000">
            <a:off x="2786050" y="4714884"/>
            <a:ext cx="642942" cy="1588"/>
          </a:xfrm>
          <a:prstGeom prst="straightConnector1">
            <a:avLst/>
          </a:prstGeom>
          <a:ln w="28575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285984" y="500042"/>
            <a:ext cx="4357718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26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Highest Common Factors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Method 2 :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Using Repeated Division.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Find the highest common factor of 9, 18, 27 and 36.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3  9, 18, 27, 36           Divide by the smallest common prime factor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3  3,  6,  9, 12            Divide by  common prime factor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1,  2,  3,  4            Stop here as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is the only common factor.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Therefore,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highest common factors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9, 18, 27 and 36 is 3 ĭ 3 = 9.</a:t>
            </a:r>
            <a:endParaRPr lang="th-TH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cxnSp>
        <p:nvCxnSpPr>
          <p:cNvPr id="11" name="ตัวเชื่อมต่อตรง 10"/>
          <p:cNvCxnSpPr/>
          <p:nvPr/>
        </p:nvCxnSpPr>
        <p:spPr>
          <a:xfrm rot="5400000">
            <a:off x="1214414" y="321468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ตรง 18"/>
          <p:cNvCxnSpPr/>
          <p:nvPr/>
        </p:nvCxnSpPr>
        <p:spPr>
          <a:xfrm rot="5400000">
            <a:off x="1114677" y="3614221"/>
            <a:ext cx="48602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ลูกศรเชื่อมต่อแบบตรง 25"/>
          <p:cNvCxnSpPr/>
          <p:nvPr/>
        </p:nvCxnSpPr>
        <p:spPr>
          <a:xfrm rot="10800000">
            <a:off x="2714612" y="3214686"/>
            <a:ext cx="642942" cy="1588"/>
          </a:xfrm>
          <a:prstGeom prst="straightConnector1">
            <a:avLst/>
          </a:prstGeom>
          <a:ln w="28575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ลูกศรเชื่อมต่อแบบตรง 26"/>
          <p:cNvCxnSpPr/>
          <p:nvPr/>
        </p:nvCxnSpPr>
        <p:spPr>
          <a:xfrm rot="10800000">
            <a:off x="2714612" y="3714752"/>
            <a:ext cx="642942" cy="1588"/>
          </a:xfrm>
          <a:prstGeom prst="straightConnector1">
            <a:avLst/>
          </a:prstGeom>
          <a:ln w="28575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ลูกศรเชื่อมต่อแบบตรง 27"/>
          <p:cNvCxnSpPr/>
          <p:nvPr/>
        </p:nvCxnSpPr>
        <p:spPr>
          <a:xfrm rot="10800000">
            <a:off x="2733042" y="4214818"/>
            <a:ext cx="642942" cy="1588"/>
          </a:xfrm>
          <a:prstGeom prst="straightConnector1">
            <a:avLst/>
          </a:prstGeom>
          <a:ln w="28575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ตัวเชื่อมต่อตรง 17"/>
          <p:cNvCxnSpPr/>
          <p:nvPr/>
        </p:nvCxnSpPr>
        <p:spPr>
          <a:xfrm>
            <a:off x="1357290" y="3357562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ตัวเชื่อมต่อตรง 19"/>
          <p:cNvCxnSpPr/>
          <p:nvPr/>
        </p:nvCxnSpPr>
        <p:spPr>
          <a:xfrm>
            <a:off x="1357290" y="3857628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000364" y="500042"/>
            <a:ext cx="2857520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27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Multiples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1357298"/>
            <a:ext cx="814393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  <a:hlinkClick r:id="rId2" action="ppaction://hlinkfile"/>
              </a:rPr>
              <a:t>products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of a number with the natural numbers 1, 2, 3, 4, 5, ...</a:t>
            </a:r>
            <a:r>
              <a:rPr lang="en-US" sz="2800" b="1" i="1" dirty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are called the multiples of the number.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A multiple of a number, say 2 is a number that can be divided exactly by 2.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        2, 4, 6, 8, 10 . . . . . . . are multiples of 2.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1 ĭ 5 = 5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 2 ĭ 5 = 10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 3 ĭ 5 = 15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first five multiples of 5 are 5,10, 15, 20 and 25.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 4 ĭ 5 = 20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 5 ĭ 5 = 25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The numbers 5, 10, 15, 20, . . . . . . are called the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multiples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5.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000364" y="500042"/>
            <a:ext cx="2857520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28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Multiples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1357298"/>
            <a:ext cx="814393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What is the multiple of 3?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1 ĭ 3 = 3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 2 ĭ 3 = 6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 3 ĭ 3 = 9	</a:t>
            </a:r>
            <a:endParaRPr lang="en-US" sz="2800" b="1" dirty="0" smtClean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 4 ĭ 3 = 12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 The multiple of 3 is 3, 6, 9, 12, . . . . . .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List the first five numbers of 8.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Answer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: The first five numbers of 8 are 8, 16, 24, 32 and 40.</a:t>
            </a: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000364" y="500042"/>
            <a:ext cx="2857520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29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Multiples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1357298"/>
            <a:ext cx="814393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Is 30 a number of each of the following numbers.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a) 7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 b) 15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Solution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a) 30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  <a:sym typeface="Symbol"/>
              </a:rPr>
              <a:t> 7 = 4 remainder 2       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cannot be divided equally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	Therefore, 30 is not a multiple of 7.</a:t>
            </a:r>
            <a:endParaRPr lang="en-US" sz="2800" b="1" dirty="0" smtClean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b) 30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  <a:sym typeface="Symbol"/>
              </a:rPr>
              <a:t> 15 = 2      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An exact division with no remainder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	Therefore, 30 is  a multiple of 15.</a:t>
            </a:r>
            <a:endParaRPr lang="en-US" sz="2800" b="1" dirty="0" smtClean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cxnSp>
        <p:nvCxnSpPr>
          <p:cNvPr id="8" name="ลูกศรเชื่อมต่อแบบตรง 7"/>
          <p:cNvCxnSpPr/>
          <p:nvPr/>
        </p:nvCxnSpPr>
        <p:spPr>
          <a:xfrm>
            <a:off x="3786182" y="4214818"/>
            <a:ext cx="642942" cy="1588"/>
          </a:xfrm>
          <a:prstGeom prst="straightConnector1">
            <a:avLst/>
          </a:prstGeom>
          <a:ln w="28575">
            <a:solidFill>
              <a:srgbClr val="FF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ลูกศรเชื่อมต่อแบบตรง 8"/>
          <p:cNvCxnSpPr/>
          <p:nvPr/>
        </p:nvCxnSpPr>
        <p:spPr>
          <a:xfrm>
            <a:off x="2500298" y="5259884"/>
            <a:ext cx="642942" cy="1588"/>
          </a:xfrm>
          <a:prstGeom prst="straightConnector1">
            <a:avLst/>
          </a:prstGeom>
          <a:ln w="28575">
            <a:solidFill>
              <a:srgbClr val="FF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214546" y="500042"/>
            <a:ext cx="4429156" cy="1000132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3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28606"/>
            <a:ext cx="7924800" cy="900130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Learning Objective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285860"/>
            <a:ext cx="7848600" cy="5000660"/>
          </a:xfrm>
        </p:spPr>
        <p:txBody>
          <a:bodyPr/>
          <a:lstStyle/>
          <a:p>
            <a:pPr marL="742950" indent="-742950">
              <a:buNone/>
            </a:pPr>
            <a:r>
              <a:rPr lang="en-US" sz="3600" b="1" dirty="0" smtClean="0">
                <a:latin typeface="2005_iannnnnBMX" pitchFamily="2" charset="0"/>
                <a:cs typeface="2005_iannnnnBMX" pitchFamily="2" charset="0"/>
              </a:rPr>
              <a:t>1. Recognize prime numbers.</a:t>
            </a:r>
          </a:p>
          <a:p>
            <a:pPr marL="742950" indent="-742950">
              <a:buNone/>
            </a:pPr>
            <a:r>
              <a:rPr lang="en-US" sz="3600" b="1" dirty="0" smtClean="0">
                <a:latin typeface="2005_iannnnnBMX" pitchFamily="2" charset="0"/>
                <a:cs typeface="2005_iannnnnBMX" pitchFamily="2" charset="0"/>
              </a:rPr>
              <a:t>2. Understand the meaning of prime factor and prime</a:t>
            </a:r>
          </a:p>
          <a:p>
            <a:pPr marL="742950" indent="-742950">
              <a:buNone/>
            </a:pPr>
            <a:r>
              <a:rPr lang="en-US" sz="3600" b="1" dirty="0" smtClean="0">
                <a:latin typeface="2005_iannnnnBMX" pitchFamily="2" charset="0"/>
                <a:cs typeface="2005_iannnnnBMX" pitchFamily="2" charset="0"/>
              </a:rPr>
              <a:t>   factorization.</a:t>
            </a:r>
          </a:p>
          <a:p>
            <a:pPr marL="742950" indent="-742950">
              <a:buNone/>
            </a:pPr>
            <a:r>
              <a:rPr lang="en-US" sz="3600" b="1" dirty="0" smtClean="0">
                <a:latin typeface="2005_iannnnnBMX" pitchFamily="2" charset="0"/>
                <a:cs typeface="2005_iannnnnBMX" pitchFamily="2" charset="0"/>
              </a:rPr>
              <a:t>3. Express the prime factorization of a number in index </a:t>
            </a:r>
          </a:p>
          <a:p>
            <a:pPr marL="742950" indent="-742950">
              <a:buNone/>
            </a:pPr>
            <a:r>
              <a:rPr lang="en-US" sz="3600" b="1" dirty="0" smtClean="0">
                <a:latin typeface="2005_iannnnnBMX" pitchFamily="2" charset="0"/>
                <a:cs typeface="2005_iannnnnBMX" pitchFamily="2" charset="0"/>
              </a:rPr>
              <a:t>  notation.</a:t>
            </a:r>
          </a:p>
          <a:p>
            <a:pPr marL="742950" indent="-742950">
              <a:buNone/>
            </a:pPr>
            <a:r>
              <a:rPr lang="en-US" sz="3600" b="1" dirty="0" smtClean="0">
                <a:latin typeface="2005_iannnnnBMX" pitchFamily="2" charset="0"/>
                <a:cs typeface="2005_iannnnnBMX" pitchFamily="2" charset="0"/>
              </a:rPr>
              <a:t>4. Find the Highest Common Factor(HCF) and the Lowest </a:t>
            </a:r>
          </a:p>
          <a:p>
            <a:pPr marL="742950" indent="-742950">
              <a:buNone/>
            </a:pPr>
            <a:r>
              <a:rPr lang="en-US" sz="3600" b="1" dirty="0" smtClean="0">
                <a:latin typeface="2005_iannnnnBMX" pitchFamily="2" charset="0"/>
                <a:cs typeface="2005_iannnnnBMX" pitchFamily="2" charset="0"/>
              </a:rPr>
              <a:t>  Common Multiples(LCM) of two or more numbers</a:t>
            </a:r>
          </a:p>
          <a:p>
            <a:pPr marL="742950" indent="-742950">
              <a:buNone/>
            </a:pPr>
            <a:r>
              <a:rPr lang="en-US" sz="3600" b="1" dirty="0" smtClean="0">
                <a:latin typeface="2005_iannnnnBMX" pitchFamily="2" charset="0"/>
                <a:cs typeface="2005_iannnnnBMX" pitchFamily="2" charset="0"/>
              </a:rPr>
              <a:t>5. Solve word problems.</a:t>
            </a:r>
            <a:endParaRPr lang="en-US" sz="4800" b="1" dirty="0">
              <a:latin typeface="2005_iannnnnBMX" pitchFamily="2" charset="0"/>
              <a:cs typeface="2005_iannnnnBMX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000364" y="500042"/>
            <a:ext cx="2857520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30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Common Multiples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1357298"/>
            <a:ext cx="8286808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  <a:hlinkClick r:id="rId2" action="ppaction://hlinkfile"/>
              </a:rPr>
              <a:t>Multiples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that are common to two or more numbers are said to be common multiples.</a:t>
            </a:r>
            <a:r>
              <a:rPr lang="en-US" sz="2800" dirty="0"/>
              <a:t> </a:t>
            </a:r>
            <a:endParaRPr lang="en-US" sz="2800" dirty="0" smtClean="0"/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 multiples of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are 2, 4, </a:t>
            </a:r>
            <a:r>
              <a:rPr lang="en-US" sz="2800" b="1" dirty="0" smtClean="0">
                <a:solidFill>
                  <a:srgbClr val="FF0000"/>
                </a:solidFill>
                <a:latin typeface="2005_iannnnnBMX" pitchFamily="2" charset="0"/>
                <a:cs typeface="2005_iannnnnBMX" pitchFamily="2" charset="0"/>
              </a:rPr>
              <a:t>6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8, 10,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12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14, 16,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18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. . . . . . .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	The multiples of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are 3, </a:t>
            </a:r>
            <a:r>
              <a:rPr lang="en-US" sz="2800" b="1" dirty="0" smtClean="0">
                <a:solidFill>
                  <a:srgbClr val="FF0000"/>
                </a:solidFill>
                <a:latin typeface="2005_iannnnnBMX" pitchFamily="2" charset="0"/>
                <a:cs typeface="2005_iannnnnBMX" pitchFamily="2" charset="0"/>
              </a:rPr>
              <a:t>6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9,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12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15,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18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. . . . . . .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The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common multiples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2 and 3 are 6, 12, 18, . . . . . .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The multiples of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10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are 10, 20, 30, 40, 50,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60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70, 80, 90, 100, 110,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120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. . 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The multiples of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20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are 20, 40,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60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80, 100,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120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. . . . . . .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The multiples of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30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are 30,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60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90,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120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150, 180, . . . . . . .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common multiples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10, 20 and 30 are 60, 120,  . . . . . .</a:t>
            </a: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1857356" y="571480"/>
            <a:ext cx="4786346" cy="857256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31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Lowest Common Multiples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1357298"/>
            <a:ext cx="8286808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smallest </a:t>
            </a:r>
            <a:r>
              <a:rPr lang="en-US" sz="2800" b="1" dirty="0">
                <a:solidFill>
                  <a:schemeClr val="tx1"/>
                </a:solidFill>
                <a:latin typeface="2005_iannnnnBMX" pitchFamily="2" charset="0"/>
                <a:cs typeface="2005_iannnnnBMX" pitchFamily="2" charset="0"/>
                <a:hlinkClick r:id="rId2"/>
              </a:rPr>
              <a:t>common multiple</a:t>
            </a:r>
            <a:r>
              <a:rPr lang="en-US" sz="2800" b="1" dirty="0">
                <a:solidFill>
                  <a:schemeClr val="tx1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of two or more numbers is called the lowest common multiple (LCM).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The multiples of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are 2, 4, </a:t>
            </a:r>
            <a:r>
              <a:rPr lang="en-US" sz="2800" b="1" dirty="0" smtClean="0">
                <a:solidFill>
                  <a:srgbClr val="FF0000"/>
                </a:solidFill>
                <a:latin typeface="2005_iannnnnBMX" pitchFamily="2" charset="0"/>
                <a:cs typeface="2005_iannnnnBMX" pitchFamily="2" charset="0"/>
              </a:rPr>
              <a:t>6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8, 10,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12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14, 16,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18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. . . . . . .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The multiples of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are 3, </a:t>
            </a:r>
            <a:r>
              <a:rPr lang="en-US" sz="2800" b="1" dirty="0" smtClean="0">
                <a:solidFill>
                  <a:srgbClr val="FF0000"/>
                </a:solidFill>
                <a:latin typeface="2005_iannnnnBMX" pitchFamily="2" charset="0"/>
                <a:cs typeface="2005_iannnnnBMX" pitchFamily="2" charset="0"/>
              </a:rPr>
              <a:t>6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9,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12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15,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18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. . . . . . .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common multiples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2 and 3 are 6, 12, 18, . . . . . .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lowest common multiples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of 2 and 3 is </a:t>
            </a:r>
            <a:r>
              <a:rPr lang="en-US" sz="2800" b="1" dirty="0" smtClean="0">
                <a:solidFill>
                  <a:srgbClr val="FF0000"/>
                </a:solidFill>
                <a:latin typeface="2005_iannnnnBMX" pitchFamily="2" charset="0"/>
                <a:cs typeface="2005_iannnnnBMX" pitchFamily="2" charset="0"/>
              </a:rPr>
              <a:t>6.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ANOTHER METHOD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We can also find the L.C.M. by using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Prime  Factorization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method and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Repeated Division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method.</a:t>
            </a:r>
          </a:p>
          <a:p>
            <a:pPr marL="514350" indent="-514350">
              <a:buNone/>
            </a:pPr>
            <a:endParaRPr lang="en-US" sz="2800" b="1" dirty="0" smtClean="0">
              <a:solidFill>
                <a:srgbClr val="FF0000"/>
              </a:solidFill>
              <a:latin typeface="2005_iannnnnBMX" pitchFamily="2" charset="0"/>
              <a:cs typeface="2005_iannnnnBMX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285984" y="500042"/>
            <a:ext cx="4357718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32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Lowest Common Multiples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Method 1 :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Using Prime  Factorization.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Find the lowest common multiples of 15 and 30.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15  =  3  ĭ  5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30 =  3  ĭ  5  ĭ  2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3  ĭ  5  ĭ  2 =  30 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Therefore,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lowest common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multiples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15 and 30 is 30.</a:t>
            </a:r>
            <a:endParaRPr lang="th-TH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1643042" y="2928934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2285984" y="2928934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15" name="ลูกศรเชื่อมต่อแบบตรง 14"/>
          <p:cNvCxnSpPr/>
          <p:nvPr/>
        </p:nvCxnSpPr>
        <p:spPr>
          <a:xfrm rot="5400000">
            <a:off x="1607323" y="4179099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ลูกศรเชื่อมต่อแบบตรง 15"/>
          <p:cNvCxnSpPr/>
          <p:nvPr/>
        </p:nvCxnSpPr>
        <p:spPr>
          <a:xfrm rot="5400000">
            <a:off x="2249471" y="4178305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ลูกศรเชื่อมต่อแบบตรง 9"/>
          <p:cNvCxnSpPr/>
          <p:nvPr/>
        </p:nvCxnSpPr>
        <p:spPr>
          <a:xfrm rot="5400000">
            <a:off x="2820975" y="4178305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285984" y="500042"/>
            <a:ext cx="4357718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33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Lowest Common Multiples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Method 1 :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Using Prime  Factorization.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Find the lowest common multiples of 12 , 24 and 36.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12  =  2  ĭ  2  ĭ  3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24 =  2  ĭ  2  ĭ  3  ĭ  2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36 =  2  ĭ  2  ĭ  3         ĭ  3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2  ĭ  2  ĭ  3  ĭ  2  ĭ  3 = 72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Therefore,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lowest common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multiples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12, 24 and 36 is 72.</a:t>
            </a:r>
            <a:endParaRPr lang="th-TH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1643042" y="2928934"/>
            <a:ext cx="357190" cy="1428760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2214546" y="2928934"/>
            <a:ext cx="357190" cy="1428760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2786050" y="2928934"/>
            <a:ext cx="357190" cy="1428760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13" name="ลูกศรเชื่อมต่อแบบตรง 12"/>
          <p:cNvCxnSpPr/>
          <p:nvPr/>
        </p:nvCxnSpPr>
        <p:spPr>
          <a:xfrm rot="5400000">
            <a:off x="1464447" y="4750603"/>
            <a:ext cx="642942" cy="1588"/>
          </a:xfrm>
          <a:prstGeom prst="straightConnector1">
            <a:avLst/>
          </a:prstGeom>
          <a:ln w="28575">
            <a:solidFill>
              <a:srgbClr val="FF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ลูกศรเชื่อมต่อแบบตรง 13"/>
          <p:cNvCxnSpPr/>
          <p:nvPr/>
        </p:nvCxnSpPr>
        <p:spPr>
          <a:xfrm rot="5400000">
            <a:off x="3822695" y="4749809"/>
            <a:ext cx="642942" cy="1588"/>
          </a:xfrm>
          <a:prstGeom prst="straightConnector1">
            <a:avLst/>
          </a:prstGeom>
          <a:ln w="28575">
            <a:solidFill>
              <a:srgbClr val="FF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ลูกศรเชื่อมต่อแบบตรง 14"/>
          <p:cNvCxnSpPr/>
          <p:nvPr/>
        </p:nvCxnSpPr>
        <p:spPr>
          <a:xfrm rot="5400000">
            <a:off x="2036745" y="4749809"/>
            <a:ext cx="642942" cy="1588"/>
          </a:xfrm>
          <a:prstGeom prst="straightConnector1">
            <a:avLst/>
          </a:prstGeom>
          <a:ln w="28575">
            <a:solidFill>
              <a:srgbClr val="FF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ลูกศรเชื่อมต่อแบบตรง 15"/>
          <p:cNvCxnSpPr/>
          <p:nvPr/>
        </p:nvCxnSpPr>
        <p:spPr>
          <a:xfrm rot="5400000">
            <a:off x="2679687" y="4749809"/>
            <a:ext cx="642942" cy="1588"/>
          </a:xfrm>
          <a:prstGeom prst="straightConnector1">
            <a:avLst/>
          </a:prstGeom>
          <a:ln w="28575">
            <a:solidFill>
              <a:srgbClr val="FF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ลูกศรเชื่อมต่อแบบตรง 16"/>
          <p:cNvCxnSpPr/>
          <p:nvPr/>
        </p:nvCxnSpPr>
        <p:spPr>
          <a:xfrm rot="5400000">
            <a:off x="3294537" y="4749809"/>
            <a:ext cx="642942" cy="1588"/>
          </a:xfrm>
          <a:prstGeom prst="straightConnector1">
            <a:avLst/>
          </a:prstGeom>
          <a:ln w="28575">
            <a:solidFill>
              <a:srgbClr val="FF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2" grpId="0" animBg="1"/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285984" y="500042"/>
            <a:ext cx="4357718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34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Lowest Common Multiples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Method 1 :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Using Prime  Factorization.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Find the highest common factor of 9 , 18 , 27 and 36.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9  =  3  ĭ  3 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18 =  3  ĭ   3  ĭ  2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27 =  3  ĭ   3         ĭ  3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36 =  3  ĭ   3  ĭ  2  ĭ  2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Therefore,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lowest common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multiples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9 , 18 , 27 and 36 is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3 ĭ 3 ĭ 3 ĭ 2 ĭ 2 = 108.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1571604" y="2928934"/>
            <a:ext cx="357190" cy="1928826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2214546" y="2928934"/>
            <a:ext cx="357190" cy="1928826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2786050" y="3500438"/>
            <a:ext cx="357190" cy="135732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2" grpId="0" animBg="1"/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285984" y="500042"/>
            <a:ext cx="4357718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35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Lowest Common Multiples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Method 2 :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Using Repeated Division.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Find the lowest common multiples of 10 and 30.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2 	10,  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30</a:t>
            </a:r>
            <a:endParaRPr lang="en-US" sz="28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5    5,    15		 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3    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1,    3	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  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L.C.M. is 2 ĭ 3 ĭ 5 = 30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Therefore,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lowest common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multiples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10 and 30 is 30.</a:t>
            </a:r>
            <a:endParaRPr lang="th-TH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cxnSp>
        <p:nvCxnSpPr>
          <p:cNvPr id="16" name="ลูกศรเชื่อมต่อแบบตรง 15"/>
          <p:cNvCxnSpPr/>
          <p:nvPr/>
        </p:nvCxnSpPr>
        <p:spPr>
          <a:xfrm rot="5400000">
            <a:off x="616406" y="5000636"/>
            <a:ext cx="1143008" cy="1588"/>
          </a:xfrm>
          <a:prstGeom prst="straightConnector1">
            <a:avLst/>
          </a:prstGeom>
          <a:ln w="28575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ตัวเชื่อมต่อตรง 10"/>
          <p:cNvCxnSpPr/>
          <p:nvPr/>
        </p:nvCxnSpPr>
        <p:spPr>
          <a:xfrm rot="5400000">
            <a:off x="1214414" y="321468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ตัวเชื่อมต่อตรง 13"/>
          <p:cNvCxnSpPr/>
          <p:nvPr/>
        </p:nvCxnSpPr>
        <p:spPr>
          <a:xfrm>
            <a:off x="1357290" y="3370814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ตัวเชื่อมต่อตรง 16"/>
          <p:cNvCxnSpPr/>
          <p:nvPr/>
        </p:nvCxnSpPr>
        <p:spPr>
          <a:xfrm>
            <a:off x="1349216" y="3799442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ตรง 18"/>
          <p:cNvCxnSpPr/>
          <p:nvPr/>
        </p:nvCxnSpPr>
        <p:spPr>
          <a:xfrm>
            <a:off x="1358084" y="3371608"/>
            <a:ext cx="0" cy="4278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ตัวเชื่อมต่อตรง 14"/>
          <p:cNvCxnSpPr/>
          <p:nvPr/>
        </p:nvCxnSpPr>
        <p:spPr>
          <a:xfrm>
            <a:off x="1357290" y="4357694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ตัวเชื่อมต่อตรง 3"/>
          <p:cNvCxnSpPr/>
          <p:nvPr/>
        </p:nvCxnSpPr>
        <p:spPr>
          <a:xfrm flipV="1">
            <a:off x="1349216" y="4005064"/>
            <a:ext cx="8868" cy="3526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285984" y="500042"/>
            <a:ext cx="4357718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36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2443" y="607199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Lowest Common Multiples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1357298"/>
            <a:ext cx="8429684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Method 2 :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Using Repeated Division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Find the lowest common multiples of 16, 32 and 48.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2    16,  32,  48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-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Divide the numbers by the smallest divisible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2    8,  16,  24   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prime number first.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2    4,  8,   12 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- Continue dividing until all the numbers are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2    2,  4,   6    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reduced to one.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2    1,  2,   3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2    1,   1,   3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Therefore,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lowest common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multiples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16, 32 and 48 is 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2 ĭ 2 ĭ 2 ĭ 2 ĭ 2 ĭ 2 ĭ 3 = 192.</a:t>
            </a:r>
            <a:endParaRPr lang="th-TH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cxnSp>
        <p:nvCxnSpPr>
          <p:cNvPr id="11" name="ตัวเชื่อมต่อตรง 10"/>
          <p:cNvCxnSpPr/>
          <p:nvPr/>
        </p:nvCxnSpPr>
        <p:spPr>
          <a:xfrm flipH="1">
            <a:off x="1356496" y="2926532"/>
            <a:ext cx="1588" cy="431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ตรง 18"/>
          <p:cNvCxnSpPr/>
          <p:nvPr/>
        </p:nvCxnSpPr>
        <p:spPr>
          <a:xfrm>
            <a:off x="1356496" y="2492896"/>
            <a:ext cx="1588" cy="361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ตัวเชื่อมต่อตรง 22"/>
          <p:cNvCxnSpPr/>
          <p:nvPr/>
        </p:nvCxnSpPr>
        <p:spPr>
          <a:xfrm>
            <a:off x="1357290" y="3357562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ตัวเชื่อมต่อตรง 23"/>
          <p:cNvCxnSpPr/>
          <p:nvPr/>
        </p:nvCxnSpPr>
        <p:spPr>
          <a:xfrm>
            <a:off x="1357290" y="3857628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ตัวเชื่อมต่อตรง 28"/>
          <p:cNvCxnSpPr/>
          <p:nvPr/>
        </p:nvCxnSpPr>
        <p:spPr>
          <a:xfrm>
            <a:off x="1357290" y="4357694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ตัวเชื่อมต่อตรง 30"/>
          <p:cNvCxnSpPr/>
          <p:nvPr/>
        </p:nvCxnSpPr>
        <p:spPr>
          <a:xfrm>
            <a:off x="1357290" y="4857760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ตัวเชื่อมต่อตรง 16"/>
          <p:cNvCxnSpPr/>
          <p:nvPr/>
        </p:nvCxnSpPr>
        <p:spPr>
          <a:xfrm>
            <a:off x="1357290" y="5373216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ตัวเชื่อมต่อตรง 19"/>
          <p:cNvCxnSpPr/>
          <p:nvPr/>
        </p:nvCxnSpPr>
        <p:spPr>
          <a:xfrm>
            <a:off x="1358084" y="2852936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ตัวเชื่อมต่อตรง 15"/>
          <p:cNvCxnSpPr/>
          <p:nvPr/>
        </p:nvCxnSpPr>
        <p:spPr>
          <a:xfrm flipH="1">
            <a:off x="1357421" y="3415369"/>
            <a:ext cx="1588" cy="431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ตัวเชื่อมต่อตรง 17"/>
          <p:cNvCxnSpPr/>
          <p:nvPr/>
        </p:nvCxnSpPr>
        <p:spPr>
          <a:xfrm flipH="1">
            <a:off x="1360495" y="3914938"/>
            <a:ext cx="1588" cy="431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ตัวเชื่อมต่อตรง 20"/>
          <p:cNvCxnSpPr/>
          <p:nvPr/>
        </p:nvCxnSpPr>
        <p:spPr>
          <a:xfrm flipH="1">
            <a:off x="1355833" y="4437336"/>
            <a:ext cx="1588" cy="431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ตัวเชื่อมต่อตรง 21"/>
          <p:cNvCxnSpPr/>
          <p:nvPr/>
        </p:nvCxnSpPr>
        <p:spPr>
          <a:xfrm flipH="1">
            <a:off x="1354245" y="4942980"/>
            <a:ext cx="1588" cy="431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285984" y="500042"/>
            <a:ext cx="4357718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37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Lowest Common Multiples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Method 2 :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Using Repeated Division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Find the lowest common multiples of 9, 18, 27 and 36.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3  9, 18, 27, 36   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- Divide the numbers by the smallest divisible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3  3,  6,  9, 12      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prime number first.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2   1,  2,  3,  4   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- Continue dividing until all the numbers are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3   1,  1,  3,  2      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reduced to one.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1,  1,   1,  2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Therefore,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lowest common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multiples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9, 18, 27 and 36 is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3 ĭ 3 ĭ 3 ĭ 2 ĭ 2 = 108</a:t>
            </a:r>
            <a:endParaRPr lang="th-TH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cxnSp>
        <p:nvCxnSpPr>
          <p:cNvPr id="11" name="ตัวเชื่อมต่อตรง 10"/>
          <p:cNvCxnSpPr/>
          <p:nvPr/>
        </p:nvCxnSpPr>
        <p:spPr>
          <a:xfrm rot="5400000">
            <a:off x="1214414" y="321468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ตรง 18"/>
          <p:cNvCxnSpPr/>
          <p:nvPr/>
        </p:nvCxnSpPr>
        <p:spPr>
          <a:xfrm rot="5400000">
            <a:off x="578892" y="4150006"/>
            <a:ext cx="155759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ตัวเชื่อมต่อตรง 17"/>
          <p:cNvCxnSpPr/>
          <p:nvPr/>
        </p:nvCxnSpPr>
        <p:spPr>
          <a:xfrm>
            <a:off x="1357290" y="3357562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ตัวเชื่อมต่อตรง 19"/>
          <p:cNvCxnSpPr/>
          <p:nvPr/>
        </p:nvCxnSpPr>
        <p:spPr>
          <a:xfrm>
            <a:off x="1357290" y="3857628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ตัวเชื่อมต่อตรง 12"/>
          <p:cNvCxnSpPr/>
          <p:nvPr/>
        </p:nvCxnSpPr>
        <p:spPr>
          <a:xfrm>
            <a:off x="1357290" y="4429132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ตัวเชื่อมต่อตรง 13"/>
          <p:cNvCxnSpPr/>
          <p:nvPr/>
        </p:nvCxnSpPr>
        <p:spPr>
          <a:xfrm>
            <a:off x="1357290" y="4929198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643174" y="500042"/>
            <a:ext cx="3500462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38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Word Problems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What is the lest number, which when divided by 12, 15, 20 and 54 leaves in each case a remainder of 8?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Solution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1. Find L.C.M. of numbers 12, 15, 20 and 54 using short division as follows.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2  12, 15, 20, 54</a:t>
            </a:r>
            <a:endParaRPr lang="en-US" sz="28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2  6,  15, 10, 27</a:t>
            </a:r>
            <a:endParaRPr lang="en-US" sz="28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3  3,  15,  5, 27</a:t>
            </a:r>
            <a:endParaRPr lang="en-US" sz="28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5  1,   5,  5, 9</a:t>
            </a:r>
            <a:endParaRPr lang="en-US" sz="28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1,  1,   1,  9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Therefore,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L.C.M.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12, 15, 20 and 54 = 2 ĭ 2 ĭ 3 ĭ 5 ĭ 9 = 540</a:t>
            </a:r>
            <a:endParaRPr lang="th-TH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cxnSp>
        <p:nvCxnSpPr>
          <p:cNvPr id="19" name="ตัวเชื่อมต่อตรง 18"/>
          <p:cNvCxnSpPr/>
          <p:nvPr/>
        </p:nvCxnSpPr>
        <p:spPr>
          <a:xfrm rot="5400000">
            <a:off x="393671" y="4464851"/>
            <a:ext cx="192803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ตัวเชื่อมต่อตรง 19"/>
          <p:cNvCxnSpPr/>
          <p:nvPr/>
        </p:nvCxnSpPr>
        <p:spPr>
          <a:xfrm>
            <a:off x="1357290" y="3857628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ตัวเชื่อมต่อตรง 12"/>
          <p:cNvCxnSpPr/>
          <p:nvPr/>
        </p:nvCxnSpPr>
        <p:spPr>
          <a:xfrm>
            <a:off x="1357290" y="4429132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ตัวเชื่อมต่อตรง 13"/>
          <p:cNvCxnSpPr/>
          <p:nvPr/>
        </p:nvCxnSpPr>
        <p:spPr>
          <a:xfrm>
            <a:off x="1357290" y="4929198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ตัวเชื่อมต่อตรง 14"/>
          <p:cNvCxnSpPr/>
          <p:nvPr/>
        </p:nvCxnSpPr>
        <p:spPr>
          <a:xfrm>
            <a:off x="1357290" y="5429264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643174" y="500042"/>
            <a:ext cx="3500462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39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Word Problems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2. Find the least number, which when divided by 12, 15, 20 and 54 leave in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each case a remainder of 8.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require number = (L.C.M. of numbers 12, 15, 20 and 54) +8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                    = 540 + 8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		    = 548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000364" y="500042"/>
            <a:ext cx="2857520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4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Key words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285860"/>
            <a:ext cx="7848600" cy="5214974"/>
          </a:xfrm>
        </p:spPr>
        <p:txBody>
          <a:bodyPr/>
          <a:lstStyle/>
          <a:p>
            <a:pPr marL="514350" indent="-514350">
              <a:buNone/>
            </a:pP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a. Factors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ตัวประกอบ</a:t>
            </a:r>
            <a:endParaRPr lang="en-US" sz="3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b. Prime factor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ตัวประกอบเฉพาะ</a:t>
            </a:r>
            <a:endParaRPr lang="en-US" sz="3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c. Prime Factorization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การแยกตัวประกอบเฉพาะ</a:t>
            </a:r>
            <a:endParaRPr lang="en-US" sz="3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d. Common factors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ตัวประกอบร่วม</a:t>
            </a:r>
            <a:endParaRPr lang="en-US" sz="3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e. Highest Common Factor(H.C.F)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ตัวหารร่วมมาก (</a:t>
            </a:r>
            <a:r>
              <a:rPr lang="th-TH" sz="32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ห.ร.ม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)</a:t>
            </a:r>
            <a:endParaRPr lang="en-US" sz="3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f. Multiples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พหุคูณ</a:t>
            </a:r>
            <a:endParaRPr lang="en-US" sz="3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g. Common Multiple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ตัวคูณร่วม</a:t>
            </a:r>
            <a:endParaRPr lang="en-US" sz="3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h. Lowest Common Multiple(L.C.M)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ตัวคูณร่วมน้อย(</a:t>
            </a:r>
            <a:r>
              <a:rPr lang="th-TH" sz="32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ค.ร.น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.)</a:t>
            </a:r>
          </a:p>
          <a:p>
            <a:pPr marL="514350" indent="-514350">
              <a:buNone/>
            </a:pP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i. Word problems</a:t>
            </a:r>
            <a:r>
              <a:rPr lang="en-US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โจทย์ปัญหา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643174" y="500042"/>
            <a:ext cx="3500462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40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Word Problems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1357298"/>
            <a:ext cx="8286808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A flash bulb on a Christmas tree flashes once every 12 seconds, and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the other bulb flashes once every 15 seconds. If they are flashing together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now, how long will it take for the two bulbs to flash together again?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Solution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We shall find the lowest common multiple of 12 and 15.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Multiples of 12 : 12, 24, 36, 48,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60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, . . . . . . .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Multiples of 15 : 15, 30, 45,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60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, . . . . . . .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L.C.M.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12 and 15 is 60.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Therefore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If the  two bulbs are flashing together now,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after 60 seconds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 two bulbs will flash together again.</a:t>
            </a:r>
            <a:endParaRPr lang="th-TH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643174" y="500042"/>
            <a:ext cx="3500462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41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Word Problems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There are 126 pieces of cupcakes and 84 pieces of cookies.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 cupcakes and cookies are divided into packs with equal number of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pieces of cupcakes and cookies. What is the greatest possible number of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packs needed?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Solution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We shall find the highest common factors of 84 and 126.</a:t>
            </a: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84  =  2  ĭ  2  ĭ  3  ĭ  7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	126 =  2  ĭ  3  ĭ  3  ĭ  7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highest common factors of 84 and 126 is 42.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Therefore, the greatest possible number of packs is 2.</a:t>
            </a: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2071670" y="4500570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3857620" y="4500570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3286116" y="4500570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643174" y="500042"/>
            <a:ext cx="3500462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42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Word Problems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3643338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A rectangle piece of card board measuring 360 cm by 280 cm is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cut into small identical squares of the largest possible length. Find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a) The length of a side of each square,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b) The number of square card formed.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Solution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We shall find the highest common factors of 280 and 360.</a:t>
            </a: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th-TH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280 =  2  ĭ  2  ĭ  2  ĭ  5  ĭ  7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	360 =  2  ĭ  2  ĭ  2  ĭ  5  ĭ 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9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2143108" y="4000504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3929058" y="4000504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3286116" y="4000504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2714612" y="4000504"/>
            <a:ext cx="357190" cy="1000132"/>
          </a:xfrm>
          <a:prstGeom prst="rect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539552" y="5000636"/>
            <a:ext cx="8001056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44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–"/>
              <a:defRPr sz="4000">
                <a:solidFill>
                  <a:schemeClr val="bg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3600">
                <a:solidFill>
                  <a:schemeClr val="bg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–"/>
              <a:defRPr sz="3200">
                <a:solidFill>
                  <a:schemeClr val="bg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»"/>
              <a:defRPr sz="3200">
                <a:solidFill>
                  <a:schemeClr val="bg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»"/>
              <a:defRPr sz="32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»"/>
              <a:defRPr sz="32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»"/>
              <a:defRPr sz="32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»"/>
              <a:defRPr sz="3200">
                <a:solidFill>
                  <a:schemeClr val="bg1"/>
                </a:solidFill>
                <a:latin typeface="+mn-lt"/>
              </a:defRPr>
            </a:lvl9pPr>
          </a:lstStyle>
          <a:p>
            <a:pPr marL="514350" indent="-514350">
              <a:buFontTx/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highest common factors of 280 and 360 is 40.</a:t>
            </a:r>
          </a:p>
          <a:p>
            <a:pPr marL="514350" indent="-514350">
              <a:buFontTx/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Therefore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The length of a side of each square is 9 cm and 7 cm and</a:t>
            </a:r>
          </a:p>
          <a:p>
            <a:pPr marL="514350" indent="-514350">
              <a:buFontTx/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 the number of square card formed is 40 .</a:t>
            </a: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123" grpId="0" build="p"/>
      <p:bldP spid="7" grpId="0" animBg="1"/>
      <p:bldP spid="8" grpId="0" animBg="1"/>
      <p:bldP spid="9" grpId="0" animBg="1"/>
      <p:bldP spid="10" grpId="0" animBg="1"/>
      <p:bldP spid="11" grpId="0"/>
      <p:bldP spid="11" grpId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643174" y="500042"/>
            <a:ext cx="3500462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43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Summary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1. The factors of a number divide the number exactly.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2. Prime numbers are numbers which have exactly two factors, namely 1</a:t>
            </a:r>
            <a:r>
              <a:rPr lang="th-TH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and the number itself. 1 is not a prime number.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3. Prime factorization is the method of expressing a number as a product of its prime factors.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4. The H.C.F. is the largest common factor among all of the common factors of two or more numbers.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5. Multiples of a number are obtained by multiplying the number by whole numbers.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6. The L.C.M. is the smallest common multiple among all the common multiples of two or more numbers.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12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h-TH" sz="9600" dirty="0" smtClean="0">
                <a:solidFill>
                  <a:srgbClr val="FFFF00"/>
                </a:solidFill>
                <a:latin typeface="4711_AtNoon_Regular" pitchFamily="2" charset="0"/>
                <a:cs typeface="4711_AtNoon_Regular" pitchFamily="2" charset="0"/>
              </a:rPr>
              <a:t>       จบการนำเสนอค่ะ</a:t>
            </a:r>
            <a:endParaRPr lang="en-US" sz="9600" dirty="0" smtClean="0">
              <a:solidFill>
                <a:srgbClr val="FFFF00"/>
              </a:solidFill>
              <a:latin typeface="4711_AtNoon_Regular" pitchFamily="2" charset="0"/>
              <a:cs typeface="4711_AtNoon_Regular" pitchFamily="2" charset="0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C4B1-35FA-48E4-9F14-6FFE165B0D8D}" type="slidenum">
              <a:rPr lang="en-US" smtClean="0"/>
              <a:pPr/>
              <a:t>44</a:t>
            </a:fld>
            <a:endParaRPr lang="en-US"/>
          </a:p>
        </p:txBody>
      </p:sp>
      <p:pic>
        <p:nvPicPr>
          <p:cNvPr id="32773" name="Picture 5" descr="http://web1.dara.ac.th/darapics/daracartoon/2/girl0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000240"/>
            <a:ext cx="2928926" cy="292892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000364" y="500042"/>
            <a:ext cx="2857520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5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Factors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What is a factor?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When we multiply two or more numbers, we get a product. These numbers are called the FACTORS of the product.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What is the factor of 15?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            Multiply                               </a:t>
            </a:r>
            <a:r>
              <a:rPr lang="en-US" sz="28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Multiply</a:t>
            </a:r>
            <a:endParaRPr lang="en-US" sz="28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	          1 ĭ 15 = 15                       3 ĭ 5 = 15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From the example above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the number 1,3,5 and 15 is a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factors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15 When 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15(product) is divided by 1,3,5 and 15 (factors),there is not remainder. We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can also that 15 is divisible by each of these numbers.</a:t>
            </a:r>
          </a:p>
          <a:p>
            <a:pPr marL="514350" indent="-514350">
              <a:buNone/>
            </a:pPr>
            <a:endParaRPr lang="en-US" sz="3200" dirty="0">
              <a:latin typeface="2005_iannnnnBMX" pitchFamily="2" charset="0"/>
              <a:cs typeface="2005_iannnnnBMX" pitchFamily="2" charset="0"/>
            </a:endParaRPr>
          </a:p>
        </p:txBody>
      </p:sp>
      <p:cxnSp>
        <p:nvCxnSpPr>
          <p:cNvPr id="8" name="ลูกศรเชื่อมต่อแบบตรง 7"/>
          <p:cNvCxnSpPr/>
          <p:nvPr/>
        </p:nvCxnSpPr>
        <p:spPr>
          <a:xfrm rot="5400000">
            <a:off x="2250265" y="4393413"/>
            <a:ext cx="214314" cy="1588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ลูกศรเชื่อมต่อแบบตรง 8"/>
          <p:cNvCxnSpPr/>
          <p:nvPr/>
        </p:nvCxnSpPr>
        <p:spPr>
          <a:xfrm rot="5400000">
            <a:off x="5751521" y="4464057"/>
            <a:ext cx="214314" cy="1588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000364" y="500042"/>
            <a:ext cx="2857520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6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Factors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What is the factors of 32?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Solution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 ĭ 32 = 32	 2 ĭ 16 = 32	4 ĭ 8 = 32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factors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32 are 1, 2, 4, 8, 16 and 32.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What is the factors of 48?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Solution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 ĭ 48 = 48     2 ĭ 24 = 48	     3 ĭ 16 = 48 	 4 ĭ 12 = 48     6 ĭ 8 = 48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factors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48 are 1, 2, 3, 4, 6, 8, 12, 16, 24 and 48.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000364" y="500042"/>
            <a:ext cx="2857520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7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Prime factors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What is a Prime numbers?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Prime numbers are number which have exactly only two factors, which is 1       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and the number itself.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 prime numbers within  100 are as follows: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2, 3, 5, 7, 11, 13, 17, 19, 23, 29, 31, 37, 41, 43, 47, 53, 59, 61, 67, 71, 73, 79, 83, 89, 87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note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The digit </a:t>
            </a:r>
            <a:r>
              <a:rPr lang="th-TH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</a:t>
            </a:r>
            <a:r>
              <a:rPr lang="th-TH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is not a prime number because it has only one factor,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which is  1 by itself.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000364" y="500042"/>
            <a:ext cx="2857520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8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Prime factors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dirty="0" smtClean="0">
                <a:latin typeface="2005_iannnnnMTV" pitchFamily="2" charset="0"/>
                <a:cs typeface="2005_iannnnnMTV" pitchFamily="2" charset="0"/>
              </a:rPr>
              <a:t>A </a:t>
            </a:r>
            <a:r>
              <a:rPr lang="en-US" sz="2800" b="1" dirty="0">
                <a:latin typeface="2005_iannnnnMTV" pitchFamily="2" charset="0"/>
                <a:cs typeface="2005_iannnnnMTV" pitchFamily="2" charset="0"/>
              </a:rPr>
              <a:t>prime factor</a:t>
            </a:r>
            <a:r>
              <a:rPr lang="en-US" sz="2800" dirty="0">
                <a:latin typeface="2005_iannnnnMTV" pitchFamily="2" charset="0"/>
                <a:cs typeface="2005_iannnnnMTV" pitchFamily="2" charset="0"/>
              </a:rPr>
              <a:t> is a factor of a number that is also a prime number</a:t>
            </a:r>
            <a:r>
              <a:rPr lang="en-US" sz="2800" dirty="0" smtClean="0">
                <a:latin typeface="2005_iannnnnMTV" pitchFamily="2" charset="0"/>
                <a:cs typeface="2005_iannnnnMTV" pitchFamily="2" charset="0"/>
              </a:rPr>
              <a:t>.</a:t>
            </a: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Example : The factors of  36 are: 1, 2, 3, 4, 6, 9, 12, 18 and 36.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Which numbers are the prime numbers?  2 and 3 are prime numbers.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We call  2</a:t>
            </a:r>
            <a:r>
              <a:rPr lang="th-TH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and 3 the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prime factors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36.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What is the factors of 18?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 ĭ 18 = 18	 2 ĭ 9 = 18	3 ĭ 6 = 18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factors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18 are 1, 2, 3, 6, 9 and 18.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Of these factor 2 and 3 are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prime numbers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Therefore 2 and 3 are the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prime factors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18.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000364" y="500042"/>
            <a:ext cx="2857520" cy="107157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9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Prime factors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What is the factors of 30?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 ĭ 30 = 30	 2 ĭ 15 = 30 	3 ĭ 10 = 30 	5 ĭ 6 = 30 	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factors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30 are 1,2,3,5,10,15 and 30. Of these factor 3 and 5 are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prime numbers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. Therefore 2,3 and 5 are the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prime factors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30.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What is the factors of 35?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 ĭ 35 = 35	 5 ĭ 7 = 35	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factors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18 are 1, 5, 7 and 35 Of these factor 5 and 7 are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prime numbers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. Therefore 7 and 5 are the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prime factors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of 35.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theme/theme1.xml><?xml version="1.0" encoding="utf-8"?>
<a:theme xmlns:a="http://schemas.openxmlformats.org/drawingml/2006/main" name="Design6">
  <a:themeElements>
    <a:clrScheme name="กำหนดเอง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A6129B"/>
      </a:accent6>
      <a:hlink>
        <a:srgbClr val="C00000"/>
      </a:hlink>
      <a:folHlink>
        <a:srgbClr val="FF0000"/>
      </a:folHlink>
    </a:clrScheme>
    <a:fontScheme name="ชุดรูปแบบของ Office">
      <a:majorFont>
        <a:latin typeface="Rage Italic"/>
        <a:ea typeface=""/>
        <a:cs typeface=""/>
      </a:majorFont>
      <a:minorFont>
        <a:latin typeface="Rage Ital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ชุดรูปแบบของ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ชุดรูปแบบของ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ชุดรูปแบบของ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ชุดรูปแบบของ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ชุดรูปแบบของ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ชุดรูปแบบของ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ชุดรูปแบบของ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Design6</Template>
  <TotalTime>2402</TotalTime>
  <Words>1923</Words>
  <Application>Microsoft Office PowerPoint</Application>
  <PresentationFormat>นำเสนอทางหน้าจอ (4:3)</PresentationFormat>
  <Paragraphs>489</Paragraphs>
  <Slides>44</Slides>
  <Notes>1</Notes>
  <HiddenSlides>0</HiddenSlides>
  <MMClips>0</MMClips>
  <ScaleCrop>false</ScaleCrop>
  <HeadingPairs>
    <vt:vector size="6" baseType="variant">
      <vt:variant>
        <vt:lpstr>ชุดรูปแบบ</vt:lpstr>
      </vt:variant>
      <vt:variant>
        <vt:i4>1</vt:i4>
      </vt:variant>
      <vt:variant>
        <vt:lpstr>เซิร์ฟเวอร์ OLE ฝังตัว</vt:lpstr>
      </vt:variant>
      <vt:variant>
        <vt:i4>1</vt:i4>
      </vt:variant>
      <vt:variant>
        <vt:lpstr>ชื่อเรื่องภาพนิ่ง</vt:lpstr>
      </vt:variant>
      <vt:variant>
        <vt:i4>44</vt:i4>
      </vt:variant>
    </vt:vector>
  </HeadingPairs>
  <TitlesOfParts>
    <vt:vector size="46" baseType="lpstr">
      <vt:lpstr>Design6</vt:lpstr>
      <vt:lpstr>Equation</vt:lpstr>
      <vt:lpstr>HIGHEST COMMON FACTOR(H.C.F.) AND LOWEST COMMON  MULTIPLE(L.C.M.)</vt:lpstr>
      <vt:lpstr>Topic</vt:lpstr>
      <vt:lpstr>Learning Objective</vt:lpstr>
      <vt:lpstr>Key words</vt:lpstr>
      <vt:lpstr>Factors</vt:lpstr>
      <vt:lpstr>Factors</vt:lpstr>
      <vt:lpstr>Prime factors</vt:lpstr>
      <vt:lpstr>Prime factors</vt:lpstr>
      <vt:lpstr>Prime factors</vt:lpstr>
      <vt:lpstr>Prime Factorization</vt:lpstr>
      <vt:lpstr>Factor Tree</vt:lpstr>
      <vt:lpstr>Factor Tree</vt:lpstr>
      <vt:lpstr>Factor Tree</vt:lpstr>
      <vt:lpstr>Repeated division</vt:lpstr>
      <vt:lpstr>Repeated division</vt:lpstr>
      <vt:lpstr>Repeated division</vt:lpstr>
      <vt:lpstr>Repeated division</vt:lpstr>
      <vt:lpstr>Common Factors</vt:lpstr>
      <vt:lpstr>Common Factors</vt:lpstr>
      <vt:lpstr>Highest Common Factors</vt:lpstr>
      <vt:lpstr>Highest Common Factors</vt:lpstr>
      <vt:lpstr>Highest Common Factors</vt:lpstr>
      <vt:lpstr>Highest Common Factors</vt:lpstr>
      <vt:lpstr>Highest Common Factors</vt:lpstr>
      <vt:lpstr>Highest Common Factors</vt:lpstr>
      <vt:lpstr>Highest Common Factors</vt:lpstr>
      <vt:lpstr>Multiples</vt:lpstr>
      <vt:lpstr>Multiples</vt:lpstr>
      <vt:lpstr>Multiples</vt:lpstr>
      <vt:lpstr>Common Multiples</vt:lpstr>
      <vt:lpstr>Lowest Common Multiples</vt:lpstr>
      <vt:lpstr>Lowest Common Multiples</vt:lpstr>
      <vt:lpstr>Lowest Common Multiples</vt:lpstr>
      <vt:lpstr>Lowest Common Multiples</vt:lpstr>
      <vt:lpstr>Lowest Common Multiples</vt:lpstr>
      <vt:lpstr>Lowest Common Multiples</vt:lpstr>
      <vt:lpstr>Lowest Common Multiples</vt:lpstr>
      <vt:lpstr>Word Problems</vt:lpstr>
      <vt:lpstr>Word Problems</vt:lpstr>
      <vt:lpstr>Word Problems</vt:lpstr>
      <vt:lpstr>Word Problems</vt:lpstr>
      <vt:lpstr>Word Problems</vt:lpstr>
      <vt:lpstr>Summary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 Your Title Here</dc:title>
  <dc:creator>Administrator</dc:creator>
  <cp:lastModifiedBy>Windows User</cp:lastModifiedBy>
  <cp:revision>131</cp:revision>
  <dcterms:created xsi:type="dcterms:W3CDTF">2013-06-08T23:01:27Z</dcterms:created>
  <dcterms:modified xsi:type="dcterms:W3CDTF">2013-06-24T04:56:20Z</dcterms:modified>
</cp:coreProperties>
</file>