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2"/>
  </p:notesMasterIdLst>
  <p:sldIdLst>
    <p:sldId id="256" r:id="rId2"/>
    <p:sldId id="257" r:id="rId3"/>
    <p:sldId id="343" r:id="rId4"/>
    <p:sldId id="265" r:id="rId5"/>
    <p:sldId id="266" r:id="rId6"/>
    <p:sldId id="317" r:id="rId7"/>
    <p:sldId id="319" r:id="rId8"/>
    <p:sldId id="308" r:id="rId9"/>
    <p:sldId id="310" r:id="rId10"/>
    <p:sldId id="268" r:id="rId11"/>
    <p:sldId id="311" r:id="rId12"/>
    <p:sldId id="313" r:id="rId13"/>
    <p:sldId id="315" r:id="rId14"/>
    <p:sldId id="314" r:id="rId15"/>
    <p:sldId id="324" r:id="rId16"/>
    <p:sldId id="325" r:id="rId17"/>
    <p:sldId id="322" r:id="rId18"/>
    <p:sldId id="323" r:id="rId19"/>
    <p:sldId id="368" r:id="rId20"/>
    <p:sldId id="330" r:id="rId21"/>
    <p:sldId id="331" r:id="rId22"/>
    <p:sldId id="326" r:id="rId23"/>
    <p:sldId id="327" r:id="rId24"/>
    <p:sldId id="328" r:id="rId25"/>
    <p:sldId id="329" r:id="rId26"/>
    <p:sldId id="332" r:id="rId27"/>
    <p:sldId id="364" r:id="rId28"/>
    <p:sldId id="363" r:id="rId29"/>
    <p:sldId id="365" r:id="rId30"/>
    <p:sldId id="333" r:id="rId31"/>
    <p:sldId id="366" r:id="rId32"/>
    <p:sldId id="369" r:id="rId33"/>
    <p:sldId id="335" r:id="rId34"/>
    <p:sldId id="337" r:id="rId35"/>
    <p:sldId id="336" r:id="rId36"/>
    <p:sldId id="370" r:id="rId37"/>
    <p:sldId id="338" r:id="rId38"/>
    <p:sldId id="339" r:id="rId39"/>
    <p:sldId id="340" r:id="rId40"/>
    <p:sldId id="341" r:id="rId41"/>
    <p:sldId id="346" r:id="rId42"/>
    <p:sldId id="347" r:id="rId43"/>
    <p:sldId id="348" r:id="rId44"/>
    <p:sldId id="349" r:id="rId45"/>
    <p:sldId id="350" r:id="rId46"/>
    <p:sldId id="351" r:id="rId47"/>
    <p:sldId id="353" r:id="rId48"/>
    <p:sldId id="352" r:id="rId49"/>
    <p:sldId id="355" r:id="rId50"/>
    <p:sldId id="356" r:id="rId51"/>
    <p:sldId id="357" r:id="rId52"/>
    <p:sldId id="358" r:id="rId53"/>
    <p:sldId id="359" r:id="rId54"/>
    <p:sldId id="362" r:id="rId55"/>
    <p:sldId id="360" r:id="rId56"/>
    <p:sldId id="361" r:id="rId57"/>
    <p:sldId id="306" r:id="rId58"/>
    <p:sldId id="344" r:id="rId59"/>
    <p:sldId id="345" r:id="rId60"/>
    <p:sldId id="263" r:id="rId6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00"/>
    <a:srgbClr val="92CD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333" autoAdjust="0"/>
    <p:restoredTop sz="94660"/>
  </p:normalViewPr>
  <p:slideViewPr>
    <p:cSldViewPr>
      <p:cViewPr varScale="1">
        <p:scale>
          <a:sx n="73" d="100"/>
          <a:sy n="73" d="100"/>
        </p:scale>
        <p:origin x="-8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E77B98-DE94-4A84-9DBF-5A9FC00169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461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5" name="Picture 13" descr="1089h95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239000" cy="2438400"/>
          </a:xfrm>
        </p:spPr>
        <p:txBody>
          <a:bodyPr/>
          <a:lstStyle>
            <a:lvl1pPr algn="ctr">
              <a:defRPr sz="89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267200"/>
            <a:ext cx="6172200" cy="1600200"/>
          </a:xfrm>
        </p:spPr>
        <p:txBody>
          <a:bodyPr/>
          <a:lstStyle>
            <a:lvl1pPr marL="0" indent="0" algn="ctr">
              <a:buFontTx/>
              <a:buNone/>
              <a:defRPr sz="5400" b="1"/>
            </a:lvl1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04FA6-C5C0-43F7-AE36-4514E988E2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400800" y="685800"/>
            <a:ext cx="1981200" cy="53340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791200" cy="53340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3E56DC-E74F-4636-B902-3B4846AD81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B4C4B1-35FA-48E4-9F14-6FFE165B0D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CB4F8-3C50-4A86-B19D-096C172EE8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533400" y="2057400"/>
            <a:ext cx="38481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33900" y="2057400"/>
            <a:ext cx="38481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B7A05E-C741-45E4-B68A-5CAEA5FA4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8ED542-9698-4058-AE17-EDAB2225B5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D4E04-F577-4016-B3DF-F89A7F3B66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80047-C419-4180-91D4-BE7E02344E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250B99-AD44-49AE-9BF3-FEE0F7FAD7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BC36F-2AE4-4CEA-BFCC-0166AADDFC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2" name="Picture 18" descr="1089h9514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7924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คลิกเพื่อแก้ไขลักษณะชื่อเรื่องต้นแบบ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057400"/>
            <a:ext cx="7848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13525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0" y="6629400"/>
            <a:ext cx="4876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en-US"/>
              <a:t>Free powerpoint template: www.brainybetty.com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553200"/>
            <a:ext cx="152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BCB6E965-15E9-453E-81D0-19C26592701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Rage Italic" pitchFamily="66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Rage Italic" pitchFamily="66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Rage Italic" pitchFamily="66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Rage Italic" pitchFamily="66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Rage Italic" pitchFamily="66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Rage Italic" pitchFamily="66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Rage Italic" pitchFamily="66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800" b="1">
          <a:solidFill>
            <a:schemeClr val="bg1"/>
          </a:solidFill>
          <a:latin typeface="Rage Italic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4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–"/>
        <a:defRPr sz="40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36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–"/>
        <a:defRPr sz="32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»"/>
        <a:defRPr sz="32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»"/>
        <a:defRPr sz="32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»"/>
        <a:defRPr sz="32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»"/>
        <a:defRPr sz="32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»"/>
        <a:defRPr sz="3200">
          <a:solidFill>
            <a:schemeClr val="bg1"/>
          </a:solidFill>
          <a:latin typeface="+mn-lt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03520" y="642918"/>
            <a:ext cx="6952856" cy="3167082"/>
          </a:xfrm>
          <a:prstGeom prst="cloud">
            <a:avLst/>
          </a:prstGeom>
          <a:solidFill>
            <a:srgbClr val="FF0066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sz="4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SYSTEM</a:t>
            </a:r>
            <a:endParaRPr lang="en-US" sz="4800" b="1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Panatda</a:t>
            </a:r>
            <a:r>
              <a:rPr lang="en-US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</a:t>
            </a:r>
            <a:r>
              <a:rPr lang="en-US" dirty="0" err="1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noennil</a:t>
            </a:r>
            <a:endParaRPr lang="en-US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r>
              <a:rPr lang="en-US" dirty="0" err="1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Photakphittayakhom</a:t>
            </a:r>
            <a:r>
              <a:rPr lang="en-US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School</a:t>
            </a:r>
            <a:endParaRPr lang="en-US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10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Absolute value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95536" y="1357298"/>
                <a:ext cx="8208912" cy="5143536"/>
              </a:xfrm>
            </p:spPr>
            <p:txBody>
              <a:bodyPr/>
              <a:lstStyle/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The absolute value of a number is its distance from 0 on a number line.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The symbol for the absolute value of a number n is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1" i="1" smtClean="0">
                            <a:latin typeface="Cambria Math"/>
                            <a:cs typeface="2005_iannnnnBMX" pitchFamily="2" charset="0"/>
                          </a:rPr>
                        </m:ctrlPr>
                      </m:dPr>
                      <m:e>
                        <m:r>
                          <a:rPr lang="en-US" sz="2000" b="1" i="1" smtClean="0">
                            <a:latin typeface="Cambria Math"/>
                            <a:cs typeface="2005_iannnnnBMX" pitchFamily="2" charset="0"/>
                          </a:rPr>
                          <m:t>𝒏</m:t>
                        </m:r>
                      </m:e>
                    </m:d>
                  </m:oMath>
                </a14:m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. Opposite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numbers have the same absolute value.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Example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Find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1" i="1">
                            <a:latin typeface="Cambria Math"/>
                            <a:cs typeface="2005_iannnnnBMX" pitchFamily="2" charset="0"/>
                          </a:rPr>
                        </m:ctrlPr>
                      </m:dPr>
                      <m:e>
                        <m:r>
                          <a:rPr lang="en-US" sz="2000" b="1" i="1" smtClean="0">
                            <a:latin typeface="Cambria Math"/>
                            <a:cs typeface="2005_iannnnnBMX" pitchFamily="2" charset="0"/>
                          </a:rPr>
                          <m:t>−</m:t>
                        </m:r>
                        <m:r>
                          <a:rPr lang="en-US" sz="2000" b="1" i="1" smtClean="0">
                            <a:latin typeface="Cambria Math"/>
                            <a:cs typeface="2005_iannnnnBMX" pitchFamily="2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and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1" i="1">
                            <a:latin typeface="Cambria Math"/>
                            <a:cs typeface="2005_iannnnnBMX" pitchFamily="2" charset="0"/>
                          </a:rPr>
                        </m:ctrlPr>
                      </m:dPr>
                      <m:e>
                        <m:r>
                          <a:rPr lang="en-US" sz="2000" b="1" i="1" smtClean="0">
                            <a:latin typeface="Cambria Math"/>
                            <a:cs typeface="2005_iannnnnBMX" pitchFamily="2" charset="0"/>
                          </a:rPr>
                          <m:t>𝟐</m:t>
                        </m:r>
                      </m:e>
                    </m:d>
                  </m:oMath>
                </a14:m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                 4 units       2 units</a:t>
                </a:r>
                <a:endParaRPr lang="en-US" sz="2800" b="1" dirty="0">
                  <a:solidFill>
                    <a:srgbClr val="00B0F0"/>
                  </a:solidFill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     -5 </a:t>
                </a: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 -</a:t>
                </a:r>
                <a:r>
                  <a:rPr lang="en-US" sz="2800" b="1" dirty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4  -3  </a:t>
                </a: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 -</a:t>
                </a:r>
                <a:r>
                  <a:rPr lang="en-US" sz="2800" b="1" dirty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2  -1   </a:t>
                </a: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  0    </a:t>
                </a:r>
                <a:r>
                  <a:rPr lang="en-US" sz="2800" b="1" dirty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1   </a:t>
                </a: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 2    3    4    5</a:t>
                </a:r>
                <a:endParaRPr lang="en-US" sz="2800" b="1" dirty="0">
                  <a:solidFill>
                    <a:srgbClr val="FFFF00"/>
                  </a:solidFill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Since -4 is four units from 0,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1" i="1">
                            <a:latin typeface="Cambria Math"/>
                            <a:cs typeface="2005_iannnnnBMX" pitchFamily="2" charset="0"/>
                          </a:rPr>
                        </m:ctrlPr>
                      </m:dPr>
                      <m:e>
                        <m:r>
                          <a:rPr lang="en-US" sz="2000" b="1" i="1">
                            <a:latin typeface="Cambria Math"/>
                            <a:cs typeface="2005_iannnnnBMX" pitchFamily="2" charset="0"/>
                          </a:rPr>
                          <m:t>−</m:t>
                        </m:r>
                        <m:r>
                          <a:rPr lang="en-US" sz="2000" b="1" i="1">
                            <a:latin typeface="Cambria Math"/>
                            <a:cs typeface="2005_iannnnnBMX" pitchFamily="2" charset="0"/>
                          </a:rPr>
                          <m:t>𝟒</m:t>
                        </m:r>
                      </m:e>
                    </m:d>
                  </m:oMath>
                </a14:m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= 4. Since 2 is two units from 0,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1" i="1">
                            <a:latin typeface="Cambria Math"/>
                            <a:cs typeface="2005_iannnnnBMX" pitchFamily="2" charset="0"/>
                          </a:rPr>
                        </m:ctrlPr>
                      </m:dPr>
                      <m:e>
                        <m:r>
                          <a:rPr lang="en-US" sz="2000" b="1" i="1">
                            <a:latin typeface="Cambria Math"/>
                            <a:cs typeface="2005_iannnnnBMX" pitchFamily="2" charset="0"/>
                          </a:rPr>
                          <m:t>𝟐</m:t>
                        </m:r>
                      </m:e>
                    </m:d>
                  </m:oMath>
                </a14:m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= 2.</a:t>
                </a:r>
              </a:p>
            </p:txBody>
          </p:sp>
        </mc:Choice>
        <mc:Fallback xmlns="">
          <p:sp>
            <p:nvSpPr>
              <p:cNvPr id="51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95536" y="1357298"/>
                <a:ext cx="8208912" cy="5143536"/>
              </a:xfrm>
              <a:blipFill rotWithShape="1">
                <a:blip r:embed="rId2"/>
                <a:stretch>
                  <a:fillRect l="-1560" t="-1186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กลุ่ม 6"/>
          <p:cNvGrpSpPr/>
          <p:nvPr/>
        </p:nvGrpSpPr>
        <p:grpSpPr>
          <a:xfrm>
            <a:off x="467544" y="4873389"/>
            <a:ext cx="5616624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วงเล็บปีกกาซ้าย 1"/>
          <p:cNvSpPr/>
          <p:nvPr/>
        </p:nvSpPr>
        <p:spPr>
          <a:xfrm rot="5400000">
            <a:off x="2184797" y="3797431"/>
            <a:ext cx="307362" cy="173074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0" name="วงเล็บปีกกาซ้าย 19"/>
          <p:cNvSpPr/>
          <p:nvPr/>
        </p:nvSpPr>
        <p:spPr>
          <a:xfrm rot="5400000">
            <a:off x="3591006" y="4220199"/>
            <a:ext cx="153681" cy="92799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แผนผังลำดับงาน: ตัวเชื่อมต่อ 2"/>
          <p:cNvSpPr/>
          <p:nvPr/>
        </p:nvSpPr>
        <p:spPr>
          <a:xfrm>
            <a:off x="1394730" y="4888491"/>
            <a:ext cx="146564" cy="127968"/>
          </a:xfrm>
          <a:prstGeom prst="flowChartConnector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2" name="แผนผังลำดับงาน: ตัวเชื่อมต่อ 21"/>
          <p:cNvSpPr/>
          <p:nvPr/>
        </p:nvSpPr>
        <p:spPr>
          <a:xfrm>
            <a:off x="4065396" y="4882223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3" name="แผนผังลำดับงาน: ตัวเชื่อมต่อ 22"/>
          <p:cNvSpPr/>
          <p:nvPr/>
        </p:nvSpPr>
        <p:spPr>
          <a:xfrm>
            <a:off x="3131840" y="4895286"/>
            <a:ext cx="146564" cy="127968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Absolute value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95536" y="1357298"/>
                <a:ext cx="8208912" cy="5143536"/>
              </a:xfrm>
            </p:spPr>
            <p:txBody>
              <a:bodyPr/>
              <a:lstStyle/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Example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 Find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1" i="1">
                            <a:latin typeface="Cambria Math"/>
                            <a:cs typeface="2005_iannnnnBMX" pitchFamily="2" charset="0"/>
                          </a:rPr>
                        </m:ctrlPr>
                      </m:dPr>
                      <m:e>
                        <m:r>
                          <a:rPr lang="en-US" sz="2000" b="1" i="1" smtClean="0">
                            <a:latin typeface="Cambria Math"/>
                            <a:cs typeface="2005_iannnnnBMX" pitchFamily="2" charset="0"/>
                          </a:rPr>
                          <m:t>−</m:t>
                        </m:r>
                        <m:r>
                          <a:rPr lang="en-US" sz="2000" b="1" i="1" smtClean="0">
                            <a:latin typeface="Cambria Math"/>
                            <a:cs typeface="2005_iannnnnBMX" pitchFamily="2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</a:t>
                </a: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                         1 units      </a:t>
                </a:r>
                <a:endParaRPr lang="en-US" sz="2800" b="1" dirty="0">
                  <a:solidFill>
                    <a:srgbClr val="00B0F0"/>
                  </a:solidFill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     </a:t>
                </a:r>
                <a:r>
                  <a:rPr lang="en-US" sz="2800" b="1" dirty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-5 </a:t>
                </a: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 -</a:t>
                </a:r>
                <a:r>
                  <a:rPr lang="en-US" sz="2800" b="1" dirty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4  -3  </a:t>
                </a: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 -</a:t>
                </a:r>
                <a:r>
                  <a:rPr lang="en-US" sz="2800" b="1" dirty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2  </a:t>
                </a: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 -</a:t>
                </a:r>
                <a:r>
                  <a:rPr lang="en-US" sz="2800" b="1" dirty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1   </a:t>
                </a: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 0    </a:t>
                </a:r>
                <a:r>
                  <a:rPr lang="en-US" sz="2800" b="1" dirty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1   </a:t>
                </a: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 2    3    4    5</a:t>
                </a:r>
                <a:endParaRPr lang="en-US" sz="2800" b="1" dirty="0">
                  <a:solidFill>
                    <a:srgbClr val="FFFF00"/>
                  </a:solidFill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Since -1 is one units from 0,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1" i="1">
                            <a:latin typeface="Cambria Math"/>
                            <a:cs typeface="2005_iannnnnBMX" pitchFamily="2" charset="0"/>
                          </a:rPr>
                        </m:ctrlPr>
                      </m:dPr>
                      <m:e>
                        <m:r>
                          <a:rPr lang="en-US" sz="2000" b="1" i="1">
                            <a:latin typeface="Cambria Math"/>
                            <a:cs typeface="2005_iannnnnBMX" pitchFamily="2" charset="0"/>
                          </a:rPr>
                          <m:t>−</m:t>
                        </m:r>
                        <m:r>
                          <a:rPr lang="en-US" sz="2000" b="1" i="1" smtClean="0">
                            <a:latin typeface="Cambria Math"/>
                            <a:cs typeface="2005_iannnnnBMX" pitchFamily="2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= 1. </a:t>
                </a:r>
              </a:p>
              <a:p>
                <a:pPr marL="514350" indent="-514350">
                  <a:buNone/>
                </a:pPr>
                <a:r>
                  <a:rPr lang="en-US" sz="2800" b="1" dirty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Example</a:t>
                </a: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 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Find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1" i="1">
                            <a:latin typeface="Cambria Math"/>
                            <a:cs typeface="2005_iannnnnBMX" pitchFamily="2" charset="0"/>
                          </a:rPr>
                        </m:ctrlPr>
                      </m:dPr>
                      <m:e>
                        <m:r>
                          <a:rPr lang="en-US" sz="2000" b="1" i="1">
                            <a:latin typeface="Cambria Math"/>
                            <a:cs typeface="2005_iannnnnBMX" pitchFamily="2" charset="0"/>
                          </a:rPr>
                          <m:t>𝟕</m:t>
                        </m:r>
                      </m:e>
                    </m:d>
                  </m:oMath>
                </a14:m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 </a:t>
                </a:r>
              </a:p>
              <a:p>
                <a:pPr marL="514350" indent="-514350">
                  <a:buNone/>
                </a:pPr>
                <a:r>
                  <a:rPr lang="en-US" sz="2800" b="1" dirty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                              7 units</a:t>
                </a:r>
              </a:p>
              <a:p>
                <a:pPr marL="514350" indent="-514350">
                  <a:buNone/>
                </a:pP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     -2  -1    0    1    2    3    4    5   6    7    8</a:t>
                </a:r>
              </a:p>
              <a:p>
                <a:pPr marL="514350" indent="-514350">
                  <a:buNone/>
                </a:pP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Since 7 is seven units from 0,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1" i="1">
                            <a:latin typeface="Cambria Math"/>
                            <a:cs typeface="2005_iannnnnBMX" pitchFamily="2" charset="0"/>
                          </a:rPr>
                        </m:ctrlPr>
                      </m:dPr>
                      <m:e>
                        <m:r>
                          <a:rPr lang="en-US" sz="2000" b="1" i="1">
                            <a:latin typeface="Cambria Math"/>
                            <a:cs typeface="2005_iannnnnBMX" pitchFamily="2" charset="0"/>
                          </a:rPr>
                          <m:t>𝟕</m:t>
                        </m:r>
                      </m:e>
                    </m:d>
                  </m:oMath>
                </a14:m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 = 7. </a:t>
                </a:r>
              </a:p>
              <a:p>
                <a:pPr marL="514350" indent="-514350">
                  <a:buNone/>
                </a:pPr>
                <a:endParaRPr lang="en-US" sz="2800" b="1" dirty="0" smtClean="0">
                  <a:latin typeface="2005_iannnnnBMX" pitchFamily="2" charset="0"/>
                  <a:cs typeface="2005_iannnnnBMX" pitchFamily="2" charset="0"/>
                </a:endParaRPr>
              </a:p>
            </p:txBody>
          </p:sp>
        </mc:Choice>
        <mc:Fallback xmlns="">
          <p:sp>
            <p:nvSpPr>
              <p:cNvPr id="51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95536" y="1357298"/>
                <a:ext cx="8208912" cy="5143536"/>
              </a:xfrm>
              <a:blipFill rotWithShape="1">
                <a:blip r:embed="rId2"/>
                <a:stretch>
                  <a:fillRect l="-1560" t="-1186" b="-3084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กลุ่ม 6"/>
          <p:cNvGrpSpPr/>
          <p:nvPr/>
        </p:nvGrpSpPr>
        <p:grpSpPr>
          <a:xfrm>
            <a:off x="465921" y="2791539"/>
            <a:ext cx="5616624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วงเล็บปีกกาซ้าย 1"/>
          <p:cNvSpPr/>
          <p:nvPr/>
        </p:nvSpPr>
        <p:spPr>
          <a:xfrm rot="5400000">
            <a:off x="2817193" y="2341596"/>
            <a:ext cx="307362" cy="46594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แผนผังลำดับงาน: ตัวเชื่อมต่อ 2"/>
          <p:cNvSpPr/>
          <p:nvPr/>
        </p:nvSpPr>
        <p:spPr>
          <a:xfrm>
            <a:off x="2662996" y="2769100"/>
            <a:ext cx="146564" cy="127968"/>
          </a:xfrm>
          <a:prstGeom prst="flowChartConnector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3" name="แผนผังลำดับงาน: ตัวเชื่อมต่อ 22"/>
          <p:cNvSpPr/>
          <p:nvPr/>
        </p:nvSpPr>
        <p:spPr>
          <a:xfrm>
            <a:off x="3130566" y="2772329"/>
            <a:ext cx="146564" cy="127968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22" name="กลุ่ม 21"/>
          <p:cNvGrpSpPr/>
          <p:nvPr/>
        </p:nvGrpSpPr>
        <p:grpSpPr>
          <a:xfrm>
            <a:off x="467544" y="5373216"/>
            <a:ext cx="5616624" cy="143070"/>
            <a:chOff x="755576" y="3549715"/>
            <a:chExt cx="4680520" cy="220741"/>
          </a:xfrm>
        </p:grpSpPr>
        <p:cxnSp>
          <p:nvCxnSpPr>
            <p:cNvPr id="24" name="ลูกศรเชื่อมต่อแบบตรง 23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ตัวเชื่อมต่อตรง 24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ตัวเชื่อมต่อตรง 25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ตัวเชื่อมต่อตรง 26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ตัวเชื่อมต่อตรง 27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ตัวเชื่อมต่อตรง 28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ตัวเชื่อมต่อตรง 32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ตัวเชื่อมต่อตรง 33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วงเล็บปีกกาซ้าย 35"/>
          <p:cNvSpPr/>
          <p:nvPr/>
        </p:nvSpPr>
        <p:spPr>
          <a:xfrm rot="5400000">
            <a:off x="3394590" y="3508066"/>
            <a:ext cx="175081" cy="318530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7" name="แผนผังลำดับงาน: ตัวเชื่อมต่อ 36"/>
          <p:cNvSpPr/>
          <p:nvPr/>
        </p:nvSpPr>
        <p:spPr>
          <a:xfrm>
            <a:off x="1816198" y="5388318"/>
            <a:ext cx="146564" cy="127968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8" name="แผนผังลำดับงาน: ตัวเชื่อมต่อ 37"/>
          <p:cNvSpPr/>
          <p:nvPr/>
        </p:nvSpPr>
        <p:spPr>
          <a:xfrm>
            <a:off x="4967407" y="5376201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4063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625236" y="500042"/>
            <a:ext cx="3458932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12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Comparing Integers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You can use a number line to compare integers.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Any number on the right of the zero is greater than any number on the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left of the zero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            -5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-2   -1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0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: 5 is greater than -2 and we show it by writing 5 &gt; -2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We can also write -2 is smaller than 5 by writing -2 &lt; 5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&gt;, &lt; ,</a:t>
            </a:r>
            <a:r>
              <a:rPr lang="en-US" sz="1800" b="1" dirty="0" smtClean="0">
                <a:latin typeface="2005_iannnnnBMX" pitchFamily="2" charset="0"/>
                <a:cs typeface="2005_iannnnnBMX" pitchFamily="2" charset="0"/>
                <a:sym typeface="Symbol"/>
              </a:rPr>
              <a:t>,  </a:t>
            </a:r>
            <a:r>
              <a:rPr lang="en-US" sz="1800" b="1" dirty="0" smtClean="0">
                <a:latin typeface="Times New Roman"/>
                <a:cs typeface="Times New Roman"/>
                <a:sym typeface="Symbol"/>
              </a:rPr>
              <a:t>≥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are called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INEQUALITY SIGNS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&gt; Mean ‘ is greater than’		    , &lt; mean ‘is smaller than’</a:t>
            </a:r>
          </a:p>
          <a:p>
            <a:pPr marL="514350" indent="-514350">
              <a:buNone/>
            </a:pPr>
            <a:r>
              <a:rPr lang="en-US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/>
                <a:cs typeface="Times New Roman"/>
                <a:sym typeface="Symbol"/>
              </a:rPr>
              <a:t>≥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/>
                <a:cs typeface="Times New Roman"/>
                <a:sym typeface="Symbol"/>
              </a:rPr>
              <a:t>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Mean ‘ is greater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than or equal to’  ,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</a:t>
            </a:r>
            <a: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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mean ‘is smaller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than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or equal to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’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</p:txBody>
      </p:sp>
      <p:grpSp>
        <p:nvGrpSpPr>
          <p:cNvPr id="7" name="กลุ่ม 6"/>
          <p:cNvGrpSpPr/>
          <p:nvPr/>
        </p:nvGrpSpPr>
        <p:grpSpPr>
          <a:xfrm>
            <a:off x="1619672" y="2852936"/>
            <a:ext cx="5616624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5268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625237" y="500042"/>
            <a:ext cx="357414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Comparing Integers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Comparing Integers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1) Compare -6 and -4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  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            -8     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6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-4          0         2    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Since -6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is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to the left of -4 on the number line, -6 &lt; -4, or -4 &gt; -6.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2)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Compare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-5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and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3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  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            -8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-7  -6  -5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-3    -1    0    1    2    3     </a:t>
            </a:r>
            <a:endParaRPr lang="en-US" sz="2800" b="1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Since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-5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is to the left of 3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on the number line,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-5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&lt; 3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or 3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&gt;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-5.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</p:txBody>
      </p:sp>
      <p:grpSp>
        <p:nvGrpSpPr>
          <p:cNvPr id="7" name="กลุ่ม 6"/>
          <p:cNvGrpSpPr/>
          <p:nvPr/>
        </p:nvGrpSpPr>
        <p:grpSpPr>
          <a:xfrm>
            <a:off x="1619672" y="2780928"/>
            <a:ext cx="5616624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แผนผังลำดับงาน: ตัวเชื่อมต่อ 1"/>
          <p:cNvSpPr/>
          <p:nvPr/>
        </p:nvSpPr>
        <p:spPr>
          <a:xfrm>
            <a:off x="3000364" y="2780928"/>
            <a:ext cx="131476" cy="143070"/>
          </a:xfrm>
          <a:prstGeom prst="flowChartConnector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1" name="แผนผังลำดับงาน: ตัวเชื่อมต่อ 20"/>
          <p:cNvSpPr/>
          <p:nvPr/>
        </p:nvSpPr>
        <p:spPr>
          <a:xfrm>
            <a:off x="3855456" y="2796436"/>
            <a:ext cx="131476" cy="143070"/>
          </a:xfrm>
          <a:prstGeom prst="flowChartConnector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22" name="กลุ่ม 21"/>
          <p:cNvGrpSpPr/>
          <p:nvPr/>
        </p:nvGrpSpPr>
        <p:grpSpPr>
          <a:xfrm>
            <a:off x="1619672" y="4797152"/>
            <a:ext cx="5616624" cy="143070"/>
            <a:chOff x="755576" y="3549715"/>
            <a:chExt cx="4680520" cy="220741"/>
          </a:xfrm>
        </p:grpSpPr>
        <p:cxnSp>
          <p:nvCxnSpPr>
            <p:cNvPr id="23" name="ลูกศรเชื่อมต่อแบบตรง 22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ตัวเชื่อมต่อตรง 23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ตัวเชื่อมต่อตรง 24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ตัวเชื่อมต่อตรง 25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ตัวเชื่อมต่อตรง 26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ตัวเชื่อมต่อตรง 27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ตัวเชื่อมต่อตรง 28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ตัวเชื่อมต่อตรง 32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ตัวเชื่อมต่อตรง 33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แผนผังลำดับงาน: ตัวเชื่อมต่อ 34"/>
          <p:cNvSpPr/>
          <p:nvPr/>
        </p:nvSpPr>
        <p:spPr>
          <a:xfrm>
            <a:off x="6605303" y="4819329"/>
            <a:ext cx="131476" cy="143070"/>
          </a:xfrm>
          <a:prstGeom prst="flowChartConnector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6" name="แผนผังลำดับงาน: ตัวเชื่อมต่อ 35"/>
          <p:cNvSpPr/>
          <p:nvPr/>
        </p:nvSpPr>
        <p:spPr>
          <a:xfrm>
            <a:off x="3411199" y="4819329"/>
            <a:ext cx="131476" cy="143070"/>
          </a:xfrm>
          <a:prstGeom prst="flowChartConnector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028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737901" y="500042"/>
            <a:ext cx="3346267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14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Ordering Integers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Order -2, 3, and -6 from least to greatest.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						   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Put the integers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-7  -6   -5  -4   -3  -2   -1    0    1    2    3         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on the same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numbers from left to right are -6, -2, and 3.         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number line.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  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Order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-5, 0,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and 4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from least to greatest.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					       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Put the integers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-6   -5  -4   -3  -2   -1    0    1    2    3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4            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on the same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The numbers from left to right are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-5,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0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,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and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4.             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number line.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</p:txBody>
      </p:sp>
      <p:grpSp>
        <p:nvGrpSpPr>
          <p:cNvPr id="7" name="กลุ่ม 6"/>
          <p:cNvGrpSpPr/>
          <p:nvPr/>
        </p:nvGrpSpPr>
        <p:grpSpPr>
          <a:xfrm>
            <a:off x="467544" y="2780928"/>
            <a:ext cx="5616624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แผนผังลำดับงาน: ตัวเชื่อมต่อ 21"/>
          <p:cNvSpPr/>
          <p:nvPr/>
        </p:nvSpPr>
        <p:spPr>
          <a:xfrm>
            <a:off x="5406019" y="2803490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แผนผังลำดับงาน: ตัวเชื่อมต่อ 23"/>
          <p:cNvSpPr/>
          <p:nvPr/>
        </p:nvSpPr>
        <p:spPr>
          <a:xfrm>
            <a:off x="1399826" y="2796030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แผนผังลำดับงาน: ตัวเชื่อมต่อ 24"/>
          <p:cNvSpPr/>
          <p:nvPr/>
        </p:nvSpPr>
        <p:spPr>
          <a:xfrm>
            <a:off x="3059832" y="2803669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3" name="ลูกศรเชื่อมต่อแบบตรง 2"/>
          <p:cNvCxnSpPr/>
          <p:nvPr/>
        </p:nvCxnSpPr>
        <p:spPr>
          <a:xfrm flipH="1">
            <a:off x="6370050" y="3212976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กลุ่ม 25"/>
          <p:cNvGrpSpPr/>
          <p:nvPr/>
        </p:nvGrpSpPr>
        <p:grpSpPr>
          <a:xfrm>
            <a:off x="467544" y="5374162"/>
            <a:ext cx="5616624" cy="143070"/>
            <a:chOff x="755576" y="3549715"/>
            <a:chExt cx="4680520" cy="220741"/>
          </a:xfrm>
        </p:grpSpPr>
        <p:cxnSp>
          <p:nvCxnSpPr>
            <p:cNvPr id="27" name="ลูกศรเชื่อมต่อแบบตรง 26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ตัวเชื่อมต่อตรง 27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ตัวเชื่อมต่อตรง 28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ตัวเชื่อมต่อตรง 32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ตัวเชื่อมต่อตรง 33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ตัวเชื่อมต่อตรง 35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ตัวเชื่อมต่อตรง 37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ลูกศรเชื่อมต่อแบบตรง 38"/>
          <p:cNvCxnSpPr/>
          <p:nvPr/>
        </p:nvCxnSpPr>
        <p:spPr>
          <a:xfrm flipH="1">
            <a:off x="6322207" y="5453248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แผนผังลำดับงาน: ตัวเชื่อมต่อ 40"/>
          <p:cNvSpPr/>
          <p:nvPr/>
        </p:nvSpPr>
        <p:spPr>
          <a:xfrm>
            <a:off x="5440112" y="5386430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2" name="แผนผังลำดับงาน: ตัวเชื่อมต่อ 41"/>
          <p:cNvSpPr/>
          <p:nvPr/>
        </p:nvSpPr>
        <p:spPr>
          <a:xfrm>
            <a:off x="3591417" y="5395138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3" name="แผนผังลำดับงาน: ตัวเชื่อมต่อ 42"/>
          <p:cNvSpPr/>
          <p:nvPr/>
        </p:nvSpPr>
        <p:spPr>
          <a:xfrm>
            <a:off x="1405662" y="5358032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514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467544" y="404664"/>
            <a:ext cx="7992888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15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Adding two positive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and adding two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negative integers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Add the following : 2 +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3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=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5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We can show the above addition with the help of a number line.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Move 3 steps to the right ‘(3)’        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 from  here ‘2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’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      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0    1    2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6  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Add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the following : 2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+ 5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= 7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We can show the above addition with the help of a number line.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Move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5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steps to the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right ‘5’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from here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‘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2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’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         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 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-2  -1   -0    1    2    3    4    5   6    7    8</a:t>
            </a:r>
          </a:p>
        </p:txBody>
      </p:sp>
      <p:grpSp>
        <p:nvGrpSpPr>
          <p:cNvPr id="7" name="กลุ่ม 6"/>
          <p:cNvGrpSpPr/>
          <p:nvPr/>
        </p:nvGrpSpPr>
        <p:grpSpPr>
          <a:xfrm>
            <a:off x="467544" y="3429000"/>
            <a:ext cx="5616624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แผนผังลำดับงาน: ตัวเชื่อมต่อ 21"/>
          <p:cNvSpPr/>
          <p:nvPr/>
        </p:nvSpPr>
        <p:spPr>
          <a:xfrm>
            <a:off x="4973971" y="3444102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แผนผังลำดับงาน: ตัวเชื่อมต่อ 23"/>
          <p:cNvSpPr/>
          <p:nvPr/>
        </p:nvSpPr>
        <p:spPr>
          <a:xfrm>
            <a:off x="3598362" y="3474681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3" name="ลูกศรเชื่อมต่อแบบตรง 2"/>
          <p:cNvCxnSpPr/>
          <p:nvPr/>
        </p:nvCxnSpPr>
        <p:spPr>
          <a:xfrm flipH="1">
            <a:off x="5120535" y="3212976"/>
            <a:ext cx="319577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กลุ่ม 25"/>
          <p:cNvGrpSpPr/>
          <p:nvPr/>
        </p:nvGrpSpPr>
        <p:grpSpPr>
          <a:xfrm>
            <a:off x="467544" y="5981776"/>
            <a:ext cx="5616624" cy="143070"/>
            <a:chOff x="755576" y="3549715"/>
            <a:chExt cx="4680520" cy="220741"/>
          </a:xfrm>
        </p:grpSpPr>
        <p:cxnSp>
          <p:nvCxnSpPr>
            <p:cNvPr id="27" name="ลูกศรเชื่อมต่อแบบตรง 26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ตัวเชื่อมต่อตรง 27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ตัวเชื่อมต่อตรง 28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ตัวเชื่อมต่อตรง 32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ตัวเชื่อมต่อตรง 33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ตัวเชื่อมต่อตรง 35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ตัวเชื่อมต่อตรง 37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แผนผังลำดับงาน: ตัวเชื่อมต่อ 41"/>
          <p:cNvSpPr/>
          <p:nvPr/>
        </p:nvSpPr>
        <p:spPr>
          <a:xfrm>
            <a:off x="4988276" y="5971394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3" name="แผนผังลำดับงาน: ตัวเชื่อมต่อ 42"/>
          <p:cNvSpPr/>
          <p:nvPr/>
        </p:nvSpPr>
        <p:spPr>
          <a:xfrm>
            <a:off x="2697244" y="5984761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49" name="ลูกศรเชื่อมต่อแบบตรง 48"/>
          <p:cNvCxnSpPr/>
          <p:nvPr/>
        </p:nvCxnSpPr>
        <p:spPr>
          <a:xfrm>
            <a:off x="2699792" y="3212976"/>
            <a:ext cx="36004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ลูกศรเชื่อมต่อแบบตรง 55"/>
          <p:cNvCxnSpPr/>
          <p:nvPr/>
        </p:nvCxnSpPr>
        <p:spPr>
          <a:xfrm>
            <a:off x="2392004" y="5715718"/>
            <a:ext cx="36004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ลูกศรเชื่อมต่อแบบตรง 56"/>
          <p:cNvCxnSpPr/>
          <p:nvPr/>
        </p:nvCxnSpPr>
        <p:spPr>
          <a:xfrm flipH="1">
            <a:off x="5096089" y="5664480"/>
            <a:ext cx="319577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ส่วนโค้ง 43"/>
          <p:cNvSpPr/>
          <p:nvPr/>
        </p:nvSpPr>
        <p:spPr>
          <a:xfrm>
            <a:off x="3645518" y="3191181"/>
            <a:ext cx="1409702" cy="591166"/>
          </a:xfrm>
          <a:prstGeom prst="arc">
            <a:avLst>
              <a:gd name="adj1" fmla="val 1091592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50" name="ลูกศรเชื่อมต่อแบบตรง 49"/>
          <p:cNvCxnSpPr/>
          <p:nvPr/>
        </p:nvCxnSpPr>
        <p:spPr>
          <a:xfrm>
            <a:off x="5010418" y="3378787"/>
            <a:ext cx="72008" cy="1222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ส่วนโค้ง 51"/>
          <p:cNvSpPr/>
          <p:nvPr/>
        </p:nvSpPr>
        <p:spPr>
          <a:xfrm>
            <a:off x="2770526" y="5638354"/>
            <a:ext cx="2291032" cy="860864"/>
          </a:xfrm>
          <a:prstGeom prst="arc">
            <a:avLst>
              <a:gd name="adj1" fmla="val 1096702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59" name="ลูกศรเชื่อมต่อแบบตรง 58"/>
          <p:cNvCxnSpPr/>
          <p:nvPr/>
        </p:nvCxnSpPr>
        <p:spPr>
          <a:xfrm>
            <a:off x="4997355" y="5958012"/>
            <a:ext cx="72008" cy="1222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761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467544" y="404664"/>
            <a:ext cx="7992888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16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Adding two positive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and adding two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negative integers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Add the following : (-2) + (-3) = (-5)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We can show the above addition with the help of a number line.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Move 3 steps to the left ‘(-3)’        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     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from  here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‘-2’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-9  -8  -7   -6   -5  -4   -3   -2   -1    0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       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Add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the following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(-2)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+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(-5)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(-7) 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We can show the above addition with the help of a number line.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Move 5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steps to the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left ‘-5’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                 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from here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‘-2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’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-11 -10 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9  -8  -7   -6   -5  -4   -3   -2   -1    </a:t>
            </a:r>
            <a:endParaRPr lang="en-US" sz="2800" b="1" dirty="0" smtClean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grpSp>
        <p:nvGrpSpPr>
          <p:cNvPr id="7" name="กลุ่ม 6"/>
          <p:cNvGrpSpPr/>
          <p:nvPr/>
        </p:nvGrpSpPr>
        <p:grpSpPr>
          <a:xfrm>
            <a:off x="467544" y="3429000"/>
            <a:ext cx="5616624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แผนผังลำดับงาน: ตัวเชื่อมต่อ 21"/>
          <p:cNvSpPr/>
          <p:nvPr/>
        </p:nvSpPr>
        <p:spPr>
          <a:xfrm>
            <a:off x="4067944" y="3444102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แผนผังลำดับงาน: ตัวเชื่อมต่อ 23"/>
          <p:cNvSpPr/>
          <p:nvPr/>
        </p:nvSpPr>
        <p:spPr>
          <a:xfrm>
            <a:off x="2627784" y="3474681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3" name="ลูกศรเชื่อมต่อแบบตรง 2"/>
          <p:cNvCxnSpPr/>
          <p:nvPr/>
        </p:nvCxnSpPr>
        <p:spPr>
          <a:xfrm flipH="1">
            <a:off x="4211960" y="3212976"/>
            <a:ext cx="319577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กลุ่ม 25"/>
          <p:cNvGrpSpPr/>
          <p:nvPr/>
        </p:nvGrpSpPr>
        <p:grpSpPr>
          <a:xfrm>
            <a:off x="467544" y="5981776"/>
            <a:ext cx="5616624" cy="143070"/>
            <a:chOff x="755576" y="3549715"/>
            <a:chExt cx="4680520" cy="220741"/>
          </a:xfrm>
        </p:grpSpPr>
        <p:cxnSp>
          <p:nvCxnSpPr>
            <p:cNvPr id="27" name="ลูกศรเชื่อมต่อแบบตรง 26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ตัวเชื่อมต่อตรง 27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ตัวเชื่อมต่อตรง 28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ตัวเชื่อมต่อตรง 32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ตัวเชื่อมต่อตรง 33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ตัวเชื่อมต่อตรง 35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ตัวเชื่อมต่อตรง 37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แผนผังลำดับงาน: ตัวเชื่อมต่อ 41"/>
          <p:cNvSpPr/>
          <p:nvPr/>
        </p:nvSpPr>
        <p:spPr>
          <a:xfrm>
            <a:off x="4988276" y="5971394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3" name="แผนผังลำดับงาน: ตัวเชื่อมต่อ 42"/>
          <p:cNvSpPr/>
          <p:nvPr/>
        </p:nvSpPr>
        <p:spPr>
          <a:xfrm>
            <a:off x="2697244" y="5984761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49" name="ลูกศรเชื่อมต่อแบบตรง 48"/>
          <p:cNvCxnSpPr/>
          <p:nvPr/>
        </p:nvCxnSpPr>
        <p:spPr>
          <a:xfrm>
            <a:off x="2339752" y="3212976"/>
            <a:ext cx="36004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ลูกศรเชื่อมต่อแบบตรง 55"/>
          <p:cNvCxnSpPr/>
          <p:nvPr/>
        </p:nvCxnSpPr>
        <p:spPr>
          <a:xfrm>
            <a:off x="2392004" y="5715718"/>
            <a:ext cx="36004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ลูกศรเชื่อมต่อแบบตรง 56"/>
          <p:cNvCxnSpPr/>
          <p:nvPr/>
        </p:nvCxnSpPr>
        <p:spPr>
          <a:xfrm flipH="1">
            <a:off x="5188527" y="5677543"/>
            <a:ext cx="319577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ส่วนโค้ง 43"/>
          <p:cNvSpPr/>
          <p:nvPr/>
        </p:nvSpPr>
        <p:spPr>
          <a:xfrm>
            <a:off x="2725918" y="3191181"/>
            <a:ext cx="1409702" cy="591166"/>
          </a:xfrm>
          <a:prstGeom prst="arc">
            <a:avLst>
              <a:gd name="adj1" fmla="val 1091592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2" name="ส่วนโค้ง 51"/>
          <p:cNvSpPr/>
          <p:nvPr/>
        </p:nvSpPr>
        <p:spPr>
          <a:xfrm>
            <a:off x="2770526" y="5638354"/>
            <a:ext cx="2291032" cy="860864"/>
          </a:xfrm>
          <a:prstGeom prst="arc">
            <a:avLst>
              <a:gd name="adj1" fmla="val 1096702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4" name="ลูกศรเชื่อมต่อแบบตรง 3"/>
          <p:cNvCxnSpPr>
            <a:stCxn id="44" idx="0"/>
            <a:endCxn id="44" idx="0"/>
          </p:cNvCxnSpPr>
          <p:nvPr/>
        </p:nvCxnSpPr>
        <p:spPr>
          <a:xfrm>
            <a:off x="2728188" y="3463063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ลูกศรเชื่อมต่อแบบตรง 20"/>
          <p:cNvCxnSpPr>
            <a:endCxn id="44" idx="0"/>
          </p:cNvCxnSpPr>
          <p:nvPr/>
        </p:nvCxnSpPr>
        <p:spPr>
          <a:xfrm flipH="1">
            <a:off x="2728188" y="3320988"/>
            <a:ext cx="115620" cy="1420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ลูกศรเชื่อมต่อแบบตรง 50"/>
          <p:cNvCxnSpPr/>
          <p:nvPr/>
        </p:nvCxnSpPr>
        <p:spPr>
          <a:xfrm flipH="1">
            <a:off x="2771800" y="5859457"/>
            <a:ext cx="115620" cy="1420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66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17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Adding positive integers and negative integers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Add the following : 2 + (-4) = -2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We can show the above addition with the help of a number line.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Move 4 steps to the left ‘(-4)’        -4 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 from  here ‘2’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-7  -6   -5  -4   -3  -2   -1    0    1    2    3             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Add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the following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+ (-4) =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-3 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We can show the above addition with the help of a number line.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Move 4 steps to the left ‘(-4)’ 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	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from here ‘1’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-6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  -4   -3  -2   -1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0    1    2    3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4</a:t>
            </a:r>
          </a:p>
        </p:txBody>
      </p:sp>
      <p:grpSp>
        <p:nvGrpSpPr>
          <p:cNvPr id="7" name="กลุ่ม 6"/>
          <p:cNvGrpSpPr/>
          <p:nvPr/>
        </p:nvGrpSpPr>
        <p:grpSpPr>
          <a:xfrm>
            <a:off x="467544" y="3429000"/>
            <a:ext cx="5616624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แผนผังลำดับงาน: ตัวเชื่อมต่อ 21"/>
          <p:cNvSpPr/>
          <p:nvPr/>
        </p:nvSpPr>
        <p:spPr>
          <a:xfrm>
            <a:off x="4973971" y="3444102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แผนผังลำดับงาน: ตัวเชื่อมต่อ 23"/>
          <p:cNvSpPr/>
          <p:nvPr/>
        </p:nvSpPr>
        <p:spPr>
          <a:xfrm>
            <a:off x="3121467" y="3456413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3" name="ลูกศรเชื่อมต่อแบบตรง 2"/>
          <p:cNvCxnSpPr/>
          <p:nvPr/>
        </p:nvCxnSpPr>
        <p:spPr>
          <a:xfrm flipH="1">
            <a:off x="5120535" y="3212976"/>
            <a:ext cx="319577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กลุ่ม 25"/>
          <p:cNvGrpSpPr/>
          <p:nvPr/>
        </p:nvGrpSpPr>
        <p:grpSpPr>
          <a:xfrm>
            <a:off x="467544" y="5981776"/>
            <a:ext cx="5616624" cy="143070"/>
            <a:chOff x="755576" y="3549715"/>
            <a:chExt cx="4680520" cy="220741"/>
          </a:xfrm>
        </p:grpSpPr>
        <p:cxnSp>
          <p:nvCxnSpPr>
            <p:cNvPr id="27" name="ลูกศรเชื่อมต่อแบบตรง 26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ตัวเชื่อมต่อตรง 27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ตัวเชื่อมต่อตรง 28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ตัวเชื่อมต่อตรง 32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ตัวเชื่อมต่อตรง 33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ตัวเชื่อมต่อตรง 35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ตัวเชื่อมต่อตรง 37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แผนผังลำดับงาน: ตัวเชื่อมต่อ 41"/>
          <p:cNvSpPr/>
          <p:nvPr/>
        </p:nvSpPr>
        <p:spPr>
          <a:xfrm>
            <a:off x="4058565" y="5984761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3" name="แผนผังลำดับงาน: ตัวเชื่อมต่อ 42"/>
          <p:cNvSpPr/>
          <p:nvPr/>
        </p:nvSpPr>
        <p:spPr>
          <a:xfrm>
            <a:off x="2248246" y="5984761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4" name="ลูกศรเชื่อมต่อแบบตรง 3"/>
          <p:cNvCxnSpPr/>
          <p:nvPr/>
        </p:nvCxnSpPr>
        <p:spPr>
          <a:xfrm flipH="1">
            <a:off x="3744813" y="2708920"/>
            <a:ext cx="46714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ตัวเชื่อมต่อโค้ง 22"/>
          <p:cNvCxnSpPr>
            <a:stCxn id="22" idx="0"/>
          </p:cNvCxnSpPr>
          <p:nvPr/>
        </p:nvCxnSpPr>
        <p:spPr>
          <a:xfrm rot="16200000" flipV="1">
            <a:off x="4325250" y="2722099"/>
            <a:ext cx="375143" cy="106886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ตัวเชื่อมต่อโค้ง 46"/>
          <p:cNvCxnSpPr/>
          <p:nvPr/>
        </p:nvCxnSpPr>
        <p:spPr>
          <a:xfrm rot="10800000" flipV="1">
            <a:off x="3194750" y="3068959"/>
            <a:ext cx="937097" cy="38745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ลูกศรเชื่อมต่อแบบตรง 48"/>
          <p:cNvCxnSpPr/>
          <p:nvPr/>
        </p:nvCxnSpPr>
        <p:spPr>
          <a:xfrm>
            <a:off x="2699792" y="3212976"/>
            <a:ext cx="36004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ตัวเชื่อมต่อโค้ง 53"/>
          <p:cNvCxnSpPr/>
          <p:nvPr/>
        </p:nvCxnSpPr>
        <p:spPr>
          <a:xfrm rot="10800000" flipV="1">
            <a:off x="2317301" y="5559809"/>
            <a:ext cx="937097" cy="38745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ตัวเชื่อมต่อโค้ง 54"/>
          <p:cNvCxnSpPr/>
          <p:nvPr/>
        </p:nvCxnSpPr>
        <p:spPr>
          <a:xfrm rot="16200000" flipV="1">
            <a:off x="3410791" y="5212948"/>
            <a:ext cx="375143" cy="106886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ลูกศรเชื่อมต่อแบบตรง 55"/>
          <p:cNvCxnSpPr/>
          <p:nvPr/>
        </p:nvCxnSpPr>
        <p:spPr>
          <a:xfrm>
            <a:off x="1888206" y="5661248"/>
            <a:ext cx="36004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ลูกศรเชื่อมต่อแบบตรง 56"/>
          <p:cNvCxnSpPr/>
          <p:nvPr/>
        </p:nvCxnSpPr>
        <p:spPr>
          <a:xfrm flipH="1">
            <a:off x="4186656" y="5747380"/>
            <a:ext cx="319577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210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18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Adding positive integers and negative integers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Add the following : 6 + (-4)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2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We can show the above addition with the help of a number line.</a:t>
            </a: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                   answer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 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 from  here ‘6’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-4  -3  -2   -1    0    1    2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6             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Add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the following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+ (-4)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+ (-2) = -5 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We can show the above addition with the help of a number line.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	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from here ‘1’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-6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  -4   -3  -2   -1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0    1    2    3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4</a:t>
            </a:r>
          </a:p>
        </p:txBody>
      </p:sp>
      <p:grpSp>
        <p:nvGrpSpPr>
          <p:cNvPr id="7" name="กลุ่ม 6"/>
          <p:cNvGrpSpPr/>
          <p:nvPr/>
        </p:nvGrpSpPr>
        <p:grpSpPr>
          <a:xfrm>
            <a:off x="467544" y="3429000"/>
            <a:ext cx="5616624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แผนผังลำดับงาน: ตัวเชื่อมต่อ 21"/>
          <p:cNvSpPr/>
          <p:nvPr/>
        </p:nvSpPr>
        <p:spPr>
          <a:xfrm>
            <a:off x="5406019" y="3418555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แผนผังลำดับงาน: ตัวเชื่อมต่อ 23"/>
          <p:cNvSpPr/>
          <p:nvPr/>
        </p:nvSpPr>
        <p:spPr>
          <a:xfrm>
            <a:off x="3633348" y="3430973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3" name="ลูกศรเชื่อมต่อแบบตรง 2"/>
          <p:cNvCxnSpPr/>
          <p:nvPr/>
        </p:nvCxnSpPr>
        <p:spPr>
          <a:xfrm flipH="1">
            <a:off x="5552583" y="3202044"/>
            <a:ext cx="319577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กลุ่ม 25"/>
          <p:cNvGrpSpPr/>
          <p:nvPr/>
        </p:nvGrpSpPr>
        <p:grpSpPr>
          <a:xfrm>
            <a:off x="467544" y="5981776"/>
            <a:ext cx="5616624" cy="143070"/>
            <a:chOff x="755576" y="3549715"/>
            <a:chExt cx="4680520" cy="220741"/>
          </a:xfrm>
        </p:grpSpPr>
        <p:cxnSp>
          <p:nvCxnSpPr>
            <p:cNvPr id="27" name="ลูกศรเชื่อมต่อแบบตรง 26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ตัวเชื่อมต่อตรง 27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ตัวเชื่อมต่อตรง 28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ตัวเชื่อมต่อตรง 32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ตัวเชื่อมต่อตรง 33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ตัวเชื่อมต่อตรง 35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ตัวเชื่อมต่อตรง 37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แผนผังลำดับงาน: ตัวเชื่อมต่อ 41"/>
          <p:cNvSpPr/>
          <p:nvPr/>
        </p:nvSpPr>
        <p:spPr>
          <a:xfrm>
            <a:off x="4058565" y="5984761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3" name="แผนผังลำดับงาน: ตัวเชื่อมต่อ 42"/>
          <p:cNvSpPr/>
          <p:nvPr/>
        </p:nvSpPr>
        <p:spPr>
          <a:xfrm>
            <a:off x="1430410" y="5997520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3" name="ตัวเชื่อมต่อโค้ง 22"/>
          <p:cNvCxnSpPr/>
          <p:nvPr/>
        </p:nvCxnSpPr>
        <p:spPr>
          <a:xfrm rot="16200000" flipV="1">
            <a:off x="4746911" y="2761288"/>
            <a:ext cx="375143" cy="106886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ตัวเชื่อมต่อโค้ง 46"/>
          <p:cNvCxnSpPr/>
          <p:nvPr/>
        </p:nvCxnSpPr>
        <p:spPr>
          <a:xfrm rot="10800000" flipV="1">
            <a:off x="3691144" y="3108148"/>
            <a:ext cx="937097" cy="38745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ลูกศรเชื่อมต่อแบบตรง 48"/>
          <p:cNvCxnSpPr/>
          <p:nvPr/>
        </p:nvCxnSpPr>
        <p:spPr>
          <a:xfrm>
            <a:off x="3288147" y="3248832"/>
            <a:ext cx="180020" cy="1224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ตัวเชื่อมต่อโค้ง 53"/>
          <p:cNvCxnSpPr/>
          <p:nvPr/>
        </p:nvCxnSpPr>
        <p:spPr>
          <a:xfrm rot="10800000" flipV="1">
            <a:off x="2330364" y="5690439"/>
            <a:ext cx="937097" cy="38745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ตัวเชื่อมต่อโค้ง 54"/>
          <p:cNvCxnSpPr/>
          <p:nvPr/>
        </p:nvCxnSpPr>
        <p:spPr>
          <a:xfrm rot="16200000" flipV="1">
            <a:off x="3436917" y="5330515"/>
            <a:ext cx="375143" cy="106886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ลูกศรเชื่อมต่อแบบตรง 55"/>
          <p:cNvCxnSpPr/>
          <p:nvPr/>
        </p:nvCxnSpPr>
        <p:spPr>
          <a:xfrm>
            <a:off x="1216934" y="5714405"/>
            <a:ext cx="180020" cy="108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ลูกศรเชื่อมต่อแบบตรง 56"/>
          <p:cNvCxnSpPr/>
          <p:nvPr/>
        </p:nvCxnSpPr>
        <p:spPr>
          <a:xfrm flipH="1">
            <a:off x="4186656" y="5747380"/>
            <a:ext cx="319577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ส่วนโค้ง 50"/>
          <p:cNvSpPr/>
          <p:nvPr/>
        </p:nvSpPr>
        <p:spPr>
          <a:xfrm>
            <a:off x="1469599" y="5798937"/>
            <a:ext cx="821398" cy="330608"/>
          </a:xfrm>
          <a:prstGeom prst="arc">
            <a:avLst>
              <a:gd name="adj1" fmla="val 1056996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7396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467544" y="404664"/>
            <a:ext cx="7992888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19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Concepts Adding integers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0" indent="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Same Signs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The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sum of two positive integers is positive. The sum of two negative integers is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negative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0" indent="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Example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	2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+ 6 = 8		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-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2 + (-6) = -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8</a:t>
            </a:r>
          </a:p>
          <a:p>
            <a:pPr marL="0" indent="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Different Signs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Find the absolute value of each integer. Then subtract the lesser absolute value from the greater. The sum has the sign of the integer with the greater absolute value.</a:t>
            </a:r>
          </a:p>
          <a:p>
            <a:pPr marL="0" indent="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Example		3 + (-7) = -4		-3 + 7 = 4</a:t>
            </a:r>
          </a:p>
          <a:p>
            <a:pPr marL="0" indent="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0" indent="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cxnSp>
        <p:nvCxnSpPr>
          <p:cNvPr id="4" name="ลูกศรเชื่อมต่อแบบตรง 3"/>
          <p:cNvCxnSpPr/>
          <p:nvPr/>
        </p:nvCxnSpPr>
        <p:spPr>
          <a:xfrm>
            <a:off x="2728188" y="3463063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498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500298" y="642918"/>
            <a:ext cx="378621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0042"/>
            <a:ext cx="7924800" cy="1143000"/>
          </a:xfrm>
        </p:spPr>
        <p:txBody>
          <a:bodyPr/>
          <a:lstStyle/>
          <a:p>
            <a:pPr algn="ctr"/>
            <a:r>
              <a:rPr lang="en-US" b="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Topic</a:t>
            </a:r>
            <a:endParaRPr lang="en-US" b="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484784"/>
            <a:ext cx="7848600" cy="4572032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1. Integers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2. Opposites and absolute Value.			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3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. Comparing and ordering Integers.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4. Adding two positive integers and adding two negative integers.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5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. Adding positive integers and negative integers.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6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. Subtracting integers.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7.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Subtracting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two positive integer.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8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. Subtracting two negative integer.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9. Subtracting positive integers and negative integers.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4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endParaRPr lang="en-US" dirty="0"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467544" y="404664"/>
            <a:ext cx="7992888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20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Subtracting  integers</a:t>
            </a:r>
            <a:endParaRPr lang="en-US" sz="36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To subtract an integer, add its opposite.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	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Arithmetic			Algebra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	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5 – 7 = 5 + (-7)		       a – b = a + (-b)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               5 – (-7) = 5 + 7	                  a – (-b) = a + b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   -5 -7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(-5)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+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(-7)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      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-a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–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b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(-a)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+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(-b)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Simplify the expression 12 – (-15)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12 – (-15) = 12 + 15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Add the opposite of -15, which 15.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              = 27    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Simplify.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 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</p:txBody>
      </p:sp>
      <p:cxnSp>
        <p:nvCxnSpPr>
          <p:cNvPr id="4" name="ลูกศรเชื่อมต่อแบบตรง 3"/>
          <p:cNvCxnSpPr/>
          <p:nvPr/>
        </p:nvCxnSpPr>
        <p:spPr>
          <a:xfrm flipH="1">
            <a:off x="4283968" y="5229200"/>
            <a:ext cx="3960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ลูกศรเชื่อมต่อแบบตรง 46"/>
          <p:cNvCxnSpPr/>
          <p:nvPr/>
        </p:nvCxnSpPr>
        <p:spPr>
          <a:xfrm flipH="1">
            <a:off x="4283968" y="5733256"/>
            <a:ext cx="3960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959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467544" y="404664"/>
            <a:ext cx="7992888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Subtracting  integers</a:t>
            </a:r>
            <a:endParaRPr lang="en-US" sz="36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Simplify each expression.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1. (-7) – (-12)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-7 – (-12) = (-7) + 12     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Add the opposite of -12, which 12.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            = 5              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Simplify.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2. (-8) -10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          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-8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–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10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(-8)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+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(-10)         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Add the opposite of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10,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which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-10.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                        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= -18                  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Simplify.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3. 9 - 15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            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9 - 15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= 9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+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(-15)         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Add the opposite of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15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, which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-15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                          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= -6                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Simplify.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 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</p:txBody>
      </p:sp>
      <p:cxnSp>
        <p:nvCxnSpPr>
          <p:cNvPr id="4" name="ลูกศรเชื่อมต่อแบบตรง 3"/>
          <p:cNvCxnSpPr/>
          <p:nvPr/>
        </p:nvCxnSpPr>
        <p:spPr>
          <a:xfrm flipH="1">
            <a:off x="4213066" y="2708920"/>
            <a:ext cx="3960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ลูกศรเชื่อมต่อแบบตรง 46"/>
          <p:cNvCxnSpPr/>
          <p:nvPr/>
        </p:nvCxnSpPr>
        <p:spPr>
          <a:xfrm flipH="1">
            <a:off x="4213066" y="3212976"/>
            <a:ext cx="3960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ลูกศรเชื่อมต่อแบบตรง 7"/>
          <p:cNvCxnSpPr/>
          <p:nvPr/>
        </p:nvCxnSpPr>
        <p:spPr>
          <a:xfrm flipH="1">
            <a:off x="4324395" y="6237312"/>
            <a:ext cx="3960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ลูกศรเชื่อมต่อแบบตรง 8"/>
          <p:cNvCxnSpPr/>
          <p:nvPr/>
        </p:nvCxnSpPr>
        <p:spPr>
          <a:xfrm flipH="1">
            <a:off x="4319844" y="5733256"/>
            <a:ext cx="3960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ลูกศรเชื่อมต่อแบบตรง 9"/>
          <p:cNvCxnSpPr/>
          <p:nvPr/>
        </p:nvCxnSpPr>
        <p:spPr>
          <a:xfrm flipH="1">
            <a:off x="4274222" y="4725144"/>
            <a:ext cx="3960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ลูกศรเชื่อมต่อแบบตรง 10"/>
          <p:cNvCxnSpPr/>
          <p:nvPr/>
        </p:nvCxnSpPr>
        <p:spPr>
          <a:xfrm flipH="1">
            <a:off x="4324395" y="4221088"/>
            <a:ext cx="3960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935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467544" y="404664"/>
            <a:ext cx="7992888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22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Subtracting two positive integers</a:t>
            </a:r>
            <a:endParaRPr lang="en-US" sz="36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Subtract the following : 4 - 7 = -3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We can show the above Subtraction with the help of a number line.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Move 7 steps to the left ‘(-7)’        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                             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from  here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‘4’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-5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0    1    2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           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Subtract the following : 2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-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5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-3 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We can show the above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Subtraction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with the help of a number line.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Move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5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steps to the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left ‘5’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                 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from here ‘2’ 	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-7  -6  -5  -4   -3   -2   -1    0    1    2    3    </a:t>
            </a:r>
          </a:p>
        </p:txBody>
      </p:sp>
      <p:grpSp>
        <p:nvGrpSpPr>
          <p:cNvPr id="7" name="กลุ่ม 6"/>
          <p:cNvGrpSpPr/>
          <p:nvPr/>
        </p:nvGrpSpPr>
        <p:grpSpPr>
          <a:xfrm>
            <a:off x="467544" y="3429000"/>
            <a:ext cx="5616624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แผนผังลำดับงาน: ตัวเชื่อมต่อ 21"/>
          <p:cNvSpPr/>
          <p:nvPr/>
        </p:nvSpPr>
        <p:spPr>
          <a:xfrm>
            <a:off x="4973971" y="3444102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แผนผังลำดับงาน: ตัวเชื่อมต่อ 23"/>
          <p:cNvSpPr/>
          <p:nvPr/>
        </p:nvSpPr>
        <p:spPr>
          <a:xfrm>
            <a:off x="1847377" y="3422780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3" name="ลูกศรเชื่อมต่อแบบตรง 2"/>
          <p:cNvCxnSpPr/>
          <p:nvPr/>
        </p:nvCxnSpPr>
        <p:spPr>
          <a:xfrm flipH="1">
            <a:off x="5120535" y="3212976"/>
            <a:ext cx="319577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กลุ่ม 25"/>
          <p:cNvGrpSpPr/>
          <p:nvPr/>
        </p:nvGrpSpPr>
        <p:grpSpPr>
          <a:xfrm>
            <a:off x="467544" y="5981776"/>
            <a:ext cx="5616624" cy="143070"/>
            <a:chOff x="755576" y="3549715"/>
            <a:chExt cx="4680520" cy="220741"/>
          </a:xfrm>
        </p:grpSpPr>
        <p:cxnSp>
          <p:nvCxnSpPr>
            <p:cNvPr id="27" name="ลูกศรเชื่อมต่อแบบตรง 26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ตัวเชื่อมต่อตรง 27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ตัวเชื่อมต่อตรง 28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ตัวเชื่อมต่อตรง 32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ตัวเชื่อมต่อตรง 33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ตัวเชื่อมต่อตรง 35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ตัวเชื่อมต่อตรง 37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แผนผังลำดับงาน: ตัวเชื่อมต่อ 41"/>
          <p:cNvSpPr/>
          <p:nvPr/>
        </p:nvSpPr>
        <p:spPr>
          <a:xfrm>
            <a:off x="4988276" y="5971394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3" name="แผนผังลำดับงาน: ตัวเชื่อมต่อ 42"/>
          <p:cNvSpPr/>
          <p:nvPr/>
        </p:nvSpPr>
        <p:spPr>
          <a:xfrm>
            <a:off x="2697244" y="5984761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49" name="ลูกศรเชื่อมต่อแบบตรง 48"/>
          <p:cNvCxnSpPr/>
          <p:nvPr/>
        </p:nvCxnSpPr>
        <p:spPr>
          <a:xfrm>
            <a:off x="1512482" y="3191181"/>
            <a:ext cx="36004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ลูกศรเชื่อมต่อแบบตรง 55"/>
          <p:cNvCxnSpPr/>
          <p:nvPr/>
        </p:nvCxnSpPr>
        <p:spPr>
          <a:xfrm>
            <a:off x="2392004" y="5715718"/>
            <a:ext cx="36004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ลูกศรเชื่อมต่อแบบตรง 56"/>
          <p:cNvCxnSpPr/>
          <p:nvPr/>
        </p:nvCxnSpPr>
        <p:spPr>
          <a:xfrm flipH="1">
            <a:off x="5096089" y="5664480"/>
            <a:ext cx="319577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ส่วนโค้ง 43"/>
          <p:cNvSpPr/>
          <p:nvPr/>
        </p:nvSpPr>
        <p:spPr>
          <a:xfrm>
            <a:off x="1920659" y="3003645"/>
            <a:ext cx="3134561" cy="929411"/>
          </a:xfrm>
          <a:prstGeom prst="arc">
            <a:avLst>
              <a:gd name="adj1" fmla="val 1086304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2" name="ส่วนโค้ง 51"/>
          <p:cNvSpPr/>
          <p:nvPr/>
        </p:nvSpPr>
        <p:spPr>
          <a:xfrm>
            <a:off x="2770526" y="5638354"/>
            <a:ext cx="2291032" cy="860864"/>
          </a:xfrm>
          <a:prstGeom prst="arc">
            <a:avLst>
              <a:gd name="adj1" fmla="val 1096702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4" name="ตัวเชื่อมต่อโค้ง 3"/>
          <p:cNvCxnSpPr/>
          <p:nvPr/>
        </p:nvCxnSpPr>
        <p:spPr>
          <a:xfrm rot="10800000">
            <a:off x="3487939" y="3003645"/>
            <a:ext cx="176760" cy="127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ตัวเชื่อมต่อโค้ง 45"/>
          <p:cNvCxnSpPr/>
          <p:nvPr/>
        </p:nvCxnSpPr>
        <p:spPr>
          <a:xfrm rot="10800000">
            <a:off x="3891184" y="5648547"/>
            <a:ext cx="176760" cy="127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55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467544" y="404664"/>
            <a:ext cx="7992888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Subtracting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two negative integers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Subtract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following : (-4) - (-3)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= (-4) + 3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= -1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We can show the above addition with the help of a number line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Move 3 steps to the right ‘(3)’        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from  here ‘-4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’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   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-9  -8  -7   -6   -5  -4   -3   -2   -1    0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       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Subtract the following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(-2)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-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(-5) = (-2) + 5 = 3 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We can show the above addition with the help of a number line.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Move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5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steps to the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right ‘5’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from here ‘-2’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      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-6  -5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0    1    2    3    4    </a:t>
            </a:r>
          </a:p>
        </p:txBody>
      </p:sp>
      <p:grpSp>
        <p:nvGrpSpPr>
          <p:cNvPr id="7" name="กลุ่ม 6"/>
          <p:cNvGrpSpPr/>
          <p:nvPr/>
        </p:nvGrpSpPr>
        <p:grpSpPr>
          <a:xfrm>
            <a:off x="467544" y="3429000"/>
            <a:ext cx="5616624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แผนผังลำดับงาน: ตัวเชื่อมต่อ 21"/>
          <p:cNvSpPr/>
          <p:nvPr/>
        </p:nvSpPr>
        <p:spPr>
          <a:xfrm>
            <a:off x="4556389" y="3444102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แผนผังลำดับงาน: ตัวเชื่อมต่อ 23"/>
          <p:cNvSpPr/>
          <p:nvPr/>
        </p:nvSpPr>
        <p:spPr>
          <a:xfrm>
            <a:off x="3129292" y="3474681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3" name="ลูกศรเชื่อมต่อแบบตรง 2"/>
          <p:cNvCxnSpPr/>
          <p:nvPr/>
        </p:nvCxnSpPr>
        <p:spPr>
          <a:xfrm flipH="1">
            <a:off x="4756479" y="3212976"/>
            <a:ext cx="319577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กลุ่ม 25"/>
          <p:cNvGrpSpPr/>
          <p:nvPr/>
        </p:nvGrpSpPr>
        <p:grpSpPr>
          <a:xfrm>
            <a:off x="467544" y="5981776"/>
            <a:ext cx="5616624" cy="143070"/>
            <a:chOff x="755576" y="3549715"/>
            <a:chExt cx="4680520" cy="220741"/>
          </a:xfrm>
        </p:grpSpPr>
        <p:cxnSp>
          <p:nvCxnSpPr>
            <p:cNvPr id="27" name="ลูกศรเชื่อมต่อแบบตรง 26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ตัวเชื่อมต่อตรง 27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ตัวเชื่อมต่อตรง 28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ตัวเชื่อมต่อตรง 32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ตัวเชื่อมต่อตรง 33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ตัวเชื่อมต่อตรง 35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ตัวเชื่อมต่อตรง 37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แผนผังลำดับงาน: ตัวเชื่อมต่อ 41"/>
          <p:cNvSpPr/>
          <p:nvPr/>
        </p:nvSpPr>
        <p:spPr>
          <a:xfrm>
            <a:off x="4968681" y="5971394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3" name="แผนผังลำดับงาน: ตัวเชื่อมต่อ 42"/>
          <p:cNvSpPr/>
          <p:nvPr/>
        </p:nvSpPr>
        <p:spPr>
          <a:xfrm>
            <a:off x="2697244" y="5984761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49" name="ลูกศรเชื่อมต่อแบบตรง 48"/>
          <p:cNvCxnSpPr/>
          <p:nvPr/>
        </p:nvCxnSpPr>
        <p:spPr>
          <a:xfrm>
            <a:off x="2951820" y="3320988"/>
            <a:ext cx="180020" cy="108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ลูกศรเชื่อมต่อแบบตรง 55"/>
          <p:cNvCxnSpPr/>
          <p:nvPr/>
        </p:nvCxnSpPr>
        <p:spPr>
          <a:xfrm>
            <a:off x="2572024" y="5823730"/>
            <a:ext cx="180020" cy="108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ลูกศรเชื่อมต่อแบบตรง 56"/>
          <p:cNvCxnSpPr/>
          <p:nvPr/>
        </p:nvCxnSpPr>
        <p:spPr>
          <a:xfrm flipH="1">
            <a:off x="5188527" y="5677543"/>
            <a:ext cx="319577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ส่วนโค้ง 43"/>
          <p:cNvSpPr/>
          <p:nvPr/>
        </p:nvSpPr>
        <p:spPr>
          <a:xfrm>
            <a:off x="3208180" y="3191181"/>
            <a:ext cx="1409702" cy="591166"/>
          </a:xfrm>
          <a:prstGeom prst="arc">
            <a:avLst>
              <a:gd name="adj1" fmla="val 1091592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2" name="ส่วนโค้ง 51"/>
          <p:cNvSpPr/>
          <p:nvPr/>
        </p:nvSpPr>
        <p:spPr>
          <a:xfrm>
            <a:off x="2770526" y="5638354"/>
            <a:ext cx="2291032" cy="860864"/>
          </a:xfrm>
          <a:prstGeom prst="arc">
            <a:avLst>
              <a:gd name="adj1" fmla="val 1096702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4" name="ลูกศรเชื่อมต่อแบบตรง 3"/>
          <p:cNvCxnSpPr>
            <a:stCxn id="44" idx="0"/>
            <a:endCxn id="44" idx="0"/>
          </p:cNvCxnSpPr>
          <p:nvPr/>
        </p:nvCxnSpPr>
        <p:spPr>
          <a:xfrm>
            <a:off x="3210450" y="3463063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ลูกศรเชื่อมต่อแบบตรง 50"/>
          <p:cNvCxnSpPr/>
          <p:nvPr/>
        </p:nvCxnSpPr>
        <p:spPr>
          <a:xfrm flipH="1">
            <a:off x="2771800" y="5859457"/>
            <a:ext cx="115620" cy="1420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โค้ง 19"/>
          <p:cNvCxnSpPr/>
          <p:nvPr/>
        </p:nvCxnSpPr>
        <p:spPr>
          <a:xfrm>
            <a:off x="3916042" y="3191181"/>
            <a:ext cx="215804" cy="127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ลูกศรเชื่อมต่อแบบตรง 20"/>
          <p:cNvCxnSpPr/>
          <p:nvPr/>
        </p:nvCxnSpPr>
        <p:spPr>
          <a:xfrm>
            <a:off x="3913031" y="5638354"/>
            <a:ext cx="110913" cy="391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96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24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Subtracting positive integers and negative integers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Add the following : 2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-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(-4) = 2 + 4 = 6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We can show the above addition with the help of a number line.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Move 4 steps to the right‘4’         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 from  here ‘2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’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     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-3  -2   -1    0   1    2     3   4    5    6    7       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Add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the following : 5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-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(-4) =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5 + 4 = 9 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We can show the above addition with the help of a number line.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Move 4 steps to the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right ‘4’ 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from here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‘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5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’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    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1    2   3    4   5    6    7    8    9   10   11   12</a:t>
            </a:r>
          </a:p>
        </p:txBody>
      </p:sp>
      <p:grpSp>
        <p:nvGrpSpPr>
          <p:cNvPr id="7" name="กลุ่ม 6"/>
          <p:cNvGrpSpPr/>
          <p:nvPr/>
        </p:nvGrpSpPr>
        <p:grpSpPr>
          <a:xfrm>
            <a:off x="467544" y="3429000"/>
            <a:ext cx="5616624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แผนผังลำดับงาน: ตัวเชื่อมต่อ 21"/>
          <p:cNvSpPr/>
          <p:nvPr/>
        </p:nvSpPr>
        <p:spPr>
          <a:xfrm>
            <a:off x="4973971" y="3444102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แผนผังลำดับงาน: ตัวเชื่อมต่อ 23"/>
          <p:cNvSpPr/>
          <p:nvPr/>
        </p:nvSpPr>
        <p:spPr>
          <a:xfrm>
            <a:off x="3121467" y="3456413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3" name="ลูกศรเชื่อมต่อแบบตรง 2"/>
          <p:cNvCxnSpPr/>
          <p:nvPr/>
        </p:nvCxnSpPr>
        <p:spPr>
          <a:xfrm flipH="1">
            <a:off x="5120535" y="3212976"/>
            <a:ext cx="319577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กลุ่ม 25"/>
          <p:cNvGrpSpPr/>
          <p:nvPr/>
        </p:nvGrpSpPr>
        <p:grpSpPr>
          <a:xfrm>
            <a:off x="467544" y="5981776"/>
            <a:ext cx="5616624" cy="143070"/>
            <a:chOff x="755576" y="3549715"/>
            <a:chExt cx="4680520" cy="220741"/>
          </a:xfrm>
        </p:grpSpPr>
        <p:cxnSp>
          <p:nvCxnSpPr>
            <p:cNvPr id="27" name="ลูกศรเชื่อมต่อแบบตรง 26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ตัวเชื่อมต่อตรง 27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ตัวเชื่อมต่อตรง 28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ตัวเชื่อมต่อตรง 32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ตัวเชื่อมต่อตรง 33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ตัวเชื่อมต่อตรง 35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ตัวเชื่อมต่อตรง 37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แผนผังลำดับงาน: ตัวเชื่อมต่อ 41"/>
          <p:cNvSpPr/>
          <p:nvPr/>
        </p:nvSpPr>
        <p:spPr>
          <a:xfrm>
            <a:off x="4497444" y="5984761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3" name="แผนผังลำดับงาน: ตัวเชื่อมต่อ 42"/>
          <p:cNvSpPr/>
          <p:nvPr/>
        </p:nvSpPr>
        <p:spPr>
          <a:xfrm>
            <a:off x="2673666" y="6011210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49" name="ลูกศรเชื่อมต่อแบบตรง 48"/>
          <p:cNvCxnSpPr/>
          <p:nvPr/>
        </p:nvCxnSpPr>
        <p:spPr>
          <a:xfrm>
            <a:off x="2699792" y="3212976"/>
            <a:ext cx="36004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ลูกศรเชื่อมต่อแบบตรง 56"/>
          <p:cNvCxnSpPr/>
          <p:nvPr/>
        </p:nvCxnSpPr>
        <p:spPr>
          <a:xfrm flipH="1">
            <a:off x="4716016" y="5747380"/>
            <a:ext cx="319577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ส่วนโค้ง 1"/>
          <p:cNvSpPr/>
          <p:nvPr/>
        </p:nvSpPr>
        <p:spPr>
          <a:xfrm>
            <a:off x="3203848" y="3215515"/>
            <a:ext cx="1852504" cy="577874"/>
          </a:xfrm>
          <a:prstGeom prst="arc">
            <a:avLst>
              <a:gd name="adj1" fmla="val 1080659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6" name="ส่วนโค้ง 45"/>
          <p:cNvSpPr/>
          <p:nvPr/>
        </p:nvSpPr>
        <p:spPr>
          <a:xfrm>
            <a:off x="2745674" y="5757572"/>
            <a:ext cx="1852504" cy="577874"/>
          </a:xfrm>
          <a:prstGeom prst="arc">
            <a:avLst>
              <a:gd name="adj1" fmla="val 1080659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1" name="ตัวเชื่อมต่อโค้ง 20"/>
          <p:cNvCxnSpPr/>
          <p:nvPr/>
        </p:nvCxnSpPr>
        <p:spPr>
          <a:xfrm flipV="1">
            <a:off x="4130100" y="3212976"/>
            <a:ext cx="81860" cy="2539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ตัวเชื่อมต่อโค้ง 50"/>
          <p:cNvCxnSpPr/>
          <p:nvPr/>
        </p:nvCxnSpPr>
        <p:spPr>
          <a:xfrm flipV="1">
            <a:off x="3563888" y="5759382"/>
            <a:ext cx="81860" cy="2539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553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25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Subtracting positive integers and negative integers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Add the following : -6 – 4 = (-6) + (-4) = -10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We can show the above addition with the help of a number line.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Move 4 steps to the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left ‘(-4)’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 from  here ‘-6’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-11  -10  -9   -8  -7   -6   -5  -4   -3   -2 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       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Add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the following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-1 - 4 = (-1) + (-4) = -5 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We can show the above addition with the help of a number line.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Move 4 steps to the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left ‘(-4)’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	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from here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‘-1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’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8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7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-6  -5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-2   -1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0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2</a:t>
            </a:r>
          </a:p>
        </p:txBody>
      </p:sp>
      <p:grpSp>
        <p:nvGrpSpPr>
          <p:cNvPr id="7" name="กลุ่ม 6"/>
          <p:cNvGrpSpPr/>
          <p:nvPr/>
        </p:nvGrpSpPr>
        <p:grpSpPr>
          <a:xfrm>
            <a:off x="467544" y="3429000"/>
            <a:ext cx="5616624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แผนผังลำดับงาน: ตัวเชื่อมต่อ 21"/>
          <p:cNvSpPr/>
          <p:nvPr/>
        </p:nvSpPr>
        <p:spPr>
          <a:xfrm>
            <a:off x="3131840" y="3418555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แผนผังลำดับงาน: ตัวเชื่อมต่อ 23"/>
          <p:cNvSpPr/>
          <p:nvPr/>
        </p:nvSpPr>
        <p:spPr>
          <a:xfrm>
            <a:off x="1399826" y="3430973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3" name="ลูกศรเชื่อมต่อแบบตรง 2"/>
          <p:cNvCxnSpPr/>
          <p:nvPr/>
        </p:nvCxnSpPr>
        <p:spPr>
          <a:xfrm flipH="1">
            <a:off x="3464699" y="3202044"/>
            <a:ext cx="319577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กลุ่ม 25"/>
          <p:cNvGrpSpPr/>
          <p:nvPr/>
        </p:nvGrpSpPr>
        <p:grpSpPr>
          <a:xfrm>
            <a:off x="467544" y="5981776"/>
            <a:ext cx="5616624" cy="143070"/>
            <a:chOff x="755576" y="3549715"/>
            <a:chExt cx="4680520" cy="220741"/>
          </a:xfrm>
        </p:grpSpPr>
        <p:cxnSp>
          <p:nvCxnSpPr>
            <p:cNvPr id="27" name="ลูกศรเชื่อมต่อแบบตรง 26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ตัวเชื่อมต่อตรง 27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ตัวเชื่อมต่อตรง 28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ตัวเชื่อมต่อตรง 32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ตัวเชื่อมต่อตรง 33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ตัวเชื่อมต่อตรง 35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ตัวเชื่อมต่อตรง 37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แผนผังลำดับงาน: ตัวเชื่อมต่อ 41"/>
          <p:cNvSpPr/>
          <p:nvPr/>
        </p:nvSpPr>
        <p:spPr>
          <a:xfrm>
            <a:off x="4058565" y="5984761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3" name="แผนผังลำดับงาน: ตัวเชื่อมต่อ 42"/>
          <p:cNvSpPr/>
          <p:nvPr/>
        </p:nvSpPr>
        <p:spPr>
          <a:xfrm>
            <a:off x="2265196" y="5997520"/>
            <a:ext cx="146564" cy="127968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49" name="ลูกศรเชื่อมต่อแบบตรง 48"/>
          <p:cNvCxnSpPr/>
          <p:nvPr/>
        </p:nvCxnSpPr>
        <p:spPr>
          <a:xfrm>
            <a:off x="1219806" y="3179428"/>
            <a:ext cx="180020" cy="1224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ตัวเชื่อมต่อโค้ง 53"/>
          <p:cNvCxnSpPr/>
          <p:nvPr/>
        </p:nvCxnSpPr>
        <p:spPr>
          <a:xfrm rot="10800000" flipV="1">
            <a:off x="2330364" y="5690439"/>
            <a:ext cx="937097" cy="38745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ตัวเชื่อมต่อโค้ง 54"/>
          <p:cNvCxnSpPr/>
          <p:nvPr/>
        </p:nvCxnSpPr>
        <p:spPr>
          <a:xfrm rot="16200000" flipV="1">
            <a:off x="3436917" y="5330515"/>
            <a:ext cx="375143" cy="106886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ลูกศรเชื่อมต่อแบบตรง 55"/>
          <p:cNvCxnSpPr/>
          <p:nvPr/>
        </p:nvCxnSpPr>
        <p:spPr>
          <a:xfrm>
            <a:off x="1903201" y="5822417"/>
            <a:ext cx="180020" cy="108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ลูกศรเชื่อมต่อแบบตรง 56"/>
          <p:cNvCxnSpPr/>
          <p:nvPr/>
        </p:nvCxnSpPr>
        <p:spPr>
          <a:xfrm flipH="1">
            <a:off x="4186656" y="5747380"/>
            <a:ext cx="319577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ส่วนโค้ง 45"/>
          <p:cNvSpPr/>
          <p:nvPr/>
        </p:nvSpPr>
        <p:spPr>
          <a:xfrm>
            <a:off x="1456536" y="3034925"/>
            <a:ext cx="1774712" cy="1002958"/>
          </a:xfrm>
          <a:prstGeom prst="arc">
            <a:avLst>
              <a:gd name="adj1" fmla="val 11133440"/>
              <a:gd name="adj2" fmla="val 2155826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4" name="ลูกศรเชื่อมต่อแบบตรง 3"/>
          <p:cNvCxnSpPr/>
          <p:nvPr/>
        </p:nvCxnSpPr>
        <p:spPr>
          <a:xfrm flipH="1">
            <a:off x="2321528" y="3034925"/>
            <a:ext cx="223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847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26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Multiplying two positive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multiplication of integer can be represented as repeated addition.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For example, evaluate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1.  2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5 = 5 + 5 = 10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	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mean 2 group of 5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2.  3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4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+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 + 4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12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mean 3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group of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4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3.  9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5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9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+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9 + 9 + 9 + 9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45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mean 5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group of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9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4.  12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12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+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12 + 12 + 12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48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mean 4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group of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12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5.  6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 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6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+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6 + 6 + 6 + 6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30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mean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5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group of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6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Rules for multiplication of two positive integers.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(+)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(+) = (+)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The product of two positive integers is a positive integer.</a:t>
            </a:r>
          </a:p>
        </p:txBody>
      </p:sp>
    </p:spTree>
    <p:extLst>
      <p:ext uri="{BB962C8B-B14F-4D97-AF65-F5344CB8AC3E}">
        <p14:creationId xmlns:p14="http://schemas.microsoft.com/office/powerpoint/2010/main" val="423200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27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Multiplying two negative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You can use a number line to multiply integers .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Always start at 0.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2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means three groups of 2 each :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3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2 = 6.</a:t>
            </a:r>
            <a:endParaRPr lang="en-US" sz="28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 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Start 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from  here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‘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0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’                          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                        </a:t>
            </a: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                             +2          +2           +2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-6   -5  -4   -3   -2    -1    0     1     2     3     4     5    6</a:t>
            </a:r>
          </a:p>
          <a:p>
            <a:pPr marL="514350" indent="-514350">
              <a:buNone/>
            </a:pP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      </a:t>
            </a:r>
            <a:endParaRPr lang="en-US" sz="2800" b="1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grpSp>
        <p:nvGrpSpPr>
          <p:cNvPr id="7" name="กลุ่ม 6"/>
          <p:cNvGrpSpPr/>
          <p:nvPr/>
        </p:nvGrpSpPr>
        <p:grpSpPr>
          <a:xfrm>
            <a:off x="1166058" y="4653136"/>
            <a:ext cx="6410712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" name="ตัวเชื่อมต่อตรง 2"/>
          <p:cNvCxnSpPr/>
          <p:nvPr/>
        </p:nvCxnSpPr>
        <p:spPr>
          <a:xfrm>
            <a:off x="7386682" y="4663739"/>
            <a:ext cx="0" cy="1430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>
            <a:off x="1383892" y="4664868"/>
            <a:ext cx="0" cy="1279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ส่วนโค้ง 20"/>
          <p:cNvSpPr/>
          <p:nvPr/>
        </p:nvSpPr>
        <p:spPr>
          <a:xfrm>
            <a:off x="4278840" y="4392930"/>
            <a:ext cx="1069585" cy="616144"/>
          </a:xfrm>
          <a:prstGeom prst="arc">
            <a:avLst>
              <a:gd name="adj1" fmla="val 1078518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ส่วนโค้ง 23"/>
          <p:cNvSpPr/>
          <p:nvPr/>
        </p:nvSpPr>
        <p:spPr>
          <a:xfrm>
            <a:off x="6393254" y="4381474"/>
            <a:ext cx="996678" cy="587278"/>
          </a:xfrm>
          <a:prstGeom prst="arc">
            <a:avLst>
              <a:gd name="adj1" fmla="val 1078518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ส่วนโค้ง 24"/>
          <p:cNvSpPr/>
          <p:nvPr/>
        </p:nvSpPr>
        <p:spPr>
          <a:xfrm>
            <a:off x="5348426" y="4432118"/>
            <a:ext cx="1034890" cy="558475"/>
          </a:xfrm>
          <a:prstGeom prst="arc">
            <a:avLst>
              <a:gd name="adj1" fmla="val 1078518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7" name="วงรี 26"/>
          <p:cNvSpPr/>
          <p:nvPr/>
        </p:nvSpPr>
        <p:spPr>
          <a:xfrm>
            <a:off x="7330922" y="4694971"/>
            <a:ext cx="163772" cy="14307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5125" name="ลูกศรเชื่อมต่อแบบตรง 5124"/>
          <p:cNvCxnSpPr/>
          <p:nvPr/>
        </p:nvCxnSpPr>
        <p:spPr>
          <a:xfrm>
            <a:off x="7321367" y="3645024"/>
            <a:ext cx="0" cy="736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ลูกศรเชื่อมต่อแบบตรง 3"/>
          <p:cNvCxnSpPr/>
          <p:nvPr/>
        </p:nvCxnSpPr>
        <p:spPr>
          <a:xfrm>
            <a:off x="3757402" y="3356992"/>
            <a:ext cx="454558" cy="10244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23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28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Multiplying two negative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You can think of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-3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(-2)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as the opposite of three groups of -2 each 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Since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(-2) = -6,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(-2) = 6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1.  (-2)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(-3) = -[ 2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(-3)]	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	     = -(-6)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                   = 6	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2.  (-5)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(-4)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-[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(-4)]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		     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-(-20)</a:t>
            </a:r>
            <a:endParaRPr lang="en-US" sz="2800" b="1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                    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20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Rules for multiplication of two negative integers.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(-)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(-) = (+)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The product of two negative integers is a positive integer.</a:t>
            </a:r>
          </a:p>
        </p:txBody>
      </p:sp>
    </p:spTree>
    <p:extLst>
      <p:ext uri="{BB962C8B-B14F-4D97-AF65-F5344CB8AC3E}">
        <p14:creationId xmlns:p14="http://schemas.microsoft.com/office/powerpoint/2010/main" val="337445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29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Multiplying two negative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You can use a number line to multiply integers .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Always start at 0.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You can think of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(-2)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as the opposite of three groups of -2 each .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Since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(-2) = -6,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(-2) 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6</a:t>
            </a: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                                                  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answer</a:t>
            </a: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-2         -2         -2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-6   -5  -4   -3   -2    -1    0     1     2     3     4     5   6</a:t>
            </a:r>
          </a:p>
          <a:p>
            <a:pPr marL="514350" indent="-514350">
              <a:buNone/>
            </a:pP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      </a:t>
            </a:r>
            <a:endParaRPr lang="en-US" sz="2800" b="1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grpSp>
        <p:nvGrpSpPr>
          <p:cNvPr id="7" name="กลุ่ม 6"/>
          <p:cNvGrpSpPr/>
          <p:nvPr/>
        </p:nvGrpSpPr>
        <p:grpSpPr>
          <a:xfrm>
            <a:off x="1166058" y="4653136"/>
            <a:ext cx="6410712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" name="ตัวเชื่อมต่อตรง 2"/>
          <p:cNvCxnSpPr/>
          <p:nvPr/>
        </p:nvCxnSpPr>
        <p:spPr>
          <a:xfrm>
            <a:off x="7321367" y="4663739"/>
            <a:ext cx="0" cy="1430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>
            <a:off x="1383892" y="4664868"/>
            <a:ext cx="0" cy="1279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ส่วนโค้ง 20"/>
          <p:cNvSpPr/>
          <p:nvPr/>
        </p:nvSpPr>
        <p:spPr>
          <a:xfrm>
            <a:off x="1383892" y="4381474"/>
            <a:ext cx="942961" cy="616144"/>
          </a:xfrm>
          <a:prstGeom prst="arc">
            <a:avLst>
              <a:gd name="adj1" fmla="val 1078518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ส่วนโค้ง 23"/>
          <p:cNvSpPr/>
          <p:nvPr/>
        </p:nvSpPr>
        <p:spPr>
          <a:xfrm>
            <a:off x="3282162" y="4381474"/>
            <a:ext cx="996678" cy="587278"/>
          </a:xfrm>
          <a:prstGeom prst="arc">
            <a:avLst>
              <a:gd name="adj1" fmla="val 1078518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ส่วนโค้ง 24"/>
          <p:cNvSpPr/>
          <p:nvPr/>
        </p:nvSpPr>
        <p:spPr>
          <a:xfrm>
            <a:off x="2326852" y="4381474"/>
            <a:ext cx="955309" cy="596538"/>
          </a:xfrm>
          <a:prstGeom prst="arc">
            <a:avLst>
              <a:gd name="adj1" fmla="val 1078518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2" name="วงรี 21"/>
          <p:cNvSpPr/>
          <p:nvPr/>
        </p:nvSpPr>
        <p:spPr>
          <a:xfrm>
            <a:off x="1292451" y="4663739"/>
            <a:ext cx="163772" cy="14307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วงรี 26"/>
          <p:cNvSpPr/>
          <p:nvPr/>
        </p:nvSpPr>
        <p:spPr>
          <a:xfrm>
            <a:off x="7239481" y="4694971"/>
            <a:ext cx="163772" cy="14307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6" name="ลูกศรเชื่อมต่อแบบตรง 25"/>
          <p:cNvCxnSpPr/>
          <p:nvPr/>
        </p:nvCxnSpPr>
        <p:spPr>
          <a:xfrm flipH="1">
            <a:off x="1763688" y="4381474"/>
            <a:ext cx="9275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ลูกศรเชื่อมต่อแบบตรง 28"/>
          <p:cNvCxnSpPr/>
          <p:nvPr/>
        </p:nvCxnSpPr>
        <p:spPr>
          <a:xfrm flipH="1">
            <a:off x="2789030" y="4381474"/>
            <a:ext cx="154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ลูกศรเชื่อมต่อแบบตรง 30"/>
          <p:cNvCxnSpPr/>
          <p:nvPr/>
        </p:nvCxnSpPr>
        <p:spPr>
          <a:xfrm flipH="1">
            <a:off x="3757402" y="4381474"/>
            <a:ext cx="230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1" name="ส่วนโค้ง 5120"/>
          <p:cNvSpPr/>
          <p:nvPr/>
        </p:nvSpPr>
        <p:spPr>
          <a:xfrm>
            <a:off x="1390909" y="3772671"/>
            <a:ext cx="5930458" cy="1816569"/>
          </a:xfrm>
          <a:prstGeom prst="arc">
            <a:avLst>
              <a:gd name="adj1" fmla="val 10753553"/>
              <a:gd name="adj2" fmla="val 0"/>
            </a:avLst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>
              <a:ln w="38100">
                <a:solidFill>
                  <a:schemeClr val="tx1"/>
                </a:solidFill>
              </a:ln>
            </a:endParaRPr>
          </a:p>
        </p:txBody>
      </p:sp>
      <p:cxnSp>
        <p:nvCxnSpPr>
          <p:cNvPr id="5125" name="ลูกศรเชื่อมต่อแบบตรง 5124"/>
          <p:cNvCxnSpPr/>
          <p:nvPr/>
        </p:nvCxnSpPr>
        <p:spPr>
          <a:xfrm>
            <a:off x="7321367" y="3861048"/>
            <a:ext cx="0" cy="5204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7" name="ลูกศรเชื่อมต่อแบบตรง 5126"/>
          <p:cNvCxnSpPr/>
          <p:nvPr/>
        </p:nvCxnSpPr>
        <p:spPr>
          <a:xfrm>
            <a:off x="4139952" y="3772671"/>
            <a:ext cx="23146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23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500298" y="692696"/>
            <a:ext cx="3786214" cy="86409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0042"/>
            <a:ext cx="7924800" cy="1143000"/>
          </a:xfrm>
        </p:spPr>
        <p:txBody>
          <a:bodyPr/>
          <a:lstStyle/>
          <a:p>
            <a:pPr algn="ctr"/>
            <a:r>
              <a:rPr lang="en-US" b="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Topic</a:t>
            </a:r>
            <a:endParaRPr lang="en-US" b="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412776"/>
            <a:ext cx="7848600" cy="4572032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10. Multiplying two positive integers.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11. Multiplying two negative integer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12.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Multiplying  positive integers and negative integers.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13. Dividing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two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positive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integers. 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14.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Dividing two negative integers. 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15.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Dividing positive integer and negative integer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16. Order of Operations.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17. Properties of integers.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18. Properties of one and zero.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19.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word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problems.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		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4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endParaRPr lang="en-US" dirty="0">
              <a:latin typeface="2005_iannnnnBMX" pitchFamily="2" charset="0"/>
              <a:cs typeface="2005_iannnnnBMX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74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30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Multiplying positive integer and negative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multiplication of integer can be represented as repeated addition.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For example, evaluate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1.  (-2)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3 = (-2) + (-2) + (-2)  = -6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mean 3 group of (-2)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2.  3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(-4)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(-4)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+ (-4)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+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(-4)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-12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mean 3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group of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(-4)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3.  (-8)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(-8)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+ (-8)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+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(-8)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+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(-8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)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-32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mean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4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group of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(-8)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4.  2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(-7)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(-7)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+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(-7)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-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14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mean 2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group of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(-7)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5.  (-6)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 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(-6)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+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(-6)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+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(-6)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+ (-6)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-24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mean 4 group of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(-6)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Rules for multiplication of a positive  and negative integers.</a:t>
            </a:r>
          </a:p>
          <a:p>
            <a:pPr marL="514350" indent="-514350" algn="ctr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(+)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(-) = (-) 	and 	(-)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(+) =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(-)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The product of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a positive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and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negative integers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is a negative integer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79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Multiplying two negative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You can use a number line to multiply integers .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Always start at 0.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(-2)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means three groups of -2 each :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(-2)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= -6</a:t>
            </a:r>
            <a:endParaRPr lang="en-US" sz="28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  answer</a:t>
            </a: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-2         -2         -2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-6   -5  -4   -3   -2    -1    0     1     2     3     4     5   6</a:t>
            </a:r>
          </a:p>
          <a:p>
            <a:pPr marL="514350" indent="-514350">
              <a:buNone/>
            </a:pP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      </a:t>
            </a:r>
            <a:endParaRPr lang="en-US" sz="2800" b="1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grpSp>
        <p:nvGrpSpPr>
          <p:cNvPr id="7" name="กลุ่ม 6"/>
          <p:cNvGrpSpPr/>
          <p:nvPr/>
        </p:nvGrpSpPr>
        <p:grpSpPr>
          <a:xfrm>
            <a:off x="1166058" y="4653136"/>
            <a:ext cx="6410712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" name="ตัวเชื่อมต่อตรง 2"/>
          <p:cNvCxnSpPr/>
          <p:nvPr/>
        </p:nvCxnSpPr>
        <p:spPr>
          <a:xfrm>
            <a:off x="7321367" y="4663739"/>
            <a:ext cx="0" cy="1430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>
            <a:off x="1383892" y="4664868"/>
            <a:ext cx="0" cy="1279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ส่วนโค้ง 20"/>
          <p:cNvSpPr/>
          <p:nvPr/>
        </p:nvSpPr>
        <p:spPr>
          <a:xfrm>
            <a:off x="1383892" y="4381474"/>
            <a:ext cx="942961" cy="616144"/>
          </a:xfrm>
          <a:prstGeom prst="arc">
            <a:avLst>
              <a:gd name="adj1" fmla="val 1078518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ส่วนโค้ง 23"/>
          <p:cNvSpPr/>
          <p:nvPr/>
        </p:nvSpPr>
        <p:spPr>
          <a:xfrm>
            <a:off x="3282162" y="4381474"/>
            <a:ext cx="996678" cy="587278"/>
          </a:xfrm>
          <a:prstGeom prst="arc">
            <a:avLst>
              <a:gd name="adj1" fmla="val 1078518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ส่วนโค้ง 24"/>
          <p:cNvSpPr/>
          <p:nvPr/>
        </p:nvSpPr>
        <p:spPr>
          <a:xfrm>
            <a:off x="2326852" y="4381474"/>
            <a:ext cx="955309" cy="596538"/>
          </a:xfrm>
          <a:prstGeom prst="arc">
            <a:avLst>
              <a:gd name="adj1" fmla="val 1078518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2" name="วงรี 21"/>
          <p:cNvSpPr/>
          <p:nvPr/>
        </p:nvSpPr>
        <p:spPr>
          <a:xfrm>
            <a:off x="1292451" y="4663739"/>
            <a:ext cx="163772" cy="14307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6" name="ลูกศรเชื่อมต่อแบบตรง 25"/>
          <p:cNvCxnSpPr/>
          <p:nvPr/>
        </p:nvCxnSpPr>
        <p:spPr>
          <a:xfrm flipH="1">
            <a:off x="1763688" y="4381474"/>
            <a:ext cx="9275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ลูกศรเชื่อมต่อแบบตรง 28"/>
          <p:cNvCxnSpPr/>
          <p:nvPr/>
        </p:nvCxnSpPr>
        <p:spPr>
          <a:xfrm flipH="1">
            <a:off x="2789030" y="4381474"/>
            <a:ext cx="154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ลูกศรเชื่อมต่อแบบตรง 30"/>
          <p:cNvCxnSpPr/>
          <p:nvPr/>
        </p:nvCxnSpPr>
        <p:spPr>
          <a:xfrm flipH="1">
            <a:off x="3757402" y="4381474"/>
            <a:ext cx="230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5" name="ลูกศรเชื่อมต่อแบบตรง 5124"/>
          <p:cNvCxnSpPr/>
          <p:nvPr/>
        </p:nvCxnSpPr>
        <p:spPr>
          <a:xfrm>
            <a:off x="1380504" y="3700227"/>
            <a:ext cx="0" cy="736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553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32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Concepts Multiplying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product of two integers with the same signs is positive.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product of two integers with different signs is negative.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Examples: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4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5 = 20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	-4  (-5) = 20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	4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(-5) = -20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	-4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5 = -20</a:t>
            </a:r>
            <a:endParaRPr lang="en-US" sz="28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      </a:t>
            </a:r>
            <a:endParaRPr lang="en-US" sz="2800" b="1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  <p:cxnSp>
        <p:nvCxnSpPr>
          <p:cNvPr id="20" name="ตัวเชื่อมต่อตรง 19"/>
          <p:cNvCxnSpPr/>
          <p:nvPr/>
        </p:nvCxnSpPr>
        <p:spPr>
          <a:xfrm>
            <a:off x="1383892" y="4664868"/>
            <a:ext cx="0" cy="1279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ลูกศรเชื่อมต่อแบบตรง 28"/>
          <p:cNvCxnSpPr/>
          <p:nvPr/>
        </p:nvCxnSpPr>
        <p:spPr>
          <a:xfrm flipH="1">
            <a:off x="2789030" y="4381474"/>
            <a:ext cx="154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ลูกศรเชื่อมต่อแบบตรง 30"/>
          <p:cNvCxnSpPr/>
          <p:nvPr/>
        </p:nvCxnSpPr>
        <p:spPr>
          <a:xfrm flipH="1">
            <a:off x="3757402" y="4381474"/>
            <a:ext cx="230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881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Dividing two positive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95536" y="1196752"/>
                <a:ext cx="8208912" cy="5256584"/>
              </a:xfrm>
            </p:spPr>
            <p:txBody>
              <a:bodyPr/>
              <a:lstStyle/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Division is the opposite of multiplication.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For example, evaluate  3 x 5 = 15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Then 15 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  <a:sym typeface="Symbol"/>
                  </a:rPr>
                  <a:t> 3 = 5 and 15 5 = 3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			</a:t>
                </a: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 algn="ctr">
                  <a:buNone/>
                </a:pP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Rules for Division of integers can be derived from the rules of </a:t>
                </a:r>
              </a:p>
              <a:p>
                <a:pPr marL="514350" indent="-514350" algn="ctr">
                  <a:buNone/>
                </a:pP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multiplication of integers.</a:t>
                </a:r>
              </a:p>
              <a:p>
                <a:pPr marL="514350" indent="-514350" algn="ctr">
                  <a:buNone/>
                </a:pP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For any integers a, b, and c, with b </a:t>
                </a: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 0.</a:t>
                </a:r>
                <a:endParaRPr lang="en-US" sz="2800" b="1" dirty="0" smtClean="0">
                  <a:solidFill>
                    <a:srgbClr val="FFFF00"/>
                  </a:solidFill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 algn="ctr">
                  <a:buNone/>
                </a:pP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If a </a:t>
                </a: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 b = c then a = </a:t>
                </a:r>
                <a:r>
                  <a:rPr lang="en-US" sz="2800" b="1" dirty="0" err="1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bc</a:t>
                </a: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   or    If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𝒂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 = c  then   a = </a:t>
                </a:r>
                <a:r>
                  <a:rPr lang="en-US" sz="2800" b="1" dirty="0" err="1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bc</a:t>
                </a:r>
                <a:endParaRPr lang="en-US" sz="2800" b="1" dirty="0" smtClean="0">
                  <a:solidFill>
                    <a:srgbClr val="FFFF00"/>
                  </a:solidFill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 algn="ctr">
                  <a:buNone/>
                </a:pP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Dividend = Divisor x Quotient</a:t>
                </a:r>
              </a:p>
              <a:p>
                <a:pPr marL="514350" indent="-514350">
                  <a:buNone/>
                </a:pP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Rules for division of two positive integers</a:t>
                </a:r>
              </a:p>
              <a:p>
                <a:pPr marL="514350" indent="-514350">
                  <a:buNone/>
                </a:pPr>
                <a:r>
                  <a:rPr lang="en-US" sz="2800" b="1" dirty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(+) </a:t>
                </a:r>
                <a:r>
                  <a:rPr lang="en-US" sz="2800" b="1" dirty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</a:t>
                </a:r>
                <a:r>
                  <a:rPr lang="en-US" sz="2800" b="1" dirty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 (+) = (+)</a:t>
                </a: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 	The product of two positive integers is a positive integer.</a:t>
                </a:r>
              </a:p>
              <a:p>
                <a:pPr marL="514350" indent="-514350" algn="ctr">
                  <a:buNone/>
                </a:pPr>
                <a:endParaRPr lang="en-US" sz="2800" b="1" dirty="0" smtClean="0">
                  <a:latin typeface="2005_iannnnnBMX" pitchFamily="2" charset="0"/>
                  <a:cs typeface="2005_iannnnnBMX" pitchFamily="2" charset="0"/>
                </a:endParaRPr>
              </a:p>
            </p:txBody>
          </p:sp>
        </mc:Choice>
        <mc:Fallback xmlns="">
          <p:sp>
            <p:nvSpPr>
              <p:cNvPr id="51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95536" y="1196752"/>
                <a:ext cx="8208912" cy="5256584"/>
              </a:xfrm>
              <a:blipFill rotWithShape="1">
                <a:blip r:embed="rId2"/>
                <a:stretch>
                  <a:fillRect l="-1560" t="-1159" r="-149" b="-4056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996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34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Dividing </a:t>
            </a:r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two negative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For example, evaluate 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1.  (-12)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(-3) =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2.  (-25)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(-5)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	3.  (-72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(-9)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8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4.  (-45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(-9)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5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	5.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(-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144)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(-3) 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48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Rules for division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of two negative integers.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(-)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(-) = (+)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The product of two negative integers is a positive integer.</a:t>
            </a:r>
          </a:p>
        </p:txBody>
      </p:sp>
    </p:spTree>
    <p:extLst>
      <p:ext uri="{BB962C8B-B14F-4D97-AF65-F5344CB8AC3E}">
        <p14:creationId xmlns:p14="http://schemas.microsoft.com/office/powerpoint/2010/main" val="161016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35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Dividing </a:t>
            </a:r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positive integer and negative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For example, evaluate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1.  (-12)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3 = -4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2.  70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(-7)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-10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	</a:t>
            </a:r>
            <a:endParaRPr lang="en-US" sz="2800" b="1" dirty="0" smtClean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3.  (-18)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2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-9 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4.  25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(-5)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-4 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5.  (-65)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-13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Rules for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division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of a positive  and negative integers.</a:t>
            </a:r>
          </a:p>
          <a:p>
            <a:pPr marL="514350" indent="-514350" algn="ctr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(+)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(-) = (-) 	and 	(-)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(+) =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(-)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The product of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a positive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and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negative integers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is a negative integer.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6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36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Concepts Multiplying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quotient of two integers with the same signs is positive.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The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quotient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of two integers with different signs is negative.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Examples: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20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 4 = 5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	-20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(-4) = 5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20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(-4) = -5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-20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4 = -5</a:t>
            </a:r>
            <a:endParaRPr lang="en-US" sz="28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      </a:t>
            </a:r>
            <a:endParaRPr lang="en-US" sz="2800" b="1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8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37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Order of Operations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The order in which we perform operation in an expression is shown below.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1. If an expression contains brackets (  ), simplify the expression within the brackets first.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15 – (18 – 5) = 15 – 13 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                              = 2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2. If there are more than one pair of brackets, simplify the innermost pair of brackets first.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7 + [11 –( 2 + 6)]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7 + (11 – 8) 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                                   = 7 + 3 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                                   = 10</a:t>
            </a: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858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38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Order of Operations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3. If an expression contains only addition and subtraction, work from left to right.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	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6 + 8 - 5 = 14 – 5 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                = 9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4.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If an expression contains only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multiplication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and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division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, work from left to right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35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 7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4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5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4 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                = 20 </a:t>
            </a: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05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39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Order of </a:t>
            </a:r>
            <a:r>
              <a:rPr lang="en-US" sz="4000" dirty="0" err="1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Operationsgers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8280920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5. If an expression contains all the four operation, perform multiplication  or division before addition or subtraction.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10 + 2 </a:t>
            </a:r>
            <a:r>
              <a:rPr lang="en-US" sz="20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3 – 8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 4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= 10 + 6 - 2 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                           = 16 – 2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                              = 14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rules for order of operations on integers are the same for whole number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- When there is more than one pairs of brackets, always work within the innermost brackets first and work outward.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- Always start working from the left to the right. If multiplication come first (do it first) then follow by division before working on addition or subtraction.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8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214546" y="500042"/>
            <a:ext cx="4429156" cy="1000132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4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28606"/>
            <a:ext cx="7924800" cy="900130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Learning Objective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85860"/>
            <a:ext cx="8136904" cy="5000660"/>
          </a:xfrm>
        </p:spPr>
        <p:txBody>
          <a:bodyPr/>
          <a:lstStyle/>
          <a:p>
            <a:pPr marL="742950" indent="-742950">
              <a:buNone/>
            </a:pPr>
            <a:r>
              <a:rPr lang="en-US" sz="3600" b="1" dirty="0" smtClean="0">
                <a:latin typeface="2005_iannnnnBMX" pitchFamily="2" charset="0"/>
                <a:cs typeface="2005_iannnnnBMX" pitchFamily="2" charset="0"/>
              </a:rPr>
              <a:t>1. What is an integers.</a:t>
            </a:r>
          </a:p>
          <a:p>
            <a:pPr marL="742950" indent="-742950">
              <a:buNone/>
            </a:pPr>
            <a:r>
              <a:rPr lang="en-US" sz="3600" b="1" dirty="0" smtClean="0">
                <a:latin typeface="2005_iannnnnBMX" pitchFamily="2" charset="0"/>
                <a:cs typeface="2005_iannnnnBMX" pitchFamily="2" charset="0"/>
              </a:rPr>
              <a:t>2. To determine the position of an integer on a number line.</a:t>
            </a:r>
          </a:p>
          <a:p>
            <a:pPr marL="742950" indent="-742950">
              <a:buNone/>
            </a:pPr>
            <a:r>
              <a:rPr lang="en-US" sz="3600" b="1" dirty="0" smtClean="0">
                <a:latin typeface="2005_iannnnnBMX" pitchFamily="2" charset="0"/>
                <a:cs typeface="2005_iannnnnBMX" pitchFamily="2" charset="0"/>
              </a:rPr>
              <a:t>3. To understand the symbols   </a:t>
            </a:r>
            <a:r>
              <a:rPr lang="en-US" sz="3600" b="1" dirty="0" smtClean="0">
                <a:latin typeface="2005_iannnnnBMX" pitchFamily="2" charset="0"/>
                <a:cs typeface="2005_iannnnnBMX" pitchFamily="2" charset="0"/>
                <a:sym typeface="Symbol"/>
              </a:rPr>
              <a:t></a:t>
            </a:r>
            <a:r>
              <a:rPr lang="en-US" sz="3600" b="1" dirty="0" smtClean="0">
                <a:latin typeface="2005_iannnnnBMX" pitchFamily="2" charset="0"/>
                <a:cs typeface="2005_iannnnnBMX" pitchFamily="2" charset="0"/>
              </a:rPr>
              <a:t>, </a:t>
            </a:r>
            <a:r>
              <a:rPr lang="en-US" sz="3600" b="1" dirty="0" smtClean="0">
                <a:latin typeface="Times New Roman"/>
                <a:cs typeface="Times New Roman"/>
              </a:rPr>
              <a:t>≥</a:t>
            </a:r>
            <a:r>
              <a:rPr lang="en-US" sz="3600" b="1" dirty="0" smtClean="0">
                <a:latin typeface="2005_iannnnnBMX" pitchFamily="2" charset="0"/>
                <a:cs typeface="2005_iannnnnBMX" pitchFamily="2" charset="0"/>
              </a:rPr>
              <a:t>, </a:t>
            </a:r>
            <a:r>
              <a:rPr lang="en-US" sz="3600" b="1" dirty="0" smtClean="0">
                <a:latin typeface="2005_iannnnnBMX" pitchFamily="2" charset="0"/>
                <a:cs typeface="2005_iannnnnBMX" pitchFamily="2" charset="0"/>
                <a:sym typeface="Symbol"/>
              </a:rPr>
              <a:t>, .</a:t>
            </a:r>
            <a:endParaRPr lang="en-US" sz="3600" b="1" dirty="0" smtClean="0">
              <a:latin typeface="2005_iannnnnBMX" pitchFamily="2" charset="0"/>
              <a:cs typeface="2005_iannnnnBMX" pitchFamily="2" charset="0"/>
            </a:endParaRPr>
          </a:p>
          <a:p>
            <a:pPr marL="742950" indent="-742950">
              <a:buNone/>
            </a:pPr>
            <a:r>
              <a:rPr lang="en-US" sz="3600" b="1" dirty="0" smtClean="0">
                <a:latin typeface="2005_iannnnnBMX" pitchFamily="2" charset="0"/>
                <a:cs typeface="2005_iannnnnBMX" pitchFamily="2" charset="0"/>
              </a:rPr>
              <a:t>4. To add, subtract, multiply and division of positive and</a:t>
            </a:r>
          </a:p>
          <a:p>
            <a:pPr marL="742950" indent="-742950">
              <a:buNone/>
            </a:pPr>
            <a:r>
              <a:rPr lang="en-US" sz="3600" b="1" dirty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3600" b="1" dirty="0" smtClean="0">
                <a:latin typeface="2005_iannnnnBMX" pitchFamily="2" charset="0"/>
                <a:cs typeface="2005_iannnnnBMX" pitchFamily="2" charset="0"/>
              </a:rPr>
              <a:t>  negative integers.</a:t>
            </a:r>
          </a:p>
          <a:p>
            <a:pPr marL="742950" indent="-742950">
              <a:buNone/>
            </a:pPr>
            <a:r>
              <a:rPr lang="en-US" sz="3600" b="1" dirty="0" smtClean="0">
                <a:latin typeface="2005_iannnnnBMX" pitchFamily="2" charset="0"/>
                <a:cs typeface="2005_iannnnnBMX" pitchFamily="2" charset="0"/>
              </a:rPr>
              <a:t>5. To understand the properties of the four operation.</a:t>
            </a:r>
          </a:p>
          <a:p>
            <a:pPr marL="742950" indent="-742950">
              <a:buNone/>
            </a:pPr>
            <a:r>
              <a:rPr lang="en-US" sz="3600" b="1" dirty="0">
                <a:latin typeface="2005_iannnnnBMX" pitchFamily="2" charset="0"/>
                <a:cs typeface="2005_iannnnnBMX" pitchFamily="2" charset="0"/>
              </a:rPr>
              <a:t>6. Solve word problems involving integers.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40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Properties of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8280920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1. Commutative Law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Commutative Law?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Commutative law must always obeys when performing addition </a:t>
            </a:r>
            <a:r>
              <a:rPr lang="en-US" sz="2800" b="1" dirty="0" err="1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addition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and multiplication of integers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Commutative Law of Addition of integers: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 + b = b + a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1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: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3 + 5 = 8	and  5 + 3 = 8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		   Therefore, 3 + 5 = 5 + 3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2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: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3 +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(-10)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-7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and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(-10)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+ 3 =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-7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			   Therefore, 3 +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(-10)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(-10)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+ 3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133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41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Properties of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84784"/>
            <a:ext cx="8280920" cy="4927512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Commutative Law of Multiplication of integers: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 </a:t>
            </a:r>
            <a: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b = b </a:t>
            </a:r>
            <a: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a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1 :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3 </a:t>
            </a:r>
            <a:r>
              <a:rPr lang="en-US" sz="20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5 = 15		and  5 </a:t>
            </a:r>
            <a:r>
              <a:rPr lang="en-US" sz="20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3 = 15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		   Therefore, 3 </a:t>
            </a:r>
            <a:r>
              <a:rPr lang="en-US" sz="20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5 = 5 </a:t>
            </a:r>
            <a:r>
              <a:rPr lang="en-US" sz="20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3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2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: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3 </a:t>
            </a:r>
            <a:r>
              <a:rPr lang="en-US" sz="20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(-10)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-30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and  (-10) </a:t>
            </a:r>
            <a:r>
              <a:rPr lang="en-US" sz="20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3 =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-30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			   Therefore, 3 </a:t>
            </a:r>
            <a:r>
              <a:rPr lang="en-US" sz="20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(-10)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(-10) </a:t>
            </a:r>
            <a:r>
              <a:rPr lang="en-US" sz="20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3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0354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42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Properties of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8280920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2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. Associative Law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What is Associative Law?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2005_iannnnnBMX" pitchFamily="2" charset="0"/>
                <a:cs typeface="2005_iannnnnBMX" pitchFamily="2" charset="0"/>
              </a:rPr>
              <a:t>Associative law must always obeys when performing addition </a:t>
            </a:r>
            <a:r>
              <a:rPr lang="en-US" sz="28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2005_iannnnnBMX" pitchFamily="2" charset="0"/>
                <a:cs typeface="2005_iannnnnBMX" pitchFamily="2" charset="0"/>
              </a:rPr>
              <a:t>addition</a:t>
            </a:r>
            <a:r>
              <a:rPr lang="en-US" sz="2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2005_iannnnnBMX" pitchFamily="2" charset="0"/>
                <a:cs typeface="2005_iannnnnBMX" pitchFamily="2" charset="0"/>
              </a:rPr>
              <a:t> and multiplication of integers.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Associative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Law of Addition of integers: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(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 + b) + c = a + (b + c)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1 :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(3 + 5) + 2 = 10 	and  3 + (5 + 2) = 10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Therefore, (3 + 5) + 2 =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3 + (5 + 2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)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2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: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[3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+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(-10)] + 2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-5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and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3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+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[(-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10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) + 2]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= -5 	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	   Therefore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, [3 + (-10)] + 2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3 + [(-10) + 2]</a:t>
            </a: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316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43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Properties of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8280920" cy="5143536"/>
          </a:xfrm>
        </p:spPr>
        <p:txBody>
          <a:bodyPr/>
          <a:lstStyle/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Associative Law of Multiplication of integers: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2005_iannnnnBMX" pitchFamily="2" charset="0"/>
                <a:cs typeface="2005_iannnnnBMX" pitchFamily="2" charset="0"/>
              </a:rPr>
              <a:t>(</a:t>
            </a:r>
            <a:r>
              <a:rPr lang="en-US" sz="2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2005_iannnnnBMX" pitchFamily="2" charset="0"/>
                <a:cs typeface="2005_iannnnnBMX" pitchFamily="2" charset="0"/>
              </a:rPr>
              <a:t>a </a:t>
            </a:r>
            <a:r>
              <a:rPr lang="en-US" sz="2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2005_iannnnnBMX" pitchFamily="2" charset="0"/>
                <a:cs typeface="2005_iannnnnBMX" pitchFamily="2" charset="0"/>
              </a:rPr>
              <a:t> b) </a:t>
            </a:r>
            <a:r>
              <a:rPr lang="en-US" sz="2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2005_iannnnnBMX" pitchFamily="2" charset="0"/>
                <a:cs typeface="2005_iannnnnBMX" pitchFamily="2" charset="0"/>
              </a:rPr>
              <a:t> c = a </a:t>
            </a:r>
            <a:r>
              <a:rPr lang="en-US" sz="2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2005_iannnnnBMX" pitchFamily="2" charset="0"/>
                <a:cs typeface="2005_iannnnnBMX" pitchFamily="2" charset="0"/>
              </a:rPr>
              <a:t> (b </a:t>
            </a:r>
            <a:r>
              <a:rPr lang="en-US" sz="2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2005_iannnnnBMX" pitchFamily="2" charset="0"/>
                <a:cs typeface="2005_iannnnnBMX" pitchFamily="2" charset="0"/>
              </a:rPr>
              <a:t> c)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1 : (3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5)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2 = 30 	and  3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(5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2) = 30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Therefore, (3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5)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2 =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3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(5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2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)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2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: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[3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(-10)]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2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-60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and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3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[(-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10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2]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-60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Therefore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, [3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(-10)]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2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3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[(-10)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2]</a:t>
            </a: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38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44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Properties of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8280920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3. Distributive Law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What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is Distributive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Law?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Distributive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law must always obeys when performing multiplication of integers over addition and subtraction. 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Distributive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Law of Multiplication over Addition of integers: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(b +c) = (a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b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) + (a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c)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 1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: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(5 + 2) = 21 	and  (3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5) + (3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2) = 21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Therefore, 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(5 + 2) = (3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5)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+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(3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2)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 2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: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[(-10) + 2]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-24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and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[3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(-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10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)] + [(3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2)]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-24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Therefore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, 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[(-10) + 2]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[3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(-10)] + [(3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2)]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462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45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Properties of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8280920" cy="5143536"/>
          </a:xfrm>
        </p:spPr>
        <p:txBody>
          <a:bodyPr/>
          <a:lstStyle/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Distributive Law of Multiplication over Subtraction of integers: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(b - c) = (a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b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) - (a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c)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 1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: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3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(5 - 2) = 9 	and  (3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5) - (3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2) = 9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Therefore, 3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(5 - 2) = (3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5) - (3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2)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Example 2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: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3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[(-10) - 2]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-36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and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[3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(-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10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)] - [(3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2)]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-36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Therefore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, 3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[(-10)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-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2]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=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[3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(-10)]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-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[(3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2)]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568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46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Properties of one  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8280920" cy="5143536"/>
          </a:xfrm>
        </p:spPr>
        <p:txBody>
          <a:bodyPr/>
          <a:lstStyle/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0" indent="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1.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Multiplying any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number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With one or any number multiplied by one. The product will be equal to that amount.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a. 7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1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	=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1 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7 		= 7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	b. (-5)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1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=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1 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(-5) 	= -5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	c. 11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1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	=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1 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11 		= 11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	d. (-6)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1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=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1 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(-6) 	= -6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For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any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number a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.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a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1 = 1  a = a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561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47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Properties of one  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95536" y="1268760"/>
                <a:ext cx="8280920" cy="5143536"/>
              </a:xfrm>
            </p:spPr>
            <p:txBody>
              <a:bodyPr/>
              <a:lstStyle/>
              <a:p>
                <a:pPr marL="514350" indent="-514350">
                  <a:buNone/>
                </a:pPr>
                <a:endParaRPr lang="en-US" sz="2800" b="1" dirty="0" smtClean="0">
                  <a:latin typeface="2005_iannnnnBMX" pitchFamily="2" charset="0"/>
                  <a:cs typeface="2005_iannnnnBMX" pitchFamily="2" charset="0"/>
                </a:endParaRPr>
              </a:p>
              <a:p>
                <a:pPr marL="0" indent="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2. Dividing </a:t>
                </a: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any 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number </a:t>
                </a: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With one or any number 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divided </a:t>
                </a: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by one. 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Quotient </a:t>
                </a: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will be equal to that amount.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Example 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	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		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</a:rPr>
                          <m:t>𝟐𝟕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 		= 27 		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		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</a:rPr>
                          <m:t>𝟑𝟏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</a:rPr>
                          <m:t>𝟏</m:t>
                        </m:r>
                      </m:den>
                    </m:f>
                    <m:r>
                      <a:rPr lang="en-US" sz="2800" b="1" i="1">
                        <a:solidFill>
                          <a:srgbClr val="00B0F0"/>
                        </a:solidFill>
                        <a:latin typeface="Cambria Math"/>
                        <a:cs typeface="2005_iannnnnBMX" pitchFamily="2" charset="0"/>
                      </a:rPr>
                      <m:t> </m:t>
                    </m:r>
                  </m:oMath>
                </a14:m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	 	= -31</a:t>
                </a:r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	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	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	For </a:t>
                </a:r>
                <a:r>
                  <a:rPr lang="en-US" sz="2800" b="1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any 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number a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.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 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		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cs typeface="2005_iannnnnBMX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</a:rPr>
                          <m:t>𝒂</m:t>
                        </m:r>
                      </m:num>
                      <m:den>
                        <m:r>
                          <a:rPr lang="en-US" sz="2800" b="1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</a:rPr>
                          <m:t>𝟏</m:t>
                        </m:r>
                      </m:den>
                    </m:f>
                    <m:r>
                      <a:rPr lang="en-US" sz="2800" b="1" i="1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Cambria Math"/>
                        <a:cs typeface="2005_iannnnnBMX" pitchFamily="2" charset="0"/>
                      </a:rPr>
                      <m:t> </m:t>
                    </m:r>
                  </m:oMath>
                </a14:m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 = a</a:t>
                </a:r>
                <a:endParaRPr lang="en-US" sz="28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	</a:t>
                </a:r>
                <a:endParaRPr lang="en-US" sz="2800" b="1" dirty="0" smtClean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endParaRPr lang="en-US" sz="2800" b="1" dirty="0" smtClean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1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95536" y="1268760"/>
                <a:ext cx="8280920" cy="5143536"/>
              </a:xfrm>
              <a:blipFill rotWithShape="1">
                <a:blip r:embed="rId2"/>
                <a:stretch>
                  <a:fillRect l="-1546" b="-1896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016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48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Properties of zero 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8280920" cy="5143536"/>
          </a:xfrm>
        </p:spPr>
        <p:txBody>
          <a:bodyPr/>
          <a:lstStyle/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0" indent="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1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. Adding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any number With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zero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or any number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added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by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zero.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The product will be equal to that amount.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a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. 7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+ 0 	= 0 + 7 		= 7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b. (-5)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+ 0 	= 0 + (-5) 	= -5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c. 0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+ 0 	= 0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 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  For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any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number a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   a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+ 0 = 0 + a = a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137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49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Properties of zero  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8280920" cy="5143536"/>
          </a:xfrm>
        </p:spPr>
        <p:txBody>
          <a:bodyPr/>
          <a:lstStyle/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0" indent="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2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.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Multiplying any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number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With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zero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or any number multiplied by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zero.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The product will be equal to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zero.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	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a. 7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0 	= 0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7 		= 0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	b. 11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0 	= 0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11 		= 0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	c. (-24)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0 	= 0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(-24) 	= 0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	d. 0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0 	= 0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For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any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number a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.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a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0 = 0  a = a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023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5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Key words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285860"/>
            <a:ext cx="8104414" cy="5214974"/>
          </a:xfrm>
        </p:spPr>
        <p:txBody>
          <a:bodyPr/>
          <a:lstStyle/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Integers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จำนวนเต็ม		</a:t>
            </a: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Inequality sign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เครื่องหมายไม่เท่ากัน</a:t>
            </a:r>
            <a:endParaRPr lang="en-US" sz="3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Multiplication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การคูณ		</a:t>
            </a: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Smallest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น้อยที่สุด</a:t>
            </a:r>
            <a:endParaRPr lang="en-US" sz="3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Less than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น้อยกว่า</a:t>
            </a:r>
            <a:r>
              <a:rPr lang="en-US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Negative integers </a:t>
            </a:r>
            <a:r>
              <a:rPr lang="th-TH" sz="32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จำนวน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เต็มลบ</a:t>
            </a:r>
            <a:endParaRPr lang="en-US" sz="3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Positive integer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จำนวนเต็มบวก</a:t>
            </a:r>
            <a:r>
              <a:rPr lang="en-US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Zero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ศูนย์</a:t>
            </a:r>
            <a:endParaRPr lang="en-US" sz="3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Positive number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จำนวนบวก</a:t>
            </a:r>
            <a:r>
              <a:rPr lang="en-US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Positive direction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ทิศทางบวก</a:t>
            </a:r>
            <a:endParaRPr lang="en-US" sz="3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Number line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เส้นจำนวน</a:t>
            </a:r>
            <a:r>
              <a:rPr lang="en-US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Subtract(minus)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การลบ</a:t>
            </a:r>
            <a:endParaRPr lang="en-US" sz="3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Division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การหาร</a:t>
            </a:r>
            <a:r>
              <a:rPr lang="en-US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Product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ผลลัพธ์</a:t>
            </a: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Positive sign</a:t>
            </a:r>
            <a:r>
              <a:rPr lang="en-US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เครื่องหมายบวก</a:t>
            </a:r>
            <a:r>
              <a:rPr lang="en-US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Addition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การบวก</a:t>
            </a:r>
          </a:p>
          <a:p>
            <a:pPr marL="514350" indent="-514350">
              <a:buNone/>
            </a:pP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Negative number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จำนวนล</a:t>
            </a:r>
            <a:r>
              <a:rPr lang="th-TH" sz="32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บ</a:t>
            </a:r>
            <a:r>
              <a:rPr lang="en-US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3200" b="1" dirty="0" smtClean="0">
                <a:latin typeface="2005_iannnnnBMX" pitchFamily="2" charset="0"/>
                <a:cs typeface="2005_iannnnnBMX" pitchFamily="2" charset="0"/>
              </a:rPr>
              <a:t>Operation </a:t>
            </a:r>
            <a:r>
              <a:rPr lang="th-TH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การดำเนินการ</a:t>
            </a:r>
            <a:endParaRPr lang="en-US" sz="32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32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th-TH" sz="32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50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Properties of zero  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95536" y="1268760"/>
                <a:ext cx="8280920" cy="514353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3. Dividing </a:t>
                </a: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any number by zero. Non-zero. Quotient will be equal to zero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.</a:t>
                </a: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Example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	</a:t>
                </a:r>
              </a:p>
              <a:p>
                <a:pPr marL="514350" indent="-514350">
                  <a:buNone/>
                </a:pP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	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	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</a:rPr>
                          <m:t>𝟎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 		= 0 		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		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</a:rPr>
                          <m:t>𝟎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</a:rPr>
                          <m:t>𝟗</m:t>
                        </m:r>
                      </m:den>
                    </m:f>
                    <m:r>
                      <a:rPr lang="en-US" sz="2400" b="1" i="1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Cambria Math"/>
                        <a:cs typeface="2005_iannnnnBMX" pitchFamily="2" charset="0"/>
                      </a:rPr>
                      <m:t> </m:t>
                    </m:r>
                  </m:oMath>
                </a14:m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	 	= 0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	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	For </a:t>
                </a:r>
                <a:r>
                  <a:rPr lang="en-US" sz="2800" b="1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any 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number a</a:t>
                </a:r>
                <a:r>
                  <a:rPr lang="en-US" sz="2800" b="1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 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of </a:t>
                </a:r>
                <a:r>
                  <a:rPr lang="en-US" sz="2800" b="1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Non-zero</a:t>
                </a:r>
                <a:endParaRPr lang="en-US" sz="28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		</a:t>
                </a:r>
                <a:r>
                  <a:rPr lang="en-US" sz="24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cs typeface="2005_iannnnnBMX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</a:rPr>
                          <m:t>𝟎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</a:rPr>
                          <m:t>𝒂</m:t>
                        </m:r>
                      </m:den>
                    </m:f>
                    <m:r>
                      <a:rPr lang="en-US" sz="2400" b="1" i="1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Cambria Math"/>
                        <a:cs typeface="2005_iannnnnBMX" pitchFamily="2" charset="0"/>
                      </a:rPr>
                      <m:t> </m:t>
                    </m:r>
                  </m:oMath>
                </a14:m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 = 0</a:t>
                </a:r>
                <a:endParaRPr lang="en-US" sz="2800" b="1" dirty="0" smtClean="0">
                  <a:latin typeface="2005_iannnnnBMX" pitchFamily="2" charset="0"/>
                  <a:cs typeface="2005_iannnnnBMX" pitchFamily="2" charset="0"/>
                  <a:sym typeface="Symbol"/>
                </a:endParaRP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FF0066"/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Note: </a:t>
                </a:r>
                <a:r>
                  <a:rPr lang="en-US" sz="2800" b="1" dirty="0">
                    <a:solidFill>
                      <a:srgbClr val="FF0066"/>
                    </a:solidFill>
                    <a:latin typeface="2005_iannnnnBMX" pitchFamily="2" charset="0"/>
                    <a:cs typeface="2005_iannnnnBMX" pitchFamily="2" charset="0"/>
                  </a:rPr>
                  <a:t>In mathematics, we </a:t>
                </a:r>
                <a:r>
                  <a:rPr lang="en-US" sz="2800" b="1" dirty="0" smtClean="0">
                    <a:solidFill>
                      <a:srgbClr val="FF0066"/>
                    </a:solidFill>
                    <a:latin typeface="2005_iannnnnBMX" pitchFamily="2" charset="0"/>
                    <a:cs typeface="2005_iannnnnBMX" pitchFamily="2" charset="0"/>
                  </a:rPr>
                  <a:t>don’t use </a:t>
                </a:r>
                <a:r>
                  <a:rPr lang="en-US" sz="2800" b="1" dirty="0">
                    <a:solidFill>
                      <a:srgbClr val="FF0066"/>
                    </a:solidFill>
                    <a:latin typeface="2005_iannnnnBMX" pitchFamily="2" charset="0"/>
                    <a:cs typeface="2005_iannnnnBMX" pitchFamily="2" charset="0"/>
                  </a:rPr>
                  <a:t>0 as the </a:t>
                </a:r>
                <a:r>
                  <a:rPr lang="en-US" sz="2800" b="1" dirty="0" smtClean="0">
                    <a:solidFill>
                      <a:srgbClr val="FF0066"/>
                    </a:solidFill>
                    <a:latin typeface="2005_iannnnnBMX" pitchFamily="2" charset="0"/>
                    <a:cs typeface="2005_iannnnnBMX" pitchFamily="2" charset="0"/>
                  </a:rPr>
                  <a:t>divisor, </a:t>
                </a:r>
                <a:r>
                  <a:rPr lang="en-US" sz="2800" b="1" dirty="0">
                    <a:solidFill>
                      <a:srgbClr val="FF0066"/>
                    </a:solidFill>
                    <a:latin typeface="2005_iannnnnBMX" pitchFamily="2" charset="0"/>
                    <a:cs typeface="2005_iannnnnBMX" pitchFamily="2" charset="0"/>
                  </a:rPr>
                  <a:t>that is.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For any number a</a:t>
                </a:r>
                <a:r>
                  <a:rPr lang="en-US" sz="2800" b="1" dirty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.</a:t>
                </a:r>
                <a:r>
                  <a:rPr lang="en-US" sz="2800" b="1" dirty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 </a:t>
                </a:r>
              </a:p>
              <a:p>
                <a:pPr marL="514350" indent="-514350">
                  <a:buNone/>
                </a:pPr>
                <a:r>
                  <a:rPr lang="en-US" sz="2800" b="1" dirty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	</a:t>
                </a:r>
                <a:r>
                  <a:rPr lang="en-US" sz="2800" b="1" dirty="0">
                    <a:solidFill>
                      <a:srgbClr val="00B0F0"/>
                    </a:solidFill>
                    <a:cs typeface="2005_iannnnnBMX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</a:rPr>
                          <m:t>𝒂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</a:rPr>
                          <m:t>𝟎</m:t>
                        </m:r>
                      </m:den>
                    </m:f>
                    <m:r>
                      <a:rPr lang="en-US" sz="2400" b="1" i="1">
                        <a:solidFill>
                          <a:srgbClr val="00B0F0"/>
                        </a:solidFill>
                        <a:latin typeface="Cambria Math"/>
                        <a:cs typeface="2005_iannnnnBMX" pitchFamily="2" charset="0"/>
                      </a:rPr>
                      <m:t> </m:t>
                    </m:r>
                  </m:oMath>
                </a14:m>
                <a:r>
                  <a:rPr lang="en-US" sz="2800" b="1" dirty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 </a:t>
                </a:r>
                <a:r>
                  <a:rPr lang="en-US" sz="2800" b="1" dirty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No mathematical definition.</a:t>
                </a:r>
              </a:p>
              <a:p>
                <a:pPr marL="514350" indent="-514350">
                  <a:buNone/>
                </a:pPr>
                <a:endParaRPr lang="en-US" sz="2800" b="1" dirty="0">
                  <a:solidFill>
                    <a:srgbClr val="00B0F0"/>
                  </a:solidFill>
                  <a:latin typeface="2005_iannnnnBMX" pitchFamily="2" charset="0"/>
                  <a:cs typeface="2005_iannnnnBMX" pitchFamily="2" charset="0"/>
                  <a:sym typeface="Symbol"/>
                </a:endParaRPr>
              </a:p>
              <a:p>
                <a:pPr marL="514350" indent="-514350">
                  <a:buNone/>
                </a:pP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	</a:t>
                </a:r>
                <a:endParaRPr lang="en-US" sz="2800" b="1" dirty="0" smtClean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endParaRPr lang="en-US" sz="2800" b="1" dirty="0" smtClean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1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95536" y="1268760"/>
                <a:ext cx="8280920" cy="5143536"/>
              </a:xfrm>
              <a:blipFill rotWithShape="1">
                <a:blip r:embed="rId2"/>
                <a:stretch>
                  <a:fillRect l="-1546" t="-1185" b="-592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754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51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Properties of zero  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8280920" cy="5143536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4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.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If the product of two numbers is equal to zero. Any number of at least one number must be zero.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	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	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a.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0 = 0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5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	b.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0 = 11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0 	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	</a:t>
            </a:r>
            <a:endParaRPr lang="en-US" sz="2800" b="1" dirty="0" smtClean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c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.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0 = (-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24)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0 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		d.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0 =0 </a:t>
            </a: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0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  <a:sym typeface="Symbol"/>
              </a:rPr>
              <a:t>	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 algn="ctr">
              <a:buNone/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For any integers a,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b </a:t>
            </a:r>
          </a:p>
          <a:p>
            <a:pPr marL="514350" indent="-514350" algn="ctr">
              <a:buNone/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If a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b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=0  then  a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= 0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 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or   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  <a:sym typeface="Symbol"/>
              </a:rPr>
              <a:t>b = 0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  <a:sym typeface="Symbol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18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52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Word Problems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95536" y="1268760"/>
                <a:ext cx="8280920" cy="514353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Example </a:t>
                </a: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1. The temperature in Caribou, Maine, was 8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latin typeface="Cambria Math"/>
                        <a:ea typeface="Cambria Math"/>
                        <a:cs typeface="2005_iannnnnBMX" pitchFamily="2" charset="0"/>
                      </a:rPr>
                      <m:t>℃</m:t>
                    </m:r>
                  </m:oMath>
                </a14:m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at noon. By 10.00 P.M. the temperature had dropped to -4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latin typeface="Cambria Math"/>
                        <a:ea typeface="Cambria Math"/>
                        <a:cs typeface="2005_iannnnnBMX" pitchFamily="2" charset="0"/>
                      </a:rPr>
                      <m:t>℃</m:t>
                    </m:r>
                  </m:oMath>
                </a14:m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. Find the change in the temperatures.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Solution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	8 – (-4)             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Subtract to find the difference.</a:t>
                </a:r>
              </a:p>
              <a:p>
                <a:pPr marL="514350" indent="-514350">
                  <a:buNone/>
                </a:pPr>
                <a:r>
                  <a:rPr lang="en-US" sz="2800" b="1" dirty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 </a:t>
                </a:r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 	8 + 4                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Add the opposite of -4, which is 4.</a:t>
                </a:r>
              </a:p>
              <a:p>
                <a:pPr marL="514350" indent="-514350">
                  <a:buNone/>
                </a:pPr>
                <a:r>
                  <a:rPr lang="en-US" sz="2800" b="1" dirty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	</a:t>
                </a:r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12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The change in the temperatures in 12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latin typeface="Cambria Math"/>
                        <a:ea typeface="Cambria Math"/>
                        <a:cs typeface="2005_iannnnnBMX" pitchFamily="2" charset="0"/>
                      </a:rPr>
                      <m:t>℃</m:t>
                    </m:r>
                  </m:oMath>
                </a14:m>
                <a:endParaRPr lang="en-US" sz="2800" b="1" dirty="0">
                  <a:latin typeface="2005_iannnnnBMX" pitchFamily="2" charset="0"/>
                  <a:cs typeface="2005_iannnnnBMX" pitchFamily="2" charset="0"/>
                  <a:sym typeface="Symbol"/>
                </a:endParaRPr>
              </a:p>
              <a:p>
                <a:pPr marL="514350" indent="-514350">
                  <a:buNone/>
                </a:pP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	</a:t>
                </a:r>
                <a:endParaRPr lang="en-US" sz="2800" b="1" dirty="0" smtClean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endParaRPr lang="en-US" sz="2800" b="1" dirty="0" smtClean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1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95536" y="1268760"/>
                <a:ext cx="8280920" cy="5143536"/>
              </a:xfrm>
              <a:blipFill rotWithShape="1">
                <a:blip r:embed="rId2"/>
                <a:stretch>
                  <a:fillRect l="-1546" t="-1185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ลูกศรเชื่อมต่อแบบตรง 2"/>
          <p:cNvCxnSpPr/>
          <p:nvPr/>
        </p:nvCxnSpPr>
        <p:spPr>
          <a:xfrm flipH="1">
            <a:off x="2105472" y="3933056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ลูกศรเชื่อมต่อแบบตรง 7"/>
          <p:cNvCxnSpPr/>
          <p:nvPr/>
        </p:nvCxnSpPr>
        <p:spPr>
          <a:xfrm flipH="1">
            <a:off x="2123728" y="4509120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125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53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Word Problems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95536" y="1196752"/>
                <a:ext cx="8280920" cy="525658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Example </a:t>
                </a: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2. The temperature of a chicken is -12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latin typeface="Cambria Math"/>
                        <a:ea typeface="Cambria Math"/>
                        <a:cs typeface="2005_iannnnnBMX" pitchFamily="2" charset="0"/>
                      </a:rPr>
                      <m:t>℃</m:t>
                    </m:r>
                  </m:oMath>
                </a14:m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when it is just removed from the freezer. The temperature then rises by 16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latin typeface="Cambria Math"/>
                        <a:ea typeface="Cambria Math"/>
                        <a:cs typeface="2005_iannnnnBMX" pitchFamily="2" charset="0"/>
                      </a:rPr>
                      <m:t>℃</m:t>
                    </m:r>
                  </m:oMath>
                </a14:m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after half an hour. After that the temperature of the chicken decreases by 8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latin typeface="Cambria Math"/>
                        <a:ea typeface="Cambria Math"/>
                        <a:cs typeface="2005_iannnnnBMX" pitchFamily="2" charset="0"/>
                      </a:rPr>
                      <m:t>℃</m:t>
                    </m:r>
                  </m:oMath>
                </a14:m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when it is placed in the freezer again. Find the final temperature of the chicken.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Solution</a:t>
                </a:r>
              </a:p>
              <a:p>
                <a:pPr marL="514350" indent="-514350">
                  <a:buNone/>
                </a:pPr>
                <a:r>
                  <a:rPr lang="en-US" sz="2800" b="1" dirty="0">
                    <a:latin typeface="2005_iannnnnBMX" pitchFamily="2" charset="0"/>
                    <a:cs typeface="2005_iannnnnBMX" pitchFamily="2" charset="0"/>
                    <a:sym typeface="Symbol"/>
                  </a:rPr>
                  <a:t>	</a:t>
                </a:r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Let the increase in temperature be denoted by positive integer and a decrease in temperature be denoted by a negative integer.</a:t>
                </a:r>
              </a:p>
              <a:p>
                <a:pPr marL="514350" indent="-514350">
                  <a:buNone/>
                </a:pPr>
                <a:r>
                  <a:rPr lang="en-US" sz="2800" b="1" dirty="0">
                    <a:latin typeface="2005_iannnnnBMX" pitchFamily="2" charset="0"/>
                    <a:cs typeface="2005_iannnnnBMX" pitchFamily="2" charset="0"/>
                    <a:sym typeface="Symbol"/>
                  </a:rPr>
                  <a:t>	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Final temperature	= [(-12) + 16 + (-8)]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  <a:cs typeface="2005_iannnnnBMX" pitchFamily="2" charset="0"/>
                      </a:rPr>
                      <m:t>℃</m:t>
                    </m:r>
                  </m:oMath>
                </a14:m>
                <a:endParaRPr lang="en-US" sz="28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2005_iannnnnBMX" pitchFamily="2" charset="0"/>
                  <a:cs typeface="2005_iannnnnBMX" pitchFamily="2" charset="0"/>
                  <a:sym typeface="Symbol"/>
                </a:endParaRPr>
              </a:p>
              <a:p>
                <a:pPr marL="514350" indent="-514350">
                  <a:buNone/>
                </a:pPr>
                <a:r>
                  <a:rPr lang="en-US" sz="2800" b="1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	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			= [-12 + 16 – 8]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  <a:cs typeface="2005_iannnnnBMX" pitchFamily="2" charset="0"/>
                      </a:rPr>
                      <m:t>℃</m:t>
                    </m:r>
                  </m:oMath>
                </a14:m>
                <a:endParaRPr lang="en-US" sz="28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2005_iannnnnBMX" pitchFamily="2" charset="0"/>
                  <a:cs typeface="2005_iannnnnBMX" pitchFamily="2" charset="0"/>
                  <a:sym typeface="Symbol"/>
                </a:endParaRPr>
              </a:p>
              <a:p>
                <a:pPr marL="514350" indent="-514350">
                  <a:buNone/>
                </a:pPr>
                <a:r>
                  <a:rPr lang="en-US" sz="2800" b="1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	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			= -4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  <a:cs typeface="2005_iannnnnBMX" pitchFamily="2" charset="0"/>
                      </a:rPr>
                      <m:t>℃</m:t>
                    </m:r>
                  </m:oMath>
                </a14:m>
                <a:endParaRPr lang="en-US" sz="28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2005_iannnnnBMX" pitchFamily="2" charset="0"/>
                  <a:cs typeface="2005_iannnnnBMX" pitchFamily="2" charset="0"/>
                  <a:sym typeface="Symbol"/>
                </a:endParaRPr>
              </a:p>
              <a:p>
                <a:pPr marL="514350" indent="-514350">
                  <a:buNone/>
                </a:pP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	</a:t>
                </a:r>
                <a:endParaRPr lang="en-US" sz="2800" b="1" dirty="0" smtClean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endParaRPr lang="en-US" sz="2800" b="1" dirty="0" smtClean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1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95536" y="1196752"/>
                <a:ext cx="8280920" cy="5256584"/>
              </a:xfrm>
              <a:blipFill rotWithShape="1">
                <a:blip r:embed="rId2"/>
                <a:stretch>
                  <a:fillRect l="-1546" t="-1159" r="-810" b="-3940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006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54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Word Problems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96752"/>
            <a:ext cx="8280920" cy="5256584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3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. A skydiver falls 56 meters each second. The skydiver waits 8  seconds before opening her parachute. Use an integer to express the change in the skydiver’s elevation?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Solution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  <a:sym typeface="Symbol"/>
              </a:rPr>
              <a:t>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  (-56)  8 = -448       Use a negative number to represent falling.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	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The integer -448 expresses the change in the skydiver’s elevation.</a:t>
            </a:r>
            <a:endParaRPr lang="en-US" sz="2800" b="1" dirty="0">
              <a:solidFill>
                <a:srgbClr val="00B0F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	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</p:txBody>
      </p:sp>
      <p:cxnSp>
        <p:nvCxnSpPr>
          <p:cNvPr id="4" name="ลูกศรเชื่อมต่อแบบตรง 3"/>
          <p:cNvCxnSpPr/>
          <p:nvPr/>
        </p:nvCxnSpPr>
        <p:spPr>
          <a:xfrm flipH="1">
            <a:off x="3017073" y="386104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947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55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Word Problems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95536" y="1196752"/>
                <a:ext cx="8280920" cy="525658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Example </a:t>
                </a:r>
                <a:endParaRPr lang="en-US" sz="2800" b="1" dirty="0">
                  <a:solidFill>
                    <a:srgbClr val="FFFF00"/>
                  </a:solidFill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4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. A hider descends 360 feet in 40 minutes. What is the hider’s change in elevation per minute?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Solution</a:t>
                </a:r>
              </a:p>
              <a:p>
                <a:pPr marL="514350" indent="-514350">
                  <a:buNone/>
                </a:pPr>
                <a:r>
                  <a:rPr lang="en-US" sz="2800" b="1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	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Let -360 represent a descent of 360 feet. Then divide the descent by the number of minutes to find the change in elevation per minute.</a:t>
                </a:r>
              </a:p>
              <a:p>
                <a:pPr marL="514350" indent="-514350">
                  <a:buNone/>
                </a:pPr>
                <a:endParaRPr lang="en-US" sz="2800" b="1" dirty="0" smtClean="0">
                  <a:latin typeface="2005_iannnnnBMX" pitchFamily="2" charset="0"/>
                  <a:cs typeface="2005_iannnnnBMX" pitchFamily="2" charset="0"/>
                  <a:sym typeface="Symbol"/>
                </a:endParaRPr>
              </a:p>
              <a:p>
                <a:pPr marL="514350" indent="-51435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𝒇𝒆𝒆𝒕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𝒎𝒊𝒏𝒖𝒕𝒆𝒔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𝟑𝟔𝟎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𝟒𝟎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 = -9           different signs, negative quotient</a:t>
                </a:r>
              </a:p>
              <a:p>
                <a:pPr marL="514350" indent="-514350">
                  <a:buNone/>
                </a:pPr>
                <a:endParaRPr lang="en-US" sz="2800" b="1" dirty="0" smtClean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	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The change in elevation is -9 </a:t>
                </a:r>
                <a:r>
                  <a:rPr lang="en-US" sz="2800" b="1" dirty="0" err="1" smtClean="0">
                    <a:latin typeface="2005_iannnnnBMX" pitchFamily="2" charset="0"/>
                    <a:cs typeface="2005_iannnnnBMX" pitchFamily="2" charset="0"/>
                  </a:rPr>
                  <a:t>ft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/min so the answer in A.</a:t>
                </a: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	</a:t>
                </a:r>
                <a:endParaRPr lang="en-US" sz="2800" b="1" dirty="0" smtClean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endParaRPr lang="en-US" sz="2800" b="1" dirty="0" smtClean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1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95536" y="1196752"/>
                <a:ext cx="8280920" cy="5256584"/>
              </a:xfrm>
              <a:blipFill rotWithShape="1">
                <a:blip r:embed="rId2"/>
                <a:stretch>
                  <a:fillRect l="-1546" t="-1159" b="-1854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ลูกศรเชื่อมต่อแบบตรง 2"/>
          <p:cNvCxnSpPr/>
          <p:nvPr/>
        </p:nvCxnSpPr>
        <p:spPr>
          <a:xfrm flipH="1">
            <a:off x="3707904" y="508518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ลูกศรเชื่อมต่อแบบตรง 6"/>
          <p:cNvCxnSpPr/>
          <p:nvPr/>
        </p:nvCxnSpPr>
        <p:spPr>
          <a:xfrm>
            <a:off x="1738089" y="486916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ลูกศรเชื่อมต่อแบบตรง 9"/>
          <p:cNvCxnSpPr/>
          <p:nvPr/>
        </p:nvCxnSpPr>
        <p:spPr>
          <a:xfrm>
            <a:off x="1738089" y="522920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5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95536" y="500042"/>
            <a:ext cx="8136904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56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Word Problems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95536" y="1196752"/>
                <a:ext cx="8280920" cy="525658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</a:rPr>
                  <a:t>Example </a:t>
                </a:r>
                <a:endParaRPr lang="en-US" sz="2800" b="1" dirty="0">
                  <a:solidFill>
                    <a:srgbClr val="FFFF00"/>
                  </a:solidFill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5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. A rock climber is at an elevation of 10,100 feet. Five hours later, she is at 7,340 feet. Use the formula below to find the climber’s vertical speed.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rgbClr val="FFFF00"/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Solution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Vertical speed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𝒇𝒊𝒏𝒂𝒍</m:t>
                        </m:r>
                        <m:r>
                          <a:rPr lang="en-US" sz="28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8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𝒆𝒍𝒆𝒗𝒂𝒕𝒊𝒐𝒏</m:t>
                        </m:r>
                        <m:r>
                          <a:rPr lang="en-US" sz="28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−</m:t>
                        </m:r>
                        <m:r>
                          <a:rPr lang="en-US" sz="28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𝒊𝒏𝒊𝒕𝒊𝒂𝒍</m:t>
                        </m:r>
                        <m:r>
                          <a:rPr lang="en-US" sz="28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8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𝒆𝒍𝒆𝒗𝒂𝒕𝒊𝒐𝒏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𝒕𝒊𝒎𝒆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	</a:t>
                </a:r>
              </a:p>
              <a:p>
                <a:pPr marL="514350" indent="-514350">
                  <a:buNone/>
                </a:pP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  <a:sym typeface="Symbol"/>
                  </a:rPr>
                  <a:t>                  =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cs typeface="2005_iannnnnBMX" pitchFamily="2" charset="0"/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𝟕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𝟑𝟒𝟎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𝟏𝟎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𝟏𝟎𝟎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𝑺𝒖𝒃𝒔𝒕𝒊𝒕𝒖𝒕𝒆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𝟕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𝟑𝟒𝟎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𝒇𝒐𝒓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𝒇𝒊𝒏𝒂𝒍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𝒆𝒍𝒆𝒗𝒂𝒕𝒊𝒐𝒏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,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𝟏𝟎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𝟏𝟎𝟎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𝒇𝒐𝒓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𝒊𝒏𝒊𝒕𝒊𝒂𝒍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𝒆𝒍𝒆𝒗𝒂𝒕𝒊𝒐𝒏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𝒂𝒏𝒅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𝟓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𝒇𝒐𝒓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𝒕𝒊𝒎𝒆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.</m:t>
                        </m:r>
                      </m:den>
                    </m:f>
                  </m:oMath>
                </a14:m>
                <a:endParaRPr lang="en-US" sz="2800" b="1" dirty="0" smtClean="0">
                  <a:solidFill>
                    <a:srgbClr val="00B0F0"/>
                  </a:solidFill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 </a:t>
                </a:r>
                <a:r>
                  <a:rPr lang="en-US" sz="2800" b="1" dirty="0" smtClean="0">
                    <a:solidFill>
                      <a:srgbClr val="00B0F0"/>
                    </a:solidFill>
                    <a:latin typeface="2005_iannnnnBMX" pitchFamily="2" charset="0"/>
                    <a:cs typeface="2005_iannnnnBMX" pitchFamily="2" charset="0"/>
                  </a:rPr>
                  <a:t>                 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𝟐</m:t>
                        </m:r>
                        <m:r>
                          <a:rPr lang="en-US" sz="20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𝟕𝟔𝟎</m:t>
                        </m:r>
                      </m:num>
                      <m:den>
                        <m:r>
                          <a:rPr lang="en-US" sz="2000" b="1" i="1"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𝟓</m:t>
                        </m:r>
                      </m:den>
                    </m:f>
                    <m:r>
                      <a:rPr lang="en-US" sz="2000" b="1" i="1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Cambria Math"/>
                        <a:cs typeface="2005_iannnnnBMX" pitchFamily="2" charset="0"/>
                        <a:sym typeface="Symbol"/>
                      </a:rPr>
                      <m:t> </m:t>
                    </m:r>
                    <m:r>
                      <a:rPr lang="en-US" sz="2000" b="1" i="1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Cambria Math"/>
                        <a:cs typeface="2005_iannnnnBMX" pitchFamily="2" charset="0"/>
                        <a:sym typeface="Symbol"/>
                      </a:rPr>
                      <m:t>                                   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𝑺𝒊𝒎𝒑𝒍𝒊𝒇𝒚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.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𝑻𝒉𝒆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𝒏𝒆𝒈𝒂𝒕𝒊𝒗𝒆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𝒔𝒊𝒈𝒏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𝒎𝒆𝒂𝒏𝒔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𝒕𝒉𝒆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𝒄𝒍𝒊𝒎𝒃𝒆𝒓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𝒊𝒔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𝒅𝒆𝒔𝒄𝒆𝒏𝒅𝒊𝒏𝒈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/>
                            <a:cs typeface="2005_iannnnnBMX" pitchFamily="2" charset="0"/>
                            <a:sym typeface="Symbol"/>
                          </a:rPr>
                          <m:t>.</m:t>
                        </m:r>
                      </m:den>
                    </m:f>
                  </m:oMath>
                </a14:m>
                <a:endParaRPr lang="en-US" sz="2800" b="1" dirty="0" smtClean="0">
                  <a:solidFill>
                    <a:srgbClr val="00B0F0"/>
                  </a:solidFill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 </a:t>
                </a:r>
                <a:r>
                  <a:rPr lang="en-US" sz="2800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2005_iannnnnBMX" pitchFamily="2" charset="0"/>
                    <a:cs typeface="2005_iannnnnBMX" pitchFamily="2" charset="0"/>
                  </a:rPr>
                  <a:t>                 = -552</a:t>
                </a:r>
              </a:p>
              <a:p>
                <a:pPr marL="514350" indent="-514350">
                  <a:buNone/>
                </a:pP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	</a:t>
                </a: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The climber’s vertical speed is -552 feet per hour.</a:t>
                </a: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>
                    <a:latin typeface="2005_iannnnnBMX" pitchFamily="2" charset="0"/>
                    <a:cs typeface="2005_iannnnnBMX" pitchFamily="2" charset="0"/>
                  </a:rPr>
                  <a:t>	</a:t>
                </a:r>
                <a:endParaRPr lang="en-US" sz="2800" b="1" dirty="0" smtClean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endParaRPr lang="en-US" sz="2800" b="1" dirty="0" smtClean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endParaRPr lang="en-US" sz="2800" b="1" dirty="0">
                  <a:latin typeface="2005_iannnnnBMX" pitchFamily="2" charset="0"/>
                  <a:cs typeface="2005_iannnnnBMX" pitchFamily="2" charset="0"/>
                </a:endParaRPr>
              </a:p>
              <a:p>
                <a:pPr marL="514350" indent="-514350">
                  <a:buNone/>
                </a:pPr>
                <a:r>
                  <a:rPr lang="en-US" sz="2800" b="1" dirty="0" smtClean="0">
                    <a:latin typeface="2005_iannnnnBMX" pitchFamily="2" charset="0"/>
                    <a:cs typeface="2005_iannnnnBMX" pitchFamily="2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1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95536" y="1196752"/>
                <a:ext cx="8280920" cy="5256584"/>
              </a:xfrm>
              <a:blipFill rotWithShape="1">
                <a:blip r:embed="rId2"/>
                <a:stretch>
                  <a:fillRect l="-1546" t="-1159" r="-515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ลูกศรเชื่อมต่อแบบตรง 2"/>
          <p:cNvCxnSpPr/>
          <p:nvPr/>
        </p:nvCxnSpPr>
        <p:spPr>
          <a:xfrm flipH="1">
            <a:off x="4006137" y="424721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ลูกศรเชื่อมต่อแบบตรง 10"/>
          <p:cNvCxnSpPr/>
          <p:nvPr/>
        </p:nvCxnSpPr>
        <p:spPr>
          <a:xfrm flipH="1">
            <a:off x="4029078" y="4882546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34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643174" y="572050"/>
            <a:ext cx="3500462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57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Summary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237792"/>
            <a:ext cx="8352928" cy="5287552"/>
          </a:xfrm>
        </p:spPr>
        <p:txBody>
          <a:bodyPr/>
          <a:lstStyle/>
          <a:p>
            <a:pPr marL="514350" indent="-514350">
              <a:buNone/>
            </a:pP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1. Integer can  be shown on a number line, Where it can be a positive or</a:t>
            </a:r>
          </a:p>
          <a:p>
            <a:pPr marL="514350" indent="-514350">
              <a:buNone/>
            </a:pP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negative integers and including zero.(Example, .. -4, -3, -2, -1, 0, 1, 2, 3, 4, .. )</a:t>
            </a:r>
          </a:p>
          <a:p>
            <a:pPr marL="514350" indent="-514350">
              <a:buNone/>
            </a:pP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2. A &gt; B means that A is greater than B.</a:t>
            </a:r>
          </a:p>
          <a:p>
            <a:pPr marL="514350" indent="-514350">
              <a:buNone/>
            </a:pP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3.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 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&lt;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B means that A is 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less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than B.</a:t>
            </a:r>
          </a:p>
          <a:p>
            <a:pPr marL="514350" indent="-514350">
              <a:buNone/>
            </a:pP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 A ≥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B means that A is greater than 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or equal B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.</a:t>
            </a:r>
          </a:p>
          <a:p>
            <a:pPr marL="514350" indent="-514350">
              <a:buNone/>
            </a:pP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5. A 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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B means that A is 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less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than or equal B.</a:t>
            </a:r>
          </a:p>
          <a:p>
            <a:pPr marL="514350" indent="-514350">
              <a:buNone/>
            </a:pP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6.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 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&lt; x &lt;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B means that 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x 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is greater than 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 but less than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B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.</a:t>
            </a:r>
          </a:p>
          <a:p>
            <a:pPr marL="514350" indent="-514350">
              <a:buNone/>
            </a:pP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7.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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x &lt; B means that x 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is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greater 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than or  equal  to A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but less than B.</a:t>
            </a:r>
          </a:p>
          <a:p>
            <a:pPr marL="514350" indent="-514350">
              <a:buNone/>
            </a:pP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8.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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x &lt; B means that x is greater than 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 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but less than 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or equal to B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.</a:t>
            </a:r>
          </a:p>
          <a:p>
            <a:pPr marL="514350" indent="-514350">
              <a:buNone/>
            </a:pP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9.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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x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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B means that x is greater than 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or equal to A 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but less than or equal to B.</a:t>
            </a:r>
          </a:p>
          <a:p>
            <a:pPr marL="514350" indent="-514350">
              <a:buNone/>
            </a:pPr>
            <a:endParaRPr lang="en-US" sz="2800" b="1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643174" y="572050"/>
            <a:ext cx="3500462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58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Summary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237792"/>
            <a:ext cx="8352928" cy="5287552"/>
          </a:xfrm>
        </p:spPr>
        <p:txBody>
          <a:bodyPr/>
          <a:lstStyle/>
          <a:p>
            <a:pPr marL="514350" indent="-514350">
              <a:buNone/>
            </a:pP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10. Addition of Integers : </a:t>
            </a:r>
          </a:p>
          <a:p>
            <a:pPr marL="514350" indent="-514350">
              <a:buNone/>
            </a:pP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i) For any two negative integers –x and –y</a:t>
            </a:r>
          </a:p>
          <a:p>
            <a:pPr marL="514350" indent="-514350">
              <a:buNone/>
            </a:pP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-x + (-y) = - (x + y)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ii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) For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a positive integer x and a negative integer (–y)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	x + (-y) = x – y if x &gt; y    and    x + (-y) = -(y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</a:t>
            </a:r>
            <a:r>
              <a:rPr lang="en-US" sz="14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x) if y &gt; x</a:t>
            </a:r>
          </a:p>
          <a:p>
            <a:pPr marL="514350" indent="-514350">
              <a:buNone/>
            </a:pPr>
            <a:endParaRPr lang="en-US" sz="2800" b="1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11. Subtraction of Integer : 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i) For any two integers A and B, A – B = A + (-B)</a:t>
            </a:r>
          </a:p>
          <a:p>
            <a:pPr marL="514350" indent="-514350">
              <a:buNone/>
            </a:pPr>
            <a:endParaRPr lang="en-US" sz="2800" b="1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88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2643174" y="572050"/>
            <a:ext cx="3500462" cy="840726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59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Summary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237792"/>
            <a:ext cx="8352928" cy="5287552"/>
          </a:xfrm>
        </p:spPr>
        <p:txBody>
          <a:bodyPr/>
          <a:lstStyle/>
          <a:p>
            <a:pPr marL="514350" indent="-514350">
              <a:buNone/>
            </a:pP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12. Multiplication of Integers : For any two positive integers x and y</a:t>
            </a:r>
          </a:p>
          <a:p>
            <a:pPr marL="514350" indent="-514350">
              <a:buNone/>
            </a:pP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i) x </a:t>
            </a:r>
            <a:r>
              <a:rPr lang="en-US" sz="1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(-y) = -(x </a:t>
            </a:r>
            <a:r>
              <a:rPr lang="en-US" sz="1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y) and (-x) </a:t>
            </a:r>
            <a:r>
              <a:rPr lang="en-US" sz="1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y = -(x </a:t>
            </a:r>
            <a:r>
              <a:rPr lang="en-US" sz="1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y)</a:t>
            </a:r>
            <a:endParaRPr lang="en-US" sz="2700" b="1" dirty="0" smtClean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4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ii</a:t>
            </a:r>
            <a:r>
              <a:rPr lang="en-US" sz="24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) x </a:t>
            </a:r>
            <a:r>
              <a:rPr lang="en-US" sz="16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4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y </a:t>
            </a:r>
            <a:r>
              <a:rPr lang="en-US" sz="24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= </a:t>
            </a:r>
            <a:r>
              <a:rPr lang="en-US" sz="24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+(</a:t>
            </a:r>
            <a:r>
              <a:rPr lang="en-US" sz="24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x </a:t>
            </a:r>
            <a:r>
              <a:rPr lang="en-US" sz="16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4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y) and (-x) </a:t>
            </a:r>
            <a:r>
              <a:rPr lang="en-US" sz="16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4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(-y) </a:t>
            </a:r>
            <a:r>
              <a:rPr lang="en-US" sz="24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= </a:t>
            </a:r>
            <a:r>
              <a:rPr lang="en-US" sz="24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+(</a:t>
            </a:r>
            <a:r>
              <a:rPr lang="en-US" sz="24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x </a:t>
            </a:r>
            <a:r>
              <a:rPr lang="en-US" sz="16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</a:t>
            </a:r>
            <a:r>
              <a:rPr lang="en-US" sz="24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y)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</a:t>
            </a:r>
          </a:p>
          <a:p>
            <a:pPr marL="514350" indent="-514350">
              <a:buNone/>
            </a:pPr>
            <a:endParaRPr lang="en-US" sz="2800" b="1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13. Division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of Integers : For any two positive integers x and y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i)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0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 x = 0 and 0  (-x) = 0</a:t>
            </a:r>
          </a:p>
          <a:p>
            <a:pPr marL="514350" indent="-514350">
              <a:buNone/>
            </a:pPr>
            <a:r>
              <a:rPr lang="en-US" sz="27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i</a:t>
            </a:r>
            <a:r>
              <a:rPr lang="en-US" sz="27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) x </a:t>
            </a:r>
            <a:r>
              <a:rPr lang="en-US" sz="1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(-y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) = -(x </a:t>
            </a:r>
            <a:r>
              <a:rPr lang="en-US" sz="1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y) and (-x) </a:t>
            </a:r>
            <a:r>
              <a:rPr lang="en-US" sz="1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y = -(x </a:t>
            </a:r>
            <a:r>
              <a:rPr lang="en-US" sz="1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y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)</a:t>
            </a:r>
            <a:endParaRPr lang="en-US" sz="2800" b="1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ii) x </a:t>
            </a:r>
            <a:r>
              <a:rPr lang="en-US" sz="1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y = +(x </a:t>
            </a:r>
            <a:r>
              <a:rPr lang="en-US" sz="1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y) and (-x) </a:t>
            </a:r>
            <a:r>
              <a:rPr lang="en-US" sz="1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(-y) = +(x </a:t>
            </a:r>
            <a:r>
              <a:rPr lang="en-US" sz="1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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  <a:sym typeface="Symbol"/>
              </a:rPr>
              <a:t>y)</a:t>
            </a:r>
            <a:r>
              <a:rPr lang="en-US" sz="32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</a:t>
            </a:r>
          </a:p>
          <a:p>
            <a:pPr marL="514350" indent="-514350">
              <a:buNone/>
            </a:pPr>
            <a:endParaRPr lang="en-US" sz="2800" b="1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80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6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08912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Integers are the set of positive  numbers negative number and zero. 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We can use a Number line to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show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integers as shown below.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            -5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-2   -1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0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4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005_iannnnnBMX" pitchFamily="2" charset="0"/>
                <a:cs typeface="2005_iannnnnBMX" pitchFamily="2" charset="0"/>
              </a:rPr>
              <a:t>           . . . negative integers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positive integers . . . 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                        </a:t>
            </a:r>
            <a:r>
              <a:rPr lang="en-US" sz="2800" b="1" dirty="0" smtClean="0">
                <a:solidFill>
                  <a:srgbClr val="FF0000"/>
                </a:solidFill>
                <a:latin typeface="2005_iannnnnBMX" pitchFamily="2" charset="0"/>
                <a:cs typeface="2005_iannnnnBMX" pitchFamily="2" charset="0"/>
              </a:rPr>
              <a:t>zero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Positive integers are whole numbers that are greater than zero.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: 1, 2, 3, 4, . . .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Negative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integers are whole numbers that are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smaller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than zero. 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: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-1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,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-2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,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-3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,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-4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, . . .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Zero is an integer that is not positive or negative.</a:t>
            </a:r>
          </a:p>
        </p:txBody>
      </p:sp>
      <p:grpSp>
        <p:nvGrpSpPr>
          <p:cNvPr id="7" name="กลุ่ม 6"/>
          <p:cNvGrpSpPr/>
          <p:nvPr/>
        </p:nvGrpSpPr>
        <p:grpSpPr>
          <a:xfrm>
            <a:off x="1619672" y="2420888"/>
            <a:ext cx="5616624" cy="143070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" name="ลูกศรเชื่อมต่อแบบตรง 2"/>
          <p:cNvCxnSpPr/>
          <p:nvPr/>
        </p:nvCxnSpPr>
        <p:spPr>
          <a:xfrm flipV="1">
            <a:off x="4346877" y="2924944"/>
            <a:ext cx="0" cy="5105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511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h-TH" sz="9600" dirty="0" smtClean="0">
                <a:solidFill>
                  <a:srgbClr val="FFFF00"/>
                </a:solidFill>
                <a:latin typeface="4711_AtNoon_Regular" pitchFamily="2" charset="0"/>
                <a:cs typeface="4711_AtNoon_Regular" pitchFamily="2" charset="0"/>
              </a:rPr>
              <a:t>       จบการนำเสนอค่ะ</a:t>
            </a:r>
            <a:endParaRPr lang="en-US" sz="9600" dirty="0" smtClean="0">
              <a:solidFill>
                <a:srgbClr val="FFFF00"/>
              </a:solidFill>
              <a:latin typeface="4711_AtNoon_Regular" pitchFamily="2" charset="0"/>
              <a:cs typeface="4711_AtNoon_Regular" pitchFamily="2" charset="0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4C4B1-35FA-48E4-9F14-6FFE165B0D8D}" type="slidenum">
              <a:rPr lang="en-US" smtClean="0"/>
              <a:pPr/>
              <a:t>60</a:t>
            </a:fld>
            <a:endParaRPr lang="en-US"/>
          </a:p>
        </p:txBody>
      </p:sp>
      <p:pic>
        <p:nvPicPr>
          <p:cNvPr id="32773" name="Picture 5" descr="http://web1.dara.ac.th/darapics/daracartoon/2/girl0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000240"/>
            <a:ext cx="2928926" cy="2928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7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4000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Integers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57298"/>
            <a:ext cx="8280920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Negative numbers are numbers with the ‘negative sign’ (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-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)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Positive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numbers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is a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numbers with a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‘positive sign’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(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+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) or without any sign.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Name the integer represented by each point on the number line.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M        N                          P                    Q      </a:t>
            </a:r>
            <a:endParaRPr lang="en-US" sz="2800" b="1" dirty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 -6 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5  -4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3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2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-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0    </a:t>
            </a:r>
            <a:r>
              <a:rPr lang="en-US" sz="2800" b="1" dirty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1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2    3    4    5    6   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</a:t>
            </a: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1. </a:t>
            </a:r>
            <a:r>
              <a:rPr lang="en-US" sz="2800" b="1" dirty="0" smtClean="0">
                <a:solidFill>
                  <a:srgbClr val="FF0000"/>
                </a:solidFill>
                <a:latin typeface="2005_iannnnnBMX" pitchFamily="2" charset="0"/>
                <a:cs typeface="2005_iannnnnBMX" pitchFamily="2" charset="0"/>
              </a:rPr>
              <a:t>M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-6 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2. </a:t>
            </a:r>
            <a:r>
              <a:rPr lang="en-US" sz="2800" b="1" dirty="0" smtClean="0">
                <a:solidFill>
                  <a:srgbClr val="FF0000"/>
                </a:solidFill>
                <a:latin typeface="2005_iannnnnBMX" pitchFamily="2" charset="0"/>
                <a:cs typeface="2005_iannnnnBMX" pitchFamily="2" charset="0"/>
              </a:rPr>
              <a:t>Q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5  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3. </a:t>
            </a:r>
            <a:r>
              <a:rPr lang="en-US" sz="2800" b="1" dirty="0" smtClean="0">
                <a:solidFill>
                  <a:srgbClr val="FF0000"/>
                </a:solidFill>
                <a:latin typeface="2005_iannnnnBMX" pitchFamily="2" charset="0"/>
                <a:cs typeface="2005_iannnnnBMX" pitchFamily="2" charset="0"/>
              </a:rPr>
              <a:t>P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1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		4. </a:t>
            </a:r>
            <a:r>
              <a:rPr lang="en-US" sz="2800" b="1" dirty="0" smtClean="0">
                <a:solidFill>
                  <a:srgbClr val="FF0000"/>
                </a:solidFill>
                <a:latin typeface="2005_iannnnnBMX" pitchFamily="2" charset="0"/>
                <a:cs typeface="2005_iannnnnBMX" pitchFamily="2" charset="0"/>
              </a:rPr>
              <a:t>N </a:t>
            </a: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-4</a:t>
            </a:r>
            <a:endParaRPr lang="en-US" sz="2800" b="1" dirty="0">
              <a:solidFill>
                <a:srgbClr val="FF0000"/>
              </a:solidFill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</p:txBody>
      </p:sp>
      <p:grpSp>
        <p:nvGrpSpPr>
          <p:cNvPr id="5150" name="กลุ่ม 5149"/>
          <p:cNvGrpSpPr/>
          <p:nvPr/>
        </p:nvGrpSpPr>
        <p:grpSpPr>
          <a:xfrm>
            <a:off x="755576" y="3869068"/>
            <a:ext cx="6480720" cy="220741"/>
            <a:chOff x="467544" y="4005064"/>
            <a:chExt cx="64807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467544" y="4127085"/>
              <a:ext cx="64807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/>
            <p:cNvCxnSpPr/>
            <p:nvPr/>
          </p:nvCxnSpPr>
          <p:spPr>
            <a:xfrm flipV="1">
              <a:off x="4075561" y="402199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1734328" y="4005064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 flipV="1">
              <a:off x="2179130" y="4005064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flipV="1">
              <a:off x="2640679" y="4005064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flipV="1">
              <a:off x="3085481" y="4005064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3573523" y="402199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5552516" y="4005064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5052397" y="402199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4574605" y="4005064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1306272" y="402836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/>
            <p:cNvCxnSpPr/>
            <p:nvPr/>
          </p:nvCxnSpPr>
          <p:spPr>
            <a:xfrm flipV="1">
              <a:off x="6014064" y="402836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ตัวเชื่อมต่อตรง 2"/>
            <p:cNvCxnSpPr/>
            <p:nvPr/>
          </p:nvCxnSpPr>
          <p:spPr>
            <a:xfrm>
              <a:off x="6444208" y="4028365"/>
              <a:ext cx="0" cy="17413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/>
            <p:cNvCxnSpPr/>
            <p:nvPr/>
          </p:nvCxnSpPr>
          <p:spPr>
            <a:xfrm>
              <a:off x="899592" y="4021995"/>
              <a:ext cx="0" cy="1805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2097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8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Opposites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Opposite are two numbers that are the same distance from 0 on a number line but in opposite directions.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write the opposite of 3.</a:t>
            </a: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           </a:t>
            </a: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3 units    3 units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>
                <a:latin typeface="2005_iannnnnBMX" pitchFamily="2" charset="0"/>
                <a:cs typeface="2005_iannnnnBMX" pitchFamily="2" charset="0"/>
              </a:rPr>
              <a:t>  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      </a:t>
            </a: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-4  -3  -2  -1   0    1   2   3   4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opposite of 3 is -3.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</p:txBody>
      </p:sp>
      <p:grpSp>
        <p:nvGrpSpPr>
          <p:cNvPr id="2" name="กลุ่ม 1"/>
          <p:cNvGrpSpPr/>
          <p:nvPr/>
        </p:nvGrpSpPr>
        <p:grpSpPr>
          <a:xfrm>
            <a:off x="755576" y="3549715"/>
            <a:ext cx="4680520" cy="214371"/>
            <a:chOff x="755576" y="3549715"/>
            <a:chExt cx="4680520" cy="21437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ตัวเชื่อมต่อตรง 20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ตัวเชื่อมต่อตรง 21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ตัวเชื่อมต่อตรง 22"/>
          <p:cNvCxnSpPr/>
          <p:nvPr/>
        </p:nvCxnSpPr>
        <p:spPr>
          <a:xfrm>
            <a:off x="1940523" y="314096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ตัวเชื่อมต่อตรง 26"/>
          <p:cNvCxnSpPr/>
          <p:nvPr/>
        </p:nvCxnSpPr>
        <p:spPr>
          <a:xfrm>
            <a:off x="4211960" y="314096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ตัวเชื่อมต่อตรง 27"/>
          <p:cNvCxnSpPr/>
          <p:nvPr/>
        </p:nvCxnSpPr>
        <p:spPr>
          <a:xfrm>
            <a:off x="3059832" y="314096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ลูกศรเชื่อมต่อแบบตรง 25"/>
          <p:cNvCxnSpPr/>
          <p:nvPr/>
        </p:nvCxnSpPr>
        <p:spPr>
          <a:xfrm>
            <a:off x="1940523" y="3212976"/>
            <a:ext cx="227143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516216" y="3286725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-3 and 3 are each three units from 0</a:t>
            </a:r>
            <a:endParaRPr lang="th-TH" dirty="0"/>
          </a:p>
        </p:txBody>
      </p:sp>
      <p:cxnSp>
        <p:nvCxnSpPr>
          <p:cNvPr id="5120" name="ลูกศรเชื่อมต่อแบบตรง 5119"/>
          <p:cNvCxnSpPr/>
          <p:nvPr/>
        </p:nvCxnSpPr>
        <p:spPr>
          <a:xfrm flipH="1">
            <a:off x="6084168" y="3663608"/>
            <a:ext cx="360040" cy="17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023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เมฆ 5"/>
          <p:cNvSpPr/>
          <p:nvPr/>
        </p:nvSpPr>
        <p:spPr>
          <a:xfrm>
            <a:off x="3000364" y="500042"/>
            <a:ext cx="2857520" cy="1071570"/>
          </a:xfrm>
          <a:prstGeom prst="cloud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771CF-BC35-4C5D-AE13-C627F28D70EF}" type="slidenum">
              <a:rPr lang="en-US"/>
              <a:pPr/>
              <a:t>9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924800" cy="857256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Opposites</a:t>
            </a:r>
            <a:endParaRPr lang="en-US" sz="4000" dirty="0">
              <a:solidFill>
                <a:srgbClr val="FFFF00"/>
              </a:solidFill>
              <a:latin typeface="2005_iannnnnBMX" pitchFamily="2" charset="0"/>
              <a:cs typeface="2005_iannnnnBMX" pitchFamily="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57298"/>
            <a:ext cx="8001056" cy="5143536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Example</a:t>
            </a: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write the opposite of -5.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2005_iannnnnBMX" pitchFamily="2" charset="0"/>
                <a:cs typeface="2005_iannnnnBMX" pitchFamily="2" charset="0"/>
              </a:rPr>
              <a:t>               5 units          5 units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2005_iannnnnBMX" pitchFamily="2" charset="0"/>
                <a:cs typeface="2005_iannnnnBMX" pitchFamily="2" charset="0"/>
              </a:rPr>
              <a:t>     -5  -4  -3  -2  -1   0    1   2   3   4   5 </a:t>
            </a:r>
          </a:p>
          <a:p>
            <a:pPr marL="514350" indent="-514350">
              <a:buNone/>
            </a:pPr>
            <a:r>
              <a:rPr lang="en-US" sz="2800" b="1" dirty="0" smtClean="0">
                <a:latin typeface="2005_iannnnnBMX" pitchFamily="2" charset="0"/>
                <a:cs typeface="2005_iannnnnBMX" pitchFamily="2" charset="0"/>
              </a:rPr>
              <a:t>The opposite of 5 is -5.</a:t>
            </a:r>
          </a:p>
          <a:p>
            <a:pPr marL="514350" indent="-514350">
              <a:buNone/>
            </a:pPr>
            <a:endParaRPr lang="en-US" sz="2800" b="1" dirty="0" smtClean="0">
              <a:latin typeface="2005_iannnnnBMX" pitchFamily="2" charset="0"/>
              <a:cs typeface="2005_iannnnnBMX" pitchFamily="2" charset="0"/>
            </a:endParaRPr>
          </a:p>
        </p:txBody>
      </p:sp>
      <p:cxnSp>
        <p:nvCxnSpPr>
          <p:cNvPr id="23" name="ตัวเชื่อมต่อตรง 22"/>
          <p:cNvCxnSpPr/>
          <p:nvPr/>
        </p:nvCxnSpPr>
        <p:spPr>
          <a:xfrm>
            <a:off x="1259632" y="314096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ตัวเชื่อมต่อตรง 26"/>
          <p:cNvCxnSpPr/>
          <p:nvPr/>
        </p:nvCxnSpPr>
        <p:spPr>
          <a:xfrm>
            <a:off x="4932040" y="314096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ตัวเชื่อมต่อตรง 27"/>
          <p:cNvCxnSpPr/>
          <p:nvPr/>
        </p:nvCxnSpPr>
        <p:spPr>
          <a:xfrm>
            <a:off x="3059832" y="314096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516216" y="3286725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-5 and 5 are each five units from 0</a:t>
            </a:r>
            <a:endParaRPr lang="th-TH" dirty="0"/>
          </a:p>
        </p:txBody>
      </p:sp>
      <p:cxnSp>
        <p:nvCxnSpPr>
          <p:cNvPr id="5120" name="ลูกศรเชื่อมต่อแบบตรง 5119"/>
          <p:cNvCxnSpPr/>
          <p:nvPr/>
        </p:nvCxnSpPr>
        <p:spPr>
          <a:xfrm flipH="1">
            <a:off x="6084168" y="3663608"/>
            <a:ext cx="360040" cy="17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28" name="กลุ่ม 5127"/>
          <p:cNvGrpSpPr/>
          <p:nvPr/>
        </p:nvGrpSpPr>
        <p:grpSpPr>
          <a:xfrm>
            <a:off x="755576" y="3549715"/>
            <a:ext cx="4680520" cy="220741"/>
            <a:chOff x="755576" y="3549715"/>
            <a:chExt cx="4680520" cy="220741"/>
          </a:xfrm>
        </p:grpSpPr>
        <p:cxnSp>
          <p:nvCxnSpPr>
            <p:cNvPr id="8" name="ลูกศรเชื่อมต่อแบบตรง 7"/>
            <p:cNvCxnSpPr/>
            <p:nvPr/>
          </p:nvCxnSpPr>
          <p:spPr>
            <a:xfrm>
              <a:off x="755576" y="3663608"/>
              <a:ext cx="468052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/>
            <p:cNvCxnSpPr/>
            <p:nvPr/>
          </p:nvCxnSpPr>
          <p:spPr>
            <a:xfrm flipV="1">
              <a:off x="3419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/>
            <p:cNvCxnSpPr/>
            <p:nvPr/>
          </p:nvCxnSpPr>
          <p:spPr>
            <a:xfrm flipV="1">
              <a:off x="1593546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 flipV="1">
              <a:off x="194052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flipV="1">
              <a:off x="2300563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flipV="1">
              <a:off x="264754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/>
            <p:cNvCxnSpPr/>
            <p:nvPr/>
          </p:nvCxnSpPr>
          <p:spPr>
            <a:xfrm flipV="1">
              <a:off x="3028247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/>
            <p:cNvCxnSpPr/>
            <p:nvPr/>
          </p:nvCxnSpPr>
          <p:spPr>
            <a:xfrm flipV="1">
              <a:off x="4572000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ตัวเชื่อมต่อตรง 20"/>
            <p:cNvCxnSpPr/>
            <p:nvPr/>
          </p:nvCxnSpPr>
          <p:spPr>
            <a:xfrm flipV="1">
              <a:off x="4181872" y="356664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ตัวเชื่อมต่อตรง 21"/>
            <p:cNvCxnSpPr/>
            <p:nvPr/>
          </p:nvCxnSpPr>
          <p:spPr>
            <a:xfrm flipV="1">
              <a:off x="3809161" y="3549715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ตัวเชื่อมต่อตรง 23"/>
            <p:cNvCxnSpPr/>
            <p:nvPr/>
          </p:nvCxnSpPr>
          <p:spPr>
            <a:xfrm flipV="1">
              <a:off x="1259632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ตัวเชื่อมต่อตรง 24"/>
            <p:cNvCxnSpPr/>
            <p:nvPr/>
          </p:nvCxnSpPr>
          <p:spPr>
            <a:xfrm flipV="1">
              <a:off x="4932040" y="3573016"/>
              <a:ext cx="0" cy="19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ลูกศรเชื่อมต่อแบบตรง 6"/>
          <p:cNvCxnSpPr/>
          <p:nvPr/>
        </p:nvCxnSpPr>
        <p:spPr>
          <a:xfrm>
            <a:off x="1259632" y="3212976"/>
            <a:ext cx="367240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840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6">
  <a:themeElements>
    <a:clrScheme name="กำหนดเอง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A6129B"/>
      </a:accent6>
      <a:hlink>
        <a:srgbClr val="C00000"/>
      </a:hlink>
      <a:folHlink>
        <a:srgbClr val="FF0000"/>
      </a:folHlink>
    </a:clrScheme>
    <a:fontScheme name="ชุดรูปแบบของ Office">
      <a:majorFont>
        <a:latin typeface="Rage Italic"/>
        <a:ea typeface=""/>
        <a:cs typeface=""/>
      </a:majorFont>
      <a:minorFont>
        <a:latin typeface="Rage Ital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ชุดรูปแบบของ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ชุดรูปแบบของ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ชุดรูปแบบของ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ชุดรูปแบบของ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ชุดรูปแบบของ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ชุดรูปแบบของ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ชุดรูปแบบของ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Design6</Template>
  <TotalTime>4667</TotalTime>
  <Words>3051</Words>
  <Application>Microsoft Office PowerPoint</Application>
  <PresentationFormat>นำเสนอทางหน้าจอ (4:3)</PresentationFormat>
  <Paragraphs>723</Paragraphs>
  <Slides>60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60</vt:i4>
      </vt:variant>
    </vt:vector>
  </HeadingPairs>
  <TitlesOfParts>
    <vt:vector size="61" baseType="lpstr">
      <vt:lpstr>Design6</vt:lpstr>
      <vt:lpstr>INTEGERS SYSTEM</vt:lpstr>
      <vt:lpstr>Topic</vt:lpstr>
      <vt:lpstr>Topic</vt:lpstr>
      <vt:lpstr>Learning Objective</vt:lpstr>
      <vt:lpstr>Key words</vt:lpstr>
      <vt:lpstr>Integers</vt:lpstr>
      <vt:lpstr> Integers</vt:lpstr>
      <vt:lpstr>Opposites</vt:lpstr>
      <vt:lpstr>Opposites</vt:lpstr>
      <vt:lpstr>Absolute value</vt:lpstr>
      <vt:lpstr>Absolute value</vt:lpstr>
      <vt:lpstr>Comparing Integers</vt:lpstr>
      <vt:lpstr>Comparing Integers</vt:lpstr>
      <vt:lpstr>Ordering Integers</vt:lpstr>
      <vt:lpstr>Adding two positive integers and adding two negative integers</vt:lpstr>
      <vt:lpstr>Adding two positive integers and adding two negative integers</vt:lpstr>
      <vt:lpstr>Adding positive integers and negative integers</vt:lpstr>
      <vt:lpstr>Adding positive integers and negative integers</vt:lpstr>
      <vt:lpstr>Concepts Adding integers</vt:lpstr>
      <vt:lpstr>Subtracting  integers</vt:lpstr>
      <vt:lpstr>Subtracting  integers</vt:lpstr>
      <vt:lpstr>Subtracting two positive integers</vt:lpstr>
      <vt:lpstr>Subtracting two negative integers</vt:lpstr>
      <vt:lpstr>Subtracting positive integers and negative integers</vt:lpstr>
      <vt:lpstr>Subtracting positive integers and negative integers</vt:lpstr>
      <vt:lpstr>Multiplying two positive integers </vt:lpstr>
      <vt:lpstr>Multiplying two negative integers </vt:lpstr>
      <vt:lpstr>Multiplying two negative integers </vt:lpstr>
      <vt:lpstr>Multiplying two negative integers </vt:lpstr>
      <vt:lpstr>Multiplying positive integer and negative integers </vt:lpstr>
      <vt:lpstr>Multiplying two negative integers </vt:lpstr>
      <vt:lpstr>Concepts Multiplying integers </vt:lpstr>
      <vt:lpstr>Dividing two positive integers </vt:lpstr>
      <vt:lpstr>Dividing two negative integers </vt:lpstr>
      <vt:lpstr>Dividing positive integer and negative integers </vt:lpstr>
      <vt:lpstr>Concepts Multiplying integers </vt:lpstr>
      <vt:lpstr>Order of Operations</vt:lpstr>
      <vt:lpstr>Order of Operations</vt:lpstr>
      <vt:lpstr>Order of Operationsgers </vt:lpstr>
      <vt:lpstr>Properties of integers </vt:lpstr>
      <vt:lpstr>Properties of integers </vt:lpstr>
      <vt:lpstr>Properties of integers </vt:lpstr>
      <vt:lpstr>Properties of integers </vt:lpstr>
      <vt:lpstr>Properties of integers </vt:lpstr>
      <vt:lpstr>Properties of integers </vt:lpstr>
      <vt:lpstr>Properties of one  </vt:lpstr>
      <vt:lpstr>Properties of one  </vt:lpstr>
      <vt:lpstr>Properties of zero </vt:lpstr>
      <vt:lpstr>Properties of zero  </vt:lpstr>
      <vt:lpstr>Properties of zero  </vt:lpstr>
      <vt:lpstr>Properties of zero  </vt:lpstr>
      <vt:lpstr>Word Problems</vt:lpstr>
      <vt:lpstr>Word Problems</vt:lpstr>
      <vt:lpstr>Word Problems</vt:lpstr>
      <vt:lpstr>Word Problems</vt:lpstr>
      <vt:lpstr>Word Problems</vt:lpstr>
      <vt:lpstr>Summary</vt:lpstr>
      <vt:lpstr>Summary</vt:lpstr>
      <vt:lpstr>Summary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 Your Title Here</dc:title>
  <dc:creator>Administrator</dc:creator>
  <cp:lastModifiedBy>Windows User</cp:lastModifiedBy>
  <cp:revision>237</cp:revision>
  <dcterms:created xsi:type="dcterms:W3CDTF">2013-06-08T23:01:27Z</dcterms:created>
  <dcterms:modified xsi:type="dcterms:W3CDTF">2013-07-08T23:03:13Z</dcterms:modified>
</cp:coreProperties>
</file>