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C11E4"/>
    <a:srgbClr val="1106A6"/>
    <a:srgbClr val="009999"/>
    <a:srgbClr val="CC3300"/>
    <a:srgbClr val="800000"/>
    <a:srgbClr val="6600CC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9" autoAdjust="0"/>
    <p:restoredTop sz="86339" autoAdjust="0"/>
  </p:normalViewPr>
  <p:slideViewPr>
    <p:cSldViewPr>
      <p:cViewPr>
        <p:scale>
          <a:sx n="70" d="100"/>
          <a:sy n="70" d="100"/>
        </p:scale>
        <p:origin x="-667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0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0E33AF-FEBB-4597-9EDB-71C063A970D3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0601F8-488F-43F5-BA03-D2D2D6EA481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8C2A-6390-49C3-9159-8018F3E1EFD0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19F-11D6-43DC-A11F-B09A49BF86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C280-C1D6-4AEA-ADE0-68E657C1FFD3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6330-5230-4BD7-8F1F-87CBB55CD0E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46CD-5C61-4A02-BF0D-46E0F440C125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0158-BB90-4866-824E-DDA250561B9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49B9-6251-487B-9C60-700E800F1941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8C43-D76D-42AB-8574-DC29257D887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A778-D556-4EDD-B443-C333C1E06631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D646-0948-4E79-95D6-AE0129F04DD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20DB-2DF1-4416-A949-A43FC6B3810A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7E05-E243-4FA0-88F9-166865DC13D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97FA-FFE0-4C4E-844B-D1ECB6604F49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8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543CC-D53E-4709-B173-C146DCD3E40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73C2-02F6-4E13-A496-F9461F365B87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4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19E3-655A-4842-B0B9-FE4BF9E4BC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91F4-2635-4C96-A389-7E3293640B36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35AF0-06EB-4331-A18F-585EC53E900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680A-0618-45ED-8954-D6A7499532A1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31002-881E-4CB9-920A-EEE1341D25F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และมนมุมสี่เหลี่ยมหนึ่งมุม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สามเหลี่ยมมุมฉาก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รูปแบบอิสระ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D7B6-85B2-443C-8BB8-C6412D420383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10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22C8A-C2DD-48E0-808A-15B0F7A059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ตัวยึดชื่อเรื่อง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9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F9786BA-6C92-4B99-95E7-032753998664}" type="datetimeFigureOut">
              <a:rPr lang="th-TH"/>
              <a:pPr>
                <a:defRPr/>
              </a:pPr>
              <a:t>12/06/56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738A9EB-24D7-4753-B37A-3C6C22D50D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033" name="กลุ่ม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5" r:id="rId9"/>
    <p:sldLayoutId id="2147483923" r:id="rId10"/>
    <p:sldLayoutId id="21474839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  <a:cs typeface="DilleniaUPC" pitchFamily="18" charset="-34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312897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500" i="1" dirty="0" smtClean="0">
                <a:solidFill>
                  <a:srgbClr val="FFFF00"/>
                </a:solidFill>
              </a:rPr>
              <a:t>การสร้างความคิดเชิงบวกอย่างสร้างสรรค์</a:t>
            </a:r>
            <a:br>
              <a:rPr lang="th-TH" sz="6500" i="1" dirty="0" smtClean="0">
                <a:solidFill>
                  <a:srgbClr val="FFFF00"/>
                </a:solidFill>
              </a:rPr>
            </a:br>
            <a:r>
              <a:rPr lang="th-TH" sz="6500" i="1" dirty="0" smtClean="0">
                <a:solidFill>
                  <a:srgbClr val="FFFF00"/>
                </a:solidFill>
              </a:rPr>
              <a:t>ในการทำงาน</a:t>
            </a:r>
            <a:endParaRPr lang="th-TH" sz="6500" i="1" dirty="0">
              <a:solidFill>
                <a:srgbClr val="FFFF00"/>
              </a:solidFill>
            </a:endParaRPr>
          </a:p>
        </p:txBody>
      </p:sp>
      <p:sp>
        <p:nvSpPr>
          <p:cNvPr id="307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>
              <a:lnSpc>
                <a:spcPct val="80000"/>
              </a:lnSpc>
            </a:pPr>
            <a:endParaRPr lang="th-TH" sz="1800" b="1" smtClean="0"/>
          </a:p>
          <a:p>
            <a:pPr marR="0">
              <a:lnSpc>
                <a:spcPct val="80000"/>
              </a:lnSpc>
            </a:pPr>
            <a:endParaRPr lang="th-TH" sz="1800" b="1" smtClean="0"/>
          </a:p>
          <a:p>
            <a:pPr marR="0">
              <a:lnSpc>
                <a:spcPct val="80000"/>
              </a:lnSpc>
            </a:pPr>
            <a:endParaRPr lang="th-TH" sz="1800" b="1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1106A6">
              <a:alpha val="20000"/>
            </a:srgbClr>
          </a:solidFill>
        </p:spPr>
        <p:txBody>
          <a:bodyPr/>
          <a:lstStyle/>
          <a:p>
            <a:r>
              <a:rPr lang="th-TH" b="1" smtClean="0"/>
              <a:t>   </a:t>
            </a:r>
            <a:r>
              <a:rPr lang="th-TH" b="1" i="1" smtClean="0">
                <a:solidFill>
                  <a:srgbClr val="FFFF00"/>
                </a:solidFill>
              </a:rPr>
              <a:t>คุณลักษณะของนักคิดเชิงบวก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>
                <a:solidFill>
                  <a:schemeClr val="accent3"/>
                </a:solidFill>
              </a:rPr>
              <a:t>	</a:t>
            </a:r>
            <a:r>
              <a:rPr lang="th-TH" sz="3200" b="1" u="sng" dirty="0" smtClean="0">
                <a:solidFill>
                  <a:srgbClr val="FFFF00"/>
                </a:solidFill>
              </a:rPr>
              <a:t>ความกระตือรือร้น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แรงปรารถนาในการทำงานอย่างแรงกล้า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กระตุ้นพลังในตัวเองได้ด้วยตัวเอง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ไล่ตามเป้าหมายอย่างไม่รู้จักเหน็ดเหนื่อย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sz="3000" b="1" dirty="0" smtClean="0">
              <a:solidFill>
                <a:schemeClr val="accent3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</a:t>
            </a:r>
            <a:r>
              <a:rPr lang="th-TH" sz="3200" b="1" u="sng" dirty="0" smtClean="0">
                <a:solidFill>
                  <a:srgbClr val="FFFF00"/>
                </a:solidFill>
              </a:rPr>
              <a:t>ความกล้าหาญ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เอาชนะความกลัวด้วยการลงมือทำทันที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กล้าทำในสิ่งที่กลัว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ความเต็มใจในการลองเสี่ยง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แปลความล้มเหลวเป็นประสบการณ์</a:t>
            </a:r>
            <a:endParaRPr lang="th-TH" sz="3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2"/>
          <p:cNvSpPr>
            <a:spLocks noGrp="1"/>
          </p:cNvSpPr>
          <p:nvPr>
            <p:ph type="title"/>
          </p:nvPr>
        </p:nvSpPr>
        <p:spPr>
          <a:xfrm>
            <a:off x="5429250" y="0"/>
            <a:ext cx="3714750" cy="857250"/>
          </a:xfrm>
        </p:spPr>
        <p:txBody>
          <a:bodyPr/>
          <a:lstStyle/>
          <a:p>
            <a:r>
              <a:rPr lang="th-TH" b="1" i="1" smtClean="0">
                <a:solidFill>
                  <a:schemeClr val="tx1"/>
                </a:solidFill>
              </a:rPr>
              <a:t>  </a:t>
            </a:r>
            <a:r>
              <a:rPr lang="th-TH" b="1" i="1" smtClean="0">
                <a:solidFill>
                  <a:srgbClr val="FFFF00"/>
                </a:solidFill>
              </a:rPr>
              <a:t>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/>
              <a:t>1. </a:t>
            </a:r>
            <a:r>
              <a:rPr lang="th-TH" sz="3200" b="1" dirty="0" smtClean="0"/>
              <a:t>เวลาเจองานหนัก.....ให้บอกตัวเองว่า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	</a:t>
            </a:r>
            <a:r>
              <a:rPr lang="th-TH" sz="3200" b="1" u="sng" dirty="0" smtClean="0"/>
              <a:t>นี่คือ</a:t>
            </a:r>
            <a:r>
              <a:rPr lang="th-TH" sz="3200" b="1" dirty="0" smtClean="0"/>
              <a:t>  โอกาสในการเตรียมพร้อมสู่ความเป็นมืออาชีพ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 	 </a:t>
            </a:r>
            <a:r>
              <a:rPr lang="en-US" sz="3200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			2. </a:t>
            </a:r>
            <a:r>
              <a:rPr lang="th-TH" sz="3200" b="1" dirty="0" smtClean="0">
                <a:solidFill>
                  <a:schemeClr val="accent3"/>
                </a:solidFill>
              </a:rPr>
              <a:t>เวลาเจอปัญหาซับซ้อน.....ให้บอกตัวเองว่า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>
                <a:solidFill>
                  <a:schemeClr val="accent3"/>
                </a:solidFill>
              </a:rPr>
              <a:t>     			</a:t>
            </a:r>
            <a:r>
              <a:rPr lang="th-TH" sz="3200" b="1" u="sng" dirty="0" smtClean="0">
                <a:solidFill>
                  <a:schemeClr val="accent3"/>
                </a:solidFill>
              </a:rPr>
              <a:t>นี่คือ</a:t>
            </a:r>
            <a:r>
              <a:rPr lang="th-TH" sz="3200" b="1" dirty="0" smtClean="0">
                <a:solidFill>
                  <a:schemeClr val="accent3"/>
                </a:solidFill>
              </a:rPr>
              <a:t>  โอกาสหรือบทเรียนที่จะสร้างปัญญาได้อย่างวิเศษ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>
                <a:solidFill>
                  <a:schemeClr val="accent3"/>
                </a:solidFill>
              </a:rPr>
              <a:t>     				( ให้มองปัญหา </a:t>
            </a:r>
            <a:r>
              <a:rPr lang="en-US" sz="3200" b="1" dirty="0" smtClean="0">
                <a:solidFill>
                  <a:schemeClr val="accent3"/>
                </a:solidFill>
              </a:rPr>
              <a:t>5% </a:t>
            </a:r>
            <a:r>
              <a:rPr lang="th-TH" sz="3200" b="1" dirty="0" smtClean="0">
                <a:solidFill>
                  <a:schemeClr val="accent3"/>
                </a:solidFill>
              </a:rPr>
              <a:t>มองการแก้ปัญหา</a:t>
            </a:r>
            <a:r>
              <a:rPr lang="en-US" sz="3200" b="1" dirty="0" smtClean="0">
                <a:solidFill>
                  <a:schemeClr val="accent3"/>
                </a:solidFill>
              </a:rPr>
              <a:t>95%</a:t>
            </a:r>
            <a:r>
              <a:rPr lang="th-TH" sz="3200" b="1" dirty="0" smtClean="0">
                <a:solidFill>
                  <a:schemeClr val="accent3"/>
                </a:solidFill>
              </a:rPr>
              <a:t> 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  </a:t>
            </a:r>
            <a:endParaRPr lang="en-US" sz="3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/>
              <a:t>3. </a:t>
            </a:r>
            <a:r>
              <a:rPr lang="th-TH" sz="3200" b="1" dirty="0" smtClean="0"/>
              <a:t>เวลาเจอความทุกข์หนัก.....ให้บอกตัวเองว่า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	</a:t>
            </a:r>
            <a:r>
              <a:rPr lang="th-TH" sz="3200" b="1" u="sng" dirty="0" smtClean="0"/>
              <a:t>นี่คือ</a:t>
            </a:r>
            <a:r>
              <a:rPr lang="th-TH" sz="3200" b="1" dirty="0" smtClean="0"/>
              <a:t>  แบบฝึกหัดที่จะช่วยให้เกิดทักษะในการดำเนินชีวิต</a:t>
            </a:r>
            <a:endParaRPr lang="th-TH" sz="32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71688" y="714375"/>
            <a:ext cx="66738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</a:rPr>
              <a:t>           20 </a:t>
            </a:r>
            <a:r>
              <a:rPr lang="th-TH" sz="3200" b="1" i="1" dirty="0">
                <a:solidFill>
                  <a:srgbClr val="FFFF00"/>
                </a:solidFill>
                <a:latin typeface="Arial" pitchFamily="34" charset="0"/>
              </a:rPr>
              <a:t>คำถาม  </a:t>
            </a:r>
            <a:r>
              <a:rPr lang="en-US" sz="3200" b="1" i="1" dirty="0">
                <a:solidFill>
                  <a:srgbClr val="FFFF00"/>
                </a:solidFill>
                <a:latin typeface="Arial" pitchFamily="34" charset="0"/>
              </a:rPr>
              <a:t>20</a:t>
            </a:r>
            <a:r>
              <a:rPr lang="th-TH" sz="3200" b="1" i="1" dirty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th-TH" sz="4000" b="1" i="1" dirty="0">
                <a:solidFill>
                  <a:srgbClr val="FFFF00"/>
                </a:solidFill>
                <a:latin typeface="Arial" pitchFamily="34" charset="0"/>
              </a:rPr>
              <a:t>คำตอบ</a:t>
            </a:r>
            <a:r>
              <a:rPr lang="th-TH" sz="3200" b="1" i="1" dirty="0">
                <a:solidFill>
                  <a:srgbClr val="FFFF00"/>
                </a:solidFill>
                <a:latin typeface="Arial" pitchFamily="34" charset="0"/>
              </a:rPr>
              <a:t>  </a:t>
            </a:r>
            <a:r>
              <a:rPr lang="th-TH" sz="3200" b="1" dirty="0">
                <a:solidFill>
                  <a:srgbClr val="FFFF00"/>
                </a:solidFill>
                <a:latin typeface="Arial" pitchFamily="34" charset="0"/>
              </a:rPr>
              <a:t>ของท่าน ว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</a:rPr>
              <a:t>.</a:t>
            </a:r>
            <a:r>
              <a:rPr lang="th-TH" sz="3200" b="1" dirty="0" err="1">
                <a:solidFill>
                  <a:srgbClr val="FFFF00"/>
                </a:solidFill>
                <a:latin typeface="Arial" pitchFamily="34" charset="0"/>
              </a:rPr>
              <a:t>วชิร</a:t>
            </a:r>
            <a:r>
              <a:rPr lang="th-TH" sz="3200" b="1" dirty="0">
                <a:solidFill>
                  <a:srgbClr val="FFFF00"/>
                </a:solidFill>
                <a:latin typeface="Arial" pitchFamily="34" charset="0"/>
              </a:rPr>
              <a:t>เมธี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2"/>
          <p:cNvSpPr>
            <a:spLocks noGrp="1"/>
          </p:cNvSpPr>
          <p:nvPr>
            <p:ph type="title"/>
          </p:nvPr>
        </p:nvSpPr>
        <p:spPr>
          <a:xfrm>
            <a:off x="5072063" y="0"/>
            <a:ext cx="4071937" cy="857250"/>
          </a:xfrm>
        </p:spPr>
        <p:txBody>
          <a:bodyPr/>
          <a:lstStyle/>
          <a:p>
            <a:pPr algn="ctr"/>
            <a:r>
              <a:rPr lang="th-TH" b="1" i="1" smtClean="0">
                <a:solidFill>
                  <a:srgbClr val="FFFF00"/>
                </a:solidFill>
              </a:rPr>
              <a:t>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14339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357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600" b="1" smtClean="0">
                <a:cs typeface="DilleniaUPC" pitchFamily="18" charset="-34"/>
              </a:rPr>
              <a:t>4.</a:t>
            </a:r>
            <a:r>
              <a:rPr lang="th-TH" sz="3600" b="1" smtClean="0"/>
              <a:t> เวลาเจอนายจอมละเมียด.....ให้บอกตัวเองว่า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/>
              <a:t>     	</a:t>
            </a:r>
            <a:r>
              <a:rPr lang="th-TH" sz="3600" b="1" u="sng" smtClean="0"/>
              <a:t>นี่คือ</a:t>
            </a:r>
            <a:r>
              <a:rPr lang="th-TH" sz="3600" b="1" smtClean="0"/>
              <a:t>  การฝึกตนให้เป็นคนสมบูรณ์แบบ</a:t>
            </a:r>
          </a:p>
          <a:p>
            <a:pPr>
              <a:buFont typeface="Wingdings 2" pitchFamily="18" charset="2"/>
              <a:buNone/>
            </a:pPr>
            <a:endParaRPr lang="en-US" sz="3600" b="1" smtClean="0">
              <a:cs typeface="Dillen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600" b="1" smtClean="0">
                <a:solidFill>
                  <a:srgbClr val="FFFF00"/>
                </a:solidFill>
                <a:cs typeface="DilleniaUPC" pitchFamily="18" charset="-34"/>
              </a:rPr>
              <a:t>				5.</a:t>
            </a:r>
            <a:r>
              <a:rPr lang="th-TH" sz="3600" b="1" smtClean="0">
                <a:solidFill>
                  <a:srgbClr val="FFFF00"/>
                </a:solidFill>
              </a:rPr>
              <a:t> เวลาเจอคำตำหนิ.....ให้บอกตัวเองว่า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>
                <a:solidFill>
                  <a:srgbClr val="FFFF00"/>
                </a:solidFill>
              </a:rPr>
              <a:t>     				</a:t>
            </a:r>
            <a:r>
              <a:rPr lang="th-TH" sz="3600" b="1" u="sng" smtClean="0">
                <a:solidFill>
                  <a:srgbClr val="FFFF00"/>
                </a:solidFill>
              </a:rPr>
              <a:t>นี่คือ</a:t>
            </a:r>
            <a:r>
              <a:rPr lang="th-TH" sz="3600" b="1" smtClean="0">
                <a:solidFill>
                  <a:srgbClr val="FFFF00"/>
                </a:solidFill>
              </a:rPr>
              <a:t>  การชี้ขุมทรัพย์มหาศาล</a:t>
            </a:r>
          </a:p>
          <a:p>
            <a:pPr>
              <a:buFont typeface="Wingdings 2" pitchFamily="18" charset="2"/>
              <a:buNone/>
            </a:pPr>
            <a:endParaRPr lang="th-TH" sz="3600" b="1" smtClean="0"/>
          </a:p>
          <a:p>
            <a:pPr>
              <a:buFont typeface="Wingdings 2" pitchFamily="18" charset="2"/>
              <a:buNone/>
            </a:pPr>
            <a:r>
              <a:rPr lang="en-US" sz="3600" b="1" smtClean="0">
                <a:cs typeface="DilleniaUPC" pitchFamily="18" charset="-34"/>
              </a:rPr>
              <a:t>6.</a:t>
            </a:r>
            <a:r>
              <a:rPr lang="th-TH" sz="3600" b="1" smtClean="0"/>
              <a:t> เวลาเจอคำนินทา.....ให้บอกตัวเองว่า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600" b="1" smtClean="0"/>
              <a:t>     	</a:t>
            </a:r>
            <a:r>
              <a:rPr lang="th-TH" sz="3600" b="1" u="sng" smtClean="0"/>
              <a:t>นี่คือ</a:t>
            </a:r>
            <a:r>
              <a:rPr lang="th-TH" sz="3600" b="1" smtClean="0"/>
              <a:t>  การสะท้อนว่าเรายังเป็นคนที่มีความหมาย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2"/>
          <p:cNvSpPr>
            <a:spLocks noGrp="1"/>
          </p:cNvSpPr>
          <p:nvPr>
            <p:ph type="title"/>
          </p:nvPr>
        </p:nvSpPr>
        <p:spPr>
          <a:xfrm>
            <a:off x="5500688" y="0"/>
            <a:ext cx="3643312" cy="928688"/>
          </a:xfrm>
        </p:spPr>
        <p:txBody>
          <a:bodyPr/>
          <a:lstStyle/>
          <a:p>
            <a:r>
              <a:rPr lang="th-TH" b="1" i="1" smtClean="0">
                <a:solidFill>
                  <a:srgbClr val="FFFF00"/>
                </a:solidFill>
              </a:rPr>
              <a:t>  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17411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  <a:cs typeface="Browallia New" pitchFamily="34" charset="-34"/>
              </a:rPr>
              <a:t>7. </a:t>
            </a:r>
            <a:r>
              <a:rPr lang="th-TH" sz="3600" b="1" dirty="0" smtClean="0">
                <a:solidFill>
                  <a:schemeClr val="accent3"/>
                </a:solidFill>
              </a:rPr>
              <a:t>เวลาเจอความผิดหวัง.....ให้บอกตัวเองว่า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	นี่คือ  วิธีที่ธรรมชาติกำลังสร้างภูมิคุ้มกันให้กับชีวิต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h-TH" sz="36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cs typeface="Browallia New" pitchFamily="34" charset="-34"/>
              </a:rPr>
              <a:t>			8. </a:t>
            </a:r>
            <a:r>
              <a:rPr lang="th-TH" sz="3600" b="1" dirty="0" smtClean="0"/>
              <a:t>เวลาเจอความป่วยไข้.....ให้บอกตัวเองว่า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/>
              <a:t>     			นี่คือ  การเตือนให้เห็นคุณค่า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/>
              <a:t>                                  ของการรักษาสุขภาพให้ดีขึ้น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h-TH" sz="36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  <a:cs typeface="Browallia New" pitchFamily="34" charset="-34"/>
              </a:rPr>
              <a:t>9.</a:t>
            </a:r>
            <a:r>
              <a:rPr lang="th-TH" sz="3600" b="1" dirty="0" smtClean="0">
                <a:solidFill>
                  <a:schemeClr val="accent3"/>
                </a:solidFill>
              </a:rPr>
              <a:t> เวลาเจอความพลัดพรากจากคนรัก / คู่รัก.....ให้บอกตัวเองว่า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	นี่คือ  บทเรียนของการรู้จักยืนหยัดด้วยขาของตนเอง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2"/>
          <p:cNvSpPr>
            <a:spLocks noGrp="1"/>
          </p:cNvSpPr>
          <p:nvPr>
            <p:ph type="title"/>
          </p:nvPr>
        </p:nvSpPr>
        <p:spPr>
          <a:xfrm>
            <a:off x="5457825" y="0"/>
            <a:ext cx="3686175" cy="866775"/>
          </a:xfrm>
        </p:spPr>
        <p:txBody>
          <a:bodyPr/>
          <a:lstStyle/>
          <a:p>
            <a:r>
              <a:rPr lang="th-TH" b="1" i="1" smtClean="0">
                <a:solidFill>
                  <a:srgbClr val="FFFF00"/>
                </a:solidFill>
              </a:rPr>
              <a:t>  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16387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6435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DilleniaUPC" pitchFamily="18" charset="-34"/>
              </a:rPr>
              <a:t>10. </a:t>
            </a:r>
            <a:r>
              <a:rPr lang="th-TH" sz="3000" b="1" smtClean="0">
                <a:solidFill>
                  <a:srgbClr val="FFFF00"/>
                </a:solidFill>
              </a:rPr>
              <a:t>เวลาเจอลูกหัวดื้อ.....ให้บอกตัวเองว่า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>
                <a:solidFill>
                  <a:srgbClr val="FFFF00"/>
                </a:solidFill>
              </a:rPr>
              <a:t>       	 นี่คือ  โอกาสทองของการพิสูจน์ความเป็นพ่อแม่ที่แท้จริง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cs typeface="DilleniaUPC" pitchFamily="18" charset="-34"/>
              </a:rPr>
              <a:t>			11. </a:t>
            </a:r>
            <a:r>
              <a:rPr lang="th-TH" sz="3000" b="1" smtClean="0"/>
              <a:t>เวลาเจอแฟนทิ้ง.....ให้บอกตัวเองว่า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 			นี่คือ  ความเป็นอนิจจังที่ทุกชีวิตมีโอกาสพานพบ</a:t>
            </a: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DilleniaUPC" pitchFamily="18" charset="-34"/>
              </a:rPr>
              <a:t>12. </a:t>
            </a:r>
            <a:r>
              <a:rPr lang="th-TH" sz="3000" b="1" smtClean="0">
                <a:solidFill>
                  <a:srgbClr val="FFFF00"/>
                </a:solidFill>
              </a:rPr>
              <a:t>เวลาเจอคนที่ใช่  แต่เขามีคู่.....ให้บอกตัวเองว่า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>
                <a:solidFill>
                  <a:srgbClr val="FFFF00"/>
                </a:solidFill>
              </a:rPr>
              <a:t>        	นี่คือ  ประจักษ์พยานว่าไม่มีใครได้ทุกอย่างดั่งใจหวัง</a:t>
            </a:r>
          </a:p>
          <a:p>
            <a:pPr>
              <a:buFont typeface="Wingdings 2" pitchFamily="18" charset="2"/>
              <a:buNone/>
            </a:pPr>
            <a:endParaRPr lang="th-TH" sz="3000" b="1" smtClean="0"/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cs typeface="DilleniaUPC" pitchFamily="18" charset="-34"/>
              </a:rPr>
              <a:t>			13.</a:t>
            </a:r>
            <a:r>
              <a:rPr lang="th-TH" sz="3000" b="1" smtClean="0"/>
              <a:t> เวลาเจอภาวะหลุดจากอำนาจ.....ให้บอกตัวเองว่า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			นี่คือ  ความเป็นอนัตตาของชีวิตและสรรพสิ่ง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2"/>
          <p:cNvSpPr>
            <a:spLocks noGrp="1"/>
          </p:cNvSpPr>
          <p:nvPr>
            <p:ph type="title"/>
          </p:nvPr>
        </p:nvSpPr>
        <p:spPr>
          <a:xfrm>
            <a:off x="5486400" y="0"/>
            <a:ext cx="3657600" cy="785813"/>
          </a:xfrm>
        </p:spPr>
        <p:txBody>
          <a:bodyPr/>
          <a:lstStyle/>
          <a:p>
            <a:r>
              <a:rPr lang="th-TH" b="1" i="1" smtClean="0">
                <a:solidFill>
                  <a:srgbClr val="FFFF00"/>
                </a:solidFill>
              </a:rPr>
              <a:t>  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17411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3000" b="1" smtClean="0">
                <a:cs typeface="Browallia New" pitchFamily="34" charset="-34"/>
              </a:rPr>
              <a:t>14.</a:t>
            </a:r>
            <a:r>
              <a:rPr lang="th-TH" sz="3000" b="1" smtClean="0"/>
              <a:t> เวลาเจอคนกลิ้งกะล่อน.....ให้บอกตัวเองว่า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     นี่คือ อุทาหรณ์ของชีวิตที่ไม่น่าเจริญรอยตาม</a:t>
            </a:r>
          </a:p>
          <a:p>
            <a:pPr>
              <a:buFont typeface="Wingdings 2" pitchFamily="18" charset="2"/>
              <a:buNone/>
            </a:pPr>
            <a:endParaRPr lang="en-US" sz="3000" b="1" smtClean="0">
              <a:cs typeface="Dillen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Browallia New" pitchFamily="34" charset="-34"/>
              </a:rPr>
              <a:t>				15. </a:t>
            </a:r>
            <a:r>
              <a:rPr lang="th-TH" sz="3000" b="1" smtClean="0">
                <a:solidFill>
                  <a:srgbClr val="FFFF00"/>
                </a:solidFill>
              </a:rPr>
              <a:t>เวลาเจอคนเลว.....ให้บอกตัวเองว่า</a:t>
            </a:r>
          </a:p>
          <a:p>
            <a:pPr algn="ctr">
              <a:buFont typeface="Wingdings 2" pitchFamily="18" charset="2"/>
              <a:buNone/>
            </a:pPr>
            <a:r>
              <a:rPr lang="th-TH" sz="3000" b="1" smtClean="0">
                <a:solidFill>
                  <a:srgbClr val="FFFF00"/>
                </a:solidFill>
              </a:rPr>
              <a:t>                        นี่คือ ตัวอย่างของชีวิตที่ไม่พึงประสงค์</a:t>
            </a: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cs typeface="Browallia New" pitchFamily="34" charset="-34"/>
              </a:rPr>
              <a:t>16. </a:t>
            </a:r>
            <a:r>
              <a:rPr lang="th-TH" sz="3000" b="1" smtClean="0"/>
              <a:t>เวลาเจออุบัติเหตุ.....ให้บอกตัวเองว่า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      นี่คือ คำเตือนว่าจงอย่าประมาทซ้ำอีกเป็นอันขาด</a:t>
            </a:r>
          </a:p>
          <a:p>
            <a:pPr>
              <a:buFont typeface="Wingdings 2" pitchFamily="18" charset="2"/>
              <a:buNone/>
            </a:pPr>
            <a:endParaRPr lang="en-US" sz="3000" b="1" smtClean="0">
              <a:cs typeface="Dillen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Browallia New" pitchFamily="34" charset="-34"/>
              </a:rPr>
              <a:t>				17. </a:t>
            </a:r>
            <a:r>
              <a:rPr lang="th-TH" sz="3000" b="1" smtClean="0">
                <a:solidFill>
                  <a:srgbClr val="FFFF00"/>
                </a:solidFill>
              </a:rPr>
              <a:t>เวลาเจอศัตรูคอยกลั่นแกล้ง .....ให้บอกตัวเองว่า</a:t>
            </a:r>
          </a:p>
          <a:p>
            <a:pPr algn="ctr">
              <a:buFont typeface="Wingdings 2" pitchFamily="18" charset="2"/>
              <a:buNone/>
            </a:pPr>
            <a:r>
              <a:rPr lang="th-TH" sz="3000" b="1" smtClean="0">
                <a:solidFill>
                  <a:srgbClr val="FFFF00"/>
                </a:solidFill>
              </a:rPr>
              <a:t>                                นี่คือ บททดสอบที่ว่า  มารไม่มี  บารมีไม่เกิด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2"/>
          <p:cNvSpPr>
            <a:spLocks noGrp="1"/>
          </p:cNvSpPr>
          <p:nvPr>
            <p:ph type="title"/>
          </p:nvPr>
        </p:nvSpPr>
        <p:spPr>
          <a:xfrm>
            <a:off x="5529263" y="-142875"/>
            <a:ext cx="3614737" cy="938213"/>
          </a:xfrm>
        </p:spPr>
        <p:txBody>
          <a:bodyPr/>
          <a:lstStyle/>
          <a:p>
            <a:r>
              <a:rPr lang="th-TH" b="1" i="1" smtClean="0">
                <a:solidFill>
                  <a:srgbClr val="FFFF00"/>
                </a:solidFill>
              </a:rPr>
              <a:t>  คิดบวก</a:t>
            </a:r>
            <a:r>
              <a:rPr lang="en-US" b="1" i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b="1" i="1" smtClean="0">
                <a:solidFill>
                  <a:srgbClr val="FFFF00"/>
                </a:solidFill>
              </a:rPr>
              <a:t>ชีวิตบวก</a:t>
            </a: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000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/>
              <a:t>18. </a:t>
            </a:r>
            <a:r>
              <a:rPr lang="th-TH" sz="3200" b="1" dirty="0" smtClean="0"/>
              <a:t>เวลาเจอวิกฤติ.....ให้บอกตัวเองว่า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  	นี่คือ  บทพิสูจน์สัจธรรม “ ในวิกฤติย่อมมีโอกาสเสมอ”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sz="3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		</a:t>
            </a:r>
            <a:r>
              <a:rPr lang="en-US" sz="3200" b="1" dirty="0" smtClean="0">
                <a:solidFill>
                  <a:srgbClr val="FFFF00"/>
                </a:solidFill>
              </a:rPr>
              <a:t>19. </a:t>
            </a:r>
            <a:r>
              <a:rPr lang="th-TH" sz="3200" b="1" dirty="0" smtClean="0">
                <a:solidFill>
                  <a:srgbClr val="FFFF00"/>
                </a:solidFill>
              </a:rPr>
              <a:t>เวลาเจอความจน.....ให้บอกตัวเองว่า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>
                <a:solidFill>
                  <a:srgbClr val="FFFF00"/>
                </a:solidFill>
              </a:rPr>
              <a:t>       				นี่คือ  วิธีที่ธรรมชาติเปิดโอกาสให้เราได้ต่อสู้ชีวิต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sz="3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/>
              <a:t>20.</a:t>
            </a:r>
            <a:r>
              <a:rPr lang="th-TH" sz="3200" b="1" dirty="0" smtClean="0"/>
              <a:t> เวลาเจอความตาย.....ให้บอกตัวเองว่า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200" b="1" dirty="0" smtClean="0"/>
              <a:t>       	นี่คือ  ฉากสุดท้ายที่จะทำให้ชีวิตมีความสมบูรณ์มากที่สุด</a:t>
            </a:r>
            <a:endParaRPr lang="th-TH" sz="32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>
          <a:xfrm>
            <a:off x="2571750" y="142875"/>
            <a:ext cx="4214813" cy="928688"/>
          </a:xfrm>
          <a:solidFill>
            <a:srgbClr val="1106A6">
              <a:alpha val="20000"/>
            </a:srgbClr>
          </a:solidFill>
        </p:spPr>
        <p:txBody>
          <a:bodyPr/>
          <a:lstStyle/>
          <a:p>
            <a:r>
              <a:rPr lang="th-TH" b="1" smtClean="0">
                <a:solidFill>
                  <a:schemeClr val="tx1"/>
                </a:solidFill>
              </a:rPr>
              <a:t>   คิดเชิงบวกแบบ </a:t>
            </a:r>
            <a:r>
              <a:rPr lang="en-US" b="1" smtClean="0">
                <a:solidFill>
                  <a:schemeClr val="tx1"/>
                </a:solidFill>
                <a:cs typeface="Cordia New" pitchFamily="34" charset="-34"/>
              </a:rPr>
              <a:t>6</a:t>
            </a:r>
            <a:r>
              <a:rPr lang="th-TH" b="1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  <a:cs typeface="Cordia New" pitchFamily="34" charset="-34"/>
              </a:rPr>
              <a:t>P</a:t>
            </a:r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9459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357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z="4000" b="1" smtClean="0">
                <a:solidFill>
                  <a:srgbClr val="FFFF00"/>
                </a:solidFill>
              </a:rPr>
              <a:t>เทคนิคการทำงานเพื่อความสำเร็จ ด้วยคิดเชิงบวกแบบ </a:t>
            </a:r>
            <a:r>
              <a:rPr lang="en-US" sz="4000" b="1" smtClean="0">
                <a:solidFill>
                  <a:srgbClr val="FFFF00"/>
                </a:solidFill>
                <a:cs typeface="Browallia New" pitchFamily="34" charset="-34"/>
              </a:rPr>
              <a:t>6</a:t>
            </a:r>
            <a:r>
              <a:rPr lang="th-TH" sz="4000" b="1" smtClean="0">
                <a:solidFill>
                  <a:srgbClr val="FFFF00"/>
                </a:solidFill>
              </a:rPr>
              <a:t> </a:t>
            </a:r>
            <a:r>
              <a:rPr lang="en-US" sz="4000" b="1" smtClean="0">
                <a:solidFill>
                  <a:srgbClr val="FFFF00"/>
                </a:solidFill>
                <a:cs typeface="Browallia New" pitchFamily="34" charset="-34"/>
              </a:rPr>
              <a:t>P</a:t>
            </a:r>
          </a:p>
          <a:p>
            <a:pPr>
              <a:buFont typeface="Wingdings 2" pitchFamily="18" charset="2"/>
              <a:buNone/>
            </a:pPr>
            <a:r>
              <a:rPr lang="en-US" sz="4000" b="1" smtClean="0">
                <a:solidFill>
                  <a:srgbClr val="FFFF00"/>
                </a:solidFill>
                <a:cs typeface="Browallia New" pitchFamily="34" charset="-34"/>
              </a:rPr>
              <a:t>	</a:t>
            </a:r>
            <a:r>
              <a:rPr lang="en-US" sz="3000" b="1" smtClean="0">
                <a:cs typeface="Browallia New" pitchFamily="34" charset="-34"/>
              </a:rPr>
              <a:t>1. P – Positive Thinking</a:t>
            </a:r>
            <a:r>
              <a:rPr lang="th-TH" sz="3000" b="1" smtClean="0">
                <a:cs typeface="Browallia New" pitchFamily="34" charset="-34"/>
              </a:rPr>
              <a:t> </a:t>
            </a:r>
            <a:r>
              <a:rPr lang="en-US" sz="3000" b="1" smtClean="0">
                <a:cs typeface="Browallia New" pitchFamily="34" charset="-34"/>
              </a:rPr>
              <a:t> : </a:t>
            </a:r>
            <a:r>
              <a:rPr lang="th-TH" sz="3000" b="1" smtClean="0"/>
              <a:t>การมีทัศนคติที่เป็นบวก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  มองโลกในแง่ดีเสมอ  </a:t>
            </a:r>
            <a:r>
              <a:rPr lang="th-TH" sz="3000" b="1" u="sng" smtClean="0"/>
              <a:t>หากเจอปัญหาในการทำงานให้มองว่า</a:t>
            </a:r>
            <a:endParaRPr lang="th-TH" sz="3000" b="1" smtClean="0"/>
          </a:p>
          <a:p>
            <a:pPr>
              <a:buFont typeface="Wingdings 2" pitchFamily="18" charset="2"/>
              <a:buNone/>
            </a:pPr>
            <a:r>
              <a:rPr lang="th-TH" sz="3000" b="1" smtClean="0"/>
              <a:t>         เป็นโอกาสในการฝึกฝนตนเองให้เก่งกล้าสามารถมากขึ้น</a:t>
            </a:r>
          </a:p>
          <a:p>
            <a:pPr>
              <a:buFont typeface="Wingdings 2" pitchFamily="18" charset="2"/>
              <a:buNone/>
            </a:pPr>
            <a:r>
              <a:rPr lang="th-TH" sz="3000" b="1" smtClean="0">
                <a:solidFill>
                  <a:srgbClr val="FFFF00"/>
                </a:solidFill>
                <a:cs typeface="Browallia New" pitchFamily="34" charset="-34"/>
              </a:rPr>
              <a:t>	</a:t>
            </a:r>
            <a:r>
              <a:rPr lang="en-US" sz="3000" b="1" smtClean="0">
                <a:solidFill>
                  <a:srgbClr val="FFFF00"/>
                </a:solidFill>
                <a:cs typeface="Browallia New" pitchFamily="34" charset="-34"/>
              </a:rPr>
              <a:t>2. P – Peaceful Mind</a:t>
            </a:r>
            <a:r>
              <a:rPr lang="th-TH" sz="3000" b="1" smtClean="0">
                <a:solidFill>
                  <a:srgbClr val="FFFF00"/>
                </a:solidFill>
                <a:cs typeface="Browallia New" pitchFamily="34" charset="-34"/>
              </a:rPr>
              <a:t> </a:t>
            </a:r>
            <a:r>
              <a:rPr lang="en-US" sz="3000" b="1" smtClean="0">
                <a:solidFill>
                  <a:srgbClr val="FFFF00"/>
                </a:solidFill>
                <a:cs typeface="Browallia New" pitchFamily="34" charset="-34"/>
              </a:rPr>
              <a:t> : </a:t>
            </a:r>
            <a:r>
              <a:rPr lang="th-TH" sz="3000" b="1" smtClean="0">
                <a:solidFill>
                  <a:srgbClr val="FFFF00"/>
                </a:solidFill>
              </a:rPr>
              <a:t>การมีจิตใจที่สงบ</a:t>
            </a:r>
            <a:endParaRPr lang="en-US" sz="3000" b="1" smtClean="0">
              <a:solidFill>
                <a:srgbClr val="FFFF00"/>
              </a:solidFill>
              <a:cs typeface="DilleniaUPC" pitchFamily="18" charset="-34"/>
            </a:endParaRP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DilleniaUPC" pitchFamily="18" charset="-34"/>
              </a:rPr>
              <a:t>      “</a:t>
            </a:r>
            <a:r>
              <a:rPr lang="th-TH" sz="3000" b="1" smtClean="0">
                <a:solidFill>
                  <a:srgbClr val="FFFF00"/>
                </a:solidFill>
              </a:rPr>
              <a:t> จงใช้ความสงบสยบความเคลื่อนไหว </a:t>
            </a:r>
            <a:r>
              <a:rPr lang="en-US" sz="3000" b="1" smtClean="0">
                <a:solidFill>
                  <a:srgbClr val="FFFF00"/>
                </a:solidFill>
                <a:cs typeface="DilleniaUPC" pitchFamily="18" charset="-34"/>
              </a:rPr>
              <a:t> ”</a:t>
            </a: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solidFill>
                  <a:srgbClr val="FFFF00"/>
                </a:solidFill>
                <a:cs typeface="Browallia New" pitchFamily="34" charset="-34"/>
              </a:rPr>
              <a:t>	</a:t>
            </a:r>
            <a:r>
              <a:rPr lang="en-US" sz="3000" b="1" smtClean="0">
                <a:cs typeface="Browallia New" pitchFamily="34" charset="-34"/>
              </a:rPr>
              <a:t>3. P = Patient</a:t>
            </a:r>
            <a:r>
              <a:rPr lang="th-TH" sz="3000" b="1" smtClean="0">
                <a:cs typeface="Browallia New" pitchFamily="34" charset="-34"/>
              </a:rPr>
              <a:t> </a:t>
            </a:r>
            <a:r>
              <a:rPr lang="en-US" sz="3000" b="1" smtClean="0">
                <a:cs typeface="Browallia New" pitchFamily="34" charset="-34"/>
              </a:rPr>
              <a:t> : </a:t>
            </a:r>
            <a:r>
              <a:rPr lang="th-TH" sz="3000" b="1" smtClean="0"/>
              <a:t>มีความอดทนจะสอดคล้องกับข้อ</a:t>
            </a:r>
            <a:r>
              <a:rPr lang="en-US" sz="3000" b="1" smtClean="0">
                <a:cs typeface="DilleniaUPC" pitchFamily="18" charset="-34"/>
              </a:rPr>
              <a:t> </a:t>
            </a:r>
            <a:r>
              <a:rPr lang="en-US" sz="3000" b="1" smtClean="0">
                <a:cs typeface="Browallia New" pitchFamily="34" charset="-34"/>
              </a:rPr>
              <a:t>2</a:t>
            </a:r>
          </a:p>
          <a:p>
            <a:pPr>
              <a:buFont typeface="Wingdings 2" pitchFamily="18" charset="2"/>
              <a:buNone/>
            </a:pPr>
            <a:r>
              <a:rPr lang="en-US" sz="3000" b="1" smtClean="0">
                <a:cs typeface="Browallia New" pitchFamily="34" charset="-34"/>
              </a:rPr>
              <a:t>       </a:t>
            </a:r>
            <a:r>
              <a:rPr lang="th-TH" sz="3000" b="1" smtClean="0"/>
              <a:t>เราจะสงบได้เราต้องมีความอดทน  ทั้งต่อจิตใจและต่อปัญหาการทำงาน</a:t>
            </a:r>
            <a:r>
              <a:rPr lang="en-US" sz="3000" b="1" smtClean="0">
                <a:cs typeface="Browallia New" pitchFamily="34" charset="-34"/>
              </a:rPr>
              <a:t> </a:t>
            </a:r>
            <a:endParaRPr lang="th-TH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2149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cs typeface="Browallia New" pitchFamily="34" charset="-34"/>
              </a:rPr>
              <a:t>	4. P – Punctual : </a:t>
            </a:r>
            <a:r>
              <a:rPr lang="th-TH" sz="3600" b="1" dirty="0" smtClean="0"/>
              <a:t>การเป็นคนตรงต่อเวลา  มีวินัยในตนเองสูง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cs typeface="Browallia New" pitchFamily="34" charset="-34"/>
              </a:rPr>
              <a:t>	</a:t>
            </a:r>
            <a:r>
              <a:rPr lang="en-US" sz="3600" b="1" dirty="0" smtClean="0">
                <a:solidFill>
                  <a:srgbClr val="FFFF00"/>
                </a:solidFill>
                <a:cs typeface="Browallia New" pitchFamily="34" charset="-34"/>
              </a:rPr>
              <a:t>5. P –Polite</a:t>
            </a:r>
            <a:r>
              <a:rPr lang="th-TH" sz="3600" b="1" dirty="0" smtClean="0">
                <a:solidFill>
                  <a:srgbClr val="FFFF00"/>
                </a:solidFill>
                <a:cs typeface="Browallia New" pitchFamily="34" charset="-34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cs typeface="Browallia New" pitchFamily="34" charset="-34"/>
              </a:rPr>
              <a:t>: </a:t>
            </a:r>
            <a:r>
              <a:rPr lang="th-TH" sz="3600" b="1" dirty="0" smtClean="0">
                <a:solidFill>
                  <a:srgbClr val="FFFF00"/>
                </a:solidFill>
              </a:rPr>
              <a:t>การเป็นคนสุภาพ อ่อนน้อมถ่อมตน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cs typeface="Browallia New" pitchFamily="34" charset="-34"/>
              </a:rPr>
              <a:t>	</a:t>
            </a:r>
            <a:r>
              <a:rPr lang="en-US" sz="3600" b="1" dirty="0" smtClean="0">
                <a:solidFill>
                  <a:schemeClr val="accent3"/>
                </a:solidFill>
                <a:cs typeface="Browallia New" pitchFamily="34" charset="-34"/>
              </a:rPr>
              <a:t>6. P – Professional</a:t>
            </a:r>
            <a:r>
              <a:rPr lang="th-TH" sz="3600" b="1" dirty="0" smtClean="0">
                <a:solidFill>
                  <a:schemeClr val="accent3"/>
                </a:solidFill>
                <a:cs typeface="Browallia New" pitchFamily="34" charset="-34"/>
              </a:rPr>
              <a:t> </a:t>
            </a:r>
            <a:r>
              <a:rPr lang="en-US" sz="3600" b="1" dirty="0" smtClean="0">
                <a:solidFill>
                  <a:schemeClr val="accent3"/>
                </a:solidFill>
                <a:cs typeface="Browallia New" pitchFamily="34" charset="-34"/>
              </a:rPr>
              <a:t>: </a:t>
            </a:r>
            <a:r>
              <a:rPr lang="th-TH" sz="3600" b="1" dirty="0" smtClean="0">
                <a:solidFill>
                  <a:schemeClr val="accent3"/>
                </a:solidFill>
              </a:rPr>
              <a:t>ความเป็นมืออาชีพในการทำงาน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ด้วยการหมั่นแสวงหาความรู้ ความเชี่ยวชาญในหน้าที่การงาน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เพื่อให้งานออกมาดีที่สุด  การทำงานแบบมืออาชีพ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จะทำให้เป็นที่รักใคร่ ชื่นชมและไว้วางใจจากทั้งเจ้านาย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เพื่อนร่วมงาน ลูกน้อง ลูกค้า และผู้พบเห็นทั่วไป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571750" y="142875"/>
            <a:ext cx="4214813" cy="928688"/>
          </a:xfrm>
          <a:prstGeom prst="rect">
            <a:avLst/>
          </a:prstGeom>
          <a:solidFill>
            <a:srgbClr val="1106A6">
              <a:alpha val="20000"/>
            </a:srgbClr>
          </a:solidFill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000" b="1" dirty="0">
                <a:latin typeface="+mj-lt"/>
                <a:ea typeface="+mj-ea"/>
                <a:cs typeface="+mj-cs"/>
              </a:rPr>
              <a:t>   คิดเชิงบวกแบบ </a:t>
            </a:r>
            <a:r>
              <a:rPr lang="en-US" sz="5000" b="1" dirty="0">
                <a:latin typeface="+mj-lt"/>
                <a:ea typeface="+mj-ea"/>
                <a:cs typeface="Cordia New" pitchFamily="34" charset="-34"/>
              </a:rPr>
              <a:t>6</a:t>
            </a:r>
            <a:r>
              <a:rPr lang="th-TH" sz="5000" b="1" dirty="0">
                <a:latin typeface="+mj-lt"/>
                <a:ea typeface="+mj-ea"/>
                <a:cs typeface="+mj-cs"/>
              </a:rPr>
              <a:t> </a:t>
            </a:r>
            <a:r>
              <a:rPr lang="en-US" sz="5000" b="1" dirty="0">
                <a:latin typeface="+mj-lt"/>
                <a:ea typeface="+mj-ea"/>
                <a:cs typeface="Cordia New" pitchFamily="34" charset="-34"/>
              </a:rPr>
              <a:t>P</a:t>
            </a:r>
            <a:endParaRPr lang="th-TH" sz="50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rgbClr val="FFC000">
              <a:alpha val="14902"/>
            </a:srgbClr>
          </a:solidFill>
        </p:spPr>
        <p:txBody>
          <a:bodyPr/>
          <a:lstStyle/>
          <a:p>
            <a:r>
              <a:rPr lang="th-TH" sz="5400" b="1" smtClean="0">
                <a:solidFill>
                  <a:srgbClr val="FFFF00"/>
                </a:solidFill>
              </a:rPr>
              <a:t>   ข้อดีของความคิดเชิงบวก</a:t>
            </a:r>
          </a:p>
        </p:txBody>
      </p:sp>
      <p:sp>
        <p:nvSpPr>
          <p:cNvPr id="23555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35768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rowallia New" pitchFamily="34" charset="-34"/>
              </a:rPr>
              <a:t>1. </a:t>
            </a:r>
            <a:r>
              <a:rPr lang="th-TH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มันสมองของเราจะรู้สึกเบา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cs typeface="Browallia New" pitchFamily="34" charset="-34"/>
              </a:rPr>
              <a:t>2. </a:t>
            </a:r>
            <a:r>
              <a:rPr lang="th-TH" sz="4000" b="1" dirty="0" smtClean="0"/>
              <a:t>คิ้วของเราจะไม่ขมวดเข้าหากันตลอดเวลา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rowallia New" pitchFamily="34" charset="-34"/>
              </a:rPr>
              <a:t>3. </a:t>
            </a:r>
            <a:r>
              <a:rPr lang="th-TH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หัวใจของเราจะเต้นเป็นจังหวะ สม่ำเสมอ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cs typeface="Browallia New" pitchFamily="34" charset="-34"/>
              </a:rPr>
              <a:t>4. </a:t>
            </a:r>
            <a:r>
              <a:rPr lang="th-TH" sz="4000" b="1" dirty="0" smtClean="0"/>
              <a:t>กล้ามเนื้อของเราจะไม่แข็งเกร็ง  รู้สึกผ่อนคลาย  ไม่เครียด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rowallia New" pitchFamily="34" charset="-34"/>
              </a:rPr>
              <a:t>5.</a:t>
            </a:r>
            <a:r>
              <a:rPr lang="th-TH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สายตาของเราจะกว้างไกล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357188" y="214313"/>
            <a:ext cx="8501062" cy="928687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FFFF00"/>
                </a:solidFill>
              </a:rPr>
              <a:t>                 ความคิดเชิงบวก</a:t>
            </a:r>
            <a:endParaRPr lang="th-TH" sz="5400" b="1" dirty="0">
              <a:solidFill>
                <a:srgbClr val="FFFF00"/>
              </a:solidFill>
            </a:endParaRP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357188" y="500063"/>
            <a:ext cx="8501062" cy="5857875"/>
          </a:xfrm>
          <a:ln w="38100"/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sz="3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000" b="1" dirty="0" smtClean="0">
                <a:solidFill>
                  <a:schemeClr val="accent3"/>
                </a:solidFill>
              </a:rPr>
              <a:t>ความคิดเชิงบวก ( </a:t>
            </a:r>
            <a:r>
              <a:rPr lang="en-US" sz="4000" b="1" dirty="0" smtClean="0">
                <a:solidFill>
                  <a:schemeClr val="accent3"/>
                </a:solidFill>
              </a:rPr>
              <a:t>Positive Thinking </a:t>
            </a:r>
            <a:r>
              <a:rPr lang="th-TH" sz="4000" b="1" dirty="0" smtClean="0">
                <a:solidFill>
                  <a:schemeClr val="accent3"/>
                </a:solidFill>
              </a:rPr>
              <a:t>)</a:t>
            </a:r>
            <a:endParaRPr lang="en-US" sz="4000" b="1" dirty="0" smtClean="0">
              <a:solidFill>
                <a:schemeClr val="accent3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     </a:t>
            </a:r>
            <a:r>
              <a:rPr lang="th-TH" sz="3600" b="1" dirty="0" smtClean="0">
                <a:solidFill>
                  <a:srgbClr val="FFFF00"/>
                </a:solidFill>
              </a:rPr>
              <a:t>  </a:t>
            </a:r>
            <a:r>
              <a:rPr lang="th-TH" sz="3600" b="1" dirty="0" smtClean="0"/>
              <a:t>- การมีทัศนคติที่ดี  เป็นบวก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- มองโลกในแง่ดีอยู่เสมอ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/>
              <a:t>         - ไม่คิดทางลบ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- ไม่ยอมแพ้อะไรง่ายๆ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/>
              <a:t>         - บอกกับตนเองเสมอว่าเราทำได้  เราต้องทำสำเร็จ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- เป็นการปรับเปลี่ยนมุมมองที่มีต่อปัญหาเป็นกระบวนการ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chemeClr val="accent3"/>
                </a:solidFill>
              </a:rPr>
              <a:t>           เลือกมุมมองดีๆจากสิ่งที่เกิดขึ้นและนำไปปรับใช้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/>
              <a:t>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h-TH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>
              <a:alpha val="20000"/>
            </a:srgbClr>
          </a:solidFill>
        </p:spPr>
        <p:txBody>
          <a:bodyPr/>
          <a:lstStyle/>
          <a:p>
            <a:r>
              <a:rPr lang="th-TH" sz="5400" b="1" smtClean="0">
                <a:solidFill>
                  <a:srgbClr val="FFFF00"/>
                </a:solidFill>
              </a:rPr>
              <a:t>   ข้อดีของความคิดเชิงบวก</a:t>
            </a:r>
          </a:p>
        </p:txBody>
      </p:sp>
      <p:sp>
        <p:nvSpPr>
          <p:cNvPr id="24579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5720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cs typeface="Browallia New" pitchFamily="34" charset="-34"/>
              </a:rPr>
              <a:t>6. </a:t>
            </a:r>
            <a:r>
              <a:rPr lang="th-TH" sz="4000" b="1" dirty="0" smtClean="0"/>
              <a:t>แววตาของเราจะเต็มไปด้วยความสุข ความอ่อนโยน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rowallia New" pitchFamily="34" charset="-34"/>
              </a:rPr>
              <a:t>7. </a:t>
            </a:r>
            <a:r>
              <a:rPr lang="th-TH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การไหลเวียนของโลหิตจะดีขึ้น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cs typeface="Browallia New" pitchFamily="34" charset="-34"/>
              </a:rPr>
              <a:t>8.</a:t>
            </a:r>
            <a:r>
              <a:rPr lang="th-TH" sz="4000" b="1" dirty="0" smtClean="0"/>
              <a:t> ความสงบสุขจะเกิดขึ้นกับเราและผู้อยู่ใกล้ชิด</a:t>
            </a:r>
            <a:r>
              <a:rPr lang="en-US" sz="4000" b="1" dirty="0" smtClean="0">
                <a:cs typeface="Browallia New" pitchFamily="34" charset="-34"/>
              </a:rPr>
              <a:t>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Browallia New" pitchFamily="34" charset="-34"/>
              </a:rPr>
              <a:t>9. </a:t>
            </a:r>
            <a:r>
              <a:rPr lang="th-TH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ชีวิตการทำงานของเราจะประสบความสำเร็จอย่างเกินคาดคิด</a:t>
            </a:r>
            <a:endParaRPr lang="en-US" sz="4000" b="1" dirty="0" smtClean="0">
              <a:solidFill>
                <a:schemeClr val="bg2">
                  <a:lumMod val="60000"/>
                  <a:lumOff val="40000"/>
                </a:schemeClr>
              </a:solidFill>
              <a:cs typeface="Browallia New" pitchFamily="34" charset="-34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cs typeface="Browallia New" pitchFamily="34" charset="-34"/>
              </a:rPr>
              <a:t>10.</a:t>
            </a:r>
            <a:r>
              <a:rPr lang="th-TH" sz="4000" b="1" dirty="0" smtClean="0"/>
              <a:t> ชีวิตของเราจะดีขึ้นอย่างคาดไม่ถึง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>
          <a:xfrm>
            <a:off x="2714625" y="142875"/>
            <a:ext cx="3786188" cy="1143000"/>
          </a:xfrm>
          <a:solidFill>
            <a:srgbClr val="0C11E4">
              <a:alpha val="30196"/>
            </a:srgbClr>
          </a:solidFill>
        </p:spPr>
        <p:txBody>
          <a:bodyPr/>
          <a:lstStyle/>
          <a:p>
            <a:pPr algn="ctr"/>
            <a:r>
              <a:rPr lang="th-TH" sz="6000" b="1" i="1" smtClean="0">
                <a:solidFill>
                  <a:schemeClr val="tx1"/>
                </a:solidFill>
              </a:rPr>
              <a:t>บทสรุป</a:t>
            </a: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42925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h-TH" sz="4800" b="1" dirty="0" smtClean="0">
              <a:solidFill>
                <a:schemeClr val="accent3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chemeClr val="accent3"/>
                </a:solidFill>
              </a:rPr>
              <a:t>อย่าเครียด...............คิดบวก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FF0000"/>
                </a:solidFill>
              </a:rPr>
              <a:t>			</a:t>
            </a:r>
            <a:r>
              <a:rPr lang="th-TH" sz="4800" b="1" dirty="0" smtClean="0"/>
              <a:t>อย่าเครียด...............คิดบวก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0C11E4"/>
                </a:solidFill>
              </a:rPr>
              <a:t>					</a:t>
            </a:r>
            <a:r>
              <a:rPr lang="th-TH" sz="4800" b="1" dirty="0" smtClean="0">
                <a:solidFill>
                  <a:srgbClr val="FFFF00"/>
                </a:solidFill>
              </a:rPr>
              <a:t>อย่าเครียด...............คิดบวก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h-TH" sz="4800" b="1" dirty="0" smtClean="0">
              <a:solidFill>
                <a:srgbClr val="0C11E4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h-TH" sz="4800" b="1" dirty="0" smtClean="0">
                <a:solidFill>
                  <a:srgbClr val="0C11E4"/>
                </a:solidFill>
              </a:rPr>
              <a:t>							</a:t>
            </a:r>
            <a:r>
              <a:rPr lang="th-TH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ขอบคุณและสวัสดี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2"/>
          <p:cNvSpPr>
            <a:spLocks noGrp="1"/>
          </p:cNvSpPr>
          <p:nvPr>
            <p:ph type="title"/>
          </p:nvPr>
        </p:nvSpPr>
        <p:spPr>
          <a:xfrm>
            <a:off x="357188" y="214313"/>
            <a:ext cx="8358187" cy="1000125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          </a:t>
            </a:r>
            <a:r>
              <a:rPr lang="th-TH" sz="5400" b="1" dirty="0" smtClean="0">
                <a:solidFill>
                  <a:srgbClr val="FFFF00"/>
                </a:solidFill>
              </a:rPr>
              <a:t>ความคิดเชิงบวกกับการทำงาน</a:t>
            </a: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8643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h-TH" sz="3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000" b="1" dirty="0" smtClean="0">
                <a:solidFill>
                  <a:schemeClr val="accent3"/>
                </a:solidFill>
              </a:rPr>
              <a:t>ความคิดเชิงบวกกับการทำงาน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/>
              <a:t>             - รู้สึกดีกับงานที่ทำอยู่ และมีความอยากที่จะทำงานนั้น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rgbClr val="FFFF00"/>
                </a:solidFill>
              </a:rPr>
              <a:t>             </a:t>
            </a:r>
            <a:r>
              <a:rPr lang="th-TH" sz="3600" b="1" dirty="0" smtClean="0">
                <a:solidFill>
                  <a:schemeClr val="accent3"/>
                </a:solidFill>
              </a:rPr>
              <a:t>- ไม่กลัวความล้มเหลว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rgbClr val="FFFF00"/>
                </a:solidFill>
              </a:rPr>
              <a:t>             </a:t>
            </a:r>
            <a:r>
              <a:rPr lang="th-TH" sz="3600" b="1" dirty="0" smtClean="0"/>
              <a:t>- เชื่อมั่นว่าสามารถทำงานนั้นได้ แม้ว่างานนั้นจะยาก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/>
              <a:t>               หรือไม่เคยทำงานนั้นมาก่อน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b="1" dirty="0" smtClean="0">
                <a:solidFill>
                  <a:srgbClr val="FFFF00"/>
                </a:solidFill>
              </a:rPr>
              <a:t>             </a:t>
            </a:r>
            <a:r>
              <a:rPr lang="th-TH" sz="3600" b="1" dirty="0" smtClean="0">
                <a:solidFill>
                  <a:schemeClr val="accent3"/>
                </a:solidFill>
              </a:rPr>
              <a:t>- เมื่อล้มเหลว ก็ให้บอกกับตัวเองว่าเป็นประสบการณ์ของชีวิต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600" dirty="0" smtClean="0"/>
              <a:t>             </a:t>
            </a:r>
            <a:r>
              <a:rPr lang="th-TH" sz="3600" b="1" dirty="0" smtClean="0"/>
              <a:t>- เมื่อสำเร็จ ผลลัพธ์ที่ได้จะส่งผลหลายๆอย่างให้เรา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th-TH" sz="3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85750" y="0"/>
            <a:ext cx="7000875" cy="857250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 </a:t>
            </a:r>
            <a:r>
              <a:rPr lang="th-TH" sz="5400" b="1" dirty="0" smtClean="0">
                <a:solidFill>
                  <a:srgbClr val="FFFF00"/>
                </a:solidFill>
              </a:rPr>
              <a:t>เสริมพลังด้วยความคิดเชิงบวกในการทำงาน</a:t>
            </a:r>
            <a:endParaRPr lang="th-TH" sz="5400" b="1" dirty="0">
              <a:solidFill>
                <a:srgbClr val="FFFF00"/>
              </a:solidFill>
            </a:endParaRP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14313" y="714375"/>
            <a:ext cx="8786812" cy="5643563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		- </a:t>
            </a:r>
            <a:r>
              <a:rPr lang="th-TH" sz="3600" b="1" dirty="0" smtClean="0">
                <a:solidFill>
                  <a:schemeClr val="accent3"/>
                </a:solidFill>
              </a:rPr>
              <a:t> ดูแบบอย่างจากคนอื่นที่สำเร็จ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/>
              <a:t>		-  </a:t>
            </a:r>
            <a:r>
              <a:rPr lang="th-TH" sz="3600" b="1" dirty="0" smtClean="0"/>
              <a:t>หลีกเลี่ยงการสมาคมกับคนมองโลกในแง่ร้ายหรือแง่ลบ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		-  </a:t>
            </a:r>
            <a:r>
              <a:rPr lang="th-TH" sz="3600" b="1" dirty="0" smtClean="0">
                <a:solidFill>
                  <a:schemeClr val="accent3"/>
                </a:solidFill>
              </a:rPr>
              <a:t>สร้างกลุ่มเพื่อนที่มองโลกในแง่ดีหรือแง่บวก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/>
              <a:t>		-  </a:t>
            </a:r>
            <a:r>
              <a:rPr lang="th-TH" sz="3600" b="1" dirty="0" smtClean="0"/>
              <a:t>ให้คำชมเชยจุดเด่นของผู้มาเยือน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		-  </a:t>
            </a:r>
            <a:r>
              <a:rPr lang="th-TH" sz="3600" b="1" dirty="0" smtClean="0">
                <a:solidFill>
                  <a:schemeClr val="accent3"/>
                </a:solidFill>
              </a:rPr>
              <a:t>เขียนบันทึกประจำวันเป็นประจำทุกวัน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/>
              <a:t>		-</a:t>
            </a:r>
            <a:r>
              <a:rPr lang="th-TH" sz="3600" b="1" dirty="0" smtClean="0"/>
              <a:t>  หาคนที่สามารถพูดคุยอย่างเปิดอกได้อย่างสนิทใจ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		-  </a:t>
            </a:r>
            <a:r>
              <a:rPr lang="th-TH" sz="3600" b="1" dirty="0" smtClean="0">
                <a:solidFill>
                  <a:schemeClr val="accent3"/>
                </a:solidFill>
              </a:rPr>
              <a:t>เขียนจดหมาย / จดหมายอิเล็กทรอนิกส์ถึงเพื่อน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/>
              <a:t>		-  </a:t>
            </a:r>
            <a:r>
              <a:rPr lang="th-TH" sz="3600" b="1" dirty="0" smtClean="0"/>
              <a:t>อ่านหนังสือ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3"/>
                </a:solidFill>
              </a:rPr>
              <a:t>		-  </a:t>
            </a:r>
            <a:r>
              <a:rPr lang="th-TH" sz="3600" b="1" dirty="0" smtClean="0">
                <a:solidFill>
                  <a:schemeClr val="accent3"/>
                </a:solidFill>
              </a:rPr>
              <a:t>ฝึกสมาธิ</a:t>
            </a:r>
            <a:endParaRPr lang="th-TH" sz="36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071563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FFFF00"/>
                </a:solidFill>
              </a:rPr>
              <a:t>เพิ่มศักยภาพการทำงานด้วยความคิดเชิงบวก</a:t>
            </a:r>
            <a:endParaRPr lang="th-TH" sz="5400" b="1" dirty="0">
              <a:solidFill>
                <a:srgbClr val="FFFF00"/>
              </a:solidFill>
            </a:endParaRP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35781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800" b="1" dirty="0" smtClean="0"/>
              <a:t>ความคิดเชิงบวกในการทำงานร่วมกัน  </a:t>
            </a:r>
            <a:r>
              <a:rPr lang="en-US" sz="4800" b="1" dirty="0" smtClean="0"/>
              <a:t>5</a:t>
            </a:r>
            <a:r>
              <a:rPr lang="th-TH" sz="4800" b="1" dirty="0" smtClean="0"/>
              <a:t> ประการ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- สร้างความเข้าใจในเรื่องคนและงาน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- มีความเอื้ออาทร ความรัก ความช่วยเหลือเกื้อกูลกัน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- มีการติดต่อสัมพันธ์ สื่อสารพูดคุยกัน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- มีการทำงานเป็นทีม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- มีการยอมรับ / ละเลยในบางเรื่อง หรือทำเรื่องใหญ่ให้เป็นเรื่องเล็ก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300" b="1" dirty="0" smtClean="0">
                <a:solidFill>
                  <a:schemeClr val="accent3"/>
                </a:solidFill>
              </a:rPr>
              <a:t>      </a:t>
            </a:r>
            <a:endParaRPr lang="th-TH" sz="43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0" y="0"/>
            <a:ext cx="8072438" cy="928688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/>
              <a:t>   ความคิดเชิงบวกเพื่อสร้างวัฒนธรรมองค์กรที่ดี </a:t>
            </a:r>
            <a:endParaRPr lang="th-TH" b="1" dirty="0"/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142875" y="642938"/>
            <a:ext cx="8858250" cy="607218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b="1" dirty="0" smtClean="0">
              <a:solidFill>
                <a:srgbClr val="E10FB9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E10FB9"/>
                </a:solidFill>
              </a:rPr>
              <a:t>	</a:t>
            </a:r>
            <a:r>
              <a:rPr lang="en-US" sz="3000" b="1" dirty="0" smtClean="0">
                <a:solidFill>
                  <a:srgbClr val="FFFF00"/>
                </a:solidFill>
              </a:rPr>
              <a:t>- </a:t>
            </a:r>
            <a:r>
              <a:rPr lang="th-TH" sz="3000" b="1" dirty="0" smtClean="0">
                <a:solidFill>
                  <a:srgbClr val="FFFF00"/>
                </a:solidFill>
              </a:rPr>
              <a:t>มีจิตใจใฝ่บริการ (</a:t>
            </a:r>
            <a:r>
              <a:rPr lang="en-US" sz="3000" b="1" dirty="0" smtClean="0">
                <a:solidFill>
                  <a:srgbClr val="FFFF00"/>
                </a:solidFill>
              </a:rPr>
              <a:t>Service Mind</a:t>
            </a:r>
            <a:r>
              <a:rPr lang="th-TH" sz="3000" b="1" dirty="0" smtClean="0">
                <a:solidFill>
                  <a:srgbClr val="FFFF00"/>
                </a:solidFill>
              </a:rPr>
              <a:t>)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</a:rPr>
              <a:t>	</a:t>
            </a:r>
            <a:r>
              <a:rPr lang="en-US" sz="3000" b="1" dirty="0" smtClean="0">
                <a:solidFill>
                  <a:schemeClr val="accent3"/>
                </a:solidFill>
              </a:rPr>
              <a:t>- </a:t>
            </a:r>
            <a:r>
              <a:rPr lang="th-TH" sz="3000" b="1" dirty="0" smtClean="0">
                <a:solidFill>
                  <a:schemeClr val="accent3"/>
                </a:solidFill>
              </a:rPr>
              <a:t>มุ่งผลสัมฤทธิ์ของงาน (</a:t>
            </a:r>
            <a:r>
              <a:rPr lang="en-US" sz="3000" b="1" dirty="0" smtClean="0">
                <a:solidFill>
                  <a:schemeClr val="accent3"/>
                </a:solidFill>
              </a:rPr>
              <a:t>Accomplished</a:t>
            </a:r>
            <a:r>
              <a:rPr lang="th-TH" sz="3000" b="1" dirty="0" smtClean="0">
                <a:solidFill>
                  <a:schemeClr val="accent3"/>
                </a:solidFill>
              </a:rPr>
              <a:t> )</a:t>
            </a:r>
            <a:endParaRPr lang="en-US" sz="3000" b="1" dirty="0" smtClean="0">
              <a:solidFill>
                <a:schemeClr val="accent3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</a:rPr>
              <a:t>	- </a:t>
            </a:r>
            <a:r>
              <a:rPr lang="th-TH" sz="3000" b="1" dirty="0" smtClean="0">
                <a:solidFill>
                  <a:srgbClr val="FFFF00"/>
                </a:solidFill>
              </a:rPr>
              <a:t>มีความตระหนักในสิทธิ / หน้าที่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</a:rPr>
              <a:t>	</a:t>
            </a:r>
            <a:r>
              <a:rPr lang="en-US" sz="3000" b="1" dirty="0" smtClean="0">
                <a:solidFill>
                  <a:schemeClr val="accent3"/>
                </a:solidFill>
              </a:rPr>
              <a:t>- </a:t>
            </a:r>
            <a:r>
              <a:rPr lang="th-TH" sz="3000" b="1" dirty="0" smtClean="0">
                <a:solidFill>
                  <a:schemeClr val="accent3"/>
                </a:solidFill>
              </a:rPr>
              <a:t>มีการพัฒนาตนเอง ( </a:t>
            </a:r>
            <a:r>
              <a:rPr lang="en-US" sz="3000" b="1" dirty="0" smtClean="0">
                <a:solidFill>
                  <a:schemeClr val="accent3"/>
                </a:solidFill>
              </a:rPr>
              <a:t>Self Development</a:t>
            </a:r>
            <a:r>
              <a:rPr lang="th-TH" sz="3000" b="1" dirty="0" smtClean="0">
                <a:solidFill>
                  <a:schemeClr val="accent3"/>
                </a:solidFill>
              </a:rPr>
              <a:t>)   มีเก่ง </a:t>
            </a:r>
            <a:r>
              <a:rPr lang="en-US" sz="3000" b="1" dirty="0" smtClean="0">
                <a:solidFill>
                  <a:schemeClr val="accent3"/>
                </a:solidFill>
              </a:rPr>
              <a:t>3</a:t>
            </a:r>
            <a:r>
              <a:rPr lang="th-TH" sz="3000" b="1" dirty="0" smtClean="0">
                <a:solidFill>
                  <a:schemeClr val="accent3"/>
                </a:solidFill>
              </a:rPr>
              <a:t> เก่ง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>
                <a:solidFill>
                  <a:srgbClr val="FFFF00"/>
                </a:solidFill>
              </a:rPr>
              <a:t>		</a:t>
            </a:r>
            <a:r>
              <a:rPr lang="th-TH" sz="3000" b="1" i="1" dirty="0" smtClean="0">
                <a:solidFill>
                  <a:srgbClr val="FFFF00"/>
                </a:solidFill>
              </a:rPr>
              <a:t>เก่งตน ( </a:t>
            </a:r>
            <a:r>
              <a:rPr lang="en-US" sz="3000" b="1" i="1" dirty="0" smtClean="0">
                <a:solidFill>
                  <a:srgbClr val="FFFF00"/>
                </a:solidFill>
              </a:rPr>
              <a:t>Self Ability</a:t>
            </a:r>
            <a:r>
              <a:rPr lang="th-TH" sz="3000" b="1" i="1" dirty="0" smtClean="0">
                <a:solidFill>
                  <a:srgbClr val="FFFF00"/>
                </a:solidFill>
              </a:rPr>
              <a:t> ) </a:t>
            </a:r>
            <a:r>
              <a:rPr lang="en-US" sz="3000" b="1" i="1" dirty="0" smtClean="0">
                <a:solidFill>
                  <a:srgbClr val="FFFF00"/>
                </a:solidFill>
              </a:rPr>
              <a:t>    : </a:t>
            </a:r>
            <a:r>
              <a:rPr lang="th-TH" sz="3000" b="1" i="1" dirty="0" smtClean="0">
                <a:solidFill>
                  <a:srgbClr val="FFFF00"/>
                </a:solidFill>
              </a:rPr>
              <a:t>แสวงหาความรู้อยู่ตลอดเวลา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i="1" dirty="0" smtClean="0">
                <a:solidFill>
                  <a:srgbClr val="FFFF00"/>
                </a:solidFill>
              </a:rPr>
              <a:t>                                                      ด้วยการพัฒนาทั้งกาย วาจาและใจ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i="1" dirty="0" smtClean="0">
                <a:solidFill>
                  <a:srgbClr val="FFFF00"/>
                </a:solidFill>
              </a:rPr>
              <a:t> 		เก่งคน ( </a:t>
            </a:r>
            <a:r>
              <a:rPr lang="en-US" sz="3000" b="1" i="1" dirty="0" smtClean="0">
                <a:solidFill>
                  <a:srgbClr val="FFFF00"/>
                </a:solidFill>
              </a:rPr>
              <a:t>Ability</a:t>
            </a:r>
            <a:r>
              <a:rPr lang="th-TH" sz="3000" b="1" i="1" dirty="0" smtClean="0">
                <a:solidFill>
                  <a:srgbClr val="FFFF00"/>
                </a:solidFill>
              </a:rPr>
              <a:t> )</a:t>
            </a:r>
            <a:r>
              <a:rPr lang="en-US" sz="3000" b="1" i="1" dirty="0" smtClean="0">
                <a:solidFill>
                  <a:srgbClr val="FFFF00"/>
                </a:solidFill>
              </a:rPr>
              <a:t>           : </a:t>
            </a:r>
            <a:r>
              <a:rPr lang="th-TH" sz="3000" b="1" i="1" dirty="0" smtClean="0">
                <a:solidFill>
                  <a:srgbClr val="FFFF00"/>
                </a:solidFill>
              </a:rPr>
              <a:t>ความสามารถในการปรับตัว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i="1" dirty="0" smtClean="0">
                <a:solidFill>
                  <a:srgbClr val="FFFF00"/>
                </a:solidFill>
              </a:rPr>
              <a:t>                                                     มี</a:t>
            </a:r>
            <a:r>
              <a:rPr lang="th-TH" sz="3000" b="1" i="1" dirty="0" err="1" smtClean="0">
                <a:solidFill>
                  <a:srgbClr val="FFFF00"/>
                </a:solidFill>
              </a:rPr>
              <a:t>มนุษย</a:t>
            </a:r>
            <a:r>
              <a:rPr lang="th-TH" sz="3000" b="1" i="1" dirty="0" smtClean="0">
                <a:solidFill>
                  <a:srgbClr val="FFFF00"/>
                </a:solidFill>
              </a:rPr>
              <a:t>สัมพันธ์ที่ดี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i="1" dirty="0" smtClean="0">
                <a:solidFill>
                  <a:srgbClr val="FFFF00"/>
                </a:solidFill>
              </a:rPr>
              <a:t>           เก่งงาน  ( </a:t>
            </a:r>
            <a:r>
              <a:rPr lang="en-US" sz="3000" b="1" i="1" dirty="0" smtClean="0">
                <a:solidFill>
                  <a:srgbClr val="FFFF00"/>
                </a:solidFill>
              </a:rPr>
              <a:t>Task Ability </a:t>
            </a:r>
            <a:r>
              <a:rPr lang="th-TH" sz="3000" b="1" i="1" dirty="0" smtClean="0">
                <a:solidFill>
                  <a:srgbClr val="FFFF00"/>
                </a:solidFill>
              </a:rPr>
              <a:t>) </a:t>
            </a:r>
            <a:r>
              <a:rPr lang="en-US" sz="3000" b="1" i="1" dirty="0" smtClean="0">
                <a:solidFill>
                  <a:srgbClr val="FFFF00"/>
                </a:solidFill>
              </a:rPr>
              <a:t>: </a:t>
            </a:r>
            <a:r>
              <a:rPr lang="th-TH" sz="3000" b="1" i="1" dirty="0" smtClean="0">
                <a:solidFill>
                  <a:srgbClr val="FFFF00"/>
                </a:solidFill>
              </a:rPr>
              <a:t>รักงาน ขยันหมั่นเพียร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i="1" dirty="0" smtClean="0">
                <a:solidFill>
                  <a:srgbClr val="FFFF00"/>
                </a:solidFill>
              </a:rPr>
              <a:t>                                                     ไม่ยอมแพ้ต่ออุปสรรค</a:t>
            </a:r>
            <a:endParaRPr lang="th-TH" sz="3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2"/>
          <p:cNvSpPr>
            <a:spLocks noGrp="1"/>
          </p:cNvSpPr>
          <p:nvPr>
            <p:ph type="title"/>
          </p:nvPr>
        </p:nvSpPr>
        <p:spPr>
          <a:xfrm>
            <a:off x="214313" y="142875"/>
            <a:ext cx="6072187" cy="857250"/>
          </a:xfrm>
          <a:solidFill>
            <a:schemeClr val="bg2">
              <a:lumMod val="75000"/>
              <a:alpha val="2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solidFill>
                  <a:srgbClr val="FFFF00"/>
                </a:solidFill>
              </a:rPr>
              <a:t>  </a:t>
            </a:r>
            <a:r>
              <a:rPr lang="th-TH" b="1" dirty="0" smtClean="0">
                <a:solidFill>
                  <a:srgbClr val="FFFF00"/>
                </a:solidFill>
              </a:rPr>
              <a:t>พัฒนาอุปนิสัยให้มีความคิดเชิงบวก</a:t>
            </a: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6215063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h-TH" sz="4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rgbClr val="7030A0"/>
                </a:solidFill>
              </a:rPr>
              <a:t>		</a:t>
            </a:r>
            <a:r>
              <a:rPr lang="en-US" sz="4000" b="1" dirty="0" smtClean="0"/>
              <a:t>- </a:t>
            </a:r>
            <a:r>
              <a:rPr lang="th-TH" sz="4000" b="1" dirty="0" smtClean="0"/>
              <a:t>เป็นฝ่ายเริ่มต้นทำก่อน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/>
                </a:solidFill>
              </a:rPr>
              <a:t>- </a:t>
            </a:r>
            <a:r>
              <a:rPr lang="th-TH" sz="4000" b="1" dirty="0" smtClean="0">
                <a:solidFill>
                  <a:schemeClr val="accent3"/>
                </a:solidFill>
              </a:rPr>
              <a:t>ตั้งเป้าหมายในใจ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- </a:t>
            </a:r>
            <a:r>
              <a:rPr lang="th-TH" sz="4000" b="1" dirty="0" smtClean="0"/>
              <a:t>ทำตามลำดับความสำคัญ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/>
                </a:solidFill>
              </a:rPr>
              <a:t>- </a:t>
            </a:r>
            <a:r>
              <a:rPr lang="th-TH" sz="4000" b="1" dirty="0" smtClean="0">
                <a:solidFill>
                  <a:schemeClr val="accent3"/>
                </a:solidFill>
              </a:rPr>
              <a:t>คิดแบบ</a:t>
            </a:r>
            <a:r>
              <a:rPr lang="en-US" sz="4000" b="1" dirty="0" smtClean="0">
                <a:solidFill>
                  <a:schemeClr val="accent3"/>
                </a:solidFill>
              </a:rPr>
              <a:t> WIN  WIN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- </a:t>
            </a:r>
            <a:r>
              <a:rPr lang="th-TH" sz="4000" b="1" dirty="0" smtClean="0"/>
              <a:t>เข้าใจคนอื่นก่อน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/>
                </a:solidFill>
              </a:rPr>
              <a:t>- </a:t>
            </a:r>
            <a:r>
              <a:rPr lang="th-TH" sz="4000" b="1" dirty="0" smtClean="0">
                <a:solidFill>
                  <a:schemeClr val="accent3"/>
                </a:solidFill>
              </a:rPr>
              <a:t>ประสานพลัง สร้างสิ่งใหม่ สืบสานงานเก่าให้มีประสิทธิภาพ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/>
              <a:t>		- </a:t>
            </a:r>
            <a:r>
              <a:rPr lang="th-TH" sz="4000" b="1" dirty="0" smtClean="0"/>
              <a:t>ลับเลื่อยให้คมอยู่เสมอ  ทำปัจจุบันให้ดีที่สุด</a:t>
            </a:r>
            <a:endParaRPr lang="th-TH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2"/>
          <p:cNvSpPr>
            <a:spLocks noGrp="1"/>
          </p:cNvSpPr>
          <p:nvPr>
            <p:ph type="title"/>
          </p:nvPr>
        </p:nvSpPr>
        <p:spPr>
          <a:xfrm>
            <a:off x="3429000" y="214313"/>
            <a:ext cx="5572125" cy="857250"/>
          </a:xfrm>
          <a:solidFill>
            <a:srgbClr val="0C11E4">
              <a:alpha val="10196"/>
            </a:srgbClr>
          </a:solidFill>
        </p:spPr>
        <p:txBody>
          <a:bodyPr/>
          <a:lstStyle/>
          <a:p>
            <a:pPr algn="ctr"/>
            <a:r>
              <a:rPr lang="th-TH" sz="5400" b="1" smtClean="0">
                <a:solidFill>
                  <a:srgbClr val="FFFF00"/>
                </a:solidFill>
              </a:rPr>
              <a:t>ความคิดเชิงบวก</a:t>
            </a:r>
            <a:r>
              <a:rPr lang="en-US" sz="5400" b="1" smtClean="0">
                <a:solidFill>
                  <a:srgbClr val="FFFF00"/>
                </a:solidFill>
                <a:cs typeface="Cordia New" pitchFamily="34" charset="-34"/>
              </a:rPr>
              <a:t>...</a:t>
            </a:r>
            <a:r>
              <a:rPr lang="th-TH" sz="5400" b="1" smtClean="0">
                <a:solidFill>
                  <a:srgbClr val="FFFF00"/>
                </a:solidFill>
              </a:rPr>
              <a:t>ชีวิตคิดบวก</a:t>
            </a:r>
          </a:p>
        </p:txBody>
      </p:sp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5357812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200" b="1" dirty="0" smtClean="0">
                <a:solidFill>
                  <a:srgbClr val="FFFF00"/>
                </a:solidFill>
              </a:rPr>
              <a:t>ความคิดเชิงบวก</a:t>
            </a:r>
            <a:r>
              <a:rPr lang="th-TH" sz="4200" b="1" dirty="0" smtClean="0"/>
              <a:t>  </a:t>
            </a:r>
            <a:r>
              <a:rPr lang="th-TH" sz="4200" b="1" u="sng" dirty="0" smtClean="0"/>
              <a:t>จึงเป็น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400" b="1" dirty="0" smtClean="0">
                <a:solidFill>
                  <a:srgbClr val="FFFF00"/>
                </a:solidFill>
              </a:rPr>
              <a:t>		</a:t>
            </a:r>
            <a:r>
              <a:rPr lang="th-TH" sz="4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การมองโลกในแง่ดี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200" b="1" dirty="0" smtClean="0"/>
              <a:t>		- การช่วยให้เกิดการเรียนรู้ที่เหนือกว่าคนอื่น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200" b="1" dirty="0" smtClean="0"/>
              <a:t>          ทั้งสิ่งที่คนอื่นรู้และสิ่งที่มองข้ามไป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200" b="1" dirty="0" smtClean="0"/>
              <a:t>		</a:t>
            </a:r>
            <a:r>
              <a:rPr lang="th-TH" sz="4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การแสวงหาโอกาสจากบุคคล สิ่งของ หรือเหตุการณ์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4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ที่เกิดขึ้นในชีวิตประจำวัน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rgbClr val="FFC000">
              <a:alpha val="14902"/>
            </a:srgbClr>
          </a:solidFill>
        </p:spPr>
        <p:txBody>
          <a:bodyPr/>
          <a:lstStyle/>
          <a:p>
            <a:r>
              <a:rPr lang="th-TH" b="1" smtClean="0"/>
              <a:t>   </a:t>
            </a:r>
            <a:r>
              <a:rPr lang="th-TH" b="1" i="1" smtClean="0">
                <a:solidFill>
                  <a:srgbClr val="FFFF00"/>
                </a:solidFill>
              </a:rPr>
              <a:t>คุณลักษณะของนักคิดเชิงบวก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</a:t>
            </a:r>
            <a:r>
              <a:rPr lang="th-TH" sz="32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ความเชื่อ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th-TH" sz="3000" b="1" dirty="0" smtClean="0"/>
              <a:t>-  เชื่อว่าเราทำได้  เราก็ทำได้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เชื่อมั่นต่อผู้อื่น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เชื่อมั่นในการกระทำว่าจะก่อผลลัพธ์ที่ดี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-  เชื่อมั่นว่าสิ่งดีๆจะเกิดขึ้นกับตัวเรา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</a:t>
            </a:r>
            <a:r>
              <a:rPr lang="th-TH" sz="32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มองโลกในแง่ดี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คาดหวังว่าจะเกิดสิ่งที่ดี แม้ตกอยู่ในความลำบาก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คาดหวังว่าจะชนะงานที่ท้าทายไปได้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คาดหวังว่าผู้คนที่เกี่ยวข้องเป็นคนดี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h-TH" sz="3000" b="1" dirty="0" smtClean="0"/>
              <a:t>					-  คาดหวังว่าคิดดี  ทำดี  แล้วจะได้ดี</a:t>
            </a:r>
            <a:endParaRPr lang="th-TH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585</Words>
  <Application>Microsoft Office PowerPoint</Application>
  <PresentationFormat>นำเสนอทางหน้าจอ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8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30" baseType="lpstr">
      <vt:lpstr>Arial</vt:lpstr>
      <vt:lpstr>Angsana New</vt:lpstr>
      <vt:lpstr>Century Gothic</vt:lpstr>
      <vt:lpstr>DilleniaUPC</vt:lpstr>
      <vt:lpstr>Wingdings 2</vt:lpstr>
      <vt:lpstr>Calibri</vt:lpstr>
      <vt:lpstr>Cordia New</vt:lpstr>
      <vt:lpstr>Browallia New</vt:lpstr>
      <vt:lpstr>ไหลเวียน</vt:lpstr>
      <vt:lpstr>การสร้างความคิดเชิงบวกอย่างสร้างสรรค์ ในการทำงาน</vt:lpstr>
      <vt:lpstr>                 ความคิดเชิงบวก</vt:lpstr>
      <vt:lpstr>          ความคิดเชิงบวกกับการทำงาน</vt:lpstr>
      <vt:lpstr> เสริมพลังด้วยความคิดเชิงบวกในการทำงาน</vt:lpstr>
      <vt:lpstr>เพิ่มศักยภาพการทำงานด้วยความคิดเชิงบวก</vt:lpstr>
      <vt:lpstr>   ความคิดเชิงบวกเพื่อสร้างวัฒนธรรมองค์กรที่ดี </vt:lpstr>
      <vt:lpstr>  พัฒนาอุปนิสัยให้มีความคิดเชิงบวก</vt:lpstr>
      <vt:lpstr>ความคิดเชิงบวก...ชีวิตคิดบวก</vt:lpstr>
      <vt:lpstr>   คุณลักษณะของนักคิดเชิงบวก</vt:lpstr>
      <vt:lpstr>   คุณลักษณะของนักคิดเชิงบวก</vt:lpstr>
      <vt:lpstr>  คิดบวก...ชีวิตบวก</vt:lpstr>
      <vt:lpstr>คิดบวก...ชีวิตบวก</vt:lpstr>
      <vt:lpstr>  คิดบวก...ชีวิตบวก</vt:lpstr>
      <vt:lpstr>  คิดบวก...ชีวิตบวก</vt:lpstr>
      <vt:lpstr>  คิดบวก...ชีวิตบวก</vt:lpstr>
      <vt:lpstr>  คิดบวก...ชีวิตบวก</vt:lpstr>
      <vt:lpstr>   คิดเชิงบวกแบบ 6 P</vt:lpstr>
      <vt:lpstr>ภาพนิ่ง 18</vt:lpstr>
      <vt:lpstr>   ข้อดีของความคิดเชิงบวก</vt:lpstr>
      <vt:lpstr>   ข้อดีของความคิดเชิงบวก</vt:lpstr>
      <vt:lpstr>บทสรุป</vt:lpstr>
    </vt:vector>
  </TitlesOfParts>
  <Company>Area 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การสร้างความคิดเชิงบวกอย่างสร้างสรรค์ในการทำงาน</dc:title>
  <dc:creator>iLLuSioN</dc:creator>
  <cp:lastModifiedBy>HP</cp:lastModifiedBy>
  <cp:revision>76</cp:revision>
  <dcterms:created xsi:type="dcterms:W3CDTF">2009-12-03T16:23:11Z</dcterms:created>
  <dcterms:modified xsi:type="dcterms:W3CDTF">2013-06-12T15:36:38Z</dcterms:modified>
</cp:coreProperties>
</file>