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76" r:id="rId4"/>
    <p:sldId id="277" r:id="rId5"/>
    <p:sldId id="278" r:id="rId6"/>
    <p:sldId id="279" r:id="rId7"/>
    <p:sldId id="25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3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ตัวยึด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E127-ABAC-4C77-9CE3-99C8030131D3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19" name="ตัวยึด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00A5-4135-402B-996E-89140621A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E127-ABAC-4C77-9CE3-99C8030131D3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00A5-4135-402B-996E-89140621A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E127-ABAC-4C77-9CE3-99C8030131D3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00A5-4135-402B-996E-89140621A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E127-ABAC-4C77-9CE3-99C8030131D3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00A5-4135-402B-996E-89140621A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E127-ABAC-4C77-9CE3-99C8030131D3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00A5-4135-402B-996E-89140621A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E127-ABAC-4C77-9CE3-99C8030131D3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00A5-4135-402B-996E-89140621A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E127-ABAC-4C77-9CE3-99C8030131D3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00A5-4135-402B-996E-89140621A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E127-ABAC-4C77-9CE3-99C8030131D3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00A5-4135-402B-996E-89140621A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E127-ABAC-4C77-9CE3-99C8030131D3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00A5-4135-402B-996E-89140621A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E127-ABAC-4C77-9CE3-99C8030131D3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700A5-4135-402B-996E-89140621AB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ดและมนมุมสี่เหลี่ยมหนึ่งมุม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ามเหลี่ยมมุมฉาก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5E127-ABAC-4C77-9CE3-99C8030131D3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A700A5-4135-402B-996E-89140621AB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รูปแบบอิสร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รูปแบบอิสร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บบอิสร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ตัวยึดชื่อเรื่อง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ยึดข้อความ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B5E127-ABAC-4C77-9CE3-99C8030131D3}" type="datetimeFigureOut">
              <a:rPr lang="en-US" smtClean="0"/>
              <a:pPr/>
              <a:t>6/12/2013</a:t>
            </a:fld>
            <a:endParaRPr lang="en-US"/>
          </a:p>
        </p:txBody>
      </p:sp>
      <p:sp>
        <p:nvSpPr>
          <p:cNvPr id="22" name="ตัวยึด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ตัวยึด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A700A5-4135-402B-996E-89140621AB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รูปแบบอิสร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รูปแบบอิสร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323528" y="2996952"/>
            <a:ext cx="8229600" cy="352839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อุดมการณ์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และ</a:t>
            </a:r>
            <a:r>
              <a:rPr kumimoji="0" lang="th-TH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จิตวิญญาณ</a:t>
            </a:r>
            <a:endParaRPr kumimoji="0" lang="th-TH" sz="7200" b="1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ของความเป็น</a:t>
            </a:r>
            <a:r>
              <a:rPr kumimoji="0" lang="th-TH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ครู</a:t>
            </a: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/>
            </a:r>
            <a:b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</a:b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509" y="116632"/>
            <a:ext cx="8865987" cy="639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26" y="260648"/>
            <a:ext cx="889176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8344"/>
            <a:ext cx="8496944" cy="61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59" y="188640"/>
            <a:ext cx="890808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67" y="260648"/>
            <a:ext cx="872241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896421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653536" cy="4824536"/>
          </a:xfrm>
        </p:spPr>
        <p:txBody>
          <a:bodyPr>
            <a:normAutofit/>
          </a:bodyPr>
          <a:lstStyle/>
          <a:p>
            <a:r>
              <a:rPr lang="th-TH" sz="8000" b="1" dirty="0">
                <a:solidFill>
                  <a:srgbClr val="C00000"/>
                </a:solidFill>
              </a:rPr>
              <a:t>วัฒนธรรมองค์กร</a:t>
            </a:r>
            <a:r>
              <a:rPr lang="th-TH" sz="8000" b="1" dirty="0" smtClean="0">
                <a:solidFill>
                  <a:srgbClr val="C00000"/>
                </a:solidFill>
              </a:rPr>
              <a:t>...</a:t>
            </a:r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th-TH" sz="8000" b="1" dirty="0" smtClean="0">
                <a:solidFill>
                  <a:srgbClr val="0033CC"/>
                </a:solidFill>
              </a:rPr>
              <a:t>คือ</a:t>
            </a:r>
            <a:r>
              <a:rPr lang="th-TH" sz="8000" b="1" dirty="0">
                <a:solidFill>
                  <a:srgbClr val="0033CC"/>
                </a:solidFill>
              </a:rPr>
              <a:t>อะไร</a:t>
            </a:r>
            <a:r>
              <a:rPr lang="th-TH" sz="8000" b="1" dirty="0" smtClean="0">
                <a:solidFill>
                  <a:srgbClr val="0033CC"/>
                </a:solidFill>
              </a:rPr>
              <a:t>...</a:t>
            </a:r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th-TH" sz="8000" b="1" dirty="0" smtClean="0">
                <a:solidFill>
                  <a:srgbClr val="008000"/>
                </a:solidFill>
              </a:rPr>
              <a:t>สำคัญ</a:t>
            </a:r>
            <a:r>
              <a:rPr lang="th-TH" sz="8000" b="1" dirty="0">
                <a:solidFill>
                  <a:srgbClr val="008000"/>
                </a:solidFill>
              </a:rPr>
              <a:t>อย่างไร </a:t>
            </a:r>
            <a:r>
              <a:rPr lang="en-US" sz="8000" b="1" dirty="0" smtClean="0">
                <a:solidFill>
                  <a:srgbClr val="008000"/>
                </a:solidFill>
              </a:rPr>
              <a:t>?</a:t>
            </a:r>
            <a:endParaRPr lang="en-US" sz="8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วัฒนธรรมองค์กรคืออะไร </a:t>
            </a:r>
            <a:r>
              <a:rPr lang="en-US" sz="6000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?</a:t>
            </a:r>
            <a:endParaRPr lang="en-US" sz="6000" dirty="0">
              <a:solidFill>
                <a:srgbClr val="0070C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8133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4600" b="1" dirty="0" smtClean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5200" b="1" dirty="0" smtClean="0">
                <a:latin typeface="Angsana New" pitchFamily="18" charset="-34"/>
                <a:cs typeface="Angsana New" pitchFamily="18" charset="-34"/>
              </a:rPr>
              <a:t>จาก</a:t>
            </a:r>
            <a:r>
              <a:rPr lang="th-TH" sz="5200" b="1" dirty="0">
                <a:latin typeface="Angsana New" pitchFamily="18" charset="-34"/>
                <a:cs typeface="Angsana New" pitchFamily="18" charset="-34"/>
              </a:rPr>
              <a:t>ความหมายของคำว่า </a:t>
            </a:r>
            <a:r>
              <a:rPr lang="en-US" sz="5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5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วัฒนธรรม</a:t>
            </a:r>
            <a:r>
              <a:rPr lang="en-US" sz="5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” </a:t>
            </a:r>
            <a:r>
              <a:rPr lang="en-US" sz="5200" b="1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5200" b="1" dirty="0">
                <a:latin typeface="Angsana New" pitchFamily="18" charset="-34"/>
                <a:cs typeface="Angsana New" pitchFamily="18" charset="-34"/>
              </a:rPr>
            </a:br>
            <a:r>
              <a:rPr lang="th-TH" sz="5200" b="1" dirty="0">
                <a:latin typeface="Angsana New" pitchFamily="18" charset="-34"/>
                <a:cs typeface="Angsana New" pitchFamily="18" charset="-34"/>
              </a:rPr>
              <a:t>ในพจนานุกรมฉบับราชบัณฑิตยสถาน </a:t>
            </a:r>
            <a:r>
              <a:rPr lang="th-TH" sz="5200" b="1" dirty="0" smtClean="0">
                <a:latin typeface="Angsana New" pitchFamily="18" charset="-34"/>
                <a:cs typeface="Angsana New" pitchFamily="18" charset="-34"/>
              </a:rPr>
              <a:t>พ.ศ.</a:t>
            </a:r>
            <a:r>
              <a:rPr lang="en-US" sz="5200" b="1" dirty="0" smtClean="0">
                <a:latin typeface="Angsana New" pitchFamily="18" charset="-34"/>
                <a:cs typeface="Angsana New" pitchFamily="18" charset="-34"/>
              </a:rPr>
              <a:t> 2525 </a:t>
            </a:r>
            <a:r>
              <a:rPr lang="th-TH" sz="5200" b="1" dirty="0" smtClean="0">
                <a:latin typeface="Angsana New" pitchFamily="18" charset="-34"/>
                <a:cs typeface="Angsana New" pitchFamily="18" charset="-34"/>
              </a:rPr>
              <a:t>ให้</a:t>
            </a:r>
            <a:r>
              <a:rPr lang="th-TH" sz="5200" b="1" dirty="0">
                <a:latin typeface="Angsana New" pitchFamily="18" charset="-34"/>
                <a:cs typeface="Angsana New" pitchFamily="18" charset="-34"/>
              </a:rPr>
              <a:t>ความหมายว่าหมายถึง </a:t>
            </a:r>
            <a:r>
              <a:rPr lang="en-US" sz="5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5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พฤติกรรมและสิ่งที่คนใน</a:t>
            </a:r>
            <a:r>
              <a:rPr lang="th-TH" sz="5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หมู่</a:t>
            </a:r>
            <a:r>
              <a:rPr lang="en-US" sz="5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ผลิต </a:t>
            </a:r>
            <a:r>
              <a:rPr lang="th-TH" sz="5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สร้างขึ้นด้วยกัน เรียนรู้จากกันและกัน</a:t>
            </a:r>
            <a:r>
              <a:rPr lang="en-US" sz="5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และ</a:t>
            </a:r>
            <a:r>
              <a:rPr lang="th-TH" sz="5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ร่วมใช้อยู่ในหมู่พวกของตน</a:t>
            </a:r>
            <a:r>
              <a:rPr lang="en-US" sz="5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endParaRPr lang="en-US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cs typeface="+mj-cs"/>
              </a:rPr>
              <a:t>	</a:t>
            </a:r>
            <a:r>
              <a:rPr lang="th-TH" sz="5400" b="1" dirty="0" smtClean="0">
                <a:latin typeface="Angsana New" pitchFamily="18" charset="-34"/>
                <a:cs typeface="Angsana New" pitchFamily="18" charset="-34"/>
              </a:rPr>
              <a:t>ดังนั้นวัฒนธรรมองค์กรก็คือ</a:t>
            </a:r>
            <a:r>
              <a:rPr lang="th-TH" sz="5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พฤติกรรมที่สร้างขึ้นจากคนในองค์กร</a:t>
            </a:r>
            <a:r>
              <a:rPr lang="en-US" sz="5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5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โดยมีการเรียนรู้ซึ่งกันและกัน</a:t>
            </a:r>
            <a:r>
              <a:rPr lang="en-US" sz="5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5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และยึดถือปฏิบัติกันมาจนเป็นธรรมเนียมปฏิบัติในองค์กรนั้น ๆ </a:t>
            </a:r>
            <a:endParaRPr lang="en-US" sz="5400" b="1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สี่เหลี่ยมผืนผ้า 10"/>
          <p:cNvSpPr/>
          <p:nvPr/>
        </p:nvSpPr>
        <p:spPr>
          <a:xfrm>
            <a:off x="539552" y="1988840"/>
            <a:ext cx="7992888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35280" cy="1143000"/>
          </a:xfrm>
        </p:spPr>
        <p:txBody>
          <a:bodyPr>
            <a:normAutofit/>
          </a:bodyPr>
          <a:lstStyle/>
          <a:p>
            <a:r>
              <a:rPr lang="th-TH" sz="4400" b="1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วัฒนธรรมองค์กรเกิดจากใคร </a:t>
            </a:r>
            <a:r>
              <a:rPr lang="en-US" sz="4400" b="1" dirty="0" smtClean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?</a:t>
            </a:r>
            <a:endParaRPr lang="en-US" sz="4000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63080" y="1268760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4000" b="1" i="0" u="none" strike="noStrike" cap="none" normalizeH="0" baseline="0" dirty="0" smtClean="0">
                <a:ln>
                  <a:noFill/>
                </a:ln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ท่านลองดูตัวอย่างง่าย ๆ ของวัฒนธรรมองค์กรนี้</a:t>
            </a:r>
            <a:endParaRPr kumimoji="0" lang="en-US" sz="4000" b="1" i="0" u="none" strike="noStrike" cap="none" normalizeH="0" baseline="0" dirty="0" smtClean="0">
              <a:ln>
                <a:noFill/>
              </a:ln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/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</a:b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509120"/>
            <a:ext cx="8424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***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จะพบว่าลูกจ้างในร้านก็จะต้องมาทำงานเช้าหรือทำงานตรงเวลาตามไปด้วย ถ้าลูกจ้างคนไหนเป็นคนไม่ตรงเวลา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ก็จะมีปัญหากับวัฒนธรรมของร้านนั้น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***</a:t>
            </a:r>
          </a:p>
          <a:p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2060848"/>
            <a:ext cx="489654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th-TH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เถ้าแก่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4800" b="1" i="0" u="none" strike="noStrike" cap="none" normalizeH="0" baseline="0" dirty="0" smtClean="0">
                <a:ln>
                  <a:noFill/>
                </a:ln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(เจ้าของกิจการ)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kumimoji="0" lang="th-TH" sz="4800" b="1" i="0" u="none" strike="noStrike" cap="none" normalizeH="0" baseline="0" dirty="0" smtClean="0">
                <a:ln>
                  <a:noFill/>
                </a:ln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ที่ชอบมาทำงานแต่เช้า หรือ ทำงานตรงเวลา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 </a:t>
            </a:r>
          </a:p>
          <a:p>
            <a:endParaRPr lang="en-US" sz="4000" dirty="0"/>
          </a:p>
        </p:txBody>
      </p:sp>
      <p:pic>
        <p:nvPicPr>
          <p:cNvPr id="10" name="รูปภาพ 9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2952328" cy="2411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Indicates-suc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5380" y="0"/>
            <a:ext cx="9439380" cy="6858000"/>
          </a:xfrm>
          <a:prstGeom prst="rect">
            <a:avLst/>
          </a:prstGeom>
        </p:spPr>
      </p:pic>
      <p:sp>
        <p:nvSpPr>
          <p:cNvPr id="6" name="สี่เหลี่ยมมุมมน 5"/>
          <p:cNvSpPr/>
          <p:nvPr/>
        </p:nvSpPr>
        <p:spPr>
          <a:xfrm>
            <a:off x="0" y="260648"/>
            <a:ext cx="6120680" cy="3384376"/>
          </a:xfrm>
          <a:prstGeom prst="round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th-TH" sz="6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อุดมการณ์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th-TH" sz="6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		</a:t>
            </a:r>
            <a:r>
              <a:rPr kumimoji="0" lang="th-TH" sz="5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อุดมคติอันสูงส่งที่จูงใจมนุษย์ให้พยายามบรรลุถึง</a:t>
            </a:r>
            <a:endParaRPr kumimoji="0" lang="en-US" sz="5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95536" y="3789040"/>
            <a:ext cx="8229600" cy="4176464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***</a:t>
            </a:r>
            <a:r>
              <a:rPr lang="en-US" sz="3200" b="1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3399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จะพบว่าในองค์กรนั้นก็จะมีพนักงานที่มีลักษณะเป็น </a:t>
            </a:r>
            <a:r>
              <a:rPr lang="en-US" sz="3600" b="1" dirty="0" smtClean="0">
                <a:solidFill>
                  <a:srgbClr val="C000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Yes man </a:t>
            </a:r>
            <a:r>
              <a:rPr lang="th-TH" sz="3600" b="1" dirty="0" smtClean="0">
                <a:solidFill>
                  <a:srgbClr val="003399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ที่คอยแต่จะปฏิบัติตามคำสั่ง พนักงานคนใดที่ชอบแสดงความคิดเห็น</a:t>
            </a:r>
            <a:r>
              <a:rPr lang="en-US" sz="3600" b="1" dirty="0" smtClean="0">
                <a:solidFill>
                  <a:srgbClr val="003399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3399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หรือมีความเชื่อมั่นในตัวเองสูง ที่จะโต้แย้งเมื่อเห็นว่าการตัดสินใจของผู้บริหารไม่น่าจะถูกต้อง</a:t>
            </a:r>
            <a:r>
              <a:rPr lang="en-US" sz="3600" b="1" dirty="0" smtClean="0">
                <a:solidFill>
                  <a:srgbClr val="003399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3399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ก็จะเกิดความขัดแย้ง และไม่สามารถอยู่ในวัฒนธรรมแบบนี้ได้</a:t>
            </a:r>
            <a:r>
              <a:rPr lang="en-US" sz="3200" b="1" dirty="0" smtClean="0">
                <a:solidFill>
                  <a:srgbClr val="C000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***</a:t>
            </a:r>
            <a:endParaRPr lang="en-US" sz="4400" b="1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sz="2000" b="1" dirty="0"/>
          </a:p>
        </p:txBody>
      </p:sp>
      <p:pic>
        <p:nvPicPr>
          <p:cNvPr id="4" name="รูปภาพ 3" descr="news_img_45939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4164594" cy="2498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476672"/>
            <a:ext cx="453650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4400" b="1" dirty="0" smtClean="0">
                <a:solidFill>
                  <a:srgbClr val="C000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กรรมการผู้จัดการมีลักษณะที่เป็นเผด็จการ</a:t>
            </a:r>
            <a:r>
              <a:rPr lang="en-US" sz="4400" b="1" dirty="0" smtClean="0">
                <a:solidFill>
                  <a:srgbClr val="C00000"/>
                </a:solidFill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4000" b="1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ไม่ชอบการประชุมเพื่อระดมความคิดเห็น และใจร้อน ชอบตัดสินใจทันที</a:t>
            </a:r>
            <a:r>
              <a:rPr lang="en-US" sz="4000" b="1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 </a:t>
            </a:r>
            <a:r>
              <a:rPr lang="th-TH" sz="4000" b="1" dirty="0" smtClean="0">
                <a:latin typeface="Angsana New" pitchFamily="18" charset="-34"/>
                <a:ea typeface="Times New Roman" pitchFamily="18" charset="0"/>
                <a:cs typeface="Angsana New" pitchFamily="18" charset="-34"/>
              </a:rPr>
              <a:t>โดยไม่ต้องการฟังคำโต้แย้ง</a:t>
            </a:r>
            <a:endParaRPr lang="th-TH" sz="3600" b="1" dirty="0" smtClean="0">
              <a:latin typeface="Angsana New" pitchFamily="18" charset="-34"/>
              <a:ea typeface="Times New Roman" pitchFamily="18" charset="0"/>
              <a:cs typeface="Angsana New" pitchFamily="18" charset="-34"/>
            </a:endParaRP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41568" cy="158644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วัฒนธรรมองค์กรที่ถือปฏิบัติสืบต่อกันมาที่เป็นข้อดีหรือเป็นจุดแข็ง</a:t>
            </a:r>
            <a:r>
              <a:rPr lang="en-US" sz="4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  </a:t>
            </a:r>
            <a:r>
              <a:rPr lang="th-TH" sz="48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ได้แก่...</a:t>
            </a:r>
            <a:endParaRPr lang="en-US" sz="48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2348880"/>
            <a:ext cx="79208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	1</a:t>
            </a:r>
            <a:r>
              <a:rPr lang="en-US" sz="4400" b="1" dirty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. </a:t>
            </a:r>
            <a:r>
              <a:rPr lang="en-US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ความ</a:t>
            </a:r>
            <a:r>
              <a:rPr lang="th-TH" sz="4400" b="1" dirty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รับผิดชอบและสำนึกในความรับผิดชอบ</a:t>
            </a:r>
            <a:r>
              <a:rPr lang="th-TH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ต่อ</a:t>
            </a:r>
            <a:r>
              <a:rPr lang="en-US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งาน</a:t>
            </a:r>
            <a:r>
              <a:rPr lang="th-TH" sz="4400" b="1" dirty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ที่ได้รับมอบหมาย</a:t>
            </a:r>
            <a:endParaRPr lang="en-US" sz="4400" dirty="0">
              <a:solidFill>
                <a:srgbClr val="003399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4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	2</a:t>
            </a:r>
            <a:r>
              <a:rPr lang="en-US" sz="44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en-US" sz="4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สำนึก</a:t>
            </a:r>
            <a:r>
              <a:rPr lang="th-TH" sz="44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ในการให้บริการต่อผู้มาใช้บริการ โดยคำนึงถึงความต้องการของผู้ใช้บริการเป็นหลัก</a:t>
            </a:r>
            <a:endParaRPr lang="en-US" sz="44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	3</a:t>
            </a:r>
            <a:r>
              <a:rPr lang="en-US" sz="4400" b="1" dirty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. </a:t>
            </a:r>
            <a:r>
              <a:rPr lang="en-US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4400" b="1" dirty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ทำงานเป็นทีม ได้แก่ การประสานงานกันภายในองค์กร</a:t>
            </a:r>
            <a:endParaRPr lang="en-US" sz="4400" dirty="0">
              <a:solidFill>
                <a:srgbClr val="003399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		4. </a:t>
            </a:r>
            <a:r>
              <a:rPr lang="th-TH" sz="4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ยึดถือระบบคุณธรรม โดยพยายามขจัดระบบเส้นสายพวกพ้องออกไป และพิจารณาในเรื่องความรู้ความสามารถของบุคลากรเป็นหลัก</a:t>
            </a:r>
            <a:endParaRPr lang="en-US" sz="4400" b="1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		5. </a:t>
            </a:r>
            <a:r>
              <a:rPr lang="th-TH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ส่งเสริมในเรื่องความคิดริเริ่มสร้างสรรค์ในองค์กร เพราะนับได้ว่าเป็นจุดเริ่มต้นของการสร้างนวัตกรรมใหม่ให้เกิดขึ้นภายในองค์กร</a:t>
            </a:r>
            <a:endParaRPr lang="en-US" sz="4400" dirty="0" smtClean="0">
              <a:solidFill>
                <a:srgbClr val="003399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11560" y="980728"/>
            <a:ext cx="7920880" cy="48398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		6. </a:t>
            </a:r>
            <a:r>
              <a:rPr lang="th-TH" sz="4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การสร้างความรวดเร็วในการทำงาน ทั้งในการปฏิบัติงานภายในและความรวดเร็วในการให้บริการต่อผู้มาใช้บริการ</a:t>
            </a:r>
            <a:endParaRPr lang="en-US" sz="4400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		7. </a:t>
            </a:r>
            <a:r>
              <a:rPr lang="th-TH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การเปิดใจรับคำวิพากษ์วิจารณ์เพื่อปรับปรุงการทำงานให้ดีขึ้น</a:t>
            </a:r>
            <a:endParaRPr lang="en-US" sz="4400" dirty="0" smtClean="0">
              <a:solidFill>
                <a:srgbClr val="003399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		8. </a:t>
            </a:r>
            <a:r>
              <a:rPr lang="th-TH" sz="4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ความกล้าที่จะเผชิญหน้ากับความจริง</a:t>
            </a:r>
            <a:endParaRPr lang="en-US" sz="4400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en-US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		9. </a:t>
            </a:r>
            <a:r>
              <a:rPr lang="th-TH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การสื่อสารที่ดีในองค์กร</a:t>
            </a:r>
            <a:endParaRPr lang="en-US" sz="4400" dirty="0" smtClean="0">
              <a:solidFill>
                <a:srgbClr val="003399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thumbs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412776"/>
            <a:ext cx="4320480" cy="4255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40466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คนสำราญ </a:t>
            </a:r>
            <a:r>
              <a:rPr lang="th-TH" sz="9600" b="1" dirty="0" smtClean="0">
                <a:solidFill>
                  <a:srgbClr val="0033CC"/>
                </a:solidFill>
                <a:latin typeface="Angsana New" pitchFamily="18" charset="-34"/>
                <a:cs typeface="Angsana New" pitchFamily="18" charset="-34"/>
              </a:rPr>
              <a:t>งานสำเร็จ</a:t>
            </a:r>
            <a:endParaRPr lang="en-US" sz="9600" b="1" dirty="0">
              <a:solidFill>
                <a:srgbClr val="0033CC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4869160"/>
            <a:ext cx="7848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96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สุดยอด </a:t>
            </a:r>
            <a:r>
              <a:rPr lang="th-TH" sz="13800" b="1" dirty="0" err="1" smtClean="0">
                <a:solidFill>
                  <a:srgbClr val="008000"/>
                </a:solidFill>
                <a:latin typeface="Angsana New" pitchFamily="18" charset="-34"/>
                <a:cs typeface="Angsana New" pitchFamily="18" charset="-34"/>
              </a:rPr>
              <a:t>กศน.</a:t>
            </a:r>
            <a:endParaRPr lang="en-US" sz="13800" b="1" dirty="0">
              <a:solidFill>
                <a:srgbClr val="008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1. รัก  ศรัทธา  รักษาไว้ซึ่งเกียรติคุณ เกียรติศักดิ์  และหน้าที่ของความเป็นครู มุ่งมั่นประพฤติปฏิบัติตามจรรยาบรรณของครู</a:t>
            </a:r>
            <a:endParaRPr lang="en-US" sz="4400" b="1" dirty="0" smtClean="0">
              <a:solidFill>
                <a:srgbClr val="003399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4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2. ศึกษาหาความรู้ความเข้าใจให้ถ่องแท้ในกฎหมาย  กฎ ระเบียบ ที่เกี่ยวกับช้าราชการครูและทิศทางการพัฒนาการศึกษาของรัฐบาล</a:t>
            </a:r>
            <a:endParaRPr lang="en-US" sz="4400" b="1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3568" y="1124744"/>
            <a:ext cx="7931224" cy="50558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3. ศึกษา เรียนรู้ เข้าใจในศิษย์  มีเมตตากรุณา รับฟังความคิดเห็น อุทิศเวลาให้กับศิษย์ ไม่ละทิ้งการสอน ติดตามแก้ไขปัญหา พัฒนาการเรียนรู้  และความประพฤติของศิษย์ทุกคน</a:t>
            </a:r>
            <a:endParaRPr lang="en-US" sz="4400" b="1" dirty="0" smtClean="0">
              <a:solidFill>
                <a:srgbClr val="003399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r>
              <a:rPr lang="th-TH" sz="4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4. ประพฤติและปฏิบัติต่อผู้ร่วมวิชาชีพด้วยการยกย่อง ให้เกียรติ เคารพศักดิ์ศรี  สิทธิ หน้าที่ ช่วยเหลือเกื้อกูล สร้างความสามัคคีให้เกิดในหมู่คณะ</a:t>
            </a:r>
            <a:endParaRPr lang="en-US" sz="4400" b="1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755576" y="1196752"/>
            <a:ext cx="786956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4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5. ตระหนักในบทบาทและคุณค่าของความเป็นครูของแผ่นดิน  ติดตามใคร่ครวญปัญหาและแนวทางพัฒนาเยาวชน  ประชาชน  ชุมชน  และชาติบ้านเมือง  เสนอแนะ  ชี้ทางที่เหมาะสมเพื่อให้เกิดการแก้ปัญหาและการพัฒนา</a:t>
            </a:r>
            <a:endParaRPr lang="en-US" sz="4400" b="1" dirty="0" smtClean="0">
              <a:solidFill>
                <a:srgbClr val="003399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sz="4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15616" y="1556792"/>
            <a:ext cx="6696744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h-TH" sz="5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ครูบอกทางสร้างชีวิตศิษย์ก้าวหน้า </a:t>
            </a:r>
          </a:p>
          <a:p>
            <a:pPr algn="ctr">
              <a:buNone/>
            </a:pPr>
            <a:r>
              <a:rPr lang="th-TH" sz="5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แม้นอ่อนล้าแรงกายมิหน่ายหนี</a:t>
            </a:r>
            <a:r>
              <a:rPr lang="en-US" sz="5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algn="ctr">
              <a:buNone/>
            </a:pPr>
            <a:r>
              <a:rPr lang="th-TH" sz="5400" b="1" dirty="0" smtClean="0">
                <a:solidFill>
                  <a:srgbClr val="003399"/>
                </a:solidFill>
                <a:latin typeface="Angsana New" pitchFamily="18" charset="-34"/>
                <a:cs typeface="Angsana New" pitchFamily="18" charset="-34"/>
              </a:rPr>
              <a:t>อุดมการณ์ยิ่งใหญ่ในชีวี </a:t>
            </a:r>
          </a:p>
          <a:p>
            <a:pPr algn="ctr">
              <a:buNone/>
            </a:pPr>
            <a:r>
              <a:rPr lang="th-TH" sz="5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ศิษย์ได้ดีคือศักดิ์ศรีคนเป็นครู </a:t>
            </a:r>
            <a:endParaRPr lang="en-US" sz="5400" b="1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None/>
            </a:pPr>
            <a:endParaRPr lang="en-US"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 descr="hmc03011155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6398"/>
            <a:ext cx="9144000" cy="611505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-756592" y="188640"/>
            <a:ext cx="7851648" cy="1828800"/>
          </a:xfrm>
        </p:spPr>
        <p:txBody>
          <a:bodyPr>
            <a:normAutofit/>
          </a:bodyPr>
          <a:lstStyle/>
          <a:p>
            <a:r>
              <a:rPr lang="th-TH" sz="11500" dirty="0" smtClean="0">
                <a:solidFill>
                  <a:srgbClr val="C00000"/>
                </a:solidFill>
              </a:rPr>
              <a:t>วัฒนธรรมองค์</a:t>
            </a:r>
            <a:endParaRPr lang="en-US" sz="115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754" y="332656"/>
            <a:ext cx="8607726" cy="621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051" y="260648"/>
            <a:ext cx="8574491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386</Words>
  <Application>Microsoft Office PowerPoint</Application>
  <PresentationFormat>นำเสนอทางหน้าจอ (4:3)</PresentationFormat>
  <Paragraphs>39</Paragraphs>
  <Slides>24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5" baseType="lpstr">
      <vt:lpstr>ไหลเวียน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วัฒนธรรมองค์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วัฒนธรรมองค์กร... คืออะไร... สำคัญอย่างไร ?</vt:lpstr>
      <vt:lpstr>วัฒนธรรมองค์กรคืออะไร ?</vt:lpstr>
      <vt:lpstr>ภาพนิ่ง 18</vt:lpstr>
      <vt:lpstr>วัฒนธรรมองค์กรเกิดจากใคร ?</vt:lpstr>
      <vt:lpstr>ภาพนิ่ง 20</vt:lpstr>
      <vt:lpstr>วัฒนธรรมองค์กรที่ถือปฏิบัติสืบต่อกันมาที่เป็นข้อดีหรือเป็นจุดแข็ง  ได้แก่...</vt:lpstr>
      <vt:lpstr>ภาพนิ่ง 22</vt:lpstr>
      <vt:lpstr>ภาพนิ่ง 23</vt:lpstr>
      <vt:lpstr>ภาพนิ่ง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HP</dc:creator>
  <cp:lastModifiedBy>HP</cp:lastModifiedBy>
  <cp:revision>13</cp:revision>
  <dcterms:created xsi:type="dcterms:W3CDTF">2013-06-12T13:43:08Z</dcterms:created>
  <dcterms:modified xsi:type="dcterms:W3CDTF">2013-06-12T15:32:18Z</dcterms:modified>
</cp:coreProperties>
</file>