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9" r:id="rId4"/>
    <p:sldId id="260" r:id="rId5"/>
    <p:sldId id="261" r:id="rId6"/>
    <p:sldId id="272" r:id="rId7"/>
    <p:sldId id="267" r:id="rId8"/>
    <p:sldId id="268" r:id="rId9"/>
    <p:sldId id="269" r:id="rId10"/>
    <p:sldId id="262" r:id="rId11"/>
    <p:sldId id="266" r:id="rId12"/>
    <p:sldId id="274" r:id="rId13"/>
    <p:sldId id="265" r:id="rId14"/>
    <p:sldId id="270" r:id="rId15"/>
    <p:sldId id="280" r:id="rId16"/>
    <p:sldId id="273" r:id="rId17"/>
    <p:sldId id="275" r:id="rId18"/>
    <p:sldId id="276" r:id="rId19"/>
    <p:sldId id="271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89" r:id="rId33"/>
    <p:sldId id="291" r:id="rId34"/>
    <p:sldId id="292" r:id="rId35"/>
    <p:sldId id="294" r:id="rId36"/>
    <p:sldId id="293" r:id="rId3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78" autoAdjust="0"/>
    <p:restoredTop sz="86500" autoAdjust="0"/>
  </p:normalViewPr>
  <p:slideViewPr>
    <p:cSldViewPr>
      <p:cViewPr>
        <p:scale>
          <a:sx n="80" d="100"/>
          <a:sy n="80" d="100"/>
        </p:scale>
        <p:origin x="174" y="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4" y="2929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ชื่อเรื่อง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5" name="ชื่อเรื่องรอง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1" name="ตัวยึดวันที่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724CF2-C614-4D63-B944-8AE40E081D08}" type="datetimeFigureOut">
              <a:rPr lang="th-TH" smtClean="0"/>
              <a:pPr/>
              <a:t>21/04/56</a:t>
            </a:fld>
            <a:endParaRPr lang="th-TH"/>
          </a:p>
        </p:txBody>
      </p:sp>
      <p:sp>
        <p:nvSpPr>
          <p:cNvPr id="18" name="ตัวยึดท้ายกระดา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B46041F-6AC7-4443-993D-A55D905C6F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724CF2-C614-4D63-B944-8AE40E081D08}" type="datetimeFigureOut">
              <a:rPr lang="th-TH" smtClean="0"/>
              <a:pPr/>
              <a:t>21/04/56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46041F-6AC7-4443-993D-A55D905C6F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F724CF2-C614-4D63-B944-8AE40E081D08}" type="datetimeFigureOut">
              <a:rPr lang="th-TH" smtClean="0"/>
              <a:pPr/>
              <a:t>21/04/56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46041F-6AC7-4443-993D-A55D905C6F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724CF2-C614-4D63-B944-8AE40E081D08}" type="datetimeFigureOut">
              <a:rPr lang="th-TH" smtClean="0"/>
              <a:pPr/>
              <a:t>21/04/56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46041F-6AC7-4443-993D-A55D905C6F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724CF2-C614-4D63-B944-8AE40E081D08}" type="datetimeFigureOut">
              <a:rPr lang="th-TH" smtClean="0"/>
              <a:pPr/>
              <a:t>21/04/56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B46041F-6AC7-4443-993D-A55D905C6F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724CF2-C614-4D63-B944-8AE40E081D08}" type="datetimeFigureOut">
              <a:rPr lang="th-TH" smtClean="0"/>
              <a:pPr/>
              <a:t>21/04/56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46041F-6AC7-4443-993D-A55D905C6F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724CF2-C614-4D63-B944-8AE40E081D08}" type="datetimeFigureOut">
              <a:rPr lang="th-TH" smtClean="0"/>
              <a:pPr/>
              <a:t>21/04/56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46041F-6AC7-4443-993D-A55D905C6F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724CF2-C614-4D63-B944-8AE40E081D08}" type="datetimeFigureOut">
              <a:rPr lang="th-TH" smtClean="0"/>
              <a:pPr/>
              <a:t>21/04/56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46041F-6AC7-4443-993D-A55D905C6F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724CF2-C614-4D63-B944-8AE40E081D08}" type="datetimeFigureOut">
              <a:rPr lang="th-TH" smtClean="0"/>
              <a:pPr/>
              <a:t>21/04/56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46041F-6AC7-4443-993D-A55D905C6F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724CF2-C614-4D63-B944-8AE40E081D08}" type="datetimeFigureOut">
              <a:rPr lang="th-TH" smtClean="0"/>
              <a:pPr/>
              <a:t>21/04/56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46041F-6AC7-4443-993D-A55D905C6F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724CF2-C614-4D63-B944-8AE40E081D08}" type="datetimeFigureOut">
              <a:rPr lang="th-TH" smtClean="0"/>
              <a:pPr/>
              <a:t>21/04/56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46041F-6AC7-4443-993D-A55D905C6F3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รูปภาพ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ตัวยึดชื่อเรื่อง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1" name="ตัวยึดข้อความ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7" name="ตัวยึดวันที่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F724CF2-C614-4D63-B944-8AE40E081D08}" type="datetimeFigureOut">
              <a:rPr lang="th-TH" smtClean="0"/>
              <a:pPr/>
              <a:t>21/04/56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B46041F-6AC7-4443-993D-A55D905C6F3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รูปภาพ 22" descr="C:\Users\Administrator\Desktop\New folder (2)\IMG_20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285992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รูปภาพ 2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14488"/>
            <a:ext cx="245681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904860"/>
          </a:xfrm>
        </p:spPr>
        <p:txBody>
          <a:bodyPr>
            <a:noAutofit/>
          </a:bodyPr>
          <a:lstStyle/>
          <a:p>
            <a:pPr algn="ctr"/>
            <a:r>
              <a:rPr lang="th-TH" sz="6600" b="1" dirty="0" smtClean="0">
                <a:cs typeface="+mn-cs"/>
              </a:rPr>
              <a:t>ชีววิทยาบางประการของนกกวัก</a:t>
            </a:r>
            <a:endParaRPr lang="th-TH" sz="6600" b="1" dirty="0">
              <a:cs typeface="+mn-cs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57290" y="3786190"/>
            <a:ext cx="6400800" cy="2252674"/>
          </a:xfrm>
        </p:spPr>
        <p:txBody>
          <a:bodyPr>
            <a:normAutofit/>
          </a:bodyPr>
          <a:lstStyle/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24" name="สี่เหลี่ยมมุมมน 23"/>
          <p:cNvSpPr/>
          <p:nvPr/>
        </p:nvSpPr>
        <p:spPr>
          <a:xfrm>
            <a:off x="2357422" y="4000504"/>
            <a:ext cx="4857784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 smtClean="0">
              <a:solidFill>
                <a:schemeClr val="bg1"/>
              </a:solidFill>
            </a:endParaRP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โดย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นางตุลาพร  กิ่งไทร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เสนอ   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รศ.สุ</a:t>
            </a:r>
            <a:r>
              <a:rPr lang="th-TH" sz="36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วิทย์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วรรณ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ศรี</a:t>
            </a:r>
          </a:p>
          <a:p>
            <a:pPr algn="ctr"/>
            <a:endParaRPr lang="th-TH" sz="3200" b="1" dirty="0">
              <a:solidFill>
                <a:schemeClr val="bg1"/>
              </a:solidFill>
            </a:endParaRPr>
          </a:p>
        </p:txBody>
      </p:sp>
      <p:pic>
        <p:nvPicPr>
          <p:cNvPr id="25" name="รูปภาพ 24" descr="C:\Users\Administrator\Desktop\New folder (2)\IMG_20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643050"/>
            <a:ext cx="2286016" cy="19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รูปภาพ 2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000240"/>
            <a:ext cx="245681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ด้านทแยงมุม 3"/>
          <p:cNvSpPr/>
          <p:nvPr/>
        </p:nvSpPr>
        <p:spPr>
          <a:xfrm>
            <a:off x="1714480" y="642918"/>
            <a:ext cx="4714908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		</a:t>
            </a:r>
            <a:r>
              <a:rPr lang="th-TH" sz="4800" dirty="0" smtClean="0"/>
              <a:t>	ลักษณะทั่วไป</a:t>
            </a:r>
            <a:endParaRPr lang="th-TH" sz="4800" dirty="0"/>
          </a:p>
        </p:txBody>
      </p:sp>
      <p:pic>
        <p:nvPicPr>
          <p:cNvPr id="5" name="ตัวยึดเนื้อหา 4" descr="C:\Users\Administrator\Desktop\New folder (2)\IMG_20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785818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http://t0.gstatic.com/images?q=tbn:ANd9GcRib1JoZkj8JhXEoP8ViftkAtZXEiVJZrWAY_hU3PfAkmOE06p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			</a:t>
            </a:r>
            <a:endParaRPr lang="th-TH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th-TH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ส่วนต่างๆของนก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 descr="http://mis.hrdi.or.th/inforcenter/xml_km/uploadpics/sasitornp/drawin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http://www.chiangraifocus.com/forums/index.php?PHPSESSID=ab6f79065019f2cc25c243ba4f52e0b0&amp;action=dlattach;topic=51611.0;attach=166953;imag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286124"/>
            <a:ext cx="407193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000108"/>
            <a:ext cx="7239000" cy="484632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นกกวัก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en-US" sz="3200" b="1" i="1" dirty="0" err="1" smtClean="0">
                <a:latin typeface="TH SarabunPSK" pitchFamily="34" charset="-34"/>
                <a:cs typeface="TH SarabunPSK" pitchFamily="34" charset="-34"/>
              </a:rPr>
              <a:t>Amaurornis</a:t>
            </a:r>
            <a:r>
              <a:rPr lang="en-US" sz="3200" b="1" i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i="1" dirty="0" err="1" smtClean="0">
                <a:latin typeface="TH SarabunPSK" pitchFamily="34" charset="-34"/>
                <a:cs typeface="TH SarabunPSK" pitchFamily="34" charset="-34"/>
              </a:rPr>
              <a:t>phoenicurus</a:t>
            </a:r>
            <a:r>
              <a:rPr lang="en-US" sz="3200" b="1" i="1" dirty="0" smtClean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pPr>
              <a:buNone/>
            </a:pPr>
            <a:r>
              <a:rPr lang="en-US" sz="3200" b="1" i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( White-breasted </a:t>
            </a:r>
            <a:r>
              <a:rPr lang="en-US" sz="3200" b="1" dirty="0" err="1" smtClean="0">
                <a:latin typeface="TH SarabunPSK" pitchFamily="34" charset="-34"/>
                <a:cs typeface="TH SarabunPSK" pitchFamily="34" charset="-34"/>
              </a:rPr>
              <a:t>Waterhen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เป็นนกที่มีลักษณะเด่นเฉพาะ เมื่อได้พบเพียงครั้งเดียวก็จำได้ และไม่มีทางสับสนกับนกชนิดอื่น นกชนิดนี้มีบริเวณตั้งแต่หลังหน้าผาก ไล่ไปจนถึงหลัง ปีก และหางเป็นสีดำออกเทา อมแดงนิดๆ หน้าผาก หน้า คอ อก ท้อง เป็นสีขาวสะอาด ขนคลุมโคนหางเป็นสีน้ำตาลแกมแดง ตาสีแดง โคนปากมีสีแดงสด ปากตรงสีเหลืองอมเขียว    </a:t>
            </a:r>
          </a:p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ขาและเท้าสีเหลืองอมเขียว นิ้วยาวมาก </a:t>
            </a:r>
          </a:p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มีความยาว จากปลายปากจรดปลายหาง</a:t>
            </a:r>
          </a:p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ประมาณ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28.5-36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เซนติเมตร </a:t>
            </a:r>
          </a:p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ทั้ง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เพศคล้ายคลึงกัน</a:t>
            </a:r>
          </a:p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เสียงร้อง กวัก กวัก กวัก	ๆๆๆ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มนมุมสี่เหลี่ยมด้านทแยงมุม 7"/>
          <p:cNvSpPr/>
          <p:nvPr/>
        </p:nvSpPr>
        <p:spPr>
          <a:xfrm>
            <a:off x="1714480" y="642918"/>
            <a:ext cx="4714908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			นิเวศวิทยา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2011680"/>
            <a:ext cx="7239000" cy="3917650"/>
          </a:xfrm>
        </p:spPr>
        <p:txBody>
          <a:bodyPr/>
          <a:lstStyle/>
          <a:p>
            <a:pPr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	มักพบในบริเวณที่มีน้ำขัง  หรือแหล่งน้ำทั้งน้ำจืด และน้ำเค็ม  มีกิจกรรมหากินในเช้าตรู่  เย็นค่ำ  และเวลากลางคืน   </a:t>
            </a:r>
          </a:p>
          <a:p>
            <a:pPr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มักเดินช้าๆ  อย่างระมัดระวัง  กระดกหางขึ้นลง  ทำให้มองเห็น</a:t>
            </a:r>
          </a:p>
          <a:p>
            <a:pPr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ขนสีน้ำตาลแดงใต้โคนหาง  หากินอย่างเงียบๆฝูงเล็ก ๆ</a:t>
            </a:r>
          </a:p>
          <a:p>
            <a:pPr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ส่วนตอนกลางวันจะหลบอยู่ในกองหญ้า  กก  อ้อ  หรือป่าที่อยู่รอบแหล่งน้ำ 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ยึดเนื้อหา 4" descr="http://board.trekkingthai.com/board/upload/photo/2009-05/07b00e67cd66bfb90db776b85431541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11362"/>
            <a:ext cx="5993387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รูปภาพ 3" descr="http://board.trekkingthai.com/board/upload/photo/2009-05/d11a183e4d8426365ddbc763e8d06d7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78634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https://encrypted-tbn3.gstatic.com/images?q=tbn:ANd9GcR0MrtsqS4X98HZ497v2ec-TfqvHclFP0kJ8W7XWxiMghgTD53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071942"/>
            <a:ext cx="2465070" cy="185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https://encrypted-tbn1.gstatic.com/images?q=tbn:ANd9GcTRsQXto-HNTBkCYTox9vacKu463ySAxGP_W_f0dcQmaBvUcy-Aq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643050"/>
            <a:ext cx="2465070" cy="185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มนมุมสี่เหลี่ยมด้านทแยงมุม 3"/>
          <p:cNvSpPr/>
          <p:nvPr/>
        </p:nvSpPr>
        <p:spPr>
          <a:xfrm>
            <a:off x="1714480" y="357166"/>
            <a:ext cx="4714908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th-TH" dirty="0" smtClean="0"/>
              <a:t> 		  อาหารของนกกวัก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แมลง					หนอน</a:t>
            </a:r>
          </a:p>
          <a:p>
            <a:pPr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					สัตว์พวก</a:t>
            </a:r>
            <a:r>
              <a:rPr lang="en-US" sz="3600" b="1" dirty="0" err="1" smtClean="0">
                <a:latin typeface="TH SarabunPSK" pitchFamily="34" charset="-34"/>
                <a:cs typeface="TH SarabunPSK" pitchFamily="34" charset="-34"/>
              </a:rPr>
              <a:t>mallus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 descr="https://encrypted-tbn3.gstatic.com/images?q=tbn:ANd9GcSmVoVTm44okZzLXfG7qA8xasunWVEW2kCKiOlB7HBbVSTT3cIJBQ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143248"/>
            <a:ext cx="22504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http://market.taradkaset.com/_files/prakard/2012_03_21_080047_0_OOKMOhDj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214554"/>
            <a:ext cx="2042301" cy="130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รูปภาพ 8" descr="https://encrypted-tbn1.gstatic.com/images?q=tbn:ANd9GcSeTZgVSNU4GxQM4gIp2yLASu-2Kyji4lXI94nlyeE0ho5HMMNYNw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857760"/>
            <a:ext cx="2616200" cy="174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http://www.bloggang.com/data/310588/picture/118897245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อาหารพวกพืชน้ำ  เมล็ดพืชต่าง ๆ</a:t>
            </a:r>
            <a:endParaRPr lang="th-TH" dirty="0"/>
          </a:p>
        </p:txBody>
      </p:sp>
      <p:pic>
        <p:nvPicPr>
          <p:cNvPr id="4" name="รูปภาพ 3" descr="https://encrypted-tbn3.gstatic.com/images?q=tbn:ANd9GcRWzVKCzfOq8KKHtkTGPiiA9__lEGw_wEcPAKnmUAQecsXfLem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428736"/>
            <a:ext cx="2465070" cy="185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ตัวยึดเนื้อหา 4" descr="https://encrypted-tbn2.gstatic.com/images?q=tbn:ANd9GcSUEDPkZa-feqGcfuKSGNog56V1_00zEbeGgOGwsoAwQbAcAXsuVw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235743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http://www.dhamma5minutes.com/picture2.php?id=3&amp;num=29&amp;wpid=0046&amp;user=dhamma5minutes.com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571876"/>
            <a:ext cx="2989580" cy="240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642918"/>
            <a:ext cx="72390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ลูกปลา				สาหร่าย</a:t>
            </a:r>
          </a:p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			 </a:t>
            </a:r>
          </a:p>
          <a:p>
            <a:pPr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	 ปู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http://1.bp.blogspot.com/_H-W8F8KdHiw/SpfkDgp5uzI/AAAAAAAABcU/KxcWRjNLfrc/s400/%E0%B8%A5%E0%B8%B9%E0%B8%81%E0%B8%9B%E0%B8%A5%E0%B8%B2%E0%B8%99%E0%B8%B4%E0%B8%A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2379970" cy="221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http://www.siamensis.org/sites/default/files/imagecache/webboard_preview/_mg_21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22"/>
            <a:ext cx="2827624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http://www.buriramtime.com/_files/news/2011_01_23_190730_2nu9a7m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929066"/>
            <a:ext cx="45885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ด้านทแยงมุม 3"/>
          <p:cNvSpPr/>
          <p:nvPr/>
        </p:nvSpPr>
        <p:spPr>
          <a:xfrm>
            <a:off x="1714480" y="500042"/>
            <a:ext cx="4714908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		   ชีววิทยาการสืบพันธุ์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1609416"/>
            <a:ext cx="7481918" cy="4846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		นกกวักมีฤดูผสมพันธุ์ อยู่ในช่วงฤดูฝนหรือฤดูมรสุมตะวันตกเฉียงใต้ ประมาณช่วงเดือน มิถุนายน ถึง  กันยายน  บางรายรายงานว่า ในช่วงเดือนพฤษภาคม ถึง ตุลาคม  </a:t>
            </a:r>
          </a:p>
          <a:p>
            <a:pPr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(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Smythies,1986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pic>
        <p:nvPicPr>
          <p:cNvPr id="6" name="รูปภาพ 5" descr="http://i91.photobucket.com/albums/k316/channoi/whitebreastedwaterhen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929066"/>
            <a:ext cx="3929090" cy="24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ด้านทแยงมุม 3"/>
          <p:cNvSpPr/>
          <p:nvPr/>
        </p:nvSpPr>
        <p:spPr>
          <a:xfrm>
            <a:off x="1714480" y="642918"/>
            <a:ext cx="4714908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dirty="0" smtClean="0">
                <a:latin typeface="TH SarabunPSK" pitchFamily="34" charset="-34"/>
              </a:rPr>
              <a:t>ที่มาและความสำคัญ</a:t>
            </a:r>
            <a:endParaRPr lang="th-TH" sz="4800" dirty="0">
              <a:latin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1785926"/>
            <a:ext cx="7239000" cy="42862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th-TH" dirty="0" smtClean="0"/>
              <a:t>		</a:t>
            </a:r>
          </a:p>
          <a:p>
            <a:pPr>
              <a:buNone/>
            </a:pPr>
            <a:r>
              <a:rPr lang="th-TH" sz="3000" b="1" dirty="0" smtClean="0">
                <a:latin typeface="TH SarabunPSK" pitchFamily="34" charset="-34"/>
                <a:cs typeface="+mj-cs"/>
              </a:rPr>
              <a:t>	</a:t>
            </a:r>
            <a:r>
              <a:rPr lang="th-TH" sz="9000" b="1" dirty="0" smtClean="0">
                <a:latin typeface="TH SarabunPSK" pitchFamily="34" charset="-34"/>
                <a:cs typeface="+mj-cs"/>
              </a:rPr>
              <a:t>	</a:t>
            </a:r>
            <a:r>
              <a:rPr lang="th-TH" sz="12000" b="1" dirty="0" smtClean="0">
                <a:latin typeface="TH SarabunPSK" pitchFamily="34" charset="-34"/>
                <a:cs typeface="TH SarabunPSK" pitchFamily="34" charset="-34"/>
              </a:rPr>
              <a:t>เนื่องจากนกกวักสามารถ</a:t>
            </a:r>
            <a:r>
              <a:rPr lang="th-TH" sz="12000" b="1" dirty="0" smtClean="0">
                <a:latin typeface="TH SarabunPSK" pitchFamily="34" charset="-34"/>
                <a:cs typeface="TH SarabunPSK" pitchFamily="34" charset="-34"/>
              </a:rPr>
              <a:t>พบได้</a:t>
            </a:r>
            <a:r>
              <a:rPr lang="th-TH" sz="12000" b="1" dirty="0" smtClean="0">
                <a:latin typeface="TH SarabunPSK" pitchFamily="34" charset="-34"/>
                <a:cs typeface="TH SarabunPSK" pitchFamily="34" charset="-34"/>
              </a:rPr>
              <a:t>คือตามบริเวณท้องนา </a:t>
            </a:r>
          </a:p>
          <a:p>
            <a:pPr>
              <a:buNone/>
            </a:pPr>
            <a:r>
              <a:rPr lang="th-TH" sz="12000" b="1" dirty="0" smtClean="0">
                <a:latin typeface="TH SarabunPSK" pitchFamily="34" charset="-34"/>
                <a:cs typeface="TH SarabunPSK" pitchFamily="34" charset="-34"/>
              </a:rPr>
              <a:t>    หนองบึง ทุ่งหญ้า กกธูป</a:t>
            </a:r>
            <a:r>
              <a:rPr lang="th-TH" sz="12000" b="1" dirty="0" err="1" smtClean="0">
                <a:latin typeface="TH SarabunPSK" pitchFamily="34" charset="-34"/>
                <a:cs typeface="TH SarabunPSK" pitchFamily="34" charset="-34"/>
              </a:rPr>
              <a:t>ฤาษี</a:t>
            </a:r>
            <a:r>
              <a:rPr lang="th-TH" sz="12000" b="1" dirty="0" smtClean="0">
                <a:latin typeface="TH SarabunPSK" pitchFamily="34" charset="-34"/>
                <a:cs typeface="TH SarabunPSK" pitchFamily="34" charset="-34"/>
              </a:rPr>
              <a:t>  ข้างทางที่มีน้ำขัง แม่น้ำลำคลองที่มีกอหญ้า หรือที่ให้หลบซ่อนตัวได้ คนที่ขับรถไปตามเส้นทางที่มีลักษณะที่ว่าก็สามารถจะพบนกกวักเดินขึ้นมาจากข้างทางเพื่อข้ามถนนบ้าง เดินหากินบ้าง ซึ่งนกก็จะวิ่งหลบไปทันที นกชนิดนี้บิน</a:t>
            </a:r>
          </a:p>
          <a:p>
            <a:pPr>
              <a:buNone/>
            </a:pPr>
            <a:r>
              <a:rPr lang="th-TH" sz="12000" b="1" dirty="0" smtClean="0">
                <a:latin typeface="TH SarabunPSK" pitchFamily="34" charset="-34"/>
                <a:cs typeface="TH SarabunPSK" pitchFamily="34" charset="-34"/>
              </a:rPr>
              <a:t>   ไม่ค่อยเก่ง จึงมักใช้วิธีวิ่งหนีไปซ่อนตัวในดงพืชรกๆ</a:t>
            </a:r>
            <a:r>
              <a:rPr lang="en-US" sz="1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0" b="1" dirty="0" smtClean="0">
                <a:latin typeface="TH SarabunPSK" pitchFamily="34" charset="-34"/>
                <a:cs typeface="TH SarabunPSK" pitchFamily="34" charset="-34"/>
              </a:rPr>
              <a:t>นกชนิดนี้มีรสชาติอร่อยคนทั่วไปจึงค่อนข้างนิยมจับนกกวักมาทำเป็นอาหาร หรือ ดักจับมาขายหาเลี้ยงชีพ สำหรับผู้ที่มีรายได้น้อยหรือไม่มีพื้นที่ทำกิน  เมื่อมีการจับมากินจึงเห็นความสำคัญที่ควรจะมีการขยายพันธุ์ หรือศึกษาด้านชีววิทยาบางประการของนกกวัก</a:t>
            </a:r>
            <a:endParaRPr lang="en-US" sz="120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3600" dirty="0" smtClean="0"/>
              <a:t>		</a:t>
            </a:r>
            <a:br>
              <a:rPr lang="en-US" sz="3600" dirty="0" smtClean="0"/>
            </a:br>
            <a:endParaRPr lang="th-TH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นมุมสี่เหลี่ยมด้านทแยงมุม 4"/>
          <p:cNvSpPr/>
          <p:nvPr/>
        </p:nvSpPr>
        <p:spPr>
          <a:xfrm>
            <a:off x="1714480" y="500042"/>
            <a:ext cx="4714908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รังของนกกวักเป็นรูปถ้วย  สร้างจากต้นและใบของพืชหลายชนิดที่ขึ้นบนพื้น  สานกันอยู่ในกอพืชอยู่ใกล้น้ำ  ขนาดรังมีเส้นผ่าศูนย์กลางเฉลี่ย 20-25  เซนติเมตร  ลึก  6-8  เซนติเมตร  สูงจากพื้น 0.1-2  เมตร (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Ali  and Ripiey,1987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  มีรายงานในไทยว่า เส้นผ่าศูนย์กลางเฉลี่ย  23 เซนติเมตร  สูง  14  เซนติเมตร  ลึก  8  เซนติเมตร  สูงจากพื้นประมาณ1.5  เมตร </a:t>
            </a:r>
          </a:p>
          <a:p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endParaRPr lang="th-TH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39000" cy="962998"/>
          </a:xfrm>
        </p:spPr>
        <p:txBody>
          <a:bodyPr/>
          <a:lstStyle/>
          <a:p>
            <a:r>
              <a:rPr lang="th-TH" dirty="0" smtClean="0"/>
              <a:t>		   ชีววิทยาการสืบพันธุ์</a:t>
            </a:r>
            <a:endParaRPr lang="th-TH" dirty="0"/>
          </a:p>
        </p:txBody>
      </p:sp>
      <p:pic>
        <p:nvPicPr>
          <p:cNvPr id="7" name="รูปภาพ 6" descr="http://www.oknation.net/blog/home/blog_data/452/1452/images/sn0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929066"/>
            <a:ext cx="372967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http://www.oknation.net/blog/home/blog_data/452/1452/images/sn00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83582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ด้านทแยงมุม 3"/>
          <p:cNvSpPr/>
          <p:nvPr/>
        </p:nvSpPr>
        <p:spPr>
          <a:xfrm>
            <a:off x="1714480" y="500042"/>
            <a:ext cx="4714908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			การวางไข่</a:t>
            </a:r>
            <a:endParaRPr lang="th-TH" dirty="0"/>
          </a:p>
        </p:txBody>
      </p:sp>
      <p:pic>
        <p:nvPicPr>
          <p:cNvPr id="5" name="ตัวยึดเนื้อหา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572008"/>
            <a:ext cx="2457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57364"/>
            <a:ext cx="245681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ภาพที่แนบมา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500306"/>
            <a:ext cx="358837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การวางไข่ครอกละ  6-7  ฟอง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ลักษณะไข่มีสีพื้นเป็นน้ำตาลอ่อน  หรือสีครีม  มีลายจุดและประแต้ม  สีน้ำตาลแดงและม่วงอยู่ทั่วฟอง</a:t>
            </a:r>
          </a:p>
          <a:p>
            <a:pPr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ผิวของไข่เรียบเป็นมัน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ขนาดไข่เฉลี่ย  มีขนาด กว้าง  40.5 มิลลิเมตร</a:t>
            </a:r>
          </a:p>
          <a:p>
            <a:pPr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ยาว 29.7  มิลลิเมตร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นกทั้งสองเพศจะผลัดกันกกไข่  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ระยะฟักไข่  22-25  วัน</a:t>
            </a:r>
          </a:p>
          <a:p>
            <a:pPr>
              <a:buNone/>
            </a:pPr>
            <a:endParaRPr lang="th-TH" sz="36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sz="36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36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643042" y="357166"/>
            <a:ext cx="500066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การวางไข่ของนกกวัก</a:t>
            </a:r>
            <a:endParaRPr lang="th-TH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ด้านทแยงมุม 3"/>
          <p:cNvSpPr/>
          <p:nvPr/>
        </p:nvSpPr>
        <p:spPr>
          <a:xfrm>
            <a:off x="1714480" y="500042"/>
            <a:ext cx="4714908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r>
              <a:rPr lang="th-TH" dirty="0" smtClean="0"/>
              <a:t>			ลูกนกกวัก</a:t>
            </a:r>
            <a:endParaRPr lang="th-TH" dirty="0"/>
          </a:p>
        </p:txBody>
      </p:sp>
      <p:pic>
        <p:nvPicPr>
          <p:cNvPr id="5" name="ตัวยึดเนื้อหา 4" descr="http://i432.photobucket.com/albums/qq47/myaa_jack/bansud/bird/DSC0149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328614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สี่เหลี่ยมมุมมน 6"/>
          <p:cNvSpPr/>
          <p:nvPr/>
        </p:nvSpPr>
        <p:spPr>
          <a:xfrm>
            <a:off x="4143372" y="2428868"/>
            <a:ext cx="3643338" cy="4000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ลูกนกแรกเกิดมีขนอุยทั่วทั้งตัว  ลืมตา  หลังจากขนแห้ง  3-4  ชั่วโมง  ลูกนกจะตามพ่อแม่หากินไกลออกไปเรื่อยๆ  จนทิ้งรัง</a:t>
            </a:r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8" name="รูปภาพ 7" descr="http://www.siamensis.org/sites/default/files/1_35.jpg?13129462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286256"/>
            <a:ext cx="2722879" cy="207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428604"/>
            <a:ext cx="7410480" cy="5786478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เมื่อมีภัยพ่อแม่จะร้องเตือนให้ลูกไปหลบในกอพืช  ลูกนกจะตามแม่อยู่ประมาณ  2-3  เดือน  จึงแยกย้ายไปหากินเอง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http://3.bp.blogspot.com/-ajZcoD0pUpM/T26enAL4IvI/AAAAAAAAAho/71k0Kptt51Q/s1600/DSC_01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3294383" cy="352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http://board.trekkingthai.com/board/upload/photo/2009-05/07b00e67cd66bfb90db776b8543154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00240"/>
            <a:ext cx="3437259" cy="317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ภาพแม่นกกับลูกนกกวัก</a:t>
            </a:r>
            <a:endParaRPr lang="th-TH" dirty="0"/>
          </a:p>
        </p:txBody>
      </p:sp>
      <p:pic>
        <p:nvPicPr>
          <p:cNvPr id="4" name="ตัวยึดเนื้อหา 3" descr="http://board.trekkingthai.com/board/upload/photo/2009-05/3011a48aea690a7e76f957b0b2bbd54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1619" y="1609725"/>
            <a:ext cx="5170162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 descr="http://board.trekkingthai.com/board/upload/photo/2009-05/0988b25b1feceb78bea8ea132b1d5e9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 descr="http://board.trekkingthai.com/board/upload/photo/2009-05/2ad6861bc1c21064968e844de62e3b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 descr="http://board.trekkingthai.com/board/upload/photo/2009-05/617c0b408900a1cbb66623befd5fdd0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มนมุมสี่เหลี่ยมด้านทแยงมุม 5"/>
          <p:cNvSpPr/>
          <p:nvPr/>
        </p:nvSpPr>
        <p:spPr>
          <a:xfrm>
            <a:off x="1714480" y="642918"/>
            <a:ext cx="4714908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2285992"/>
            <a:ext cx="7239000" cy="271464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ศึกษาลักษณะทั่วไปของนกกวัก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2. ศึกษาพฤติกรรมต่าง ๆ ของนกกวัก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3. ศึกษาวิธีการเลี้ยงนกกวัก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			</a:t>
            </a:r>
            <a:r>
              <a:rPr lang="th-TH" sz="4800" dirty="0" smtClean="0"/>
              <a:t>วัตถุประสงค์</a:t>
            </a:r>
            <a:endParaRPr lang="th-TH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 descr="http://board.trekkingthai.com/board/upload/photo/2009-05/c141cc3c84ed74e008375166e527379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เป็นตัวเต็มวัยเมื่ออายุ  1  ปี</a:t>
            </a:r>
            <a:endParaRPr lang="th-TH" dirty="0"/>
          </a:p>
        </p:txBody>
      </p:sp>
      <p:pic>
        <p:nvPicPr>
          <p:cNvPr id="4" name="ตัวยึดเนื้อหา 3" descr="http://board.trekkingthai.com/board/upload/photo/2009-05/bfbe1b5a370f79f400e488e30ba0493f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5292" y="1609725"/>
            <a:ext cx="638281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ภาพแสดงการนำมาเลี้ยงในกรง</a:t>
            </a:r>
            <a:endParaRPr lang="th-TH" dirty="0"/>
          </a:p>
        </p:txBody>
      </p:sp>
      <p:pic>
        <p:nvPicPr>
          <p:cNvPr id="4" name="ตัวยึดเนื้อหา 3" descr="C:\Users\Administrator\Desktop\New folder (2)\IMG_204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มีอาหารนกให้ไว้กินเป็นอาหาร</a:t>
            </a:r>
            <a:r>
              <a:rPr lang="th-TH" smtClean="0"/>
              <a:t>ไก่น้อย</a:t>
            </a:r>
            <a:endParaRPr lang="th-TH" dirty="0"/>
          </a:p>
        </p:txBody>
      </p:sp>
      <p:pic>
        <p:nvPicPr>
          <p:cNvPr id="4" name="ตัวยึดเนื้อหา 3" descr="C:\Users\Administrator\Desktop\New folder (2)\IMG_20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มีน้ำใส่ภาชนะให้เล่นน้ำ</a:t>
            </a:r>
            <a:endParaRPr lang="th-TH" dirty="0"/>
          </a:p>
        </p:txBody>
      </p:sp>
      <p:pic>
        <p:nvPicPr>
          <p:cNvPr id="24578" name="Picture 2" descr="C:\Users\Administrator\Desktop\New folder (2)\IMG_2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ด้านทแยงมุม 3"/>
          <p:cNvSpPr/>
          <p:nvPr/>
        </p:nvSpPr>
        <p:spPr>
          <a:xfrm>
            <a:off x="1714480" y="500042"/>
            <a:ext cx="4714908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		      เอกสารอ้างอิง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http://www.bedo.or.th/lcdb/biodiversity</a:t>
            </a:r>
          </a:p>
          <a:p>
            <a:pPr>
              <a:buNone/>
            </a:pPr>
            <a:r>
              <a:rPr lang="en-US" dirty="0" smtClean="0"/>
              <a:t>http://www.bloggang.com/mainblog.php</a:t>
            </a:r>
          </a:p>
          <a:p>
            <a:pPr>
              <a:buNone/>
            </a:pPr>
            <a:r>
              <a:rPr lang="en-US" dirty="0" smtClean="0"/>
              <a:t>http://www.hotsia.com/thailandinfo/birds</a:t>
            </a:r>
          </a:p>
          <a:p>
            <a:pPr>
              <a:buNone/>
            </a:pPr>
            <a:r>
              <a:rPr lang="en-US" dirty="0" smtClean="0"/>
              <a:t>http://www.op.mahidol.ac.th/oppe/bird_insalaya.html</a:t>
            </a:r>
          </a:p>
          <a:p>
            <a:pPr>
              <a:buNone/>
            </a:pPr>
            <a:r>
              <a:rPr lang="en-US" dirty="0" smtClean="0"/>
              <a:t>http://th.wikipedia.org/wiki/</a:t>
            </a:r>
            <a:r>
              <a:rPr lang="th-TH" dirty="0" smtClean="0"/>
              <a:t>นกกวัก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คำบรรยายภาพแบบวงรี 5"/>
          <p:cNvSpPr/>
          <p:nvPr/>
        </p:nvSpPr>
        <p:spPr>
          <a:xfrm>
            <a:off x="3428992" y="1571612"/>
            <a:ext cx="4714908" cy="1571636"/>
          </a:xfrm>
          <a:prstGeom prst="wedgeEllipseCallout">
            <a:avLst>
              <a:gd name="adj1" fmla="val -53239"/>
              <a:gd name="adj2" fmla="val 146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sz="7200" dirty="0" smtClean="0">
                <a:latin typeface="TH SarabunPSK" pitchFamily="34" charset="-34"/>
                <a:cs typeface="TH SarabunPSK" pitchFamily="34" charset="-34"/>
              </a:rPr>
              <a:t>			   ขอบคุณค่ะ</a:t>
            </a:r>
            <a:endParaRPr lang="th-TH" sz="72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786190"/>
            <a:ext cx="2286016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มนมุมสี่เหลี่ยมด้านทแยงมุม 5"/>
          <p:cNvSpPr/>
          <p:nvPr/>
        </p:nvSpPr>
        <p:spPr>
          <a:xfrm>
            <a:off x="1714480" y="642918"/>
            <a:ext cx="4714908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ชื่อท้องถิ่น: 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นกกวัก    นกไก่นา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ชื่อสามัญ: 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นกกวัก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ชื่อภาษาอังกฤษ: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 white-breasted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waterhen</a:t>
            </a:r>
            <a:endParaRPr lang="th-TH" sz="3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ชื่อวิทยาศาสตร์: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3600" i="1" dirty="0" err="1" smtClean="0">
                <a:latin typeface="TH SarabunPSK" pitchFamily="34" charset="-34"/>
                <a:cs typeface="TH SarabunPSK" pitchFamily="34" charset="-34"/>
              </a:rPr>
              <a:t>Amaurornis</a:t>
            </a:r>
            <a:r>
              <a:rPr lang="en-US" sz="3600" i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i="1" dirty="0" err="1" smtClean="0">
                <a:latin typeface="TH SarabunPSK" pitchFamily="34" charset="-34"/>
                <a:cs typeface="TH SarabunPSK" pitchFamily="34" charset="-34"/>
              </a:rPr>
              <a:t>phoenicurus</a:t>
            </a:r>
            <a:endParaRPr lang="en-US" sz="3600" i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อันดับ :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Gruiformes</a:t>
            </a:r>
            <a:endParaRPr lang="th-TH" sz="3600" u="sng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ชื่อวงศ์ :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Rallidae</a:t>
            </a:r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ชื่อสกุล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Amaurornis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Reichenbach</a:t>
            </a:r>
            <a:endParaRPr lang="th-TH" sz="36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			</a:t>
            </a:r>
            <a:r>
              <a:rPr lang="th-TH" sz="4800" dirty="0" smtClean="0"/>
              <a:t>ชื่อเรียกต่างๆ</a:t>
            </a:r>
            <a:endParaRPr lang="th-TH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ด้านทแยงมุม 3"/>
          <p:cNvSpPr/>
          <p:nvPr/>
        </p:nvSpPr>
        <p:spPr>
          <a:xfrm>
            <a:off x="1714480" y="642918"/>
            <a:ext cx="4714908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			อนุกรมวิธาน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Kingdom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: </a:t>
            </a:r>
            <a:r>
              <a:rPr lang="en-US" sz="3600" b="1" dirty="0" smtClean="0"/>
              <a:t> 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Animalia</a:t>
            </a:r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Phylum	 : 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Chordata</a:t>
            </a:r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Class	 : 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Aves</a:t>
            </a:r>
          </a:p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Order	 : 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Galliformes</a:t>
            </a:r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Family	 : 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Rallidae</a:t>
            </a:r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Genus 	 : 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Amaurornis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Reichenbach</a:t>
            </a:r>
            <a:endParaRPr lang="en-US" sz="3600" b="1" i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Species	 : 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G.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gallus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ด้านทแยงมุม 3"/>
          <p:cNvSpPr/>
          <p:nvPr/>
        </p:nvSpPr>
        <p:spPr>
          <a:xfrm>
            <a:off x="1714480" y="642918"/>
            <a:ext cx="4714908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		   เอกสารที่เกี่ยวข้อง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785926"/>
            <a:ext cx="7000924" cy="48463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นกกวักเป็นนกน้ำ  พบครั้งแรกที่ประเทศศรีลังกา  ทั่วโลกมีนกกวัก  3  ชนิดย่อย  ประเทศไทยพบ  1  ชนิดย่อย  คือ</a:t>
            </a:r>
            <a:r>
              <a:rPr lang="en-US" sz="3500" b="1" i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500" b="1" i="1" dirty="0" err="1" smtClean="0">
                <a:latin typeface="TH SarabunPSK" pitchFamily="34" charset="-34"/>
                <a:cs typeface="TH SarabunPSK" pitchFamily="34" charset="-34"/>
              </a:rPr>
              <a:t>Amaurornis</a:t>
            </a:r>
            <a:r>
              <a:rPr lang="en-US" sz="3500" b="1" i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500" b="1" i="1" dirty="0" err="1" smtClean="0">
                <a:latin typeface="TH SarabunPSK" pitchFamily="34" charset="-34"/>
                <a:cs typeface="TH SarabunPSK" pitchFamily="34" charset="-34"/>
              </a:rPr>
              <a:t>phoenicurus</a:t>
            </a:r>
            <a:r>
              <a:rPr lang="en-US" sz="3500" b="1" i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500" b="1" i="1" dirty="0" err="1" smtClean="0">
                <a:latin typeface="TH SarabunPSK" pitchFamily="34" charset="-34"/>
                <a:cs typeface="TH SarabunPSK" pitchFamily="34" charset="-34"/>
              </a:rPr>
              <a:t>Chinensis</a:t>
            </a:r>
            <a:r>
              <a:rPr lang="en-US" sz="3500" b="1" i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500" b="1" i="1" dirty="0" smtClean="0">
                <a:latin typeface="TH SarabunPSK" pitchFamily="34" charset="-34"/>
                <a:cs typeface="TH SarabunPSK" pitchFamily="34" charset="-34"/>
              </a:rPr>
              <a:t>( </a:t>
            </a:r>
            <a:r>
              <a:rPr lang="en-US" sz="3500" b="1" i="1" dirty="0" err="1" smtClean="0">
                <a:latin typeface="TH SarabunPSK" pitchFamily="34" charset="-34"/>
                <a:cs typeface="TH SarabunPSK" pitchFamily="34" charset="-34"/>
              </a:rPr>
              <a:t>Boddaert</a:t>
            </a:r>
            <a:r>
              <a:rPr lang="th-TH" sz="3500" b="1" i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sz="3500" b="1" i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ชื่อชนิดย่อยดัดแปลงมาจากสถานที่พบครั้งแรก  คือประเทศจีน   บริเวณเกาะฮ่องกง</a:t>
            </a:r>
          </a:p>
          <a:p>
            <a:pPr>
              <a:buNone/>
            </a:pP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		นกกวักมีการแพร่กระจาย  ตั้งแต่ประเทศอินเดีย  </a:t>
            </a:r>
            <a:endParaRPr lang="th-TH" sz="35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ศรี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ลังกา  ประเทศในเอเชียตะวันออกเฉียงใต้  ถึงประเทศมาเลเซีย  จีนตอนใต้ 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เกาะ</a:t>
            </a:r>
            <a:r>
              <a:rPr lang="th-TH" sz="3500" b="1" dirty="0" err="1" smtClean="0">
                <a:latin typeface="TH SarabunPSK" pitchFamily="34" charset="-34"/>
                <a:cs typeface="TH SarabunPSK" pitchFamily="34" charset="-34"/>
              </a:rPr>
              <a:t>ไหลห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ลำ  ไต้หวัน  อ่องกง  และฟิลิปปินส์  ในประเทศไทยพบว่าเป็นนกประจำถิ่นที่พบได้ทั่วทุกภาคของประเทศไทย  ยกเว้นพื้นที่ส่วนใหญ่ของภาคตะวันออกเฉียงเหนือ (</a:t>
            </a: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king et.al.1975 )</a:t>
            </a:r>
            <a:endParaRPr lang="th-TH" sz="35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ด้านทแยงมุม 3"/>
          <p:cNvSpPr/>
          <p:nvPr/>
        </p:nvSpPr>
        <p:spPr>
          <a:xfrm>
            <a:off x="1714480" y="642918"/>
            <a:ext cx="4714908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			</a:t>
            </a:r>
            <a:r>
              <a:rPr lang="th-TH" sz="4800" dirty="0" smtClean="0"/>
              <a:t>วิวัฒนาการ</a:t>
            </a:r>
            <a:endParaRPr lang="th-TH" sz="48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285992"/>
            <a:ext cx="7239000" cy="4169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000" dirty="0" smtClean="0"/>
              <a:t>	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นกมีความคล้ายคลึงกับไอ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ฟิส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สัตว์เลื้อยคลานหลายประการ เช่น โครงสร้างของกระดูกและกล้ามเนื้อ เกล็ดที่ขา การออกลูกเป็นไข่ และการเจริญเติบโตของตัวอ่อนจึงเชื่อกันว่านกในปัจจุบันถือกำเนิดมาจากสัตว์เลื้อยคลาน</a:t>
            </a:r>
          </a:p>
          <a:p>
            <a:pPr>
              <a:buNone/>
            </a:pPr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นมุมสี่เหลี่ยมด้านทแยงมุม 4"/>
          <p:cNvSpPr/>
          <p:nvPr/>
        </p:nvSpPr>
        <p:spPr>
          <a:xfrm>
            <a:off x="1785918" y="642918"/>
            <a:ext cx="4714908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		</a:t>
            </a:r>
            <a:r>
              <a:rPr lang="th-TH" sz="4800" dirty="0" smtClean="0"/>
              <a:t>	วิวัฒนาการ</a:t>
            </a:r>
            <a:endParaRPr lang="th-TH" sz="48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1785926"/>
            <a:ext cx="7239000" cy="4846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มีหลักฐานซากดึกดำบรรพ์จำนวนมากยืนยันว่านกมีวิวัฒนาการมาจากไดโนเสาร์</a:t>
            </a:r>
            <a:r>
              <a:rPr lang="th-TH" sz="3500" dirty="0" err="1" smtClean="0">
                <a:latin typeface="TH SarabunPSK" pitchFamily="34" charset="-34"/>
                <a:cs typeface="TH SarabunPSK" pitchFamily="34" charset="-34"/>
              </a:rPr>
              <a:t>เทอร์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โร</a:t>
            </a:r>
            <a:r>
              <a:rPr lang="th-TH" sz="3500" dirty="0" err="1" smtClean="0">
                <a:latin typeface="TH SarabunPSK" pitchFamily="34" charset="-34"/>
                <a:cs typeface="TH SarabunPSK" pitchFamily="34" charset="-34"/>
              </a:rPr>
              <a:t>พอด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  ตัวอย่างเช่น </a:t>
            </a:r>
          </a:p>
          <a:p>
            <a:pPr>
              <a:buNone/>
            </a:pP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   ซากดึกดำบรรพ์</a:t>
            </a:r>
            <a:r>
              <a:rPr lang="th-TH" sz="3500" dirty="0" err="1" smtClean="0">
                <a:latin typeface="TH SarabunPSK" pitchFamily="34" charset="-34"/>
                <a:cs typeface="TH SarabunPSK" pitchFamily="34" charset="-34"/>
              </a:rPr>
              <a:t>อาร์คี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ออ</a:t>
            </a:r>
            <a:r>
              <a:rPr lang="th-TH" sz="3500" dirty="0" err="1" smtClean="0">
                <a:latin typeface="TH SarabunPSK" pitchFamily="34" charset="-34"/>
                <a:cs typeface="TH SarabunPSK" pitchFamily="34" charset="-34"/>
              </a:rPr>
              <a:t>ปเทอริกซ์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ที่ค้นพบในแคว้นบาวา</a:t>
            </a:r>
            <a:r>
              <a:rPr lang="th-TH" sz="3500" dirty="0" err="1" smtClean="0">
                <a:latin typeface="TH SarabunPSK" pitchFamily="34" charset="-34"/>
                <a:cs typeface="TH SarabunPSK" pitchFamily="34" charset="-34"/>
              </a:rPr>
              <a:t>เรีย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  ประเทศเยอรมนีเมื่อปี ค.ศ. 1861  ซากดึกดำบรรพ์นี้มีอายุประมาณ 150 ล้านปี บ่งบอกว่า</a:t>
            </a:r>
            <a:r>
              <a:rPr lang="th-TH" sz="3500" dirty="0" err="1" smtClean="0">
                <a:latin typeface="TH SarabunPSK" pitchFamily="34" charset="-34"/>
                <a:cs typeface="TH SarabunPSK" pitchFamily="34" charset="-34"/>
              </a:rPr>
              <a:t>อาร์คีออพ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เท</a:t>
            </a:r>
            <a:r>
              <a:rPr lang="th-TH" sz="3500" dirty="0" err="1" smtClean="0">
                <a:latin typeface="TH SarabunPSK" pitchFamily="34" charset="-34"/>
                <a:cs typeface="TH SarabunPSK" pitchFamily="34" charset="-34"/>
              </a:rPr>
              <a:t>อริกซ์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อาศัยอยู่ใน</a:t>
            </a:r>
          </a:p>
          <a:p>
            <a:pPr>
              <a:buNone/>
            </a:pP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   ยุคจู</a:t>
            </a:r>
            <a:r>
              <a:rPr lang="th-TH" sz="3500" dirty="0" err="1" smtClean="0">
                <a:latin typeface="TH SarabunPSK" pitchFamily="34" charset="-34"/>
                <a:cs typeface="TH SarabunPSK" pitchFamily="34" charset="-34"/>
              </a:rPr>
              <a:t>แรสสิก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  และมีลักษณะกึ่งนกกึ่ง</a:t>
            </a:r>
            <a:r>
              <a:rPr lang="th-TH" sz="3500" dirty="0" err="1" smtClean="0">
                <a:latin typeface="TH SarabunPSK" pitchFamily="34" charset="-34"/>
                <a:cs typeface="TH SarabunPSK" pitchFamily="34" charset="-34"/>
              </a:rPr>
              <a:t>เทอ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โร</a:t>
            </a:r>
            <a:r>
              <a:rPr lang="th-TH" sz="3500" dirty="0" err="1" smtClean="0">
                <a:latin typeface="TH SarabunPSK" pitchFamily="34" charset="-34"/>
                <a:cs typeface="TH SarabunPSK" pitchFamily="34" charset="-34"/>
              </a:rPr>
              <a:t>พอด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 โดย</a:t>
            </a:r>
            <a:r>
              <a:rPr lang="th-TH" sz="3500" dirty="0" err="1" smtClean="0">
                <a:latin typeface="TH SarabunPSK" pitchFamily="34" charset="-34"/>
                <a:cs typeface="TH SarabunPSK" pitchFamily="34" charset="-34"/>
              </a:rPr>
              <a:t>อาร์คีออพ</a:t>
            </a:r>
            <a:endParaRPr lang="th-TH" sz="35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   เท</a:t>
            </a:r>
            <a:r>
              <a:rPr lang="th-TH" sz="3500" dirty="0" err="1" smtClean="0">
                <a:latin typeface="TH SarabunPSK" pitchFamily="34" charset="-34"/>
                <a:cs typeface="TH SarabunPSK" pitchFamily="34" charset="-34"/>
              </a:rPr>
              <a:t>อริกซ์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ต่างจากนกในปัจจุบันตรงที่มีสามเล็บยื่นออกมาจากอุ้งมือ มีฟันที่ปาก และมีกระดูกหางยาว แต่ขณะเดียวกันบริเวณลำตัวก็มีขนนกปกคลุม ทำให้นักปักษีวิทยาเชื่อว่า</a:t>
            </a:r>
          </a:p>
          <a:p>
            <a:pPr>
              <a:buNone/>
            </a:pP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500" b="1" dirty="0" err="1" smtClean="0">
                <a:latin typeface="TH SarabunPSK" pitchFamily="34" charset="-34"/>
                <a:cs typeface="TH SarabunPSK" pitchFamily="34" charset="-34"/>
              </a:rPr>
              <a:t>อาร์คีออพ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เท</a:t>
            </a:r>
            <a:r>
              <a:rPr lang="th-TH" sz="3500" b="1" dirty="0" err="1" smtClean="0">
                <a:latin typeface="TH SarabunPSK" pitchFamily="34" charset="-34"/>
                <a:cs typeface="TH SarabunPSK" pitchFamily="34" charset="-34"/>
              </a:rPr>
              <a:t>อริกซ์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น่าจะเป็น</a:t>
            </a:r>
            <a:r>
              <a:rPr lang="th-TH" sz="3500" dirty="0" err="1" smtClean="0">
                <a:latin typeface="TH SarabunPSK" pitchFamily="34" charset="-34"/>
                <a:cs typeface="TH SarabunPSK" pitchFamily="34" charset="-34"/>
              </a:rPr>
              <a:t>บรรพบุรุษ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ของนกในปัจจุบัน</a:t>
            </a:r>
            <a:endParaRPr lang="th-TH" sz="35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ไฟล์:Archaeopteryx bavarica Det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7324725" cy="5715001"/>
          </a:xfrm>
          <a:prstGeom prst="rect">
            <a:avLst/>
          </a:prstGeom>
          <a:noFill/>
        </p:spPr>
      </p:pic>
      <p:sp>
        <p:nvSpPr>
          <p:cNvPr id="6" name="ตัวยึดเนื้อหา 5"/>
          <p:cNvSpPr>
            <a:spLocks noGrp="1"/>
          </p:cNvSpPr>
          <p:nvPr>
            <p:ph idx="1"/>
          </p:nvPr>
        </p:nvSpPr>
        <p:spPr>
          <a:xfrm>
            <a:off x="457200" y="6000768"/>
            <a:ext cx="7239000" cy="7143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ซากดึกดำบรรพ์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อาร์คีออพ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เท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อริกซ์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www.wikipedia.org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ุดมสมบูรณ์">
  <a:themeElements>
    <a:clrScheme name="อุดมสมบูรณ์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อุดมสมบูรณ์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อุดมสมบูรณ์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398</TotalTime>
  <Words>350</Words>
  <Application>Microsoft Office PowerPoint</Application>
  <PresentationFormat>นำเสนอทางหน้าจอ (4:3)</PresentationFormat>
  <Paragraphs>109</Paragraphs>
  <Slides>36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36</vt:i4>
      </vt:variant>
    </vt:vector>
  </HeadingPairs>
  <TitlesOfParts>
    <vt:vector size="37" baseType="lpstr">
      <vt:lpstr>อุดมสมบูรณ์</vt:lpstr>
      <vt:lpstr>ชีววิทยาบางประการของนกกวัก</vt:lpstr>
      <vt:lpstr>ที่มาและความสำคัญ</vt:lpstr>
      <vt:lpstr>   วัตถุประสงค์</vt:lpstr>
      <vt:lpstr>   ชื่อเรียกต่างๆ</vt:lpstr>
      <vt:lpstr>   อนุกรมวิธาน</vt:lpstr>
      <vt:lpstr>     เอกสารที่เกี่ยวข้อง</vt:lpstr>
      <vt:lpstr>   วิวัฒนาการ</vt:lpstr>
      <vt:lpstr>   วิวัฒนาการ</vt:lpstr>
      <vt:lpstr>ภาพนิ่ง 9</vt:lpstr>
      <vt:lpstr>   ลักษณะทั่วไป</vt:lpstr>
      <vt:lpstr>   </vt:lpstr>
      <vt:lpstr>ส่วนต่างๆของนก</vt:lpstr>
      <vt:lpstr>ภาพนิ่ง 13</vt:lpstr>
      <vt:lpstr>   นิเวศวิทยา</vt:lpstr>
      <vt:lpstr>ภาพนิ่ง 15</vt:lpstr>
      <vt:lpstr>     อาหารของนกกวัก</vt:lpstr>
      <vt:lpstr>อาหารพวกพืชน้ำ  เมล็ดพืชต่าง ๆ</vt:lpstr>
      <vt:lpstr>ภาพนิ่ง 18</vt:lpstr>
      <vt:lpstr>     ชีววิทยาการสืบพันธุ์</vt:lpstr>
      <vt:lpstr>     ชีววิทยาการสืบพันธุ์</vt:lpstr>
      <vt:lpstr>ภาพนิ่ง 21</vt:lpstr>
      <vt:lpstr>   การวางไข่</vt:lpstr>
      <vt:lpstr>การวางไข่ของนกกวัก</vt:lpstr>
      <vt:lpstr>   ลูกนกกวัก</vt:lpstr>
      <vt:lpstr>ภาพนิ่ง 25</vt:lpstr>
      <vt:lpstr>ภาพแม่นกกับลูกนกกวัก</vt:lpstr>
      <vt:lpstr>ภาพนิ่ง 27</vt:lpstr>
      <vt:lpstr>ภาพนิ่ง 28</vt:lpstr>
      <vt:lpstr>ภาพนิ่ง 29</vt:lpstr>
      <vt:lpstr>ภาพนิ่ง 30</vt:lpstr>
      <vt:lpstr>เป็นตัวเต็มวัยเมื่ออายุ  1  ปี</vt:lpstr>
      <vt:lpstr>ภาพแสดงการนำมาเลี้ยงในกรง</vt:lpstr>
      <vt:lpstr>มีอาหารนกให้ไว้กินเป็นอาหารไก่น้อย</vt:lpstr>
      <vt:lpstr>มีน้ำใส่ภาชนะให้เล่นน้ำ</vt:lpstr>
      <vt:lpstr>        เอกสารอ้างอิง</vt:lpstr>
      <vt:lpstr>ภาพนิ่ง 36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ชีววิทยาบางประการของนกกวัก</dc:title>
  <dc:creator>user</dc:creator>
  <cp:lastModifiedBy>USER</cp:lastModifiedBy>
  <cp:revision>48</cp:revision>
  <dcterms:created xsi:type="dcterms:W3CDTF">2013-04-20T10:19:07Z</dcterms:created>
  <dcterms:modified xsi:type="dcterms:W3CDTF">2013-04-21T03:38:59Z</dcterms:modified>
</cp:coreProperties>
</file>