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97" r:id="rId4"/>
    <p:sldId id="298" r:id="rId5"/>
    <p:sldId id="309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257" r:id="rId15"/>
    <p:sldId id="259" r:id="rId16"/>
    <p:sldId id="262" r:id="rId17"/>
    <p:sldId id="263" r:id="rId18"/>
    <p:sldId id="264" r:id="rId19"/>
    <p:sldId id="265" r:id="rId20"/>
    <p:sldId id="266" r:id="rId21"/>
    <p:sldId id="267" r:id="rId22"/>
    <p:sldId id="269" r:id="rId23"/>
    <p:sldId id="270" r:id="rId24"/>
    <p:sldId id="271" r:id="rId25"/>
    <p:sldId id="300" r:id="rId26"/>
    <p:sldId id="281" r:id="rId27"/>
    <p:sldId id="280" r:id="rId28"/>
    <p:sldId id="294" r:id="rId2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1A7A-476B-469E-96D4-3B3F6E29AF55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60AA-AC23-4193-B959-48215B8D7D7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405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1A7A-476B-469E-96D4-3B3F6E29AF55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60AA-AC23-4193-B959-48215B8D7D7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4355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1A7A-476B-469E-96D4-3B3F6E29AF55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60AA-AC23-4193-B959-48215B8D7D7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6190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1A7A-476B-469E-96D4-3B3F6E29AF55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60AA-AC23-4193-B959-48215B8D7D7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122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1A7A-476B-469E-96D4-3B3F6E29AF55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60AA-AC23-4193-B959-48215B8D7D7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2322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1A7A-476B-469E-96D4-3B3F6E29AF55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60AA-AC23-4193-B959-48215B8D7D7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2766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1A7A-476B-469E-96D4-3B3F6E29AF55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60AA-AC23-4193-B959-48215B8D7D7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6279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1A7A-476B-469E-96D4-3B3F6E29AF55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60AA-AC23-4193-B959-48215B8D7D7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4462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1A7A-476B-469E-96D4-3B3F6E29AF55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60AA-AC23-4193-B959-48215B8D7D7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130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1A7A-476B-469E-96D4-3B3F6E29AF55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60AA-AC23-4193-B959-48215B8D7D7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6174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1A7A-476B-469E-96D4-3B3F6E29AF55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60AA-AC23-4193-B959-48215B8D7D7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0331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31A7A-476B-469E-96D4-3B3F6E29AF55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A60AA-AC23-4193-B959-48215B8D7D7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0526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00166" y="2571744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จัดทำโดย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นางอรหทัย  จันทร์</a:t>
            </a:r>
            <a:r>
              <a:rPr lang="th-TH" sz="3600" b="1" dirty="0" err="1" smtClean="0">
                <a:solidFill>
                  <a:srgbClr val="002060"/>
                </a:solidFill>
                <a:cs typeface="+mj-cs"/>
              </a:rPr>
              <a:t>แจ่ม</a:t>
            </a: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 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รหัส </a:t>
            </a:r>
            <a:r>
              <a:rPr lang="en-US" sz="3600" b="1" dirty="0" smtClean="0">
                <a:solidFill>
                  <a:srgbClr val="002060"/>
                </a:solidFill>
                <a:cs typeface="+mj-cs"/>
              </a:rPr>
              <a:t>551307129202</a:t>
            </a:r>
            <a:endParaRPr lang="en-US" sz="36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500166" y="214290"/>
            <a:ext cx="592935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   กบคอนโด</a:t>
            </a:r>
            <a:endParaRPr lang="th-TH" sz="1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+mj-cs"/>
            </a:endParaRPr>
          </a:p>
        </p:txBody>
      </p:sp>
      <p:pic>
        <p:nvPicPr>
          <p:cNvPr id="32772" name="Picture 4" descr="http://2.bp.blogspot.com/_pNY-d0DxJA4/THM6IyzJ8lI/AAAAAAAAABY/fad9lY_oINU/s320/49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2714626" cy="2714626"/>
          </a:xfrm>
          <a:prstGeom prst="rect">
            <a:avLst/>
          </a:prstGeom>
          <a:noFill/>
        </p:spPr>
      </p:pic>
      <p:pic>
        <p:nvPicPr>
          <p:cNvPr id="10" name="Picture 4" descr="http://2.bp.blogspot.com/_pNY-d0DxJA4/THM6IyzJ8lI/AAAAAAAAABY/fad9lY_oINU/s320/49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643182"/>
            <a:ext cx="1857388" cy="1857388"/>
          </a:xfrm>
          <a:prstGeom prst="rect">
            <a:avLst/>
          </a:prstGeom>
          <a:noFill/>
        </p:spPr>
      </p:pic>
      <p:pic>
        <p:nvPicPr>
          <p:cNvPr id="32773" name="Picture 5" descr="D:\งานครูเล็กจากเครื่องเดิม\นวัตกรรม\คลิปอาร์ตต้นไม้\PLNTC04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74" y="3286124"/>
            <a:ext cx="1928826" cy="2309081"/>
          </a:xfrm>
          <a:prstGeom prst="rect">
            <a:avLst/>
          </a:prstGeom>
          <a:noFill/>
        </p:spPr>
      </p:pic>
      <p:sp>
        <p:nvSpPr>
          <p:cNvPr id="12" name="Rectangle 6"/>
          <p:cNvSpPr/>
          <p:nvPr/>
        </p:nvSpPr>
        <p:spPr>
          <a:xfrm>
            <a:off x="1142976" y="4500570"/>
            <a:ext cx="6851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sz="40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เสนอ</a:t>
            </a:r>
            <a:r>
              <a:rPr lang="th-TH" sz="48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รศ.สุ</a:t>
            </a:r>
            <a:r>
              <a:rPr lang="th-TH" sz="4000" b="1" dirty="0" err="1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วิทย์</a:t>
            </a:r>
            <a:r>
              <a:rPr lang="th-TH" sz="40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 err="1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วรรณ</a:t>
            </a:r>
            <a:r>
              <a:rPr lang="th-TH" sz="40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ศรี</a:t>
            </a:r>
          </a:p>
          <a:p>
            <a:pPr algn="ctr">
              <a:spcBef>
                <a:spcPct val="20000"/>
              </a:spcBef>
            </a:pPr>
            <a:r>
              <a:rPr lang="th-TH" sz="40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รายวิชา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BIOL351 </a:t>
            </a:r>
            <a:r>
              <a:rPr lang="th-TH" sz="40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 ชีววิทยาของสัตว์ในท้องถิ่น</a:t>
            </a:r>
            <a:endParaRPr lang="th-TH" sz="4000" b="1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" name="Picture 5" descr="D:\งานครูเล็กจากเครื่องเดิม\นวัตกรรม\คลิปอาร์ตต้นไม้\PLNTC04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714752"/>
            <a:ext cx="1286736" cy="1540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23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dirty="0" smtClean="0"/>
              <a:t>จากนั้นจะเริ่มมีพัฒนาการ</a:t>
            </a:r>
            <a:r>
              <a:rPr lang="th-TH" smtClean="0"/>
              <a:t>ทางร่างกายจะ</a:t>
            </a:r>
            <a:r>
              <a:rPr lang="th-TH" dirty="0" smtClean="0"/>
              <a:t>เห็นลายบนตัวมากขึ้นในช่วง 14-21 วัน</a:t>
            </a:r>
            <a:endParaRPr lang="th-TH" dirty="0"/>
          </a:p>
        </p:txBody>
      </p:sp>
      <p:pic>
        <p:nvPicPr>
          <p:cNvPr id="4" name="ตัวยึดเนื้อหา 3" descr="http://www.kobdee.com/images/stories/kobdee/sdc11888%20smal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00200"/>
            <a:ext cx="7929617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dirty="0" smtClean="0"/>
              <a:t>จนอายุประมาณ 25 วันจะเริ่ม มีขาหลังและขาหน้าตามลำดับ  </a:t>
            </a:r>
            <a:endParaRPr lang="th-TH" dirty="0"/>
          </a:p>
        </p:txBody>
      </p:sp>
      <p:pic>
        <p:nvPicPr>
          <p:cNvPr id="4" name="ตัวยึดเนื้อหา 3" descr="http://www.kobdee.com/images/stories/kobdee2/sdc1202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929486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เมื่อขาทั้ง 4 ออกครบและแข็งแรงพอ พร้อมกับสภาพอาการที่เหมาะสม</a:t>
            </a:r>
            <a:r>
              <a:rPr lang="th-TH" dirty="0" err="1" smtClean="0"/>
              <a:t>ลูกอ๊</a:t>
            </a:r>
            <a:r>
              <a:rPr lang="th-TH" dirty="0" smtClean="0"/>
              <a:t>อดจะขึ้นบกและหางเริ่มหด</a:t>
            </a:r>
            <a:endParaRPr lang="th-TH" dirty="0"/>
          </a:p>
        </p:txBody>
      </p:sp>
      <p:pic>
        <p:nvPicPr>
          <p:cNvPr id="4" name="ตัวยึดเนื้อหา 3" descr="http://www.kobdee.com/images/stories/kobdee2/sdc1203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7634326" cy="423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จนเริ่มเป็นลูกกบที่สมบูรณ์</a:t>
            </a:r>
            <a:endParaRPr lang="th-TH" dirty="0"/>
          </a:p>
        </p:txBody>
      </p:sp>
      <p:pic>
        <p:nvPicPr>
          <p:cNvPr id="4" name="ตัวยึดเนื้อหา 3" descr="http://www.kobdee.com/images/stories/kobdee/pict0121%2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90872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76470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1793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</a:rPr>
              <a:t>กบคอนโด ก็คือการเลี้ยงกบในยางรถยนต์นั่นเอง</a:t>
            </a:r>
            <a:endParaRPr lang="th-TH" sz="48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2422" y="4293096"/>
            <a:ext cx="1811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err="1" smtClean="0">
                <a:solidFill>
                  <a:schemeClr val="bg1"/>
                </a:solidFill>
              </a:rPr>
              <a:t>Earthworm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30722" name="Picture 2" descr="http://www.obobfarm.com/FrogFarm/wp-content/images/frogfarm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9"/>
            <a:ext cx="8929718" cy="5733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42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17930"/>
          </a:xfrm>
        </p:spPr>
        <p:txBody>
          <a:bodyPr>
            <a:normAutofit/>
          </a:bodyPr>
          <a:lstStyle/>
          <a:p>
            <a:r>
              <a:rPr lang="th-TH" sz="4800" b="1" dirty="0" smtClean="0"/>
              <a:t>วัสดุอุปกรณ์ในการเลี้ยงกบคอนโด</a:t>
            </a:r>
            <a:endParaRPr lang="th-TH" sz="48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142984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cs typeface="+mj-cs"/>
              </a:rPr>
              <a:t>1. ยางรถ (ขนาด รถแทรกเตอร์ เลี้ยงได้100 ตัว,ขนาด รถ 10 ล้อ เลี้ยงได้ 50 ตัว, ขนาด 6 ล้อ เลี้ยงได้ 30 ตัว,ขนาด 4 ล้อ เลี้ยงได้ 20 ตัว)</a:t>
            </a:r>
            <a:br>
              <a:rPr lang="th-TH" sz="3200" b="1" dirty="0" smtClean="0">
                <a:cs typeface="+mj-cs"/>
              </a:rPr>
            </a:br>
            <a:r>
              <a:rPr lang="th-TH" sz="3200" b="1" dirty="0" smtClean="0">
                <a:cs typeface="+mj-cs"/>
              </a:rPr>
              <a:t>2. ทรายหยาบ</a:t>
            </a:r>
            <a:br>
              <a:rPr lang="th-TH" sz="3200" b="1" dirty="0" smtClean="0">
                <a:cs typeface="+mj-cs"/>
              </a:rPr>
            </a:br>
            <a:r>
              <a:rPr lang="th-TH" sz="3200" b="1" dirty="0" smtClean="0">
                <a:cs typeface="+mj-cs"/>
              </a:rPr>
              <a:t>3. ตะแกรง</a:t>
            </a:r>
            <a:br>
              <a:rPr lang="th-TH" sz="3200" b="1" dirty="0" smtClean="0">
                <a:cs typeface="+mj-cs"/>
              </a:rPr>
            </a:br>
            <a:r>
              <a:rPr lang="th-TH" sz="3200" b="1" dirty="0" smtClean="0">
                <a:cs typeface="+mj-cs"/>
              </a:rPr>
              <a:t>4. กบพันธุ์ </a:t>
            </a:r>
            <a:br>
              <a:rPr lang="th-TH" sz="3200" b="1" dirty="0" smtClean="0">
                <a:cs typeface="+mj-cs"/>
              </a:rPr>
            </a:br>
            <a:r>
              <a:rPr lang="th-TH" sz="3200" b="1" dirty="0" smtClean="0">
                <a:cs typeface="+mj-cs"/>
              </a:rPr>
              <a:t>5. ปูนขาว</a:t>
            </a:r>
            <a:br>
              <a:rPr lang="th-TH" sz="3200" b="1" dirty="0" smtClean="0">
                <a:cs typeface="+mj-cs"/>
              </a:rPr>
            </a:br>
            <a:r>
              <a:rPr lang="th-TH" sz="3200" b="1" dirty="0" smtClean="0">
                <a:cs typeface="+mj-cs"/>
              </a:rPr>
              <a:t>6. อาหารกบแท้ หรือปลาดุก</a:t>
            </a:r>
            <a:br>
              <a:rPr lang="th-TH" sz="3200" b="1" dirty="0" smtClean="0">
                <a:cs typeface="+mj-cs"/>
              </a:rPr>
            </a:br>
            <a:r>
              <a:rPr lang="th-TH" sz="3200" b="1" dirty="0" smtClean="0">
                <a:cs typeface="+mj-cs"/>
              </a:rPr>
              <a:t>7. ถาดวางอาหาร                                   </a:t>
            </a:r>
            <a:endParaRPr lang="th-TH" sz="3200" b="1" dirty="0">
              <a:cs typeface="+mj-cs"/>
            </a:endParaRPr>
          </a:p>
        </p:txBody>
      </p:sp>
      <p:pic>
        <p:nvPicPr>
          <p:cNvPr id="29697" name="Picture 1" descr="F: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714620"/>
            <a:ext cx="5286380" cy="4143380"/>
          </a:xfrm>
          <a:prstGeom prst="rect">
            <a:avLst/>
          </a:prstGeom>
          <a:noFill/>
        </p:spPr>
      </p:pic>
      <p:sp>
        <p:nvSpPr>
          <p:cNvPr id="8" name="สี่เหลี่ยมผืนผ้า 7"/>
          <p:cNvSpPr/>
          <p:nvPr/>
        </p:nvSpPr>
        <p:spPr>
          <a:xfrm>
            <a:off x="3786182" y="6396335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http://www.obobfarm.com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17362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124744"/>
            <a:ext cx="7601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 </a:t>
            </a:r>
          </a:p>
          <a:p>
            <a:endParaRPr lang="th-TH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05800" cy="1017930"/>
          </a:xfrm>
        </p:spPr>
        <p:txBody>
          <a:bodyPr>
            <a:normAutofit fontScale="90000"/>
          </a:bodyPr>
          <a:lstStyle/>
          <a:p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th-TH" sz="4800" b="1" dirty="0" smtClean="0"/>
              <a:t>วิธีการเลี้ยงกบคอนโด</a:t>
            </a:r>
            <a:br>
              <a:rPr lang="th-TH" sz="4800" b="1" dirty="0" smtClean="0"/>
            </a:br>
            <a:endParaRPr lang="th-TH" sz="4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1916832"/>
            <a:ext cx="77048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endParaRPr lang="th-TH" sz="3600" b="1" dirty="0" smtClean="0"/>
          </a:p>
          <a:p>
            <a:endParaRPr lang="th-TH" dirty="0"/>
          </a:p>
          <a:p>
            <a:endParaRPr lang="th-TH" dirty="0" smtClean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0034" y="1142984"/>
            <a:ext cx="8286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3600" dirty="0" smtClean="0"/>
          </a:p>
          <a:p>
            <a:r>
              <a:rPr lang="th-TH" sz="3600" dirty="0" smtClean="0"/>
              <a:t>1. เริ่มต้นด้วยการหาพื้นที่เลี้ยงกบ(แสงแดดส่องรำไร)</a:t>
            </a:r>
            <a:br>
              <a:rPr lang="th-TH" sz="3600" dirty="0" smtClean="0"/>
            </a:br>
            <a:r>
              <a:rPr lang="th-TH" sz="3600" dirty="0" smtClean="0"/>
              <a:t>2. ใช้ทรายหยาบถมหนาประมาณ 6 นิ้ว</a:t>
            </a:r>
            <a:br>
              <a:rPr lang="th-TH" sz="3600" dirty="0" smtClean="0"/>
            </a:br>
            <a:r>
              <a:rPr lang="th-TH" sz="3600" dirty="0" smtClean="0"/>
              <a:t>3. เสร็จแล้วให้ใช้ตะแกรงรองพื้น</a:t>
            </a:r>
            <a:br>
              <a:rPr lang="th-TH" sz="3600" dirty="0" smtClean="0"/>
            </a:br>
            <a:r>
              <a:rPr lang="th-TH" sz="3600" dirty="0" smtClean="0"/>
              <a:t>4. แล้วเทหินเกล็ดทับตะแกรง หนาประมาณ 3 นิ้ว</a:t>
            </a:r>
            <a:br>
              <a:rPr lang="th-TH" sz="3600" dirty="0" smtClean="0"/>
            </a:br>
            <a:r>
              <a:rPr lang="th-TH" sz="3600" dirty="0" smtClean="0"/>
              <a:t>5. วางคอนโด (ยางรถ 3 เส้น ซ้อนทับขั้นไป)</a:t>
            </a:r>
            <a:br>
              <a:rPr lang="th-TH" sz="3600" dirty="0" smtClean="0"/>
            </a:br>
            <a:r>
              <a:rPr lang="th-TH" sz="3600" dirty="0" smtClean="0"/>
              <a:t>6. ปล่อยกบลงในยางรถ</a:t>
            </a:r>
            <a:br>
              <a:rPr lang="th-TH" sz="3600" dirty="0" smtClean="0"/>
            </a:br>
            <a:r>
              <a:rPr lang="th-TH" sz="3600" dirty="0" smtClean="0"/>
              <a:t>7. นำตะแกรงปิดปากคอนโดของกบ ด้านบน เพื่อป้องกันกบกระโดดออกไป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xmlns="" val="28379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7651" name="Picture 3" descr="https://encrypted-tbn2.gstatic.com/images?q=tbn:ANd9GcSw1-JvifZHTKLBi-Colescohgsem30fwIOL_5fRzjFHkOSEzd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3571876"/>
          </a:xfrm>
          <a:prstGeom prst="rect">
            <a:avLst/>
          </a:prstGeom>
          <a:noFill/>
        </p:spPr>
      </p:pic>
      <p:pic>
        <p:nvPicPr>
          <p:cNvPr id="27653" name="Picture 5" descr="http://www.rakbankerd.com/kaset/Animal/970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4643438" cy="3286124"/>
          </a:xfrm>
          <a:prstGeom prst="rect">
            <a:avLst/>
          </a:prstGeom>
          <a:noFill/>
        </p:spPr>
      </p:pic>
      <p:sp>
        <p:nvSpPr>
          <p:cNvPr id="27655" name="AutoShape 7" descr="data:image/jpeg;base64,/9j/4AAQSkZJRgABAQAAAQABAAD/2wCEAAkGBhQSEBUUExQVFRUWGBgaGBcYGB0fGhwcGBsaGBsaGhocHCYfHRwkHRwaHy8gJCcpLC0sGB4xNTAqNSYrLCkBCQoKDgwOGg8PGiwkHyQsLCwsLCwsKSwsLCwsLCwsLCwsLCksLCksLCwsLCksLCksLCwsLCwsLCksLCwsLCwsKf/AABEIAMIBAwMBIgACEQEDEQH/xAAcAAACAgMBAQAAAAAAAAAAAAAEBQMGAAIHAQj/xABCEAACAQIEAwYEAwcDAwIHAAABAhEDIQAEEjEFQVEGEyJhcYEykaGxwdHwBxQjQlLh8RUzghZicqLiFyQ0Q1SSsv/EABoBAAMBAQEBAAAAAAAAAAAAAAECAwQABQb/xAAuEQACAgICAAYABQMFAAAAAAAAAQIRAyESMQQTIkFRYTIzgZHwBbHRFVJxocH/2gAMAwEAAhEDEQA/AK3S4ZV8JZSQ0wbQRMRbb3wPwkaVPIl2EnoDhvUVu5Kp4xOkCDIn0sb3HmMJeFkKtTX4gHJgjckACffHlxXKLTJwVoaVgWA1NZQSC4JHh+FRPKSAOk4gr5gkfxEGkz4B+renpjfh01QWqXpqTpUnwg8zHtF8a0HV3DXPL5mIHn+ueFcfb4BQJlKaMQoUqVI8MiTB6nnGHfEMto8TC58P8piDO68+vr6YS5vJlR3iXCsA0m8EGDHIQI36YacPp95ltRmULAn+WNwxMbbg73UzjTLG3j5I6Rv22zdN3prTVR/CRSQRc3va3w8sRcDoAMGHME+W8Ks7CYJ+WA88mptYkgjw2/49eUfXDt6HcU1SLWJggjwjSJg72PzOFnfEtJ6HdRC6KogMTJGn+1x7DlhMmY8QIUto2GkfO1xPrywS/EC6NpAV18SaZiIgiPkRvscKaUpHhJadVrSfNug6euM/DihaSVlio973ctSlBHeMQZAN/hMGOc+mBnyjVXAVg7AwIG4Mm219yZxbMrmUWgHLt3seIASJIvabWPMiynCfhtUNUlRANtIkGN5uf1bGdel2CViXI0O6cvVVoNgQYi4JNr26dcbrFYgRCHcxeCQCSelzfzw34vmIlVBhSJ8MSrRFvWD7emNuF56hcd2ADpkTNpuqk32+2NONcmrBQvzHDylQgNK3AY7mOnl06xhtw3LuoZ5BCCHAeDBNoA89wN9ueBaudZyabso0kESdiP5ehMCPc4eU+IKE0BKcsLbiDc8ja4nfpi8FHnbBWzOCZA0qpMOohtMfDeIUk/zTyO1uYxeKKQt+n62++EmTYZmnpqEFm2ZR8MQb9DNr4kpZyrTEONUTJi5iZsPY/PHoNpLQy0T8WzhSixEFgYBHLofXFUy9Zw+sSSQAVN+QO59dvtg3MM9RdGuCw/DmeX9sHcIBRGplVgmZY72i4idh1xk5qb2Dszg6Q4VgASQY58zI8uWG2aoFtXLcTzNwfwxVjle7q993libEfmOcRhrme11BaZ8csBdVgn5KbYaMklQyJOM8KWpRYIQD8RE8948jG3zxD2Y7PCjSKsACfiAJMG0iTv1nzxWP/iLTbwimxqQCbWNrgnpHPB2XZq9IfvGbFNSJ7tSEkNe7G7fQYRyr2Q26Ie1ValTqBKLa3Mnu6ckg9Rp9NvM4prcTrVP4ZYqCZ2ljJhiLW9MWTifB6TNCBKSKG0MrjWxMEaiD/Le5/qwnocFqPUeWBZEXd1XUS3UeQIvfEpNNugpIL4euXy1M1F8dUrAm5uSNQMEC0dIwPSBzSM7VmpH+ZF3cACSSTpUm1x135YYZzs+bBFphTuO9QDp/ViLg/BitRmVqIsAQ1RYHLfVyG3tiCxTW+/8Akm1sTnLEU1SiDMHVsCQP5ma1xa+LjwfNL3aLoSoZ3ESDcao5H8zgbKcE0lhroREWqpO4MzqJ5TgjK5BVUTWpIwblVpmesmfS2Izw5V0JxZb8rkiaYEwR5fb2wxDELe5G5wgHG6NJP96gzAAQaq39ycFUu0+VIH8egDFxrW34Y9Pw8Ixj8MZIaDML/nGYT/6xl/8A8mh7uv54zD8p/H8/cHqOGZHiRV1YcpkC8gwYI5jEVWmDUemiw1RtSrMATBC32va+Ae4OoG4VTYjzticUZN2vYao6mZj2xkhFJ39AjrY+7O0UYmlmA6lNIZR4TLmCxvsLAAdZ6Yg/c8uM1VSixakW8MmSdNpUrBK6o6HGtelXjWXFQgAA/wA0BpAmzCDfyw14gndtQrDSra+7apTkA94tj0Jtfz3xOO9p9iKVkuR4QrK2sKupWuVknSGaN5FxE+friu8K4maNc06jkUQrAIWOkqQ3httZmvEycWCpmKhQlqiyxKzFyYgyNgfPFZ4lwU1G0Bl1XKxe45frpjR4ecl6R47DeDVqZvUSqFLqUXwxvqFzAJtsBeOWHicQWnrHdMQ3iB0knzb+aDvzIvhVwjjStljl3QS7+HaJAXSX/pj4Zi83nE1TIOEH8WmRBgFmO0EwxuB5Rz3xXK1Es3o0lKja1YppvPd1LfIbT6Y3qCkja++JW3hho6x8J/xjWjm4LI9OmHEgmCxPOxDAH0wfX4vVdkUkGRBAUSGkgBSdRIj8sR5RH9LVkOZ7TU9LKrG45K30lekCcbcL7U0Up6WWo9UgSdBPqeu22Nc3SYObsDMBS02G6kWI/thzSzA1IVVWGxIGn3tPufLbEpOD9ImqAuOdr6dQSqVdYGkwhX0DDmY29BhfleNosBstVmQZA5gbRz+nPDmrkC2b0FZ0jvG7syTpDAbxJuo62OJqNalWqaAzLAvqQzIO0b4Klx0hm66E+b4oGBenQfxE22MG/Pl6YzL8dqtBGXBKi0ybDyJ85wfW4coYoRK6hJAiAOXi2Mn64L/cVXVBnTFxEeKYggxvufM9MdLNxEb+jTKcVzesFEp6vi06hF+oJj2mcHVOJZ0lld6STCwpBMN/TuB6kjBWRQBEY/CN3JkTJZgDzIkdRjTNUASqoSpbZSYneZJ/W+Eh4xvVHCl8nmCTpzCwRqElZPIwSbkHfHuTBlhVzNVCtiQQov1IP6jAlDgDGpN9SsQmk8pmep3jGvEMuIbVTlg0l2vfcACY3w6yc3pjd9BVZ8upmhSqZgJOtqkmnpFyZOx9BGIKWSau1dao7vQSESmkUzIkwwtMQZJ2JwyyTUkMKjC0MGvNrzbaI9NsHZbMo7V6Yq+IvqCwRqARJA9gRHTDRlS0BlBZBSzTCQYeAYN1kx8wRjqA7O5N1UuiM8AXY+kROOdMgqcQZpIXvJJW5A3t1ti5nigbuizIVVlHQ/CVNheJIHthMqnNJRdBp+xvnOxuUJkU6aqoM2N5IiZa4gECIucKuD9nabZc1KlKmy6iw3+HZVBLQCII574a5jiUBArbgBliYmJtH1BOBq1cUaIorqYFZnbxMSTAgAC8ecYjDzIxae3f/R2ys8QyVBX1d1TAJPh1yOdoAkY94bwml3ZbukOqwBkkyQvhGm0dT0OPalFnJUW6zcDlvIv88N8jQChe95eEm42FojcD1/tdSnWxVdbNG7P00qOopIxUASoBEnkLX9T1xtT4XRa7U0DSAQFBAPsPMeWDM1UBYQ6wOpvpNo2v03NhiCrkaQJIJgnUDAgxz2gDznEZeZL2EdhFfhyKtKn3NGHbSWFNZEQRE3N7E9JxYMlwGhIPc0CRvCDbkYIN/wAsIqebUlFqsyNBKqFJEmbwRIgR5YJo8Yp5dlp1MwqsYI1qwt8oHvMYaayKKp/2Hp0PG7PUJ/2KA/4A4zGlXtDl0JVq1ORv4vyGMxm8/wAR8r9kGkcc4ZppPrenrQ2IvHQn/OIuLU0hNGldbGV2gSQvPaLSMacPz9RWOkyp5T/nG/G8jppI8QLDUfimYsdiL+tsbIylGVszp0FZDJ1KiyhR4QKxVvGpUyH0k2GmxInYHGGr4WIYkkhiCOancX+4GNMn3agkBlcLIJeAbHYQOov5Y3p0mqpBSoCoIOoTv/NYbRz8sK7kwaNsw3jZ5JDQb7/yjrthVxHPvSqB1MlWGkbgc4j54Mryi0nEwwUNbw2GkjYEXX06YCywWpmFDtpAl2ved/nimPVsvFVdjelwnu8sK2kjvG8U/wArapBHQQxF+YGJc6whTbYbn6TaemHOeAXJgBdSNouTPxFpN7crG3LbFUpU4DBxIHzFxt+WFySc1vR0lYzyVVBKrCE7hhI2vBPXELZgmqWF1gLJFryZvNvywFTybNR1gEKTYxMbQSdgPvgvg+VNSYIiQADsTcATykfc4jFcU9iRbSoPy1fSQGXUZkWsY3B59eeLVw3KarhAEM7CfFyjkOvTfCkUFSoQ6BSEXSPci8HnGLZ2cAKyIAPwgG4PU9T+GFceXYUe8Ood2Wb+ZiJI3kkLz2/IYizao9So5IUgRNpJ5XO1/vg/O1gs6WAJaROw8JM+fige2F9PIBBUasQKYBLEzcC8xyA/DDpcZX2PQrztJBVaJUgy2ptUhzaLRM7yMA8RdSIPhZXI8IEHbx9ZgXHphdwz9oVGnVP8FmpaoFUxMdSsHl54tfGstlwiskM7LKlTYg/zNO4j0w9OFuSBRtm+CplkU0S7Saa3+GXNnvaeUbXx5Sy71MwobRrpqWiIFzoAMehv0wp7dcaYZJtAIg04vMwxNukYqXZridRNTA3IuhYy03jeDPQ47EozXNjpN9F94zR0Mh7twq3JRgfQ+LSQMRGp3itrQquygi+0TIJv/bBtXjFOoRSYC2kauUqdQicS5vNhdhIHIC5kb/TGOeWL/CCTS6K5xqqEq0fOZHOIs1usxj3/AEhqTjMSVLsokEQDEyB7C/rh3meG0a5VmEOvw6SQR1sRf7Ww0bhiuBzUaSdQJggQIFh0jfCrxMIqgRejnnDsrrzlTQd2aCLb8/LD6h2bc7AaXOkq4m2qAwP9UgmOhGAez6N++Vv5jrfoP5sXp6Z8JFMyBIEjc2uJ5D1GGz5pRar4OcmmVHM8OFLQSNLmxAO5mdRN95HvgbPGPASykm6STzmPQ7Ys3FISGYLqtp1cosDb8cVfPUlLh1jVvpjfz6X8sLHM3SdoTmxRmM+6KxJHgm15MHYRF5wJk69WqVarrWmbeAAmQASGWZ+HUbXtjzN5nXWC2WSbLsB6dN/lhxwkgMt1ZVJNxYFhpLxuDyttvjUsnFbHbaR4citQfwswZ8IKGQQWOkgmZgb2BscELwmoIHjUzHhexjeDzgHpg/PZNSmk0lZnPhJMsBb5bTJM742ShpKJSqOzknwyGUKAWazzt1ty64msv2LyYpXgxWq4TWvhEa2IYD4fiY2ETz2x7nMs5EMAXGizkEGABYnbkLcsOUzdRcy7EqzeBbiAQV2IUnr5+mPOP0CWJZqAeASAxmIkiCAANzz+uHc1rZST+BUOH1TfuTf/ALF/GMZhplTUKAplwy8mLKCQLbE29MZiDyS+H+6F5nOstlmVO9ghWlV5EmL+sfeMaZ/iLGg1Oop2sS07eXLDDtDmzUpIyEd2o0gAAaYkmfMm9+eK3UB1byI9zjfGpUyFLQxyNYaAWmYHOR/nDnJcRvOpgNGkBWPmZBmx+nKMVmhZADIt8r4nytPUj6WhxJAkXjBnG+mBrehzmiwy6yUIdmC3lgAxJsLKDPrc4n4ZwiiMqcxWDAmrAYclgwSOYlTiu5esWJJEGw6CSOnLFy4ehfJVF1DwMJ0zqiYkEEdeeOnCotI0PSqgnjGYK5IAkRKiYG2mbgQfY4QZPM+AmJsfTymcE9pc2f3WmhKtJY3gG8iTBP1wHklKUHa0BZJMkC435xfCcbOa2Q081Dl0MLEMokH3WYINha1+WLX2O4YjrJm5uOSrzPttfyxXuH8KoO6aiyK5so+HqRqYCAOjQYi5w/TKrQpVKpY6YMXIIkW5kEERfCtqPsTejfh2T7wVagsslR1sNXpJucOeCV2poBIGoxO0QOXSeuKzlO2OWy+WCrmV1GoWKjUYgBOQ5gn1wflf2mcPACVAGFwWVGB33uBPW0bYo/DybtId0WyuF1/EYABANzcNqBI3uB88Lv2mq68Odl5lEYne+4HXaD64Q/8AWOWzGaCZdqnjZQojTtuSTPSTOL/mxTq0e6qKGQ2g38vni2Lw1ybY0pJI4Vw9KZoQxMEHVHL++LtwPM0zQoaiwIRRDA8hE6tvbHvE/wBmSNmaa0/AjFiwHQXEfUewwXx/h1PJZOodTM4eogYm4Cr4Y6QdNhvfFJ4q02O5KSRv237TZUZbugysxCoqgjw2ksx8iB64p/BOIKjrqIuwhSBeJNmPynzxR61YsbmTht2dANVQzQADfeB5TbBj4SII5OKov7cQ72oRTAprTUMb73iCRztscbt2mcNpkxuD1Fj64p1PMk1H0swKlYuBMCBIJiCNxixZTiDmmVZgC8QCGnoNGliBtz6nGDN4OMJUuhEkx5w6upfvEcFgQCCRz6SfphtleJNIOsMDJ9PKNxfFc4ZwGuGuYbxQQTq8J8VotvecFUstUoNqZKkc2sVG95nmTF8Yn4dPV2Nx0EdgaerMVT5OQfVvPFpp5N2FTxzJMX2jw7bR5YoXYriumo+mS0EERO/66YdLxxqfgNZVZiNVh4STcsdNjbFM0fV+hWOCeV1BWb1M7SqV2pOxBRiJBsT6TtiXi/Z8LQNRHZmOnRsdTMYAAHOTjn1OsrZtlpsVGsgH3sT0nf3xe+J51aNNHuFpd4ZWwaoFhB1nUSfbHTjVL+fqUn4eoppFS4Pwc1M9WQjUaSspIIAGiATfcSCOpxbavCe68LaHgeLTNwBI3AvtYYVfs9ztNKVdqrFWrEDVBNhM36kk4ccUzLtkGqI3wBQSrXbxFYYXuRp6SCcHJFznUfYztJg2cyhoCk1mLC4knpuZj/GAsqop1i7/AAiwCgzJ5GI26TiRuFswBDFSyLqUXRTEm9yBaB0LYykFXUKja1sx01TaA23Xlz2JwIYZvsSmyGrxFQzE6tVSo2kDeBaJjfYWvvtiHi/FqVUU1ppBVw7ORZtFgN5NzfBvDuBUalNGZm1qpsuqfLYW3/q5+2IshwgM1VqSSgZUB1AXgam3MmSTjQ8W7K1sIGeZr6WuTOksATNyBFgTJjGY8yvASEALFT08Q5+TAYzA4yJ/oc04dxhkpujAMHSL7zyPtbGmXvFpJi3541y2aUMQVBi0+gxCasPIsPXGrj6nozyWxhw+iG8LWgm3l5YxaASoZUkbEefWVOBsvXgk8p/vg6rXRqZfX4hIKwQDOxF7N5eeFcWpfQUnYIgLEAAzckDe149cWvgIdMtVCmVZSSGWCIvEi9rHfliqcOrLqUuG0n4tIJMe23Lrh9kK9Oka+nxU2pbNIIJnr7fXHT+EUe3QNxAB0STJX363HUeu04Logmg4U6DpnUZ0iIN94+2F/fhqYEGFJg+RueWDMpdID6CRHi1Rf/uUG2FqR1O9AvCialRachTMMQfDJ3aNtuY6Ys9QUHolGLBXAVm3MKdXhWwHLzvgHs/wMh2ipTqCDZXWRIItqvhjm+BFYFNHBAuCJEsRcMNvScUi3FpoPFNepFabsllw1+8I9R+Aw8yXYLJVKYZWrTJBWxvyE+e+Jf8ATagknTYc2WR7TOIcpxZqS6AwgkyQDzEHcDrvjR5kvcPBDXs/2LoUKy1UZmZQ1jEbab26k/LFoYEkDYCD7nb9eeKXxLtHWpUR3UAqbnTP9sXDs3xKpmcslSqF1cyBGoHqNto2xXBNzWwSjWxhWzApprawSST0Fgcc67bZv9410qbggtUIM2Mlb2tsv1x0jNqvdusgyGF+hU2IO+ON1n0FjIMa4IO9x+vbAz1aY2OFlIr0SjlTEg8sM8rlgFRiYLTHlGx+c4W5yrLk+eDqeZJ0aogRA8sXh1sWX0WLgPCz3VavIIVQWQgRZtJvMjefbHi8VRnNtP8ASAYF+RMfXBXZYEUa6TE0iY8x97EH3wjzigGRE+sG30xhyR5TaY80kk0W7g/bStrIV40BjLXA1sATzJm1zh4vGM1mqNUK6sBYg6JK+UrvcGxnFB4DTDGqefdwRF/jTxcwb8sdF7PcBoUaDV3LNUKNIcrABWRp5gxHPnjNNRhoEdlS4XXFLLVqonVy9eXykfLFco55rhmLE3JPPcXw14fmFbL1EIIBLGd4+CB8ueEH7oUqMrbg/Mcj8sCcU+z3/wClNrI6GmQYKdh/nB/FuImpTKAkKqzE85EYXZelb1ON6WWnWx5MBEbgcvp9cQik57PZ/qT8rwrpdk1LOBEADCRMCCYLdZ6e8YYLxhxQCKStwGYMblWJ6wCBhG1IsCBTHhu0m8+QkfIDlgvT/AETOoGOd5H2A+eNsopdHwkZW2yxZzjjBPhlTpgxeQt5P16nCzM5mqzKROh9I22tF+n98CcGNQsyuYUmZFxAETE2thq1Xx01bWSGBk2EATHnHLpiaVaCm7NchxyrTquVJA1EATAIAi43jYjB/wC9P3ZRWK6GYyB8TEAnUZEjqMJuGVVdFkOblmg3iygDpt9MN+FcNRiGAcprkyRcaoFxeZv7XwVDlKgybrsfZEuaSHvagkCy2E84EYzHqZCutgpiTEtyJkc+mMxv8pGfk/k5Hn6dOoxqUyFm5Todjp8jv7xgla9NkQEMrCJM2nr98LcjR8LLHjkRO8TcDB61ldRK6WiCeXyi2MrXsNJMmr5EI24IsbGQfMYCzGpQDIMk43pU5frY28r41zsNUsCo6fTHJUPBfITlc+6BWSoqPMEdR52iCOvTGLny+uYlhyiJm4tbEjle5CEDSdmMyDzCmJG9xsenPGhoIi6Q0yCW6zyPQg2/LAik3Zy7CsrS1oQIB6M0TtYHr5YmqsVSetgRt6Ecj6+eFlOpCidjMjDpM1Rp0UqVEaousAjYREjbzGGrZVIm4FRqpXdnRgjIDJHsInlANsWTNlXp/EUPVd9ouOhwlyfbam1SmunTTE+FSbCNueIKvatwdSCoySTBErHQ+Hp54f3OdDrJZJUfVqkDYbDpfriFaNM0wL31H5mfywOnH0coGULq3Atvy648p5gElYsAYnyMX9hgMZINzUjLOlIAs8Bp3CmxjruT1xYuzfafLFu5U6dMLpcRMWEHbFPzXGBl1LhFcyAA217zAN/TCPM8b/eMwaoQLqABAECRaY88aMLJ5NI7jxoj91qnojEH28scFr1PBUk9R58z+GGmeznduCdWkICy6jBm0Rt0wFxxqTvQqpT0JUU96sll8LECLyCR0OBnjbRTBNJFSdOe/lidc3NoMza4+8YjYeJugmIxvm1pgUjTYlik1J5Pqaw8tOn64dSaJ0Xrs0wLCf4YcMoLCT8CyLeUxgHM0NRg6yNtmgRtMD9Xwd2e4iq00r1VDUw1UVFjkaYQaZ5yRhtTyOSzCIqV6oYKAQEBJ53i83/CcZ525WV1xRXeAKFd4Z9RRhABtp8YIJG8qLeeGeZ43mGQ06lRSNOk6tPMehv5jD3K9j6a1BVpV6jx4Wpmn4jqUiPitYmLWwFwnsTSsK2cpo4P+2VbwmdiS49xiUotvoNJCLsoNSVxAsmoT7A+0YAola1M06hioq/w38v6T1Xp7x0J/ZfOpQr16bjUjK9ORMEgnmNrXnyxV3zqTJDeUGT5XOA4WzRiyeW7Q54Zl2fu1DLLMwuenP6/TDbP5Hu2qQxIim0wbavDBGFfZ3tJTp1aTVVqVNJlbCYMze3X74tueovnGd6KPoKAEEg3DE77TeYxnceMrZtz+N87G4S6K/w/QtbU+toO0HYbkkkAe9sbrW0qdJgxIPSDq39OWJuKZA06gL7hdEReY2aDe15GIBSCtTJ2JCk2iG8NrdPPGng2rZ4KcU6QFm8lUf4ahBO/IETN4xLw/K1oYVDOlCEg3APhsSLRNsNFyfLpuY/9mJ6FIQ3l5chc/wAvpyxzdUkPCPbFGX4ZVWmFpFh4jJIuQLAEA9Z+WLZwfNmnlVQz3imR8V2MgbqQFEnnecBUshCrbl063/oP3xDmcqylNII8Y5f+wYdOtoWXZdKXaGlpH8N9hujE7cyMZjn1bONTYre343/pGMwt5P8Ad/Y7yysVBKAuvxGA43JEbxjUZoAw5kA7rE9L+eHq8CqmnqKrplSARyi5GEpYA6Sija8BhI3E747XsLaSIe8EgrMzY+Q8sa97YktAJ6bY1zVdbQoH/jtvsQflj16q6QCBI3A/X3wR71YfkuH1KigU5byEfo41zuXZRBABm/OPcfbBXBc+KaN3azUnkT8Nwdr8xjatwevmFG0kkwxA8rDcm2DW9DcVV+5DwXJ06hmpUVQmwInV+vx54seR7PmrrujUw0gD4dpBvA/zhXwnglGnqGYdx5qgseklhb2wVxDiGRVAi1mI/m1G/wAlGGS2Npo2qZFNWjxgEgeBQYnnZWx7U4WaYB7rNNTE3ExPppBP9sDP2n4eqgUabM39TuQJ8lA/HEuUBqKCTpXcDUQDf88c4NuybirJaCmqQtOlVG5vbbfcTtgmv2aqCkaqMDClihmYFydowTQqKqNLD4SBfn6fr2wZ++ioy0kaWZtKx5wIkTb3x0mVjE5/xmu/cixAJF/ntgLhLRF+eLF26ylSlXWlWqM4Cgi9hv5XMYS5Cmmtl+IAbExOLYN9E8ypG/aHNSzXiWAH/G/5YZcMoUmoIKjuRExznUbC+2K7n9OuSWabwDb0BM9Ix0XsdkqWiCoIVdWqfEJ5TzM9MDI7YYKkLh2Ny5XUgJBGx16iSemPE7I0wV15VisgzqYEibj4huMPa/bLMoT+76YBt3j3+RB++B832p4y4+FY/wCx0W3rqBwowP8A9OU4NIArRBLK2rxCYF/i8hgPivZZsjQbNZbME2hgQJCk6TDCOcchg7s9UrvWmtlncW1aa1P66mv7EYvXHezlGvlzTA7tGUaxTgvG+0xY+uFYyOEJx2pMlzM88dG4FQ4e1HVUJZ/5iz28yAo2+uOdcf4IMrmqlAwxRhDbSCAymPMEYX0WlgtwScF0AuPC8gaj1hTprUkvpUtpBXV1Jtb7YmyXZVqsj9zQja2ZUR/68T9mcotSAarU9RtoiYJjxagYBn6Ysme4nwfIuUY1ndDcjUb+o0qfbCRQzFY7E0WamtR2oOghVZle3ttfnODM/wAX/dE7uk8X1E+h0m/t088KOM9vci7TRWup2ki0Dy1m+F4ztDOMimsqtMDV4d43LWi3XnhZ4r6EltUNv+pRmHHehag3YtY7REjSCNsTZ+vTqNCjStrC2nYWHSALHEOe/ZxXoIXpnvVA1FUBkDnygiPP0xpktToAabIdPhaIsNjaJ6E8vbDQyyx6fTMc8L7Pc5rXU4MKQDcA3aDHUXJxvlcuz0mqD+sK8gf/AHCSCOfLEeezdUBQCdAbTJAufiAJPQDFz4VSNShVFWCBTnVYiUOobHV1364y5JJSro0Qm0qYroKhIBgkjbSN72nTt54MzmQUIpQgT8Ww+gF9tvPlGIeHZcNTBBSGY+Hp0kehBx536JqSzE776efmDq2wik5dMm5N7EdXgjszMNMEki4Fp6YzBeY48AxGib76/wA4+2PMU2L5j+SmjNWNJXZViyiQDHUek40WlpJBcNzi5I8p/vgvL8ZZheGUgi8RthHnq5JsNIG4U2tO3nijTehFbdBHF+HCQyDUQLqphrbmPLCrvNSyfmcMOJuTSRtQMjkDqBvcdJBE3wNk+GM4UAAc/FH69sUgnWzVFUthPCuLGh8ABMR4pi8cpv72wUOK1EPhiDc2uffGz9mVWJqEnmAsAe8mcQZt6dPdlNv6vyxVJhk7GlTjNCpTPe0tb8pJge2Fz5ynYLlqI89AP3nAX+uUgOU9YwR/1JR0gACfNYGOpnWOMnWI+FKYnmFA+ww0oUtTSxnCbh2a7zZRHUDDipQqLp0gSTs1rdYG+FdjKjXjeS1JTRWKy5FrbrzODODcIp0Qapl3pwbkxuOfpPTEVfg1aLFXqoQ4BOkaYOrryM9cbUeD12RmqVkCspIWnJ1xfTraI9hhaKItVbiFOsniytIiRY+JvKZAgec44vVqMteodMeNpBtFzb2wVXzVVJhmXpvz97WxtwVR32vMK9QTPhMkzva5nzw2FrG2wZFzSRbcn2KTuKWqmrs6BtQMzN9wsjpy88IHrvTZlkrFmg+xBjBWcyqNTRqecqd0gJWlVJlWB+AptziQIPzxXCl7EjqOWEi23djZElSL1w3itLUFpU6ZZVN3HhJ6mLnCLiedzxbwijF40KvXbxQThJRdwfAbm1t8M8jw7MEqx8IB/mMf3xVEmeU8hxRpK0arDypg/YYGfiHEASCtSRYg0/ptjpPD8vmnS1akfLU+3umFnEezGZJEaCT/AEsZPmAQL47kHj8FIp0szUaalBmNpaYPldjFsNM12a0UjVBErJjqB9j9MOcl2XzxJHdxeJY6flONeKcHzdNHSoN1aysG3B6E4DaYEmUrK8demwIP6BkfXFv4D+0vRqFVA4I2N4+YM/4xRKuSqAAOjIejKR98DspG+BSY10dmyHbLKZghVylAtAJLUkgdZJXFnyfCkanIo5MattNNSfouPn7IcReiCVMEn7Yfjtuz0+6cuB1RtJwyiK5nbMn3tKpdlZCI0ra49YjCQ8EqUm/32BJkCTpidpFtuUe+OTtQpOfDm64J/qE/UMMS0eB1ifBnF8iWcfS+FniUu7FbTOvvVy+ol0oMRMAaZkcwNib7kSPfBlFaVWuqtVnwmEMAtMTMCCLbT1xyjJ8HzIYM2boVF2uTcc9wCMdQyObyS06Z1LUK+JbSykbkHynGCXgq2nf0/wDIKEeRp3JNkDkFdidEmYiINhHSMOcrk0qeMBEncBFIGr+om0nCeoahrP4VCg6FlwqlZk2YQWJJn1Hlh2+WK0lc6qQ+EpG1jzDXHzPKcYfDzljbcxFoKoZHwiFSItNOl+N8ZhZ/qTr4QlYgbEUg49mIk/htyxmPT83+aHuJxHLLCmZF2EbcojEdEAnxTfa/znpjTv7QxuT+G+I1QMDB6bfhf6Y0NASssOU4YjgLDMQAZt5Df2wRn+Hui+AX6fnE2xVcvxWpRPhZhHnifMdpqrm7e8CcHjL2YtMgz9LOMYKvHLTMfPA1Ls7mWP8AtN/ygfc4sGTzuYqGdDFeoWw+lx+hjelkMy0sRHqwxROXTCvsU/8ARlcfGaa+rg//AMzgzK9kKakd7UnyQR9TiycE7E5rMnwtTEf1MfyOGub/AGbZqkNTPRPkHM/Irg2vkfYTwoUKdDu6VMDTcTyO8+fvgGvny6gm5Qm/kf8AGJ8rwetSaKkD0ZTf0Bn54FqoFpPIJgbc7TbC6XQdslHHZrAzFgDH0n9csM8tRciiNMC8kiB7kjFXoZ0VqYKoqlYHh6fqb+vTFtzmdy2jvDXmrA3V5Fo5AA/PEcmi+On2UvPcOY1G2JBuQPDGw98T5TsPmKo1JTkdQR/nEmYziaiUzESLyGmPM3kYK4PxHSZDVKmnkoYAxtIPI4nbHpWBZvsDXpUmqVBpUAkibkD7e+K7UzY02F+Yxau0HbSqyNR7paavvbxaZ6k4p2ZEHDwt9iTr2LRwru1QAQJAk+fME4eK4aAsTz645/QzTIZU/r0wdS4/HxCD1U/hi6M5PX/aHXp/7dPSOrSf7YAP7QM0zapWd7L+QthqueoVBDRBsZH4jDPgVLL5cMKbqpcDxTLCOQJ2x1uugbBn/a1maYVWVGgTz5+hwtH7QWqGGkAnbcfSMWSnwXL5isXbTqeJICkWAEwRbrhhX7DJTuxfu4n+GyIY9hOF5Pqg3JivJZkVluNQ87rH2wu4t2SSqpalCVB/KD4W8o5H0th/RWhSTTTjQosGEn3PM74DzPFEAOgX6flghOaVLWNoxCTfDXtGid+wQQLE3nxEAsf/ANicK0Yjb7A4ZMDLZ2d7GNVCPVqrRRriAWcjrpsB7n2x0Q/styqUDUOarNaQZRR9V/HHMsp2mZLG4Fh1AHLphpmuO081TCValRQNtLR8xsffHbOtDZeA5ZRbNi3Iuv5Y24dw6kzwmYXYyWqJEeQkYqLdlVa9OuCP+5SPqCcDVOytcbaG9HH4xg0A7nRfLUqZarUFQVBsfEJHQCw+WNMnxpdRTWjUTsJlhNp0xIPlP1xwocFzanwo4j+lh+DYe9n6mbWqnfUHqJIkkgMPPVN/efTGafhYSQHs7KnBaRFmMeQMecQIicZgCrx6sp003JQWXwcsZjH/AKevkbgcUqVlIIg3t5dPLAdDKs1hMze23y2w/wA3w6lUhlaJ3WYI5wfzGDsrkFC2/Xkcb4JE4TjWhO3Z0M2pm1WE7bx6ThllsqtISFpqBzgT898ZU4qgLU13FiRyPI8gw6iZwDVy4cAVvjBiQxAYbyAdjfbFLo5z+Rp/1RTQCBq6rNvoPxxmf7Y02EJRAkXkH6eLCarw0D4VMdZBB/HAVdo2wdMeMk1otXB/2jNl4iksc7CYwbxT9qPfW7nTbcSG9iCY+WKB319sYx58sCkPZbE4+1Q6lYyNhzA8jz++GtDtC7mHhuhKjUOW+8Yq/B+Hkvr5AmPO0f3nD7K5QLzv+vxwVRN2me8KyMCoiASTbYDmd+WH+Sy2ZslWoTNkNmF9hqGwEDbCXvkVgH1aT/Sb25RzxYKfbKjSp6EVgvPUwLztbljLO2zbCqHGR7PsTpdFJgXMG3/kL+2HtPg9Kmh00VJi4UDz8x54qOQ7a0xBDFWG8yxPK94xrmP2huzQoURN+bQLWxOvke/gl7WcNyriHosr3gnwj5ifljkXE6IpudPiU7TuL7Hzx0TiPbZqgKs1UxchVXluLyOnI4581UEsyzHOb2PX88Pi09k8vRGrfrnjHEjEbC9rHGrMy7jGozGaI5YJy9FmMLJPQCcDZc63C7E7+Q54t/AAuogcgbc7c/XBAwfhfAqwYNqCR1mfyxdMvTBpkPVaTaRFuvngHO8QSjSNSodth1xQ8729qsToCqPr88HjZybLzmeC0aZ0sapWJBBE/bbCutlqQELrEnqJ9zGKTW7T123qN8z+ePB2prj+afX++DxQLY+4r2QYsXD/ABXuNvkcJavZusuwD/8Aib/IwfviVe2bldLiQd4tMbbflg7h/GKTn49J6NafQi3zjHcTrK7maTIxDAqehBBxoj46DmMyjoKdWmDYRIkx1H5jCDinZO2uhcH+Q7n/AMTz9DjkDsQrWPU4nXiVRTZ2+ZwCZG4P+N8e68MChvR7QVh/Ofpgte1NYxL7emK+G/U49FS/LHHF+o9uKoUDvT9MZimDNr0GMwNB2McnniGgwbx87A4ZZPPWiYJwp/drk3S58/YH8d8aJVKnr5xiSp9E+KQRUybiyiR0j788PFyE0RVcroIMLJgGNoJJ5TAM+WNaObFYA1KS0YB01AdKk2hSDMn0/HA1avq8IHhWYnck7k4k7k66ElL2YPxPhtZW0o3IEFQYYRNjJM+04UVcpWc3Uk7SRHvfT9sP6HFWQhXunneOntghszfTvG3p1DCxHtiibj2GL4iHKdmqtyXCAiD6HlhrkOBUkifEZ53v6C3znElQgES0gm3zxO2f/pAF5+kYfkWWwyYHIACZ99seq0gdJP3kYXLW1EA+2GC1utowNhHXCeHLVVjrpoVAgOuqQ3S/L8cV/jWVCMRY3Pii3tGJauaqKNSEqp8JPSdp/PCz/XKiymqQOmx5GTjPJeo1RfpBqhMGLxctb05XxPw+sjOBUNrSQb/5+mGByi1afwwf69VvXl88Q1uECiVYVUYc9DX9vPCt2FIulHsmlSgpoB1UkEagQY5gN+OFvH+zyUcvUpqFQaJLPYsykMADPPl6jDHh3bCnToWrVC3/AHLJHrJ8WKb2i7VVK2qmzMZPONpkbWHLEoxlyKSaorDVhqM3gfKcYKk88e16XMY0RRzxvToxVZslSDO1sMuH1jOpD4h0+/phRWSJi4gfjibh+Y7uSDfHAeiy8by5zdFUQzUU6tPI2gjyPTFEzeSek2mojIejAjFpy/HtB1AaT1GCMxx81BDEMDyYSPkRhlYGUrSehx5qGLxQ4bQqC6R5KSv0FsaVuxlI3BcT5g/hgpgKSVGNDY4uLdjKcT3j/wDpxLluydBbtqfyZgB8l/PBs4G7HO9VXVpKpBVjyJNxPpNsWk0rADrOIKVMKAqwqDYAQMSpxBEBg6iOWAAR9puG0w4coJbcgxfqY64RfuSWswxYePZrVSJO8qfrt8sVz94j8sIOuiX/AEsRvgzKcARt2A9ThaM3+pOJkzxkBZk23645phtDo9laQ3rgeWkn8MZiJOG1mEiSP+X5YzHcWL5kQT/RK9ZnqEMFmSzAyZ5hbkn0wbnqtOgRppB2sQ9QeGY5LtPrO2IeMcAqM5qIxJ3IYmfY494X2gFOm9PMo9SSukPJVRMHczYbRiC9S1+xHkp7GWW7cORFanTqLy8AEekfq2Jv3rK5oNY0XENJEg8jYYUdpMzly8U00mB4wfCTyBEQRHPClarKdlBH4/gcFY091TAoqS62Wqjwpbt3uXdBI+MqYjeGWfxnCannIUqOsr1X0PTAf76LmYnkNvXEYzXmTiyj8jRjSGq1tUalgjn16GOR6xvggA6CDIm87e2FNLNQbCDiV83bfBoZDKk4W/PHrZ2fnhMucMwok4e8L4efieJOw6YagjbIr4dLfzb/AIYmr9kVJEc9iPK457+uPUXT64rtbtC9Os8lmCsYBY2+WM+WN9GnFKuxnxbgfdCQtRRvLzPsMLKGSLizCb28uV+uH+R7XU8wvd1IpuPhNzPlbCn/AFdKbsdAczZgT9sR30UdCvO0nUemFrNe+95wyzueNQkm/wCGF9VDuQfI4rH7Jy+jZK36/PGlRZviA1IMY27zFkSIs0kfb9frniDviB74nq1MDMv9sEDJtdt8FZVxInC41bRiUkRzBwRR5SzSgiDzw3GdIX4j88UulVPX9e+Dxm254NHDbNcQZZOr+2BRxZ5+IjC2tmCdxiMP5YagDGrxFjuTjbL504VF5MYJom8nb6YD6OoN4pmyKM9SPxP4YStnp3nG/EOIS2kbD74hWqOk4ShjY5oRvg7hGU1kO3+3MT/UeSL5n6YGyGVFaoEVZJ+g6nFpSlSQIgF1kTMDmHMbdRP/AJdDhkiU51pBFbiNMH/e02Fo2kA8xj3BCUqbjVBE3g6Z+4xmHsz0iHsvUL5U6yWg21GYvynbAnGh/wDLv5D8ce4zHkv80Ob85foVqsZp05/W2Bw3gHlqj54zGY9JGiJuq/bBCfBjMZgjmgPi9hifPiCv/gn2xmMwH2AZcGUaZi84sWTNjjMZjjiRT8Pvioca/wDqanr+GMxmJsrAXBoYEWIYffFg42PEp5kX8/XHmMxKX4kK/wAxAVQxEcxfBlUTlD5VBHlKmYxmMwr/APSshQowJX3GPcZi8AM0PL3xp+eMxmHRNkb4jJx5jMEDCzy9Bj18ZjMFAZHTPhxM+xx7jMMA1TbE+X+MeoxmMwrCgbjQ/inzC/UYAb8MZjMBDFg7ID4zz6/8WP3w5rD+AnmlKfOXAM+1se4zFF0Y5/iYh47VP7zUufi64zGYzCFF0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7657" name="Picture 9" descr="http://www.rakbankerd.com/kaset/Animal/970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3438" cy="3643314"/>
          </a:xfrm>
          <a:prstGeom prst="rect">
            <a:avLst/>
          </a:prstGeom>
          <a:noFill/>
        </p:spPr>
      </p:pic>
      <p:sp>
        <p:nvSpPr>
          <p:cNvPr id="27659" name="AutoShape 11" descr="data:image/jpeg;base64,/9j/4AAQSkZJRgABAQAAAQABAAD/2wCEAAkGBhQSEBUUExQWFRUWGRoaGBgYGRgbGBoYHxwXHBgaGxocICYfGhokGxgWIC8gIycpLCwsHB4xNTAqNSYrLCkBCQoKDgwOGg8PGikfHyQsLCwpLCksLCkpLCwpLCwsLCwsKSwsLCwsLCwsLCwpLCwpLCwsLCwsLCwsLCwsLCwsLP/AABEIALwBDAMBIgACEQEDEQH/xAAcAAADAAMBAQEAAAAAAAAAAAAEBQYCAwcBAAj/xAA+EAABAgQEAwYDBgUDBQEAAAABAhEAAwQhBRIxQSJRYQYTcYGRoTKx8BQjQlLB0QdiguHxFXKSJDNTorLy/8QAGQEAAwEBAQAAAAAAAAAAAAAAAQIDBAAF/8QALREAAgICAgEEAQIFBQAAAAAAAAECEQMhEjFBBBMiYVEygRRxobHwFUKCkeH/2gAMAwEAAhEDEQA/ALWhwSmnHvVpC1EAEqJ26OwhhXdo5EsBBUgkjKMxFxyAN1RzU43NHCysoN0h9dnLG/RonMdwgzP+olFZmJuuWsuf6Cwbw9Lho8PBknLUpUR9xdHRMVxWWqd3eUyy7EENxH4TrfbTaOaVnFiEyUFBKcyiSFaFn13uffWMKHHjPyoWrKtP4iSorOgBC3SDqNObxqpayamrMpspKr50jMFeOuxjZHFKF/3Jxg7Y1pqSYHkz5Ymyju4fopBd3+jDJFIaVKTKUClYIC8ozpSLtzT15xpnVk1c3KJZl5naZmJSvRwRsSLdbxlTTJswzJc9C0S1h85uc3MbXv7xGSck1dr6F3VWDLMmdOWe7TMKdyCASCzEJNwwEOqJKZqiESgkJPwJAAGrAE677vCqfgxklKpckJT8KVMeJQsRmfX9ob4XMaYSQEgMebkeG2sRnCVUroD/AAW+Fz5iZSSQCkCwIIWkDcp3EbqmuV3iWAbI9rObaHXeFs7tGhBAQlWYWCl6qBALZP2h3Ty0KQCQAwfRtdxGmHpFCV9ryUX0xEqhGZJygAAuDz1sL209+cE0tMlLkm5uSRGiunKUopQCSXAA5Qyw7BFd2TMYOQznYXFrxsxvwhbZ6rC1Ll8MssS7lrjXc6E+0K8Zl5E5VMFKNw7knXR+oHpFZ9rSlIRn0ADJ1swe8LKunQUlrXFnLa/2P0GhmlK0ijohsU7OKnlkK4GdRBGbXk/CP2hbVdikSmCSVLN8rPbVzyt7Xs8V1dhy0JUoswuwDBr682D69OZhPS1GVagtysl1kjUsGHgNWGrjxGbJjjXFE5RtEbimFKRchn8P0hKJpSp9Y6fiRlT0AISocmLk9T9c+Uc6xmgMtZHF4KBf9Izey4P6IKHF6MPtbAlOhZxuG/CfHnD3A8eIBQoklZcn1t4AE+p5xKyZmVV9DY66f2jdKmFCtfPptD8OPyiUcfKLCnlFSygC6kpAOzZpij6DKIXyZJ7xuYP16wTQVQISpOqSNTeNk4ffJVo7/IvC5lfGX7FU72A4pU95OCQwvlDcvxH0PuYqsLQm+iXLknk1re7dIjqAPVB9EBR9VFopp9YlCFk2YD9zfxIjf6e+NsT6Me1demajulpBLvkcfhtqSN29Hjn9Yt1ZESlDoCQ3gxaDJeIibPWuYTlKSLbCwAgCpqE52Qo6/lHltFHK3Zsx/pGeGy1JCUuQCMxBObchnOmmnhFDTSQUFIKjmIZwfh3HXeBMLoT3gzKzHIl1WDF7C29obIw/Kq+ZL3BOhGh9DEXLbM8+xVWU1uAlK8vFzDDVJs7PcHYvbWNaqpC5HCoBSfiFklxv56W84pplKAUlSgpg7sXPIX1s4F7ZukS+I4OO9CkHKpzmdsoLW8DAyJNdgTT0z6ZTJSA5Lk3Gxffn4wpThYXOGU2K99rkK1N+kOaWVOOV1OkWcF82pGozWtbQsY3CkQ4UhaeFWYEE5Qp7hSelz5QkJLryNHQPi9HLzFMu9mZ3bRhprY/RjOXJTLDEEb8IBHuNf7QwwujlKBnLSpalEhySANyzCzOOZsecA1KiFEAj3iLW6ZN/goaHDamYpgnIOtvlrD6X2TnZCVBCyNnIPkWgLDMezS3SUkmwzfDm52hb/r811yZjtuhyU35B7iPMUcKjbTb8grgT3bzC6VwtExKagjiSC7ncL2zW2PjEOJ5KwSova5PpcxY0vZEzaiYViZLkgsk3BU+gSSGYQ4mdnpFNKOUq0/EkEki+YlrgeEejH1WPFWNW2U92MdLYmqJsykSlS5hmkMCmzA7ur4vCGmFYmgys3E2ZwC+rAn5M46RlU0MypJWgDKUDKcqrsLk5r5tbl3PRo+wPDQ0w5ioukcRSShTORl89BD4+Fy0rEVNfYfXYvNnq4iQb5UD4Ra5yaAka7x7TBILliTGmqEuUFqUOIDhYFi+6iDoH21tpGNFUoKQsJKmFwoDL/Te7X1gS5yadk3yexzhs8ma5SjhBCWKfAlL6ljfWK+VUhQbc3YgD5MIgaSpUpRUxCAeSSWOhJDeEWNPJV3QexFy+31aDN5OVQ2OrR5LkkTHCgkX1D+28M6KQlRdXEQ7FWjbkBmB8IU1mIolyyogrJfK5vewtoPfSNuF1ZmKbQNceQ19ItjfFb7GWj6uKjMZNtyToz3fygGs7SiWFiSBMIAYqBLknXomztuA52jf2lrmDAfEL+G9uT2iXGLpSc1nuMvLr13ESlKS+MTuwqdjs5cvKolSVfECzsGNrWJ0toHjSuoC8yizlyXOzEnz0HqI3UxlpSTmGYljd2cXbrrCvEK4lbpYIAYBrkPufS20BOT/UMovo9XVZVqSBcOA/JtYX1+HmYlRbRnsNbvrrC+qxI95prYHbW1+TBI894eGYVySldmbMkMAD+2l3MGcWlb6DPHSshauSAS3uGjShTjqn5Q2xHDVC4lnKd3cHwPKFZpiLsPUR2N2SixphNcdNodFT5SNiQ3Vj87RLUEtQUrKFKSnUpDgA6ORpFLh8zMghwGY38hrpzjuO6GSpn2CyfvJqzpw+jZvmYB7Q4gFOgEAE2/X3f0hrTKaUtRYXLfIRLTC6yo2ALCz2jRF1BAj3YVglOkFQVoUKFwpnLdG94DZSVAJSnKLC559IfUM0JkqmDVIuAGJf6EJ5ld3irIWC/P8AvDLo143otOzNC6c4TlzAHd/G/PW/SGwqQjMCMwIIszXZjcEW8NoRUs4SkCWSR/KpTkk8y59NrQxSsZNT0LHdtOXhzjlFXbZkyP5MYUqkhnD8iov7MI1YhlSNOfwgDzYPGffgytHs9ufKF2I4mlkg2OV7a6mw9orNQURBWubwlgQC7DcH0gSk7O913ij97mL5EkhQSdC/LQHxhpSzxlPFlJIDEXI8fGJulr5hqZiUzFB166kJB16tY8rGPMxtuTplcTbuimwUHuG+BJ/CbcWvkPHlAM6mVmN8vQAFxsfrZox7NrPdKKiTdgC2ruou25L8w5ihE0D4XbxI+REdkbT2LNPk0hFV0glBBlukE/CTxJfQkO6R4xdSU5pSFpyBQACiQHPIPrCLEMMyqX8ABZRDnMVBmurZoNkomBDgJykPxEs4+ENvd9NoxLG+T49HU6GOIf8AaDAgqa/Jjdr2jVhtBNnukyFFIYha2KSejnnfePsBUTnM7JN7oZmAKUDe6iLnppDIdtyqSqZLCAlKX4rJFtMzsovZhFFgcnbXjVKgRgv9wQrsrMyMlSEltwS0TK/4XzQpk1KSSc2QFSXI/FbTXaM53bqZNDFZS6MzJAHryD7wtw7tyZE0EpSVK0BJc82s5vyvDQxzxuoQpfmx1wTpIJrOxkyWl5pkyUklyp1X2I0AJ8Rr6pZ1OgKYqQSLBSeENZmyt8o6NL7bImoSCEArA4VgsX6h+uoiK7W0ISt5EpaXsbhSA5BIQrbwjQlKSr/z+oZJPoHopKVH42LsFC49LQ+XVCWWmLzf7r6MBpp6esC01IJSFlbpykmxAJs+u3KNUyoMyWkspWcOMzJ2BIc/EANyw5RSMZR7QtM0TJveLKit76GxHlsQ7dIc4NWiWm5uflvCDC0Z3ICQASAwDOI04nUseB+RBsNI6EHKVCJpPYfjOJpK1FN3Fx1Fib6AsPSI+dUjMw8CXtGjGlTjwosFfFcA+Z0a8Zdl+ydVPmrlICUnISCoskkNuASNdWjU4Qh52XjibVjOlSrOgAulSmVuMxCgnz1MbZ6/ukgE8Sspb+XMfK4ENafsnU0ifv0cGZBCkkKS/HqxfffnE9NnkKUgPwzHdtn6XYtr+0ctqylqKVntVSkFCtRyY87dDfmIpDhIKswJci/Ww/W/rCdKhMl5kmyZnQ8iPNv8RShTdPrp5Q3tqUXGQ2R8kRmK0+RZS5HTfy3MJqmja4HrY+94uMQwpPfd7mIJDW8AC1/G9oBq8OSQVqZPI725DTX/ABHnUoN0ZJpR6InuyCC2hby8YqMNkfcrLMpKQerAv6MYW1dIMp+InUcJvvdhtzh1hdSgywMyXZSSCbsoDm1rRZSUv+gt2D4kT3KEjdn9yYXU9EVEAMdh9H93hxVAFJJDXIT4J4X3sS5ganlKRMQtNxbMP2v84tHoC6MplApKCAcpI2O1usJ5cspWLKWddW+dgIeVs7OmYpS+7cAAhgGdgOW0LcKpiqaB3hUeaSHLcjtDR6NOH9JYysM7wBc1KQVgHKAHswbMACSzX6xjIozxIBs+nIN78ucZLxXIGSLj4lHXwfl4a9I1JxhLgqAJ5t+jPEfZcnbZkkm2BGpmJUR1djfTYHVt4GqDmXxJ18m022ill4+jkD1tG4dppYLKSFA87j3eFlgiu5Ck+igUpTJsEpd9Da9tiYm52HACYpbpeWou12J5ekdJmYlSLSdZb2JbT2NvIxN9qKQSZKxwKQEmzEalOhHP0tBhDjtMthbVoG7PziKdkfCSTcs4bm2vzhpRzFEFkJN72e9t4C7N16U0wCQxIsWfYAgH83TU+UGInqk8DlO5Fnc3v1gSjHk7BP8AU0FVNPNnnMtaZcpJYLIYlvyp1MLplWgLy98pxqpYe/ltC+rxoTwlRWSrQiZnLNYjLlyX1sehjOmSh7pcEDiSCLlwHHifC8ZZ+kbVS2dOZR0dKtSSO9lrDOzm/lGUqiRMU82W52IOZIOxyOw6WhTQygHvYaWLjwOoPjDyVUTZbKQRNR5P5wcOCeP5xuvrbX/F9/tRPlF6NY7MAhRRLQXcA534SzlrAX0S/mIlcWMhK8s0OoAJQmUcrF3zvYJ8LteOhSsYVkUUAuAVHQBwPAP7xwmpqFd6VPfMTz3j11JTimnf+f0HirZ0uVTqQJcwrlukAMFZgHUWcp0Gl+sa1Y+pUxchbKmWSUlFiM2YBw2Y6M+giEwKtmCcGXlK3BLWv03Y3ENKCWsTV5pwLBs1ipgwtmfKzljrEqinwKcUnRU/6vLMxUspUAQAcwSb6FWW5LgN5nxjOsSiYE5r5RYAli22mmsSMquUhYZ8p0BUVG2jk6k35Q9yTpyCZOUkXZSgFHmEpOsdKEqC060POyVAmbNMgJAF13L33AuGu1r6RVjsbLIZUtVj+Y8tX9Yhey1SmjqO/qHQGUMhbXLrcg5tBzL6RZ4P2yVOlpKpa0BZJ+FfCh2SSWN2ueTttFYRpWUUUeT+xcmUDMEpSyhJIStRUktcBQ3HSNHZzDZaJhWhKEKmkEMWTfQMD42h4rtBSzVBCV5jrwqUPVrdCIg+3WIyqap+zljLWkTEJsAi6g1m0KbePSI5PTfxE1bpFFLgmWWLz/sr3E6WsKeSfiJZwEjRttj4xzObQJmzO9lKIBBYAEEAuQktdxdj1vCmfi5zZhmI5hRPVi5I9YueyNVKXSESwc6WzlWrlRJLja3TSNL9J7K+PXkzSayr8PwK5GFCXSqCQxzEuzOwSHZ/ezwBUdpdUhIKnDAnRmPqTF1T4aJ0taFLTLOZQR/tB4SX3PyaEI7Jop+OaUzlC7gEptyWCMqS7ZS55GM05e3Fykik5cYKzVhlZNZAmIBznXMCA+nwvdn5CNOKTyUslgkakEOSeg6MGjKZWyTMWSlcuwTkRZGZy5YFywPMA76RqShAAZSiDYONfymzs3CGe5cxhjKMraMjm5diGrpiDZSulx+0BUoIDEqbk/D6aQ/qZXEAxD2te/TztAaABq+5BJ0+m9oEHXQ0FbF6J60tlLA63I59CPIiGclK8rrHgSANL2UnhNukafszJQGB4Q7hwAWva4L7wWWlpcBQSfiDuGI9Wv7Roj5YJS2C15lpSCqYlJJzBJI+rOYVYaub3wKJideEgA+t4Mx2nzpQCgBCU2UTxO97j9d4F7OYZL7wFJSCC+YkECx8PSLx6NsNRQ7l00zMSJhIc6XSed0kjyLQ4l4NLVlGYhR3BbbQiwJ6+UIqZe6Qr9Be2uj8oZGvzJGtmvZ/AvtGDNlndIwScmzLGKJSWCE6A3fhs2+2o3gCfTkNnO5FtMo5m3sYYVc9DKcvw6crm6eu94TyJ5WpnZTElzYvo1t4TE5MKjo9HFMSA7h+bXLbc2hp2mpimimEv8NtwLjTpAGHLMuaxDMw30ub7W5jYQ/7RZVUM9mJEtQa9hYm1iNNDq8al8IopB1Qs7Ozk/ZFKdChlJcqKSDlAZ7Dy15PvlTYZ3iQq5LAE21YE79YCwDP9k+7bIAoLBDggOfh3vv0iow4S0o+JQJYnUXYDcdIs0rdlqpsRyClSR8JYAXAHh5vB8yT3YIWGSpLWDl9XB2LsW6RHpxjulFSVJdLEEFx6H5iKfD+1CZqQM6VEi6FNm/S0Sx5ViVzTX2lZilCS2OKSYO6zpZR3seIvfXiB16wXIq0AKOQhYD5H+LwOhiXqO0QpJgcHIvUAkp5aG4PkYMl9t5CyE3BPL9yw2MeliyLJFSi1Yvtt+AupqFAgmUlZLnIxMsHQBzqd9Gjmnaeh7qdcZSoZiNgS+nSOpnHJZFwseXppHPu3ozqTOK034BLvnSBcEuGLvs8IsMce1L9jTDk2rROU67xSYD2lMlaz3ipecAOEpWLaJY/h5RJy5sMJFCuYhSk3Zrakv0jlp2aKOzUGKUiJQXNUmpUoOR3MhCGI0ukKI2hrOq5FTRvTdxKmoAOQolqyB2IYCwu7jpHHcFwAVLieZkrKmxSh30FwogANDCXTzKWYMtQoyZaTZZCc3JIQL33JDDnDO+w6ejfifbCZTVZIRTzSE5QrugAC7kpCWYu3Eb21g/Dv4lzzOllYTkzXlpDZhobkknWFcpNBmOZC6qapIVmKQlLl1FKUhzYqZyeUH4d2LnzXXTSEy0nRE6T3ZblZRKvHKIddCqvA6osGZapkhKX1CFzMlupIy+8c07bSapdSqZUMZhAcJZkJDhKQxPCwsX35xVYn2VrZSXnU+VI1UiYQkdWy2bnCbtDQITSiahTrAZRfMDcgjMG2IOnnCNJdDrfZJ01auUQyvEEv7R0H+HOJAzZoIUAtGx4Usoajd9vAxzCUIv+xfAg7KWRdiEgA8Ifxv5wXkaiDgmzpcuQgqBSWb3f9YOm0CsmZYSw/CbjzG46QvwyuN9GSkHU/wDJRYAdBvbYPGFdPCll5hWVNwoSSEXuXBIAG19Y8TN6vJJuMVojkk+hRjcumROIWtajlYp4Ey1EHWzskaMx0jUMQQhkpSX1dKsstPPUOSWFza9hvA+JzZMpSgmYiasszrJL8T5TlSCwAOYkXfVoEpawq+8UFksMgVfh3OZXxXELGEokGb6ueXSwSCCNzaz+1oV4nP8AvgjcnM2zMot1aCZ1aSHVm4+IA2IIJAc35fK8CTpae8VMduDNe4ALAltnBbS7GKKBfEfCcANbk2vt1gmX3nAo8KQ7EkC3Ub3/AGgeWUEDLc/mVfXYeAHLfpGpcqYvX8TDUAM9mc7dItFPSJNW6NfaCtOUI7slLBik2MA4FhyAorUGZ2TmYk2De8FdpKxSZnAgFKSbpU3teCuzbLzKXKYMQHIcndI+esaavo2T+MQGpmGQoJWWQtw6bnkbaEh9DGE2aqXMIcm7OHLvd32DEGD6qRIStQTLUczOFLLDkCk6eIv1gSdi2XKgOAkbE/r84H8LNJOjHGa8BUmtKVByC2zcJPI2uPSAJs1RU4AI3PLU6vzvHipxWeY5G94PQgpH1rGjH6S+9B91LQww8TAkd6FZfiBVYjo9+E8jFATKVKVLWCVqQQzuWVm1Um/trEzR1gLhXqHduTaG8PMNrmUxIOZ7qLKYbOdGIFonL07bf0QlO2jZ2coAlMySrhTlFnLZSbuHdxzeKj/Qnbu0omAAAqLu4DEOLHb1iRVUK71wFPuTyuwBDEncF9Id09dKKRnWQrf7zL1u51vrAeCTKPKu2zktJhgN9v1j2fJ+8LQzKpaBYlR5MQPVrRolSwpROjl9H/UQ6NrNUuR5x5MwwEEweKc83HNj+sOMIwLveNayiU7ZmDE7JSBdazyEU+heIloMVMpkTHUnYj4k9P5h0hPj1V3kxRdRSLIcnTc3vFhj2OoloMumSZSUWKnLqVu5DKUrzCRfWOf1k8kbn9o67DQKlV4Lk4ipI4VlBP5VFL68jC9Mo7Q0wyu7pQzhQQ4JYJexGjgtCjG2mmrmFu8Wr+pR/WG2GK7opUEgqKhZTMQL36WizwqipZqjPd6dLqKFS0fC3wkFAZRVdwY5xjVUZtQpMmWQkqdKEOcoawG9r+8ChrKyhqJ1PMJlmUiWVFSZanUQNuIDi119IY/6tMW5VMIJ2Sp/ml4jpMqqQGUmx2UUE9bEvDWkzkXkpV/tIB9AYtVi2UHZ7G5yJKQma9tDc6nc+ca+1NOZ8hYMvKVAfC2UKucxy2AO4beEIqRLQM8tTgl9bas4ZhbeGNL2h+6JSLDruGA8dYXVHPs5wJWUgFrh/f8AtHWOyFNLXTIVlOYOk+Wj+REczxgg1CsoYWszBzcj1JjoPZnHpcimmKWEB8pCFAKcsxuDwjfSDxuLOTpjatx1dOghUlaUO+YGWu6rA5QQ3RyR8omsV7Sz1BAMxWUg/dpsL2LtuW5n9ICr+0MycorHCjUAFn8EwolYmUrBUMzKe/ECxe8ZpeniznTY9RgNTOSlYkTVS2fMA+wchxxeAgY183usucLAJYFnCdHvZPJid2EVk3tpULSEJld3mSAFm/DqClujNvCCXh5KlS1yC6nzTtBu1g1ySd315NE/ai9HPEqF1GmdMQA2rAFgGHN/Tyh1WyhKBQsZlFKARqlgnT3hjguDFDBQWlCd1JHEdbX00YchDOqw1KuJSc62YFTZGDNqHFh+sI0o9ErS+JEUNGnIyDwJU5LuXccLahiPeHlPRlsxWphxEMCC2m9i/LbzhwuiQE8TBrMkJSAHcW184XzWQhYcpCiGBFid7jTaHW9ix3NElXy3mBtXuWcH0Lw9TTshAZIstQcOkkDRWa44XuORhYqkddgGJ2P7Q2xnCphUGQFJUgJZhp57vuOsPidOy+auNCozAQDmBtzu0L1IClFiCeTiPMR7PKZwlQ5ggv43gbCKNJmMoBIY+uzvs/K/KPQn6mlTRkjhXdjJAt120+hBFTPLN9f5gXDMMQl1LyqJLJ4j11S+vyhYqbNSogEpYsyrt6wI+pg+0d7H4Y4kBZBIci+xN2cc+UMcOqS5VYljpq/hCbCq6aFFiBZlFlFwToGcpO7wzXiLTdQQSwWLAlhqdfEnqYV5o9Ce006KOXiM02eYdfxgcOp4W6eMCLqTt8g/m+8eroJqZecETBuUl0kH+a1tv3eCKSl4byCTzyg7Dd4WLRJxOb0OLK+FVwOeoikw9SSHteItRykHY6EG0NKCrKQGfqOY3aIJ0em0WNLUIQtJWjOkFykFiocn2g2o7eU5mZjLmjK6UgZGQn8qQLDrziclTwoOCT4/QgHEqRuMXfUftDNnJD3Ge0lJUJAV3qW/KmXfx4oRE0TNmm+JQi/oqABUtqiPlVqP/H8oWxqQwUujOi1j+jbl8XvG6mm0aSCZnqhRhJ9pl7yvSPKOl71YSlLB9ToB1gBLatxeUKYS5BUUniWpTjMRawNyB+g5XjaLFVSpxUnfX684dYqnu5a0bpzB/AM3TeEeE4DMqDmBCUfmP6DeHj9CMfT6yXUXExUlbM7ZgRy1DR5JoapP/bnSZg5ZgD6KH6wfh3YVKtVLU2pcJHyJilpP4b0xSCuapP8AV8tSfSK9A7JFH2ty0oLU7LAUizAFN8zG3J4LrTkQBMlspSCSkKAKS5ZyHCjaK9P8NaU2TVTARoxf1dA5c4S9ruyv2ZCGnGYFBQuljzvdiHVtyMTnqI8e9kVKwtU2pE1CTkKklRUzAhnDbiPu0EsIUpAYDNmLPlc3OrnyiowOUBTheUlOYgkAkAhnflqI21uGSZ4ypy94RwncDV2/WEU2ux3BeDnVRODlreEfUoUpWVIKidAHeGyqLJMKVoL6F+bw2psKkksEhJIZ/wBYlL1CRSPp2yw/hngwqpHcTUqlqQFKQrXhzAZVIOwJcEEaRtm9npktS0LlqASr4yFEK1vnKiW6aQy/hjZU2ZdhllAnkm6j7j0MUOCdoVKSVLU6TdjsCbDxjJk9VwqxMi4ukRc2oADIzAJAAFgLeB6aRrp6xSgygo72UUknkOcX+K4PIqkOEhC9QWa/8wGo1jm1ZPRJWZZllKkEu6CS/IPrteDHPGSMjilsbrqUlJT8IS2uUG7m5HLkIl8ZruPLbKkOTcjl4iN6a5lZkul9dXGmt7BgeUKquoGchTFy1/TWHjJ+SmONXJhGGU5Ut/uyl9yPmCDBcz79V0qOpYEAX/3WEfYNICAVqsNwHJYlvw3EFooO8QFIIIL5buW/Q6wZSapoXI0+z5xLllIC0qAulZs25cN69ITz+y/eJK0AherZkqCtdGv6iHQqFpBCiTy2I9Y1rWGB355QFN/uSz+cdGbqvJGmuiSm4YrIQXzPYl3SLgjmB0aBjS5EJJYu4K0qJ8ikgMdIt5stSxYlJ/Mk2LWuLF+o84QVtCpznBfeKqTsrGYppalALkZTtu1/8wRQ0c6bMEtGQkgqSHDEAFjfo+saqrCnuHEDyyuWXvmGihYgcunjDNX0O/ofUuLz0pRKzghBuE5SlINmJGwc62v0gqVVSkOFr4nvkSMo6BwYQU85GcrVYO5BUq5NrMMxuSXJEFUtQhSXKWPUk8mvmGzFi/jHJUJLGpExNWcoSpmJcaa+Ub6aSCnTKWLGNuPdmp1HOMqa2YAGxBBB0IO4hZnO8H6KDGgxJSSxuId/agRo8TIILHeH+CT0LUETFLSGN0gEv52hmFA9ZR5iSFBuRcN62hVNpS9g/hcRbzMJplJY1Ez+qWg+4mQfKpqcAJE2WGG6LvvoTHBo5uEED4il/SLbsP2cny5/fzkkSkS1LdRDKLOluexeM6vBJU1YaokpLG2Wbq1jZJiulUMxOFZAUTlJSEq7o5jkBuWICvhDaRnz86Sh50GKXbOZY/U8UwPfKo+ZMe9l8Umk5Jctc0DZKSpvTSG8nByFGbNpZpTMNlzELEvmBls78yWh6FtLytlS2gYADmEJAQPQmPVx4oxVykYpZZt8YRv+wNW9+JQmITMkub94kpSonbMdCBYPCo1tTmJMsqLWyl25WB5tDEdqlCT3LgyiMrLOZSk9fp/CB6XEqYKGdwka5AkkdXU0BqLfxLQlOvkj2RUVgAy086xLFi3MejD3g7FKifMlA1CAgJdhmBUSW2uwjXU43SktKVMCf58g9WMDLmS1jK4UCzsspNn0Bs/SEnBuLSHU97HPYOtAkGSACorJv4J522g6loZoWo90QhrFIBa+hALpB2cDSJimwQ8SpEwksQqXMBFupSbjkWip7MVeRCO+CUz0OHJSpZDli9lFN2Dk25Rnm5Rik0acSjJ9iHtRhhUO9R8QLEejHxZ4lV1KgkuW8AH97R2esw+XUpIJCVK6WJ5nr1Ecq7SdnZ1LMdafuybLTxJ8CWsehYx50uTk/wAFJOcVTGuEdrKpMkSpaZMtBBAZKioAu5cqbNuS1zeH2C4ge7QlP+4k3A2TbcswHnESiuyoOgtr9aQ97OVbuQrKnhSCRawZRG76B9rmPPzXK2zOzoOF1JJLrJOhc78m0HhCDt52bXW04myFK7+WlinMwmIBNtWzC5HO45Q0wujNlWKRdJS5SOZKtCTvGNJiOWazhgwuW8ddfeEx5HjkmInRyiglmRLyqQQsk58zgsdB7e8YGY6gQHCtXBUNWcMOTRWfxLp0ysgRLYapIsCgu4DXcH6vEZQrExTuxGgKmcMHu1vDePatSXIaWlSLbCCnK2ty4UwOvVza/O8OqgpSgJlo7trhsr3J18oS4TKIBBAUNUjcPoeZPrDSaQskqFydmdvDbwgXUaMd7AlcSnVrv16tzj2dIQRoQen7RuLAvY8tf8xsVNDWSH8PrSIJj0LAhtI8mpzBjdt94MMsk6GMe75hvGNMZJhpCtdFAdRhm7RRGV4RrMiHARdVhG49haBJ1Mt7BPy/SLiZRA7QOrCB+ZPvBeRR7G50SHaScJszvTMzKVYoZTht30aJ9anMHTVq0Usk+KYGnpSCMpYte+vhDr7KHkk9IPoZ5lzEq5EFveBaetQkXTmPUx6muc/CA+l4IaLKXiKFHhSL5mBTm35uztz0eGEqdKIYy062dMsH2+dok6StASL/AO7e3QfvDTD60KUNRzZJAA6k6QOhhsvDpay+XKegA9OdhFfSy04fR8OYKmEM+pUbsegS9h1gTsfhiJ8wXsOJSgfFgRqHN/AHnE//ABfx3u6qTJQpihJUptirTXpDo5sb9qv4hEyFSlmWBMAZI1cEEEb2iNn13fySkFltYh/QtdiLaRGYpiC504rWXUWDhgGAYMBaPpFepOhMPF0ToYpwCodgD46j/wBQflA5p56bFCutoNo+1U5P43bmxhtK7ezN2PkIekAmx335Ff8AEwZIwirmaSl/8SPnFLhva2bOnBAYAhRsNgCYEV20mpOV/hcPqTc79NIW1dBrVlJ2KwGdTpWZyg62s7kN105iGmNV0ru2ICiGDWLXHqWiCV2qmK1UY0zK9SgXLWJPl8ofVHJ0NF47OkTFGTUICQHyLUliNwMxZ+jw3wT+J/f5pVQmWUqsxTtyvZjexBjlRqX11j1Ey4O8ZnjXjRdZX52dcrOxlPUXp5vdP+A8SPK+Yephh2UwGZRS1S5q0qSVOkgum/NwO7LhnFjvHL8N7Srl2zEDzI/tFNSdrFrDZn6ahv1jz82J04s08MWTa0dOpZeVTpSQlQOYlVtC4ygAed4naAT+8KgpWVSiSLWc7OD6ARJVuMzEywmUsy1A5sqFFIIuGLNYvG+l7bzkIQc6Jks2KZyc4H9QZY94h/p+Rw5RMc1wlx7LrtZgaqqhVZ5koFSFFzmH4hfW17co5lh2FKCi4PEQDlBA/qSbN8o6hg+IpmJTwy5al3T3cwqQtJ1YkDwyHQ+McmnyVIS6pqgSXCAV/CS1g9i7esP6R6cH4JyKnOUDJmuwazcOltixaGdJUHKNw2YPf31F9hE2Jc1DJPeLSoEgKmJmJNjbK6r2NtQ0PMPQUghmTrbwB8+vRo0zhxEeNVaD5yXDtr105+8eJAGoI9CI+TOOig4bzGsapoOzt0e8SixV+GeksbEx9LUTZ49FQjdJO2tx7CM5a0CznxP7bxRIa/oyCGj1K+njGoqdXW28FyyNMoPjDKTQslo1oQOmn0YEMqD1yr2DQJmYnx/aLxlfgil9nIF08uWTxGZfRmT5uXI9I8pZOaanQ7nwYkw3ThWY7gev94Jp8LCUlCEjMbGYokFtwE7BrPqekP0axPWYOXSwN0pI8xG6VhRRdSEmzMf2BF99Yd/YZigApKXTuk5SwbkOQEN6KQAjRIUR4/OA5D0TkqauQgFORQULpICmG4v8H1pD7DZy1TBLVLKgopMpCSXdQDcTOfPSGNGsJWlRloVlL8bqSfFIAYaW0iw7E4IJ081CkpyoKshHwqWXzlGpCAC2tyTyjl8gD6gwuXhtGtQJsCtRdyVNYPydgI/N+Od7VViyAVrUXJ/c7R3H+LuPCVTiSk3UQVDo4CQfE/KOb4cwSAkMVXUW/WLKNsFiem7C5QFT5rfyoDn1MGycDkJ+GTm/mmEn2cCGs+pCAwYnkf7wnn1jniL30S4EOopACU06U6JlJ8EJMHU00AaOf5UAfpCb7cR8IA+vrf8Av99tWdVH6+j7+T2AopdakF+6ZXPIH6hwHjTNw2kWXXKSCq5IBSX3Nv2hEJ55n0+vrzB3CrI6/X17dDHHfzC53YtCgTImEP8AhUQfcMfnC1eCTZZaYjh0fYj/ABzhtSYyHvbrp7+W42PIxSUtSJqcixmCgwJ2ux947in2Do4vW0+SYpOz26p2PhA+aOg492KmTJhSgpP5SpTZR+Ucw/ziEraJUqYqWsZVJLEfW3WINU6HPkzI2yJxSpxaBUJjNKmjuzug/wD1FQVe5HuIyRVkBSdiXaAlpfSH+HdlVlae+zIQQC6Ukm9w1reN4PKjqsa9jsam5u5QRlZSgNwWu3sfEQxxHs9MsJYSDlYksVPff4gk3hhhNBJkJJkoIs5L8RS7O5uW5CGCMVcsAkk2UCS55kH1EQcIXySG4/kiJ9AtJQFgskEEX/MTr6X1vaKqismSviKjqku6SlKUq12y5SeWY9YGxXFUoAZIPNKTlfoQR7wWvG0zkBAKARdISWUWc3LNbkG9YWSvsD0hjJQsjZQvckeXnGyZLUwGYeD/ALQtoJMxjxgGzM7DoxvpzeCJc2YHJId2bw394g4pdGZ96C+5Q3FwnmD+kalSWPMcxpGC05nd33FteheNcgqdviA1txdPCFsaOgmkl5lk7ezwUZR+Ua6aWBoQH8mgxBDMbtvf6aOQrmDg+kBVCXOpHh/mKCbQlCQsgAEOBz6QjnrOY8BL8tukUqUNoHJE/TYhhk5bAz5W+ZQSAPmYfjBqMlLTGSB8eZr9UteOMhbaE/2jYmqXlbOoAbZi0arNdI7V9hwtBb7SMw/MsAf8WghOEYdr9tBcvZcth4WjhYBNySfGM8nWO5L8ApHf6fAMM1VUZ25zQxGgFodVXbSippYCVpZIZKU3LcgkR+aJc1STYwZTE9zML2F+j/Rg8jqRQ9r+032r7RMJuVSwkatlUbP4EmBsKxTMkZbED1iYROenKb2KTpu5384+kTSC4ikWBj+vqFO251J+tI0JMe02OhgJic46s484NlzaVeuZJ6H9D9a8zDoVggP19fX6bBMHX6/wffRuFgnB5Kg6Z/qPr68myGBJ/wDKn68+g9Ogh6BYAFg7t9H9vY8rfEen1z8/d/xQyRgkoazm8AOnXp7DlBEmhp0txKX42HoLe+w5R1A7FEqWVKZn8H5j6v05GLLC6QyUJCy6hcAbOBb2/SABiKUB0IZtDp76wLU4oSeJVun6neBaQ1WbMcrFqCu7OUgi+vp7CIPGUz5q883iIDOOXWK2fVju+qj5+PnC1agd9bXjPJ27Kx6oj0yyDcG0ESmOohlU0RBNoa4JhVIUvNUH3d/kIXnxGWPloT0mDqm/9tClXAto557Czx0PDJapUqXLDTAgcTqY5iXIDhst9zAau0cqRImIpU5mGzMD05E8tS0M8LvKSpBK1EA+Li5t4M0Dk5u+kPxjDV2zd9yolPwEk2JyuSNMzsHBjSuTLBCApQIvYkt/uVY8tY0Kn/EVpIJt/wDnbr6x9KpBlzAoYjYl/Y3G3KAxJJPybjhSVBSjcsCWBVmu1ki/n4Qvn4YFnLlBOmgCreOu3XeNNX2iXKVkAJSBbIGc3fWDqWqd2SsrOjXcedgPGDsHHQywlLvnllSuZCnDiwLbeUMkycqCxQygOLMNnB1Yh+RhDIRMmEALmSwosSXKgLBwgMTzF2tDfCsOmSkAqmJmABRdQUFlKn+ND2Zt4luzFKO9mlaglQUbvq4ceRs8bjJlgZioIKriyiW8v1jGdkX8N/NwGfY6DfXqNY0U1OorZkkAE3OUMPPXwifF+RNXQ4SnKlLrSsGwLOP8w2oKJAU6zlGjAFQPIHXLvEtXVSlqHdpy6MgEnQatudbwThmJ1BLJVKSMrKzlRITdyX+Hlvte8UxqpUL2ywxLHpakZUqllwcuZj5pDEjk5YCEkjCEsczKLuSJkve+/wBHXeJ6dLmTJplSiJhzBWcXUzMEuTdmJa8OMOw5CkZpnAskukzSliLci+j6202jYop9oZ22fnszY8TO5xvrqYIWwfbXqAYEMRo22Fypg2Mbc0aqWUCDD3CcJlzACpL8Q3I+UKdYspkZlMX9Id4pIEukbQmGdLSIQUhCQkNtvYb6wF2uV92kdRDpC2IaaZ/0kwdR/wDQgeWPWM6Y/cTPP/6TGmmLi8MEIBfUR4sjqG94+MwiMiWvHWA9RNUGAPvGxGIKD6wJm35xukywTcaQbOCf9UtGaMXUNGgFUgRgECOTZwyXiy+cbJVWT49YHpJILQUhIt4x1s4f4TgsuYh1ze7WC6SWyEkaE7eXWNaghJUlTEgsSniT5EajrH0tOakmPur9RGFMcgASwHgP2hZDwDPsKFJDXfxgQSZaCUTZOdLulQS5B3B6QYrMwZahZ7EftDHDCSWJJ8fKJldMS09PLTOCJYBlrvdKgUcwxZ0H21EUeG4UZRIQWRqBuk7sdx1ib7QTlS5oWklwoAOxDPp4RbSAwA2EGzvIprJolEJK5adwVtYguCA7EvtYRhKpiwn0xlqmrdRSCBmIcLAI4bh1AdGtDqro5ayMyEq8QC3rGiRhqZXClyHNiX5/vA4piyiI6jF56pndrStOhKTJRLIP5c4uW2O8MMJoJcxK1KmSkrBH3cxRCm0JHjpZ3byJcxDS1Da4bbXYbeTQnQM05SCHAJIckmwfm0N4O/UfYhWrRmQlK5RH5bEs3wkA9PWFWITpSpKnTO79h94lZ+EuChZ/El2sw8Y3rqlOkOSALAkqa7MCpy3nGueMkzMkkZ8oI2Y8Jblb3iNtyozTe/5DrAZwFOgrdSgniLOd7WvpAGNYqZjS5TufVjZyBp4QN/qa0SVlJDpBItvBgwxKcqgVOU59XYlL6kOz8zHTWrIxS5cmVnZqolU8gSpISpyStWW62zal3AEbpmC0s1lDvJfDxJtdQNiHNxrbVnMKcJqjNSEqZkqWAwAJu9yNS+5homqJnqlWyosNSdtSTfWKKdx60c2kbuzlCUzRLzJliYrMFEfeEC7Jc7g7PvFBWYFxcCswId1GW/8A7gnq/UxGScTmLnnMpynMEmwKRlTo1hGid2gnKWp16HKGA0HlFsWSL0h402f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7661" name="Picture 13" descr="http://www.bloggang.com/data/baandin/picture/12063500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643314"/>
            <a:ext cx="4500562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26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928662" y="285728"/>
            <a:ext cx="58224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5400" b="1" dirty="0" smtClean="0"/>
              <a:t>อาหารกบและการให้อาหาร</a:t>
            </a:r>
            <a:endParaRPr lang="th-TH" sz="5400" b="1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71472" y="1285860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</a:rPr>
              <a:t>1. ใช้อาหารปลาดุกเม็ดใหญ่ ให้กบกินทุกเช้า เย็น โดยวาง  </a:t>
            </a:r>
          </a:p>
          <a:p>
            <a:r>
              <a:rPr lang="th-TH" sz="3600" b="1" dirty="0" smtClean="0">
                <a:solidFill>
                  <a:srgbClr val="002060"/>
                </a:solidFill>
              </a:rPr>
              <a:t>    อาหารไว้ในถาดด้านล่างคอนโด</a:t>
            </a:r>
            <a:br>
              <a:rPr lang="th-TH" sz="3600" b="1" dirty="0" smtClean="0">
                <a:solidFill>
                  <a:srgbClr val="002060"/>
                </a:solidFill>
              </a:rPr>
            </a:br>
            <a:r>
              <a:rPr lang="th-TH" sz="3600" b="1" dirty="0" smtClean="0">
                <a:solidFill>
                  <a:srgbClr val="002060"/>
                </a:solidFill>
              </a:rPr>
              <a:t>2. อาหารเสริมเป็นผักบุ้งหั่นฝอย ให้กิน ทุก 2 วัน/ครั้ง</a:t>
            </a:r>
            <a:br>
              <a:rPr lang="th-TH" sz="3600" b="1" dirty="0" smtClean="0">
                <a:solidFill>
                  <a:srgbClr val="002060"/>
                </a:solidFill>
              </a:rPr>
            </a:br>
            <a:r>
              <a:rPr lang="th-TH" sz="3600" b="1" dirty="0" smtClean="0">
                <a:solidFill>
                  <a:srgbClr val="002060"/>
                </a:solidFill>
              </a:rPr>
              <a:t>3. ใส่น้ำ 2 คอนโด (ชั้นที่ 1 และ 2) ถ่ายน้ำทุก 3 วัน</a:t>
            </a:r>
            <a:br>
              <a:rPr lang="th-TH" sz="3600" b="1" dirty="0" smtClean="0">
                <a:solidFill>
                  <a:srgbClr val="002060"/>
                </a:solidFill>
              </a:rPr>
            </a:br>
            <a:r>
              <a:rPr lang="th-TH" sz="3600" b="1" dirty="0" smtClean="0">
                <a:solidFill>
                  <a:srgbClr val="002060"/>
                </a:solidFill>
              </a:rPr>
              <a:t>4. ล้างหินและอุปกรณ์ให้สะอาด ล้างด้วยจุลินท</a:t>
            </a:r>
            <a:r>
              <a:rPr lang="th-TH" sz="3600" b="1" dirty="0" err="1" smtClean="0">
                <a:solidFill>
                  <a:srgbClr val="002060"/>
                </a:solidFill>
              </a:rPr>
              <a:t>รีย์</a:t>
            </a:r>
            <a:r>
              <a:rPr lang="th-TH" sz="3600" b="1" dirty="0" smtClean="0">
                <a:solidFill>
                  <a:srgbClr val="002060"/>
                </a:solidFill>
              </a:rPr>
              <a:t>ผลไม้</a:t>
            </a:r>
            <a:br>
              <a:rPr lang="th-TH" sz="3600" b="1" dirty="0" smtClean="0">
                <a:solidFill>
                  <a:srgbClr val="002060"/>
                </a:solidFill>
              </a:rPr>
            </a:br>
            <a:r>
              <a:rPr lang="th-TH" sz="3600" b="1" dirty="0" smtClean="0">
                <a:solidFill>
                  <a:srgbClr val="002060"/>
                </a:solidFill>
              </a:rPr>
              <a:t>5. ใช้ไฟส่อง ล่อแมลงให้กบกิน เป็นอาหารเสริม</a:t>
            </a:r>
            <a:br>
              <a:rPr lang="th-TH" sz="3600" b="1" dirty="0" smtClean="0">
                <a:solidFill>
                  <a:srgbClr val="002060"/>
                </a:solidFill>
              </a:rPr>
            </a:br>
            <a:r>
              <a:rPr lang="th-TH" sz="3600" b="1" dirty="0" smtClean="0">
                <a:solidFill>
                  <a:srgbClr val="002060"/>
                </a:solidFill>
              </a:rPr>
              <a:t>6. เลี้ยงไปประมาณ 20 วัน ให้แยกขนาดกบเล็ก-ใหญ่</a:t>
            </a:r>
            <a:endParaRPr lang="th-TH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0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4176" y="5807005"/>
            <a:ext cx="65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C000"/>
                </a:solidFill>
              </a:rPr>
              <a:t>สมาชิกของห้อง ป.4/2556</a:t>
            </a:r>
            <a:endParaRPr lang="th-TH" sz="3600" b="1" dirty="0">
              <a:solidFill>
                <a:srgbClr val="FFC000"/>
              </a:solidFill>
            </a:endParaRPr>
          </a:p>
        </p:txBody>
      </p:sp>
      <p:pic>
        <p:nvPicPr>
          <p:cNvPr id="4" name="Picture 1" descr="F: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78421"/>
            <a:ext cx="8358246" cy="5979579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1214414" y="0"/>
            <a:ext cx="6643734" cy="928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solidFill>
                  <a:schemeClr val="tx1"/>
                </a:solidFill>
              </a:rPr>
              <a:t>การให้อาหารกบ</a:t>
            </a:r>
            <a:endParaRPr lang="th-TH" sz="60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857356" y="6396335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http://www.obobfarm.com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33093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5486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h-TH" b="1" dirty="0" smtClean="0"/>
              <a:t>ที่มาและความสำคัญ</a:t>
            </a:r>
            <a:endParaRPr lang="th-TH" b="1" dirty="0"/>
          </a:p>
        </p:txBody>
      </p:sp>
      <p:sp>
        <p:nvSpPr>
          <p:cNvPr id="12" name="ตัวยึดเนื้อหา 1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4000" b="1" dirty="0" smtClean="0">
                <a:cs typeface="+mj-cs"/>
              </a:rPr>
              <a:t>                   โรงเรียนอนุบาลหล่มเก่า เป็นโรงเรียนที่จัดกิจกรรมการเรียนการสอนแบบเศรษฐกิจพอเพียง แต่เนื่องจากโรงเรียนตั้งอยู่ในเขตชุมชนเมืองประกอบสภาพแวดล้อมไม่เหมาะที่จะทำการเกษตร เนื่องจากมีพื้นที่น้อยเกินไป ดังนั้นกิจกรรมการเลี้ยงกบ ซึ่งเป็นกิจกรรมหนึ่งของโครงการเศรษฐกิจพอเพียง จึงได้ทำการปรับเปลี่ยนวิธีการเลี้ยง ให้เหมาะสมกับพื้นที่  ซึ่งเรียกวิธีการเลี้ยง   นี้ ว่า   “กบคอนโด”</a:t>
            </a:r>
            <a:endParaRPr lang="th-TH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3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285720" y="428604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/>
              <a:t>ระยะเวลาการเลี้ยงกบ</a:t>
            </a:r>
          </a:p>
          <a:p>
            <a:r>
              <a:rPr lang="th-TH" sz="4800" dirty="0" smtClean="0"/>
              <a:t>          จะอยู่ที่ประมาณ 60 วันหรือมากน้อยขึ้นอยู่กับการดูแล  โดยทั่วไปแล้วการเลี้ยงกบจะใช้เวลา 2 เดือนเท่านั้น</a:t>
            </a:r>
            <a:endParaRPr lang="th-TH" sz="4800" dirty="0"/>
          </a:p>
        </p:txBody>
      </p:sp>
      <p:pic>
        <p:nvPicPr>
          <p:cNvPr id="24578" name="Picture 2" descr="https://encrypted-tbn1.gstatic.com/images?q=tbn:ANd9GcRf_TmohTBcsc_qvbwxP7p8vESjsJlGEb2c-Pp5YyYrP42BqUL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86124"/>
            <a:ext cx="5572164" cy="357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93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00100" y="428604"/>
            <a:ext cx="7245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 smtClean="0"/>
              <a:t>ข้อดีและข้อเสียของการเลี้ยงกบคอนโด</a:t>
            </a:r>
            <a:endParaRPr lang="th-TH" sz="48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1214422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/>
              <a:t>ข้อดี</a:t>
            </a:r>
            <a:r>
              <a:rPr lang="th-TH" sz="3600" dirty="0" smtClean="0"/>
              <a:t/>
            </a:r>
            <a:br>
              <a:rPr lang="th-TH" sz="3600" dirty="0" smtClean="0"/>
            </a:br>
            <a:r>
              <a:rPr lang="th-TH" sz="3600" dirty="0" smtClean="0"/>
              <a:t>	1. เลี้ยงในบริเวณบ้าน หรือมีพื้นที่จำกัดได้ดี และดีกว่าการเลี้ยงแบบใส่ขวดพลาสติก</a:t>
            </a:r>
            <a:br>
              <a:rPr lang="th-TH" sz="3600" dirty="0" smtClean="0"/>
            </a:br>
            <a:r>
              <a:rPr lang="th-TH" sz="3600" dirty="0" smtClean="0"/>
              <a:t>	2. ลงทุนต่ำ กว่าเลี้ยงในบ่อปูน</a:t>
            </a:r>
            <a:br>
              <a:rPr lang="th-TH" sz="3600" dirty="0" smtClean="0"/>
            </a:br>
            <a:r>
              <a:rPr lang="th-TH" sz="3600" dirty="0" smtClean="0"/>
              <a:t>	3. ให้อาหารกบได้ง่ายและทั่วถึง ไม่เปลืองอาหาร</a:t>
            </a:r>
            <a:br>
              <a:rPr lang="th-TH" sz="3600" dirty="0" smtClean="0"/>
            </a:br>
            <a:r>
              <a:rPr lang="th-TH" sz="3600" dirty="0" smtClean="0"/>
              <a:t>	4. ควบคุมโรคได้ง่าย ถ่ายน้ำสะดวก และใช้น้ำน้อยกว่า</a:t>
            </a:r>
            <a:br>
              <a:rPr lang="th-TH" sz="3600" dirty="0" smtClean="0"/>
            </a:br>
            <a:r>
              <a:rPr lang="th-TH" sz="3600" dirty="0" smtClean="0"/>
              <a:t>	5. เหมาะกับผู้เริ่มทดลองเลี้ยงเพื่อศึกษา ไม่หวังผลกำไร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xmlns="" val="33093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428596" y="857232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/>
              <a:t>ข้อเสีย</a:t>
            </a:r>
            <a:r>
              <a:rPr lang="th-TH" sz="3600" dirty="0" smtClean="0"/>
              <a:t/>
            </a:r>
            <a:br>
              <a:rPr lang="th-TH" sz="3600" dirty="0" smtClean="0"/>
            </a:br>
            <a:r>
              <a:rPr lang="th-TH" sz="3600" dirty="0" smtClean="0"/>
              <a:t>	1. ยากต่อการสังเกตและดูแล หากเลี้ยงในปริมาณมากๆ</a:t>
            </a:r>
            <a:br>
              <a:rPr lang="th-TH" sz="3600" dirty="0" smtClean="0"/>
            </a:br>
            <a:r>
              <a:rPr lang="th-TH" sz="3600" dirty="0" smtClean="0"/>
              <a:t>	2. ไม่เหมาะกับการเลี้ยงจริงจังเชิงพาณิชย์ ที่ต้องมีปริมาณผลผลิตต่อเดือนสูง</a:t>
            </a:r>
            <a:endParaRPr lang="th-TH" sz="3600" dirty="0"/>
          </a:p>
        </p:txBody>
      </p:sp>
      <p:pic>
        <p:nvPicPr>
          <p:cNvPr id="21506" name="Picture 2" descr="http://www.komchadluek.net/media/img/size1/2009/09/23/hfa9cje6ijkji6abaab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71744"/>
            <a:ext cx="5572164" cy="4286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88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G:\100M1063\100_6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313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6000768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/>
              <a:t>นักเรียนศึกษาเรียนรู้การเลี้ยงกบคอนโด</a:t>
            </a:r>
            <a:r>
              <a:rPr lang="th-TH" sz="4000" b="1" smtClean="0"/>
              <a:t>ในโรงเรียน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xmlns="" val="29247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594451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หั่นให้มีชิ้นเล็กๆ</a:t>
            </a:r>
            <a:endParaRPr lang="th-TH" sz="3600" b="1" dirty="0">
              <a:solidFill>
                <a:srgbClr val="FF0000"/>
              </a:solidFill>
            </a:endParaRPr>
          </a:p>
        </p:txBody>
      </p:sp>
      <p:pic>
        <p:nvPicPr>
          <p:cNvPr id="19460" name="Picture 4" descr="https://encrypted-tbn2.gstatic.com/images?q=tbn:ANd9GcR0u3Phh1_PcUFe6VQaHT6_kV41bhfKNm3QlXGy4-dQzff83m5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47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isan.clubs.chula.ac.th/para_norkhai/pic_files/20100207053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239049" cy="5429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85728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 smtClean="0"/>
              <a:t>        วาระสุดท้ายของกบคอนโด</a:t>
            </a:r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xmlns="" val="29247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upic.me/i/ol/earthworms02.jpg"/>
          <p:cNvSpPr>
            <a:spLocks noChangeAspect="1" noChangeArrowheads="1"/>
          </p:cNvSpPr>
          <p:nvPr/>
        </p:nvSpPr>
        <p:spPr bwMode="auto">
          <a:xfrm>
            <a:off x="98425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1" name="Picture 1" descr="G:\รูปครู+นักเรียน+ขนมจี+56\100_9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86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63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G:\รูปครู+นักเรียน+ขนมจี+56\100_9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6" y="1"/>
            <a:ext cx="9501668" cy="7126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20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5104" y="332656"/>
            <a:ext cx="8305800" cy="667452"/>
          </a:xfrm>
        </p:spPr>
        <p:txBody>
          <a:bodyPr>
            <a:normAutofit fontScale="90000"/>
          </a:bodyPr>
          <a:lstStyle/>
          <a:p>
            <a:r>
              <a:rPr lang="th-TH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ขอขอบพระคุณ</a:t>
            </a:r>
            <a:endParaRPr lang="th-TH" sz="4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48478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8" name="สี่เหลี่ยมผืนผ้า 4"/>
          <p:cNvSpPr/>
          <p:nvPr/>
        </p:nvSpPr>
        <p:spPr>
          <a:xfrm>
            <a:off x="3059832" y="1167774"/>
            <a:ext cx="5701484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ร.ศ.สุ</a:t>
            </a:r>
            <a:r>
              <a:rPr lang="th-TH" sz="28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วิทย์</a:t>
            </a:r>
            <a:r>
              <a:rPr lang="th-TH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วรรณ</a:t>
            </a:r>
            <a:r>
              <a:rPr lang="th-TH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ศรี</a:t>
            </a:r>
          </a:p>
          <a:p>
            <a:pPr algn="ctr">
              <a:spcBef>
                <a:spcPct val="20000"/>
              </a:spcBef>
            </a:pPr>
            <a:r>
              <a:rPr lang="th-TH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ผู้สอนรายวิชา</a:t>
            </a:r>
            <a:r>
              <a:rPr lang="en-US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 BIOL351  </a:t>
            </a:r>
            <a:r>
              <a:rPr lang="th-TH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ชีววิทยาของสัตว์ในท้องถิ่น</a:t>
            </a:r>
          </a:p>
          <a:p>
            <a:pPr algn="ctr">
              <a:spcBef>
                <a:spcPct val="20000"/>
              </a:spcBef>
            </a:pPr>
            <a:endParaRPr lang="th-TH" b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8" descr="C:\Users\User\AppData\Local\Microsoft\Windows\Temporary Internet Files\Content.Word\IMG_107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20" t="17922" r="27622" b="21812"/>
          <a:stretch/>
        </p:blipFill>
        <p:spPr bwMode="auto">
          <a:xfrm>
            <a:off x="571472" y="1017256"/>
            <a:ext cx="1932006" cy="1983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สี่เหลี่ยมผืนผ้า 4"/>
          <p:cNvSpPr/>
          <p:nvPr/>
        </p:nvSpPr>
        <p:spPr>
          <a:xfrm>
            <a:off x="3347864" y="4575989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นางอรหทัย  จันทร์</a:t>
            </a:r>
            <a:r>
              <a:rPr lang="th-TH" sz="28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แจ่ม</a:t>
            </a:r>
            <a:r>
              <a:rPr lang="th-TH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  โรงเรียนอนุบาลหล่มเก่า</a:t>
            </a:r>
          </a:p>
        </p:txBody>
      </p:sp>
      <p:pic>
        <p:nvPicPr>
          <p:cNvPr id="2049" name="Picture 1" descr="G:\รูปครู+นักเรียน+ขนมจี+56\100_9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6" y="3286124"/>
            <a:ext cx="329713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767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28728" y="5715016"/>
            <a:ext cx="63579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/>
              <a:t>โรงเรียนอนุบาลหล่มเก่า ยินดีต้อนรับ</a:t>
            </a:r>
            <a:endParaRPr lang="th-TH" sz="4400" dirty="0"/>
          </a:p>
        </p:txBody>
      </p:sp>
      <p:pic>
        <p:nvPicPr>
          <p:cNvPr id="46083" name="Picture 3" descr="G:\100M1063\100_51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7106" name="Picture 2" descr="G:\รูปกิจกรรมนักเรียน\Picture 9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6" y="0"/>
            <a:ext cx="9151436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ลักษณะทางกายภาพและ</a:t>
            </a:r>
            <a:r>
              <a:rPr lang="th-TH" dirty="0" smtClean="0"/>
              <a:t>ชีวภาพของ</a:t>
            </a:r>
            <a:r>
              <a:rPr lang="th-TH" dirty="0" smtClean="0"/>
              <a:t>กบ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/>
          <a:lstStyle/>
          <a:p>
            <a:r>
              <a:rPr lang="th-TH" dirty="0" smtClean="0"/>
              <a:t>กบ </a:t>
            </a:r>
            <a:r>
              <a:rPr lang="th-TH" dirty="0" smtClean="0"/>
              <a:t> เป็น</a:t>
            </a:r>
            <a:r>
              <a:rPr lang="th-TH" dirty="0" smtClean="0"/>
              <a:t>สัตว์จำพวกสะเทินน้ำสะเทินบก </a:t>
            </a:r>
            <a:r>
              <a:rPr lang="th-TH" dirty="0" smtClean="0"/>
              <a:t>บางคนเรียก</a:t>
            </a:r>
            <a:r>
              <a:rPr lang="th-TH" dirty="0" smtClean="0"/>
              <a:t>เป็นสัตว์ครึ่งบกครึ่งน้ำจัดอยู่ในวงศ์รานิดี (</a:t>
            </a:r>
            <a:r>
              <a:rPr lang="en-US" dirty="0" err="1" smtClean="0"/>
              <a:t>Ranidae</a:t>
            </a:r>
            <a:r>
              <a:rPr lang="en-US" dirty="0" smtClean="0"/>
              <a:t>) </a:t>
            </a:r>
            <a:r>
              <a:rPr lang="th-TH" dirty="0" smtClean="0"/>
              <a:t>สกุลรานา (</a:t>
            </a:r>
            <a:r>
              <a:rPr lang="en-US" dirty="0" err="1" smtClean="0"/>
              <a:t>Rana</a:t>
            </a:r>
            <a:r>
              <a:rPr lang="en-US" dirty="0" smtClean="0"/>
              <a:t>)</a:t>
            </a:r>
            <a:r>
              <a:rPr lang="th-TH" dirty="0" smtClean="0"/>
              <a:t> กบซึ่งมีอยู่ในประเทศไทย ประมาณกันว่ามี 38 ชนิด รูปร่างของกบแบ่งออกเป็นหัวและลำตัว ไม่มีคอ ไม่มีหาง การที่ลำตัวของกบไม่มีลำคอนั้นเหมาะแก่การว่ายน้ำขาหน้าเล็ก มีนิ้วที่มองเห็นชัดแค่เพียงสี่นิ้ว ขาหลังแต่ละท่อนมีมัดกล้ามเนื้อที่แข็งแรงค้ำจุน ช่วยให้กบกระโดดพุ่งตัวไปข้างหน้าได้รวดเร็ว มีต่อมเมือกและน้ำใส ๆ ทำให้หนังของกบมีความเปียกชุ่มอยู่เสมอ</a:t>
            </a:r>
            <a:endParaRPr lang="th-TH" dirty="0"/>
          </a:p>
        </p:txBody>
      </p:sp>
      <p:pic>
        <p:nvPicPr>
          <p:cNvPr id="4" name="il_fi" descr="http://vcharkarn.com/uploads/images/20081106_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786322"/>
            <a:ext cx="292895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vcharkarn.com/uploads/images/20081106_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786322"/>
            <a:ext cx="292895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วงจรชีวิตของกบแบ่งออกเป็น 4 ช่วงชีวิตคือ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1.ช่วงของไข่กบ</a:t>
            </a:r>
            <a:br>
              <a:rPr lang="th-TH" dirty="0" smtClean="0"/>
            </a:br>
            <a:r>
              <a:rPr lang="th-TH" dirty="0" smtClean="0"/>
              <a:t>2.ช่วงของ</a:t>
            </a:r>
            <a:r>
              <a:rPr lang="th-TH" dirty="0" err="1" smtClean="0"/>
              <a:t>ลูกอ๊อด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3.ช่วงของลูกกบเล็ก</a:t>
            </a:r>
            <a:br>
              <a:rPr lang="th-TH" dirty="0" smtClean="0"/>
            </a:br>
            <a:r>
              <a:rPr lang="th-TH" dirty="0" smtClean="0"/>
              <a:t>4.ช่วงของกบสมบูรณ์วัย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5" name="รูปภาพ 4" descr="http://www.kobdee.com/images/stories/kobdee/picture2%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71810"/>
            <a:ext cx="4225399" cy="314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214554"/>
          </a:xfrm>
        </p:spPr>
        <p:txBody>
          <a:bodyPr>
            <a:normAutofit/>
          </a:bodyPr>
          <a:lstStyle/>
          <a:p>
            <a:pPr algn="l"/>
            <a:r>
              <a:rPr lang="th-TH" dirty="0" smtClean="0"/>
              <a:t>เมื่อถึงช่วงฤดูผสมพันธุ์ในช่วงหน้าฝน กบตัวผู้และตัวเมียที่มีความพร้อมในการผสมพันธุ์จะจับคู่กันในช่วงตอนเย็นๆจนถึงหัวค่ำ</a:t>
            </a:r>
            <a:endParaRPr lang="th-TH" dirty="0"/>
          </a:p>
        </p:txBody>
      </p:sp>
      <p:pic>
        <p:nvPicPr>
          <p:cNvPr id="4" name="ตัวยึดเนื้อหา 3" descr="http://www.kobdee.com/images/stories/kobdee/sdc1172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32037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785942"/>
          </a:xfrm>
        </p:spPr>
        <p:txBody>
          <a:bodyPr>
            <a:normAutofit fontScale="90000"/>
          </a:bodyPr>
          <a:lstStyle/>
          <a:p>
            <a:pPr algn="l"/>
            <a:r>
              <a:rPr lang="th-TH" dirty="0" smtClean="0"/>
              <a:t>พอถึงตอนรุ่งเช้ากบที่จับคู่จะไข่ออกมา หนึ่งคู่จะไข่ประมาณ 2,000-3,000 ฟองต่อตัว ขึ้นอยู่กับความสมบูรณ์ของพ่อและแม่พันธุ์</a:t>
            </a:r>
            <a:endParaRPr lang="th-TH" dirty="0"/>
          </a:p>
        </p:txBody>
      </p:sp>
      <p:pic>
        <p:nvPicPr>
          <p:cNvPr id="4" name="ตัวยึดเนื้อหา 3" descr="http://www.kobdee.com/images/stories/kobdee/picture3%2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32037"/>
            <a:ext cx="82868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หลังจากไข่มีอายุได้ 1 วันไข่จะฟักตัวกลายเป็น</a:t>
            </a:r>
            <a:r>
              <a:rPr lang="th-TH" dirty="0" err="1" smtClean="0"/>
              <a:t>ลูกอ๊อด</a:t>
            </a:r>
            <a:endParaRPr lang="th-TH" dirty="0"/>
          </a:p>
        </p:txBody>
      </p:sp>
      <p:pic>
        <p:nvPicPr>
          <p:cNvPr id="4" name="ตัวยึดเนื้อหา 3" descr="http://www.kobdee.com/images/stories/kobdee/new%20picture%20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429552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586</Words>
  <Application>Microsoft Office PowerPoint</Application>
  <PresentationFormat>นำเสนอทางหน้าจอ (4:3)</PresentationFormat>
  <Paragraphs>48</Paragraphs>
  <Slides>28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29" baseType="lpstr">
      <vt:lpstr>Office Theme</vt:lpstr>
      <vt:lpstr>ภาพนิ่ง 1</vt:lpstr>
      <vt:lpstr>ที่มาและความสำคัญ</vt:lpstr>
      <vt:lpstr>ภาพนิ่ง 3</vt:lpstr>
      <vt:lpstr>ภาพนิ่ง 4</vt:lpstr>
      <vt:lpstr>ลักษณะทางกายภาพและชีวภาพของกบ </vt:lpstr>
      <vt:lpstr>วงจรชีวิตของกบแบ่งออกเป็น 4 ช่วงชีวิตคือ</vt:lpstr>
      <vt:lpstr>เมื่อถึงช่วงฤดูผสมพันธุ์ในช่วงหน้าฝน กบตัวผู้และตัวเมียที่มีความพร้อมในการผสมพันธุ์จะจับคู่กันในช่วงตอนเย็นๆจนถึงหัวค่ำ</vt:lpstr>
      <vt:lpstr>พอถึงตอนรุ่งเช้ากบที่จับคู่จะไข่ออกมา หนึ่งคู่จะไข่ประมาณ 2,000-3,000 ฟองต่อตัว ขึ้นอยู่กับความสมบูรณ์ของพ่อและแม่พันธุ์</vt:lpstr>
      <vt:lpstr>หลังจากไข่มีอายุได้ 1 วันไข่จะฟักตัวกลายเป็นลูกอ๊อด</vt:lpstr>
      <vt:lpstr>จากนั้นจะเริ่มมีพัฒนาการทางร่างกายจะเห็นลายบนตัวมากขึ้นในช่วง 14-21 วัน</vt:lpstr>
      <vt:lpstr>จนอายุประมาณ 25 วันจะเริ่ม มีขาหลังและขาหน้าตามลำดับ  </vt:lpstr>
      <vt:lpstr>เมื่อขาทั้ง 4 ออกครบและแข็งแรงพอ พร้อมกับสภาพอาการที่เหมาะสมลูกอ๊อดจะขึ้นบกและหางเริ่มหด</vt:lpstr>
      <vt:lpstr>จนเริ่มเป็นลูกกบที่สมบูรณ์</vt:lpstr>
      <vt:lpstr>กบคอนโด ก็คือการเลี้ยงกบในยางรถยนต์นั่นเอง</vt:lpstr>
      <vt:lpstr>วัสดุอุปกรณ์ในการเลี้ยงกบคอนโด</vt:lpstr>
      <vt:lpstr> วิธีการเลี้ยงกบคอนโด 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ขอขอบพระคุณ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Office Of Computer Services </cp:lastModifiedBy>
  <cp:revision>38</cp:revision>
  <dcterms:created xsi:type="dcterms:W3CDTF">2013-04-07T00:38:14Z</dcterms:created>
  <dcterms:modified xsi:type="dcterms:W3CDTF">2013-04-28T04:23:51Z</dcterms:modified>
</cp:coreProperties>
</file>