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86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F057F-699B-4D0C-A8A4-884B2E21C890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4B31E5F-2065-4807-9CA6-F34F542798A3}">
      <dgm:prSet phldrT="[ข้อความ]"/>
      <dgm:spPr/>
      <dgm:t>
        <a:bodyPr/>
        <a:lstStyle/>
        <a:p>
          <a:pPr algn="l"/>
          <a:r>
            <a:rPr lang="th-TH" dirty="0" smtClean="0"/>
            <a:t>การเตรียมต้นแม่พันธุ์</a:t>
          </a:r>
          <a:endParaRPr lang="th-TH" dirty="0"/>
        </a:p>
      </dgm:t>
    </dgm:pt>
    <dgm:pt modelId="{7C3BD372-0C0E-484D-99EC-B7A9E9F50029}" type="parTrans" cxnId="{3173E8AC-8153-40A9-AA6E-7CD53C49E14F}">
      <dgm:prSet/>
      <dgm:spPr/>
      <dgm:t>
        <a:bodyPr/>
        <a:lstStyle/>
        <a:p>
          <a:endParaRPr lang="th-TH"/>
        </a:p>
      </dgm:t>
    </dgm:pt>
    <dgm:pt modelId="{CC2F28DC-2B73-48F1-BBFC-E384D4068437}" type="sibTrans" cxnId="{3173E8AC-8153-40A9-AA6E-7CD53C49E14F}">
      <dgm:prSet/>
      <dgm:spPr/>
      <dgm:t>
        <a:bodyPr/>
        <a:lstStyle/>
        <a:p>
          <a:endParaRPr lang="th-TH"/>
        </a:p>
      </dgm:t>
    </dgm:pt>
    <dgm:pt modelId="{049D2E42-F2E7-46A0-831D-94C974DC1E0C}">
      <dgm:prSet phldrT="[ข้อความ]"/>
      <dgm:spPr/>
      <dgm:t>
        <a:bodyPr/>
        <a:lstStyle/>
        <a:p>
          <a:pPr algn="l"/>
          <a:r>
            <a:rPr lang="th-TH" dirty="0" smtClean="0"/>
            <a:t>การกระตุ้นให้เกิดราก</a:t>
          </a:r>
          <a:endParaRPr lang="th-TH" dirty="0"/>
        </a:p>
      </dgm:t>
    </dgm:pt>
    <dgm:pt modelId="{BED98366-E84A-4B8D-B761-85295B2623A9}" type="parTrans" cxnId="{9964FE8D-97AE-4D1E-8D53-A34922869FD3}">
      <dgm:prSet/>
      <dgm:spPr/>
      <dgm:t>
        <a:bodyPr/>
        <a:lstStyle/>
        <a:p>
          <a:endParaRPr lang="th-TH"/>
        </a:p>
      </dgm:t>
    </dgm:pt>
    <dgm:pt modelId="{D98DE07F-539E-4216-81E4-8ACEA7BDD608}" type="sibTrans" cxnId="{9964FE8D-97AE-4D1E-8D53-A34922869FD3}">
      <dgm:prSet/>
      <dgm:spPr/>
      <dgm:t>
        <a:bodyPr/>
        <a:lstStyle/>
        <a:p>
          <a:endParaRPr lang="th-TH"/>
        </a:p>
      </dgm:t>
    </dgm:pt>
    <dgm:pt modelId="{AC8F025A-7167-4121-814C-54A5DE1322E4}">
      <dgm:prSet phldrT="[ข้อความ]"/>
      <dgm:spPr/>
      <dgm:t>
        <a:bodyPr/>
        <a:lstStyle/>
        <a:p>
          <a:pPr algn="l"/>
          <a:r>
            <a:rPr lang="th-TH" dirty="0" smtClean="0"/>
            <a:t>การเพิ่มปริมาณต้น</a:t>
          </a:r>
          <a:endParaRPr lang="th-TH" dirty="0"/>
        </a:p>
      </dgm:t>
    </dgm:pt>
    <dgm:pt modelId="{7D1399B0-C093-45EE-83E7-A1C9A18BC357}" type="parTrans" cxnId="{52673FA9-849F-4BB1-B66B-B0698C8BD376}">
      <dgm:prSet/>
      <dgm:spPr/>
      <dgm:t>
        <a:bodyPr/>
        <a:lstStyle/>
        <a:p>
          <a:endParaRPr lang="th-TH"/>
        </a:p>
      </dgm:t>
    </dgm:pt>
    <dgm:pt modelId="{5B9EF4DD-7E25-4FC0-957A-5CAA89DB611A}" type="sibTrans" cxnId="{52673FA9-849F-4BB1-B66B-B0698C8BD376}">
      <dgm:prSet/>
      <dgm:spPr/>
      <dgm:t>
        <a:bodyPr/>
        <a:lstStyle/>
        <a:p>
          <a:endParaRPr lang="th-TH"/>
        </a:p>
      </dgm:t>
    </dgm:pt>
    <dgm:pt modelId="{B7E350C9-AF13-4D0F-8247-7F67842C5877}">
      <dgm:prSet phldrT="[ข้อความ]"/>
      <dgm:spPr/>
      <dgm:t>
        <a:bodyPr/>
        <a:lstStyle/>
        <a:p>
          <a:pPr algn="l"/>
          <a:r>
            <a:rPr lang="th-TH" dirty="0" smtClean="0"/>
            <a:t>การยืดยาวของลำต้นหรือพัฒนาการออกราก</a:t>
          </a:r>
          <a:endParaRPr lang="th-TH" dirty="0"/>
        </a:p>
      </dgm:t>
    </dgm:pt>
    <dgm:pt modelId="{9A093E3A-BD0F-4F4C-93D8-A46EA92FDE87}" type="parTrans" cxnId="{786AF179-FE8B-4F90-AB21-AECD68E7B105}">
      <dgm:prSet/>
      <dgm:spPr/>
      <dgm:t>
        <a:bodyPr/>
        <a:lstStyle/>
        <a:p>
          <a:endParaRPr lang="th-TH"/>
        </a:p>
      </dgm:t>
    </dgm:pt>
    <dgm:pt modelId="{EDD46DDB-6D08-4C77-B7F3-9A27CBF45B3B}" type="sibTrans" cxnId="{786AF179-FE8B-4F90-AB21-AECD68E7B105}">
      <dgm:prSet/>
      <dgm:spPr/>
      <dgm:t>
        <a:bodyPr/>
        <a:lstStyle/>
        <a:p>
          <a:endParaRPr lang="th-TH"/>
        </a:p>
      </dgm:t>
    </dgm:pt>
    <dgm:pt modelId="{2C6A19EE-C9B6-4FF3-A654-2A8681344FDB}">
      <dgm:prSet phldrT="[ข้อความ]"/>
      <dgm:spPr/>
      <dgm:t>
        <a:bodyPr/>
        <a:lstStyle/>
        <a:p>
          <a:pPr algn="l"/>
          <a:r>
            <a:rPr lang="th-TH" dirty="0" smtClean="0"/>
            <a:t>การปรับสภาพ</a:t>
          </a:r>
          <a:endParaRPr lang="th-TH" dirty="0"/>
        </a:p>
      </dgm:t>
    </dgm:pt>
    <dgm:pt modelId="{EFDAECB9-E9FF-404E-A6DA-DE89A9EDE75E}" type="parTrans" cxnId="{B16FFF89-8B6C-44E2-8EE4-4A9438F41C3C}">
      <dgm:prSet/>
      <dgm:spPr/>
      <dgm:t>
        <a:bodyPr/>
        <a:lstStyle/>
        <a:p>
          <a:endParaRPr lang="th-TH"/>
        </a:p>
      </dgm:t>
    </dgm:pt>
    <dgm:pt modelId="{DE3C2266-86E1-4659-BA36-C58891399DB5}" type="sibTrans" cxnId="{B16FFF89-8B6C-44E2-8EE4-4A9438F41C3C}">
      <dgm:prSet/>
      <dgm:spPr/>
      <dgm:t>
        <a:bodyPr/>
        <a:lstStyle/>
        <a:p>
          <a:endParaRPr lang="th-TH"/>
        </a:p>
      </dgm:t>
    </dgm:pt>
    <dgm:pt modelId="{32C8BC53-82EB-4E16-8AD6-9225D32E264C}" type="pres">
      <dgm:prSet presAssocID="{7E9F057F-699B-4D0C-A8A4-884B2E21C890}" presName="outerComposite" presStyleCnt="0">
        <dgm:presLayoutVars>
          <dgm:chMax val="5"/>
          <dgm:dir/>
          <dgm:resizeHandles val="exact"/>
        </dgm:presLayoutVars>
      </dgm:prSet>
      <dgm:spPr/>
    </dgm:pt>
    <dgm:pt modelId="{B8BA6B86-C0C0-496F-A497-D18A50C980EF}" type="pres">
      <dgm:prSet presAssocID="{7E9F057F-699B-4D0C-A8A4-884B2E21C890}" presName="dummyMaxCanvas" presStyleCnt="0">
        <dgm:presLayoutVars/>
      </dgm:prSet>
      <dgm:spPr/>
    </dgm:pt>
    <dgm:pt modelId="{9B533BC9-97F7-4D9F-8FF6-ACD4C163A641}" type="pres">
      <dgm:prSet presAssocID="{7E9F057F-699B-4D0C-A8A4-884B2E21C890}" presName="FiveNodes_1" presStyleLbl="node1" presStyleIdx="0" presStyleCnt="5">
        <dgm:presLayoutVars>
          <dgm:bulletEnabled val="1"/>
        </dgm:presLayoutVars>
      </dgm:prSet>
      <dgm:spPr/>
    </dgm:pt>
    <dgm:pt modelId="{D63DC2C1-7451-4555-9B56-2F6CDB4A45CD}" type="pres">
      <dgm:prSet presAssocID="{7E9F057F-699B-4D0C-A8A4-884B2E21C890}" presName="FiveNodes_2" presStyleLbl="node1" presStyleIdx="1" presStyleCnt="5">
        <dgm:presLayoutVars>
          <dgm:bulletEnabled val="1"/>
        </dgm:presLayoutVars>
      </dgm:prSet>
      <dgm:spPr/>
    </dgm:pt>
    <dgm:pt modelId="{BB3662C9-5684-4DE8-9D8E-ADEF32523193}" type="pres">
      <dgm:prSet presAssocID="{7E9F057F-699B-4D0C-A8A4-884B2E21C890}" presName="FiveNodes_3" presStyleLbl="node1" presStyleIdx="2" presStyleCnt="5">
        <dgm:presLayoutVars>
          <dgm:bulletEnabled val="1"/>
        </dgm:presLayoutVars>
      </dgm:prSet>
      <dgm:spPr/>
    </dgm:pt>
    <dgm:pt modelId="{6210D76B-3C37-446F-AF03-B81F7621B243}" type="pres">
      <dgm:prSet presAssocID="{7E9F057F-699B-4D0C-A8A4-884B2E21C890}" presName="FiveNodes_4" presStyleLbl="node1" presStyleIdx="3" presStyleCnt="5">
        <dgm:presLayoutVars>
          <dgm:bulletEnabled val="1"/>
        </dgm:presLayoutVars>
      </dgm:prSet>
      <dgm:spPr/>
    </dgm:pt>
    <dgm:pt modelId="{E90254AC-93A2-4B91-B0C4-A035F39CA413}" type="pres">
      <dgm:prSet presAssocID="{7E9F057F-699B-4D0C-A8A4-884B2E21C8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0E7AEA-6B97-4738-83BE-59E4CB040EA9}" type="pres">
      <dgm:prSet presAssocID="{7E9F057F-699B-4D0C-A8A4-884B2E21C890}" presName="FiveConn_1-2" presStyleLbl="fgAccFollowNode1" presStyleIdx="0" presStyleCnt="4">
        <dgm:presLayoutVars>
          <dgm:bulletEnabled val="1"/>
        </dgm:presLayoutVars>
      </dgm:prSet>
      <dgm:spPr/>
    </dgm:pt>
    <dgm:pt modelId="{4F60244D-BA7D-4CF0-89E7-37DB5BF7B6E6}" type="pres">
      <dgm:prSet presAssocID="{7E9F057F-699B-4D0C-A8A4-884B2E21C890}" presName="FiveConn_2-3" presStyleLbl="fgAccFollowNode1" presStyleIdx="1" presStyleCnt="4">
        <dgm:presLayoutVars>
          <dgm:bulletEnabled val="1"/>
        </dgm:presLayoutVars>
      </dgm:prSet>
      <dgm:spPr/>
    </dgm:pt>
    <dgm:pt modelId="{CAFF18E5-3B72-40D9-8CE0-16EABD21FA0D}" type="pres">
      <dgm:prSet presAssocID="{7E9F057F-699B-4D0C-A8A4-884B2E21C890}" presName="FiveConn_3-4" presStyleLbl="fgAccFollowNode1" presStyleIdx="2" presStyleCnt="4">
        <dgm:presLayoutVars>
          <dgm:bulletEnabled val="1"/>
        </dgm:presLayoutVars>
      </dgm:prSet>
      <dgm:spPr/>
    </dgm:pt>
    <dgm:pt modelId="{B588A7D4-FD83-4225-81F9-A12020CDB8D2}" type="pres">
      <dgm:prSet presAssocID="{7E9F057F-699B-4D0C-A8A4-884B2E21C890}" presName="FiveConn_4-5" presStyleLbl="fgAccFollowNode1" presStyleIdx="3" presStyleCnt="4">
        <dgm:presLayoutVars>
          <dgm:bulletEnabled val="1"/>
        </dgm:presLayoutVars>
      </dgm:prSet>
      <dgm:spPr/>
    </dgm:pt>
    <dgm:pt modelId="{677BBCC7-8724-4DDE-BD7E-782E3BD16E56}" type="pres">
      <dgm:prSet presAssocID="{7E9F057F-699B-4D0C-A8A4-884B2E21C890}" presName="FiveNodes_1_text" presStyleLbl="node1" presStyleIdx="4" presStyleCnt="5">
        <dgm:presLayoutVars>
          <dgm:bulletEnabled val="1"/>
        </dgm:presLayoutVars>
      </dgm:prSet>
      <dgm:spPr/>
    </dgm:pt>
    <dgm:pt modelId="{79907114-7A49-413E-9B4C-922BC2B70AD7}" type="pres">
      <dgm:prSet presAssocID="{7E9F057F-699B-4D0C-A8A4-884B2E21C890}" presName="FiveNodes_2_text" presStyleLbl="node1" presStyleIdx="4" presStyleCnt="5">
        <dgm:presLayoutVars>
          <dgm:bulletEnabled val="1"/>
        </dgm:presLayoutVars>
      </dgm:prSet>
      <dgm:spPr/>
    </dgm:pt>
    <dgm:pt modelId="{696F2A64-F225-4D27-B1D4-8F7362B859A6}" type="pres">
      <dgm:prSet presAssocID="{7E9F057F-699B-4D0C-A8A4-884B2E21C890}" presName="FiveNodes_3_text" presStyleLbl="node1" presStyleIdx="4" presStyleCnt="5">
        <dgm:presLayoutVars>
          <dgm:bulletEnabled val="1"/>
        </dgm:presLayoutVars>
      </dgm:prSet>
      <dgm:spPr/>
    </dgm:pt>
    <dgm:pt modelId="{8F64C978-F0D9-4A86-80C8-CBAAF72C7F99}" type="pres">
      <dgm:prSet presAssocID="{7E9F057F-699B-4D0C-A8A4-884B2E21C890}" presName="FiveNodes_4_text" presStyleLbl="node1" presStyleIdx="4" presStyleCnt="5">
        <dgm:presLayoutVars>
          <dgm:bulletEnabled val="1"/>
        </dgm:presLayoutVars>
      </dgm:prSet>
      <dgm:spPr/>
    </dgm:pt>
    <dgm:pt modelId="{1DA26302-772E-449C-A335-3E5C6A62CCF7}" type="pres">
      <dgm:prSet presAssocID="{7E9F057F-699B-4D0C-A8A4-884B2E21C8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36104D3-757D-4B7C-B21A-7F715613DE49}" type="presOf" srcId="{B7E350C9-AF13-4D0F-8247-7F67842C5877}" destId="{6210D76B-3C37-446F-AF03-B81F7621B243}" srcOrd="0" destOrd="0" presId="urn:microsoft.com/office/officeart/2005/8/layout/vProcess5"/>
    <dgm:cxn modelId="{3173E8AC-8153-40A9-AA6E-7CD53C49E14F}" srcId="{7E9F057F-699B-4D0C-A8A4-884B2E21C890}" destId="{04B31E5F-2065-4807-9CA6-F34F542798A3}" srcOrd="0" destOrd="0" parTransId="{7C3BD372-0C0E-484D-99EC-B7A9E9F50029}" sibTransId="{CC2F28DC-2B73-48F1-BBFC-E384D4068437}"/>
    <dgm:cxn modelId="{6DFD71CB-EFA0-4B02-8D97-5EE33470DE12}" type="presOf" srcId="{B7E350C9-AF13-4D0F-8247-7F67842C5877}" destId="{8F64C978-F0D9-4A86-80C8-CBAAF72C7F99}" srcOrd="1" destOrd="0" presId="urn:microsoft.com/office/officeart/2005/8/layout/vProcess5"/>
    <dgm:cxn modelId="{A92707D4-8998-4AFD-AFFE-494CDCC4B878}" type="presOf" srcId="{5B9EF4DD-7E25-4FC0-957A-5CAA89DB611A}" destId="{CAFF18E5-3B72-40D9-8CE0-16EABD21FA0D}" srcOrd="0" destOrd="0" presId="urn:microsoft.com/office/officeart/2005/8/layout/vProcess5"/>
    <dgm:cxn modelId="{2FD89BF7-559E-4103-8017-A82E73B6658E}" type="presOf" srcId="{2C6A19EE-C9B6-4FF3-A654-2A8681344FDB}" destId="{1DA26302-772E-449C-A335-3E5C6A62CCF7}" srcOrd="1" destOrd="0" presId="urn:microsoft.com/office/officeart/2005/8/layout/vProcess5"/>
    <dgm:cxn modelId="{95AB0549-6542-4655-9625-768572BAD3CC}" type="presOf" srcId="{04B31E5F-2065-4807-9CA6-F34F542798A3}" destId="{677BBCC7-8724-4DDE-BD7E-782E3BD16E56}" srcOrd="1" destOrd="0" presId="urn:microsoft.com/office/officeart/2005/8/layout/vProcess5"/>
    <dgm:cxn modelId="{FA3411F5-D5E0-4E4B-B461-C0A27F1F8214}" type="presOf" srcId="{AC8F025A-7167-4121-814C-54A5DE1322E4}" destId="{696F2A64-F225-4D27-B1D4-8F7362B859A6}" srcOrd="1" destOrd="0" presId="urn:microsoft.com/office/officeart/2005/8/layout/vProcess5"/>
    <dgm:cxn modelId="{4CD8E5E0-02E6-4061-9561-B719ED6BA23B}" type="presOf" srcId="{CC2F28DC-2B73-48F1-BBFC-E384D4068437}" destId="{360E7AEA-6B97-4738-83BE-59E4CB040EA9}" srcOrd="0" destOrd="0" presId="urn:microsoft.com/office/officeart/2005/8/layout/vProcess5"/>
    <dgm:cxn modelId="{9A740834-1C09-47C7-906F-246A52E5CEF1}" type="presOf" srcId="{049D2E42-F2E7-46A0-831D-94C974DC1E0C}" destId="{79907114-7A49-413E-9B4C-922BC2B70AD7}" srcOrd="1" destOrd="0" presId="urn:microsoft.com/office/officeart/2005/8/layout/vProcess5"/>
    <dgm:cxn modelId="{52673FA9-849F-4BB1-B66B-B0698C8BD376}" srcId="{7E9F057F-699B-4D0C-A8A4-884B2E21C890}" destId="{AC8F025A-7167-4121-814C-54A5DE1322E4}" srcOrd="2" destOrd="0" parTransId="{7D1399B0-C093-45EE-83E7-A1C9A18BC357}" sibTransId="{5B9EF4DD-7E25-4FC0-957A-5CAA89DB611A}"/>
    <dgm:cxn modelId="{2B4A8D37-023C-4CD8-9F2C-96D8E0DD8C4F}" type="presOf" srcId="{049D2E42-F2E7-46A0-831D-94C974DC1E0C}" destId="{D63DC2C1-7451-4555-9B56-2F6CDB4A45CD}" srcOrd="0" destOrd="0" presId="urn:microsoft.com/office/officeart/2005/8/layout/vProcess5"/>
    <dgm:cxn modelId="{8A801934-56A4-46A7-BF9F-A9D3493CD7CA}" type="presOf" srcId="{7E9F057F-699B-4D0C-A8A4-884B2E21C890}" destId="{32C8BC53-82EB-4E16-8AD6-9225D32E264C}" srcOrd="0" destOrd="0" presId="urn:microsoft.com/office/officeart/2005/8/layout/vProcess5"/>
    <dgm:cxn modelId="{B16FFF89-8B6C-44E2-8EE4-4A9438F41C3C}" srcId="{7E9F057F-699B-4D0C-A8A4-884B2E21C890}" destId="{2C6A19EE-C9B6-4FF3-A654-2A8681344FDB}" srcOrd="4" destOrd="0" parTransId="{EFDAECB9-E9FF-404E-A6DA-DE89A9EDE75E}" sibTransId="{DE3C2266-86E1-4659-BA36-C58891399DB5}"/>
    <dgm:cxn modelId="{A6360813-0E39-40EE-A51A-612F6B25F707}" type="presOf" srcId="{04B31E5F-2065-4807-9CA6-F34F542798A3}" destId="{9B533BC9-97F7-4D9F-8FF6-ACD4C163A641}" srcOrd="0" destOrd="0" presId="urn:microsoft.com/office/officeart/2005/8/layout/vProcess5"/>
    <dgm:cxn modelId="{9964FE8D-97AE-4D1E-8D53-A34922869FD3}" srcId="{7E9F057F-699B-4D0C-A8A4-884B2E21C890}" destId="{049D2E42-F2E7-46A0-831D-94C974DC1E0C}" srcOrd="1" destOrd="0" parTransId="{BED98366-E84A-4B8D-B761-85295B2623A9}" sibTransId="{D98DE07F-539E-4216-81E4-8ACEA7BDD608}"/>
    <dgm:cxn modelId="{8FE70C95-6882-42F4-BF38-E07C8941B960}" type="presOf" srcId="{EDD46DDB-6D08-4C77-B7F3-9A27CBF45B3B}" destId="{B588A7D4-FD83-4225-81F9-A12020CDB8D2}" srcOrd="0" destOrd="0" presId="urn:microsoft.com/office/officeart/2005/8/layout/vProcess5"/>
    <dgm:cxn modelId="{04940F97-EECB-437E-9205-57312EE5107C}" type="presOf" srcId="{2C6A19EE-C9B6-4FF3-A654-2A8681344FDB}" destId="{E90254AC-93A2-4B91-B0C4-A035F39CA413}" srcOrd="0" destOrd="0" presId="urn:microsoft.com/office/officeart/2005/8/layout/vProcess5"/>
    <dgm:cxn modelId="{7E0C01BB-7793-4306-8EC7-E35F3AD5AF74}" type="presOf" srcId="{AC8F025A-7167-4121-814C-54A5DE1322E4}" destId="{BB3662C9-5684-4DE8-9D8E-ADEF32523193}" srcOrd="0" destOrd="0" presId="urn:microsoft.com/office/officeart/2005/8/layout/vProcess5"/>
    <dgm:cxn modelId="{786AF179-FE8B-4F90-AB21-AECD68E7B105}" srcId="{7E9F057F-699B-4D0C-A8A4-884B2E21C890}" destId="{B7E350C9-AF13-4D0F-8247-7F67842C5877}" srcOrd="3" destOrd="0" parTransId="{9A093E3A-BD0F-4F4C-93D8-A46EA92FDE87}" sibTransId="{EDD46DDB-6D08-4C77-B7F3-9A27CBF45B3B}"/>
    <dgm:cxn modelId="{CAB44BAC-B87F-4105-8B47-D3FE94ABE132}" type="presOf" srcId="{D98DE07F-539E-4216-81E4-8ACEA7BDD608}" destId="{4F60244D-BA7D-4CF0-89E7-37DB5BF7B6E6}" srcOrd="0" destOrd="0" presId="urn:microsoft.com/office/officeart/2005/8/layout/vProcess5"/>
    <dgm:cxn modelId="{F47FA934-8DCD-4B47-BCB1-D422F35145B3}" type="presParOf" srcId="{32C8BC53-82EB-4E16-8AD6-9225D32E264C}" destId="{B8BA6B86-C0C0-496F-A497-D18A50C980EF}" srcOrd="0" destOrd="0" presId="urn:microsoft.com/office/officeart/2005/8/layout/vProcess5"/>
    <dgm:cxn modelId="{C5A55CDE-B793-48F5-9047-29F83ADA4902}" type="presParOf" srcId="{32C8BC53-82EB-4E16-8AD6-9225D32E264C}" destId="{9B533BC9-97F7-4D9F-8FF6-ACD4C163A641}" srcOrd="1" destOrd="0" presId="urn:microsoft.com/office/officeart/2005/8/layout/vProcess5"/>
    <dgm:cxn modelId="{ABCBE511-9A6B-4380-9561-A4EB525E8316}" type="presParOf" srcId="{32C8BC53-82EB-4E16-8AD6-9225D32E264C}" destId="{D63DC2C1-7451-4555-9B56-2F6CDB4A45CD}" srcOrd="2" destOrd="0" presId="urn:microsoft.com/office/officeart/2005/8/layout/vProcess5"/>
    <dgm:cxn modelId="{80A27336-2DCB-43C8-A6ED-ADAD7B3992C4}" type="presParOf" srcId="{32C8BC53-82EB-4E16-8AD6-9225D32E264C}" destId="{BB3662C9-5684-4DE8-9D8E-ADEF32523193}" srcOrd="3" destOrd="0" presId="urn:microsoft.com/office/officeart/2005/8/layout/vProcess5"/>
    <dgm:cxn modelId="{9F22B3E8-77F0-410D-BFD2-4FB91E93CA14}" type="presParOf" srcId="{32C8BC53-82EB-4E16-8AD6-9225D32E264C}" destId="{6210D76B-3C37-446F-AF03-B81F7621B243}" srcOrd="4" destOrd="0" presId="urn:microsoft.com/office/officeart/2005/8/layout/vProcess5"/>
    <dgm:cxn modelId="{783B6A55-14C5-4CC3-9802-5094D9D5D2DE}" type="presParOf" srcId="{32C8BC53-82EB-4E16-8AD6-9225D32E264C}" destId="{E90254AC-93A2-4B91-B0C4-A035F39CA413}" srcOrd="5" destOrd="0" presId="urn:microsoft.com/office/officeart/2005/8/layout/vProcess5"/>
    <dgm:cxn modelId="{FAE8F464-9B74-4E8C-A16D-F9CD79259BEB}" type="presParOf" srcId="{32C8BC53-82EB-4E16-8AD6-9225D32E264C}" destId="{360E7AEA-6B97-4738-83BE-59E4CB040EA9}" srcOrd="6" destOrd="0" presId="urn:microsoft.com/office/officeart/2005/8/layout/vProcess5"/>
    <dgm:cxn modelId="{97FA920B-7686-4D03-B674-EDB614126F81}" type="presParOf" srcId="{32C8BC53-82EB-4E16-8AD6-9225D32E264C}" destId="{4F60244D-BA7D-4CF0-89E7-37DB5BF7B6E6}" srcOrd="7" destOrd="0" presId="urn:microsoft.com/office/officeart/2005/8/layout/vProcess5"/>
    <dgm:cxn modelId="{4208F14D-F25E-47DA-9A8C-916415E8EB7A}" type="presParOf" srcId="{32C8BC53-82EB-4E16-8AD6-9225D32E264C}" destId="{CAFF18E5-3B72-40D9-8CE0-16EABD21FA0D}" srcOrd="8" destOrd="0" presId="urn:microsoft.com/office/officeart/2005/8/layout/vProcess5"/>
    <dgm:cxn modelId="{F53546C7-C7C4-4C6A-BEE8-775D12FEC485}" type="presParOf" srcId="{32C8BC53-82EB-4E16-8AD6-9225D32E264C}" destId="{B588A7D4-FD83-4225-81F9-A12020CDB8D2}" srcOrd="9" destOrd="0" presId="urn:microsoft.com/office/officeart/2005/8/layout/vProcess5"/>
    <dgm:cxn modelId="{26E20EC5-AC17-497A-BDE2-2470ACD69271}" type="presParOf" srcId="{32C8BC53-82EB-4E16-8AD6-9225D32E264C}" destId="{677BBCC7-8724-4DDE-BD7E-782E3BD16E56}" srcOrd="10" destOrd="0" presId="urn:microsoft.com/office/officeart/2005/8/layout/vProcess5"/>
    <dgm:cxn modelId="{5727B18C-0411-4E72-8E18-ACF0A4D40624}" type="presParOf" srcId="{32C8BC53-82EB-4E16-8AD6-9225D32E264C}" destId="{79907114-7A49-413E-9B4C-922BC2B70AD7}" srcOrd="11" destOrd="0" presId="urn:microsoft.com/office/officeart/2005/8/layout/vProcess5"/>
    <dgm:cxn modelId="{187DED1C-6CD9-4049-BCD6-B87FE1D76994}" type="presParOf" srcId="{32C8BC53-82EB-4E16-8AD6-9225D32E264C}" destId="{696F2A64-F225-4D27-B1D4-8F7362B859A6}" srcOrd="12" destOrd="0" presId="urn:microsoft.com/office/officeart/2005/8/layout/vProcess5"/>
    <dgm:cxn modelId="{A1C695F5-5F2A-4863-BAC3-122667D25303}" type="presParOf" srcId="{32C8BC53-82EB-4E16-8AD6-9225D32E264C}" destId="{8F64C978-F0D9-4A86-80C8-CBAAF72C7F99}" srcOrd="13" destOrd="0" presId="urn:microsoft.com/office/officeart/2005/8/layout/vProcess5"/>
    <dgm:cxn modelId="{9B78336F-58F6-470B-9911-F8AED7531974}" type="presParOf" srcId="{32C8BC53-82EB-4E16-8AD6-9225D32E264C}" destId="{1DA26302-772E-449C-A335-3E5C6A62CCF7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3AAB-EBE5-45D9-995B-E9AFEAB9DA78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65A7-9B32-4A61-B4F8-E4938278421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3BB7-A675-49AE-B777-FFD8F8B54F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7350B-A4A6-432F-B3E1-076F6E61D92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7350B-A4A6-432F-B3E1-076F6E61D92C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7350B-A4A6-432F-B3E1-076F6E61D92C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87000"/>
              </a:srgbClr>
            </a:gs>
            <a:gs pos="58000">
              <a:schemeClr val="bg1"/>
            </a:gs>
            <a:gs pos="27000">
              <a:schemeClr val="bg1"/>
            </a:gs>
            <a:gs pos="43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E67D-5CB3-4DCC-9A29-73D898659DA4}" type="datetimeFigureOut">
              <a:rPr lang="th-TH" smtClean="0"/>
              <a:pPr/>
              <a:t>20/04/56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8C3A-A6F5-49F5-B9B9-A836D3E5AD2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google.co.th/url?sa=i&amp;rct=j&amp;q=%E0%B8%81%E0%B8%A5%E0%B9%89%E0%B8%A7%E0%B8%A2%E0%B8%95%E0%B8%B2%E0%B8%81%E0%B9%80%E0%B8%84%E0%B8%A5%E0%B8%B7%E0%B8%AD%E0%B8%9A%E0%B8%8A%E0%B9%87%E0%B8%AD%E0%B8%81%E0%B9%82%E0%B8%81%E0%B9%81%E0%B8%A5%E0%B8%95&amp;source=images&amp;cd=&amp;cad=rja&amp;docid=aXayCG34w-d0YM&amp;tbnid=UzaFqJLT8Ym0xM:&amp;ved=0CAQQjB0&amp;url=http://www.dailynews.co.th/agriculture/10177&amp;ei=V61vUZCWNsrirAeIqoGYBg&amp;bvm=bv.45368065,d.bmk&amp;psig=AFQjCNEQLCBrQ4DjyrwMCNhpetpAYYE_Og&amp;ust=136635942164441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7287"/>
            <a:ext cx="2000232" cy="322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429684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ผลของ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BA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ที่มีต่อการเจริญเติบโตของการเพาะเลี้ยงเนื้อเยื่อกล้วยน้ำว้ามะลิอ่องด้วย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7429552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นำเสนอโดย</a:t>
            </a:r>
          </a:p>
          <a:p>
            <a:pPr>
              <a:spcBef>
                <a:spcPts val="0"/>
              </a:spcBef>
            </a:pPr>
            <a:r>
              <a:rPr lang="th-TH" altLang="ko-KR" dirty="0" err="1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นางมนัชนันท์</a:t>
            </a: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    นามวงศ์</a:t>
            </a:r>
          </a:p>
          <a:p>
            <a:pPr>
              <a:spcBef>
                <a:spcPts val="0"/>
              </a:spcBef>
            </a:pP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หลักสูตรวิทยา</a:t>
            </a:r>
            <a:r>
              <a:rPr lang="th-TH" altLang="ko-KR" dirty="0" err="1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ศาสตรมหาบัญฑิต</a:t>
            </a: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  สาขาวิชาวิทยาศาสตร์ศึกษา</a:t>
            </a:r>
          </a:p>
          <a:p>
            <a:pPr>
              <a:spcBef>
                <a:spcPts val="0"/>
              </a:spcBef>
            </a:pP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มหาวิทยาลัยราช</a:t>
            </a:r>
            <a:r>
              <a:rPr lang="th-TH" altLang="ko-KR" dirty="0" err="1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ภัฎ</a:t>
            </a: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เพชรบูรณ์</a:t>
            </a:r>
            <a:endParaRPr lang="th-TH" altLang="ko-KR" dirty="0" smtClean="0">
              <a:solidFill>
                <a:schemeClr val="tx1"/>
              </a:solidFill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>
              <a:spcBef>
                <a:spcPts val="0"/>
              </a:spcBef>
            </a:pP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วันอาทิตย์ที่ </a:t>
            </a:r>
            <a:r>
              <a:rPr lang="en-US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21 </a:t>
            </a:r>
            <a:r>
              <a:rPr lang="th-TH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เมษายน พ.ศ.</a:t>
            </a:r>
            <a:r>
              <a:rPr lang="en-US" altLang="ko-KR" dirty="0" smtClean="0">
                <a:solidFill>
                  <a:schemeClr val="tx1"/>
                </a:solidFill>
                <a:latin typeface="Angsana New" pitchFamily="18" charset="-34"/>
                <a:ea typeface="굴림" pitchFamily="50" charset="-127"/>
                <a:cs typeface="Angsana New" pitchFamily="18" charset="-34"/>
              </a:rPr>
              <a:t>2556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57224" y="2285992"/>
            <a:ext cx="8001000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굴림" pitchFamily="50" charset="-127"/>
                <a:cs typeface="Angsana New" pitchFamily="18" charset="-34"/>
              </a:defRPr>
            </a:lvl1pPr>
          </a:lstStyle>
          <a:p>
            <a:r>
              <a:rPr lang="th-TH" altLang="ko-KR" sz="3200" b="0" dirty="0" smtClean="0">
                <a:solidFill>
                  <a:schemeClr val="tx1"/>
                </a:solidFill>
                <a:effectLst/>
              </a:rPr>
              <a:t>โดย</a:t>
            </a:r>
          </a:p>
          <a:p>
            <a:r>
              <a:rPr lang="th-TH" altLang="ko-KR" sz="3200" b="0" dirty="0" smtClean="0">
                <a:solidFill>
                  <a:schemeClr val="tx1"/>
                </a:solidFill>
                <a:effectLst/>
              </a:rPr>
              <a:t>เรณู    อิ่มอุระ</a:t>
            </a:r>
          </a:p>
          <a:p>
            <a:r>
              <a:rPr lang="th-TH" altLang="ko-KR" sz="3200" b="0" dirty="0" smtClean="0">
                <a:solidFill>
                  <a:schemeClr val="tx1"/>
                </a:solidFill>
                <a:effectLst/>
              </a:rPr>
              <a:t> วิทยา</a:t>
            </a:r>
            <a:r>
              <a:rPr lang="th-TH" altLang="ko-KR" sz="3200" b="0" dirty="0" err="1" smtClean="0">
                <a:solidFill>
                  <a:schemeClr val="tx1"/>
                </a:solidFill>
                <a:effectLst/>
              </a:rPr>
              <a:t>ศาสตร</a:t>
            </a:r>
            <a:r>
              <a:rPr lang="th-TH" altLang="ko-KR" sz="3200" b="0" dirty="0" smtClean="0">
                <a:solidFill>
                  <a:schemeClr val="tx1"/>
                </a:solidFill>
                <a:effectLst/>
              </a:rPr>
              <a:t>มหาบัณฑิต    มหาวิทยาลัยนเรศวร</a:t>
            </a:r>
            <a:endParaRPr lang="en-US" altLang="ko-KR" sz="32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การดำเนินงานวิจัย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อุปกรณ์และสารเคมีที่ใช้ในการทดลอง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สารเคมี ที่ใช้ในสูตรอาหาร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สารควบคุมการเจริญเติบโต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Cytokinin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BA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พืชทดลอง ได้แก่ ต้นกล้วยน้ำว้ามะลิอ่องจากการเพาะเลี้ยงเนื้อเยื่อ ขนาด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เส้นผ่าศูนย์กลางลำต้นเทียมประมาณ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3.5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มิลลิเมตร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ห้องเลี้ยงเนื้อเยื่อพืช 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อุปกรณ์สำหรับถ่ายภาพ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7.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อุปกรณ์ชุด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จมชั่วคราว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แบบขวดแฝด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ดาวน์โหลด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143380"/>
            <a:ext cx="333806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3357554" y="285728"/>
            <a:ext cx="2571768" cy="1143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การทดลอง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นำต้นอ่อนกล้วยน้ำว้ามะลิอ่องขนาดเส้นผ่าศูนย์กลาง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3.5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มิลลิเมตรที่ได้จากการเพาะเลี้ยงเนื้อเยื่อบนอาหารแข็งสูตร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ที่เติม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BA 6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มิลลิกรัมต่อลิตร น้ำตาล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กรัมต่อลิตร ผงวุ้น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กรัมต่อลิตร และปรับค่า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เท่ากับ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5.6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นำมาเลี้ยงบนสูตรอาหารสูตรเดิมที่เติมสารควบคุมการเจริญเติบโต ต่างๆ นำมาเลี้ยงใน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จมชั่วคราว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สารควบคุมการเจริญเติบโต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Cytokinin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BA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ระดับ คือ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มิลลิกรัมต่อลิตร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ดาวน์โหล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5562753"/>
            <a:ext cx="1928794" cy="129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78647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ขั้นตอนการทำการทดลอง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การเตรียมต้นกล้วยจากการเพาะเลี้ยงเนื้อเยื่อ ระยะสับเปลี่ยนอาหารโดยทำการคัดเลือกต้นกล้วยน้ำว้ามะลิอ่อง</a:t>
            </a:r>
          </a:p>
          <a:p>
            <a:pPr marL="514350" indent="-51435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3617823" cy="27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ดาวน์โหลด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928934"/>
            <a:ext cx="5214974" cy="232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78647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ขั้นตอนการทำการทดลอง(ต่อ)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วิธีการย้ายเปลี่ยนอาหาร(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Subculture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ลงบนอาหารสูตร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Musashige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and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Skoog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(MS)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ที่มีการเติมสารควบคุมการเจริญเติบโตของพืช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BA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ที่ระดับความเข้มข้นต่างๆ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สูตรอาหาร			สารควบคุมการเจริญเติบโต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				BA 0 mg/L (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สูตรควบคุม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2				 BA 1 mg/L 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3				 BA 2 mg/L 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4				 BA 3 mg/L 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5				 BA 4 mg/L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AutoNum type="arabicPeriod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571604" y="4714884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28662" y="3500438"/>
            <a:ext cx="73581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78647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ขั้นตอนการทำการทดลอง(ต่อ)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บันทึกการเจริญเติบโตทางด้านจำนวนใบ ความยาวใบ จำนวนต้นต่อ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ชิ้นส่วน เส้นผ่านศูนย์กลางลำต้นเทียม  ความสูงของลำต้นเทียม จำนวน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ยอดต่อชิ้นส่วน และจำนวนรากของกล้วยน้ำว้ามะลิอ่อง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ดาวน์โหลด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86124"/>
            <a:ext cx="4286280" cy="321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ด้านเดียวกัน 3"/>
          <p:cNvSpPr/>
          <p:nvPr/>
        </p:nvSpPr>
        <p:spPr>
          <a:xfrm>
            <a:off x="3357554" y="357166"/>
            <a:ext cx="2428892" cy="1000132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ผลการวิจัย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จากการวิจัยพบว่าต้นอ่อนที่เพาะเลี้ยงบนอาหารทุกสูตรมีจำนวนต้นเฉลี่ยต่อชิ้นเส้นผ่านศูนย์กลางและความสูงของลำต้นเทียม จำนวนยอด จำนวนใบ  ความยาวใบ แตกต่างกันอย่างมีนัยสำคัญทางสถิติ ยกเว้นจำนวนรากไม่มีความแตกต่างกันอย่างมีนัยสำคัญทางสถิติ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untitled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714752"/>
            <a:ext cx="57864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800" t="4003" r="9641" b="23265"/>
          <a:stretch>
            <a:fillRect/>
          </a:stretch>
        </p:blipFill>
        <p:spPr bwMode="auto">
          <a:xfrm>
            <a:off x="428596" y="857232"/>
            <a:ext cx="8286808" cy="43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ผลการวิจัย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572140"/>
            <a:ext cx="7842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ภาพการเพาะเลี้ยงเนื้อเยื่อกล้วยน้ำว้ามะลิอ่องใน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ที่มีการควบคุมการเจริญเติบโตของพืชที่ต่างกัน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ลักษณะของต้นอ่อนกล้วยน้ำว้ามะลิอ่องที่เลี้ยงบนอาหารสูตร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เดือน ภายใต้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จมชั่วคราว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81" t="17569" r="1727" b="15471"/>
          <a:stretch>
            <a:fillRect/>
          </a:stretch>
        </p:blipFill>
        <p:spPr bwMode="auto">
          <a:xfrm>
            <a:off x="214282" y="1857364"/>
            <a:ext cx="8715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/>
              <a:t>การแตกกอของกล้วยน้ำว้ามะลิอ่องที่เลี้ยง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358246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จำนวนต้นเฉลี่ยต่อชิ้นของต้นอ่อนกล้วยน้ำว้ามะลิอ่องที่เลี้ยง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72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4327453"/>
            <a:ext cx="1571604" cy="253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28670"/>
            <a:ext cx="5348258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บทนำ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-  </a:t>
            </a:r>
            <a:r>
              <a:rPr kumimoji="0" lang="th-TH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ความสำคัญของกล้วยน้ำว้ามะลิอ่อง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ประวัติและการทำงานของเครื่อง   </a:t>
            </a:r>
            <a:r>
              <a:rPr kumimoji="0" lang="th-TH" altLang="ko-K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ไบ</a:t>
            </a:r>
            <a:r>
              <a:rPr kumimoji="0" lang="th-TH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โอรี</a:t>
            </a:r>
            <a:r>
              <a:rPr kumimoji="0" lang="th-TH" altLang="ko-K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แอคเตอร์</a:t>
            </a:r>
            <a:endParaRPr kumimoji="0" lang="th-TH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 marL="742950" lvl="1" indent="-285750">
              <a:buFontTx/>
              <a:buChar char="-"/>
            </a:pPr>
            <a:r>
              <a:rPr lang="th-TH" altLang="ko-KR" sz="36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วัตถุประสงค์</a:t>
            </a:r>
            <a:endParaRPr lang="en-US" altLang="ko-KR" sz="3600" dirty="0" smtClean="0"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 marL="742950" lvl="1" indent="-285750">
              <a:buFontTx/>
              <a:buChar char="-"/>
            </a:pPr>
            <a:r>
              <a:rPr kumimoji="0" lang="th-TH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굴림" pitchFamily="50" charset="-127"/>
                <a:cs typeface="Angsana New" pitchFamily="18" charset="-34"/>
              </a:rPr>
              <a:t>งานวิจัยที่เกี่ยวข้อง</a:t>
            </a:r>
            <a:endParaRPr kumimoji="0" lang="th-TH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5400" y="1071546"/>
            <a:ext cx="403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th-TH" altLang="ko-KR" sz="40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การ</a:t>
            </a:r>
            <a:r>
              <a:rPr lang="th-TH" altLang="ko-KR" sz="40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ดำเนินงานวิจัย</a:t>
            </a:r>
            <a:endParaRPr lang="en-US" altLang="ko-KR" sz="4000" dirty="0"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 lvl="1">
              <a:spcBef>
                <a:spcPts val="0"/>
              </a:spcBef>
              <a:buNone/>
            </a:pPr>
            <a:r>
              <a:rPr lang="en-US" altLang="ko-KR" sz="36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-</a:t>
            </a:r>
            <a:r>
              <a:rPr lang="th-TH" altLang="ko-KR" sz="36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  </a:t>
            </a:r>
            <a:r>
              <a:rPr lang="th-TH" altLang="ko-KR" sz="36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อุปกรณ์ที่ใช้การวิจัย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ko-KR" sz="36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-  </a:t>
            </a:r>
            <a:r>
              <a:rPr lang="th-TH" altLang="ko-KR" sz="36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ขั้นตอนการ</a:t>
            </a:r>
            <a:r>
              <a:rPr lang="th-TH" altLang="ko-KR" sz="36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ทดลอง</a:t>
            </a:r>
            <a:endParaRPr lang="th-TH" altLang="ko-KR" sz="3600" dirty="0"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  <a:p>
            <a:pPr>
              <a:spcBef>
                <a:spcPts val="0"/>
              </a:spcBef>
            </a:pPr>
            <a:r>
              <a:rPr lang="th-TH" altLang="ko-KR" sz="40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ผล</a:t>
            </a:r>
            <a:r>
              <a:rPr lang="th-TH" altLang="ko-KR" sz="40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การ</a:t>
            </a:r>
            <a:r>
              <a:rPr lang="th-TH" altLang="ko-KR" sz="40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ทดลอง</a:t>
            </a:r>
            <a:endParaRPr lang="en-US" altLang="ko-KR" sz="4000" kern="0" dirty="0" smtClean="0">
              <a:ea typeface="굴림" pitchFamily="50" charset="-127"/>
            </a:endParaRPr>
          </a:p>
          <a:p>
            <a:pPr>
              <a:spcBef>
                <a:spcPts val="0"/>
              </a:spcBef>
            </a:pPr>
            <a:r>
              <a:rPr lang="th-TH" altLang="ko-KR" sz="40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สรุปผลการ</a:t>
            </a:r>
            <a:r>
              <a:rPr lang="th-TH" altLang="ko-KR" sz="4000" dirty="0" smtClean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ทดลอง</a:t>
            </a:r>
            <a:endParaRPr lang="en-US" altLang="ko-KR" sz="4000" kern="0" dirty="0" smtClean="0">
              <a:ea typeface="굴림" pitchFamily="50" charset="-127"/>
            </a:endParaRPr>
          </a:p>
          <a:p>
            <a:pPr>
              <a:spcBef>
                <a:spcPts val="0"/>
              </a:spcBef>
            </a:pPr>
            <a:r>
              <a:rPr lang="th-TH" altLang="ko-KR" sz="4000" dirty="0">
                <a:latin typeface="Angsana New" pitchFamily="18" charset="-34"/>
                <a:ea typeface="굴림" pitchFamily="50" charset="-127"/>
                <a:cs typeface="Angsana New" pitchFamily="18" charset="-34"/>
              </a:rPr>
              <a:t>กิตติกรรมประกาศ</a:t>
            </a:r>
            <a:endParaRPr lang="en-US" altLang="ko-KR" sz="4000" dirty="0">
              <a:latin typeface="Angsana New" pitchFamily="18" charset="-34"/>
              <a:ea typeface="굴림" pitchFamily="50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จำนวนยอดเฉลี่ยต่อชิ้นของต้นอ่อนกล้วยน้ำว้ามะลิอ่องที่เลี้ยง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1600200"/>
            <a:ext cx="8215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เส้นผ่าศูนย์กลางเฉลี่ยต่อชิ้นของต้นอ่อนกล้วยน้ำว้ามะลิอ่องที่เลี้ยง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600200"/>
            <a:ext cx="82868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ความสูงเฉลี่ยต่อชิ้นของต้นอ่อนกล้วยน้ำว้ามะลิอ่องที่เลี้ยง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1600200"/>
            <a:ext cx="8072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จำนวนใบเฉลี่ยต่อชิ้นของต้นอ่อนกล้วยน้ำว้ามะลิอ่องที่เลี้ยง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600200"/>
            <a:ext cx="83582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ความยาวใบเฉลี่ยต่อชิ้นของต้นอ่อนกล้วยน้ำว้ามะลิอ่องที่เลี้ยง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600200"/>
            <a:ext cx="83582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จำนวนรากเฉลี่ยต่อชิ้นของต้นอ่อนกล้วยน้ำว้ามะลิอ่องที่เลี้ยง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บนอาหารสูตร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0 1 2 3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มิลลิกรัมต่อลิตร ระยะเวลา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เดือน</a:t>
            </a:r>
            <a:endParaRPr lang="th-TH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1600200"/>
            <a:ext cx="8215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7254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dirty="0" smtClean="0">
                <a:cs typeface="+mj-cs"/>
              </a:rPr>
              <a:t>การเปรียบเทียบกับการทดลองที่ใช้</a:t>
            </a:r>
            <a:r>
              <a:rPr lang="th-TH" sz="3600" dirty="0" err="1" smtClean="0">
                <a:cs typeface="+mj-cs"/>
              </a:rPr>
              <a:t>ระบบไบ</a:t>
            </a:r>
            <a:r>
              <a:rPr lang="th-TH" sz="3600" dirty="0" smtClean="0">
                <a:cs typeface="+mj-cs"/>
              </a:rPr>
              <a:t>โอรี</a:t>
            </a:r>
            <a:r>
              <a:rPr lang="th-TH" sz="3600" dirty="0" err="1" smtClean="0">
                <a:cs typeface="+mj-cs"/>
              </a:rPr>
              <a:t>แอคเตอร์</a:t>
            </a:r>
            <a:endParaRPr lang="th-TH" sz="3600" dirty="0"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45" y="712466"/>
          <a:ext cx="8786873" cy="6156329"/>
        </p:xfrm>
        <a:graphic>
          <a:graphicData uri="http://schemas.openxmlformats.org/drawingml/2006/table">
            <a:tbl>
              <a:tblPr/>
              <a:tblGrid>
                <a:gridCol w="1551868"/>
                <a:gridCol w="1752596"/>
                <a:gridCol w="1328940"/>
                <a:gridCol w="4153469"/>
              </a:tblGrid>
              <a:tr h="1071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ผู้วิจัย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พืชที่ใช้ในการวิจัย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Angsana New"/>
                        </a:rPr>
                        <a:t>สูตรอาหารที่ดีที่สุด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ผลการทดลองที่ได้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พรศักดิ์  บุญมณี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ปทุมมา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เมื่อเปรียบเทียบการเจริญเติบโตได้ใช้</a:t>
                      </a:r>
                      <a:r>
                        <a:rPr lang="th-TH" sz="2000" dirty="0" err="1">
                          <a:latin typeface="Calibri"/>
                          <a:ea typeface="Calibri"/>
                          <a:cs typeface="Angsana New"/>
                        </a:rPr>
                        <a:t>ระบบไบ</a:t>
                      </a: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โฮรี</a:t>
                      </a:r>
                      <a:r>
                        <a:rPr lang="th-TH" sz="2000" dirty="0" err="1">
                          <a:latin typeface="Calibri"/>
                          <a:ea typeface="Calibri"/>
                          <a:cs typeface="Angsana New"/>
                        </a:rPr>
                        <a:t>แอคเตอร์</a:t>
                      </a: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สามารถเพิ่มปริมาณของต้นอ่อน คุณภาพดีกว่าการเพาะเลี้ยงเนื้อเยื่อบนอาหารแข็งและเหลว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>
                          <a:latin typeface="Calibri"/>
                          <a:ea typeface="Calibri"/>
                          <a:cs typeface="Angsana New"/>
                        </a:rPr>
                        <a:t>แววดาว  หมื่นสำราญ</a:t>
                      </a:r>
                      <a:endParaRPr lang="en-US" sz="105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 err="1">
                          <a:latin typeface="Calibri"/>
                          <a:ea typeface="Calibri"/>
                          <a:cs typeface="Angsana New"/>
                        </a:rPr>
                        <a:t>อเม</a:t>
                      </a: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ซอน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MS</a:t>
                      </a:r>
                      <a:r>
                        <a:rPr lang="en-US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ดัดแปลงเติม </a:t>
                      </a:r>
                      <a:r>
                        <a:rPr lang="en-US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NAA 2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mg/L </a:t>
                      </a:r>
                      <a:endParaRPr lang="en-US" sz="24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4033" marR="64033" marT="32016" marB="3201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ได้</a:t>
                      </a:r>
                      <a:r>
                        <a:rPr lang="th-TH" sz="2000" dirty="0" err="1">
                          <a:latin typeface="Calibri"/>
                          <a:ea typeface="Calibri"/>
                          <a:cs typeface="Angsana New"/>
                        </a:rPr>
                        <a:t>ต้นอ</a:t>
                      </a: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เมซอนที่มีคุณภาพดี ช่วยลดระยะเลาในการเพาะเลี้ยง นอกจากนี้ยังช่วยลดต้นทุนในด้านแรงงาน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</a:tr>
              <a:tr h="1413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รังสิมา </a:t>
                      </a:r>
                      <a:r>
                        <a:rPr lang="th-TH" sz="2000" b="1" dirty="0" err="1">
                          <a:latin typeface="Calibri"/>
                          <a:ea typeface="Calibri"/>
                          <a:cs typeface="Angsana New"/>
                        </a:rPr>
                        <a:t>อัมพ</a:t>
                      </a: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วัน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และคณะ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บุกเนื้อทราย</a:t>
                      </a:r>
                      <a:r>
                        <a:rPr lang="th-TH" sz="2000" b="1" dirty="0" smtClean="0">
                          <a:latin typeface="Calibri"/>
                          <a:ea typeface="Calibri"/>
                          <a:cs typeface="Angsana New"/>
                        </a:rPr>
                        <a:t>ขนาด</a:t>
                      </a:r>
                      <a:r>
                        <a:rPr lang="th-TH" sz="2000" b="1" dirty="0">
                          <a:latin typeface="Calibri"/>
                          <a:ea typeface="Calibri"/>
                          <a:cs typeface="Angsana New"/>
                        </a:rPr>
                        <a:t>จิ๋ว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MS</a:t>
                      </a:r>
                      <a:r>
                        <a:rPr lang="en-US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ดัดแปลงเติม </a:t>
                      </a:r>
                      <a:r>
                        <a:rPr lang="en-US" sz="2400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NAA 0.5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mg/L </a:t>
                      </a:r>
                      <a:endParaRPr lang="en-US" sz="24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latin typeface="Calibri"/>
                          <a:ea typeface="Calibri"/>
                          <a:cs typeface="Angsana New"/>
                        </a:rPr>
                        <a:t>ได้ต้นบุกที่มีปริมาณมากและปลอดจากเชื้อ</a:t>
                      </a:r>
                      <a:endParaRPr lang="en-US" sz="105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4033" marR="64033" marT="32016" marB="3201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B"/>
                    </a:solidFill>
                  </a:tcPr>
                </a:tc>
              </a:tr>
            </a:tbl>
          </a:graphicData>
        </a:graphic>
      </p:graphicFrame>
      <p:pic>
        <p:nvPicPr>
          <p:cNvPr id="4" name="รูปภาพ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57364"/>
            <a:ext cx="1000132" cy="1285884"/>
          </a:xfrm>
          <a:prstGeom prst="rect">
            <a:avLst/>
          </a:prstGeom>
        </p:spPr>
      </p:pic>
      <p:pic>
        <p:nvPicPr>
          <p:cNvPr id="5" name="รูปภาพ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71876"/>
            <a:ext cx="977434" cy="1304925"/>
          </a:xfrm>
          <a:prstGeom prst="rect">
            <a:avLst/>
          </a:prstGeom>
        </p:spPr>
      </p:pic>
      <p:pic>
        <p:nvPicPr>
          <p:cNvPr id="6" name="รูปภาพ 5" descr="ดาวน์โหลด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5357826"/>
            <a:ext cx="887505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786478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สรุปผลการวิจัย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การศึกษาผลของ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BA (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Benzyladenine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ที่มีผลต่อการเจริญเติบโตกล้วยน้ำว้ามะลิอ่องในสภาพปลอดเชื้อบนอาหารเพาะเลี้ยงเนื้อเยื่อสูตร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MS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ที่มีการเติมสารควบคุมการเจริญเติบโต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BA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(6-enzyladenine  acid)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ความเข้มข้นแตกต่างกันเป็นระยะเวลา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เดือน ใน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จมชั่วคราว พบว่าที่ระดับความเข้มข้น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มิลลิกรัมต่อลิตร มีผลให้จำนวนต้น เส้นผ่าศูนย์กลางลำต้น ความสูงของลำต้น  จำนวนใบ สูงที่สุด แต่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BA  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มิลลิกรัมต่อลิตร มีจำนวนยอดสูงสุดเท่ากับ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7.8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ยอดต่อชิ้น เมื่อเปรียบเทียบ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กับท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รีต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เมนต์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(สิ่งทดลอง)อื่นๆ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143372" y="1142984"/>
            <a:ext cx="714380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กิตติกรรมประกาศ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endParaRPr lang="th-TH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รศ.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ดร.เบญจพร ศรี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สุวร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มาศ</a:t>
            </a:r>
            <a:endParaRPr lang="th-TH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ขอขอบพระคุณ รศ.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ดร.เบญจพร ศรี</a:t>
            </a:r>
            <a:r>
              <a:rPr lang="th-TH" sz="28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สุวร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มาศ  ที่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ได้ให้ความอนุเคราะห์ในการทำสัมมนาและชี้แนะแนวทางในการทำสัมมนาในครั้งนี้ ขอบคุณผู้ให้ผลงานในการศึกษาในครั้งนี้  และเพื่อน  พี่ๆทุกคนที่ให้ความช่วยเหลือตลอดมา</a:t>
            </a:r>
          </a:p>
          <a:p>
            <a:endParaRPr lang="th-TH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25" t="33000" r="9375" b="52000"/>
          <a:stretch>
            <a:fillRect/>
          </a:stretch>
        </p:blipFill>
        <p:spPr bwMode="auto">
          <a:xfrm>
            <a:off x="3643306" y="1500174"/>
            <a:ext cx="1644650" cy="2057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64307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ขอขอบคุณค่ะ</a:t>
            </a:r>
            <a:endParaRPr lang="th-TH" sz="6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 descr="ดาวน์โหลด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3262330" cy="244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643314"/>
            <a:ext cx="2786082" cy="208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532835_508130595916699_121982511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6" y="4714884"/>
            <a:ext cx="2571744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642918"/>
            <a:ext cx="364333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กล้วยน้ำว้ามะลิอ่อง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data:image/jpeg;base64,/9j/4AAQSkZJRgABAQAAAQABAAD/2wCEAAkGBxQSEhQUExQSFBUVFRcVFBUVFxgUFBUXFRUWFhQUGBQYHCggGBolGxUVITEhJSkrLi4uFx8zODQsNygtLisBCgoKDg0OGxAQGiwkHyQsLCwsLCwsLCwsLCwsLCwsLCwsLCwsLCwsLCwsLCwsLCwsLCwsLCwsLCwsLCwsLCwsLP/AABEIALgBEgMBEQACEQEDEQH/xAAbAAEAAwEBAQEAAAAAAAAAAAAAAwQFBgIBB//EAEAQAAEDAgQDBQUGAwcFAQAAAAEAAhEDEgQFITFBUWEGInGBkRMyscHwBxRCYqHRI1LhQ3KCorLi8TNzksLDJP/EABoBAQACAwEAAAAAAAAAAAAAAAACAwEEBQb/xAAyEQACAgEEAQMDAwIFBQAAAAAAAQIRAwQSITEFE0FRImGBMnGRI6EUQrHR8BUkM1Jy/9oADAMBAAIRAxEAPwD9wlYsxYlLFiUsWJSxYlLFiUsWJSxYlLFiUsWJSxYlLFiUsWJSxYlLFiUsWJSxYlLFiUsWJSxYlLFiUsWJSxYlLFiUsWJSxYlLFiUsWJSxYlLFiUsWJSxYlLFiUsWJSxYlLFkcrBGxKCxKCxKCxKCxKCxKCxKCxKCxKCxKCxKCxKCxKCxKCxKCxKCxKCxKCxKCxKCxKCxKCxKCxKCxKCxKCxKCxKCxKCxKCxKCxKCxKCxKCyOUI2JQWJQWJQWJQWJQWJQWJQWJQWJQWJQWJQWJQWRYnEtptL3aNbqYBJ8gNSVGU1FWzJ8wuNZVE03teONpBg8jyPQopKStB8E0qRixKCxKCxKAycX2kw9OoKbngEmC6QGsO3ecSOOmkqn/ABEN22yW1mtKuI3wJQWJQWJQWJQWJQWJQWJQWJQWJQWJQWJQWJQWJQWJQWRysWRsSlixKWLEpYsSlixKWLEpYsSlixKWLFyGLFyGbEpYsSliynmeCbWaGvEgGYkwdCNY8VoeSv0biW4v1GZQofdRU9jTBvAIaIHeGkucSOGi5ej1/p2pF+XHuXBdyTMqlYO9rS9i5p0bcHXNOztNtZEa7dV2tNqVmXHsa04OBpXLZIWJSxYLlDJNQi2zMbbMTNMuZUEOaHb766nj4ryjnLdu+5vqNI18PVua08wJ8eK9Vhlvgmc+XZ6qVQ0EnQASfAKcpKKthcukUsHndGq+xjwXRMEFpPOLgJOirhmhPpmWmi/crSNlCrnVFtVtEvl7jbABIB5OdsFU88E9t8kqZfuVpGxKWZsSlixKWLEpYsSlixKWLEpYsSlixKWLI7lGyFi5LFi5LFi5LFi5LFi5LFi5LFi5LFi5LFlTNa1tJ+pEgtlsgiREgjY9VTqMmyDaJ41ukc9kXagmtTw1aS6o3+FULS28tEkE7EkAnSNuqp02pc+JMsyY3Hk6y5bhRYuSxYLloeRybcNfLLsCuRBVavNN8nSRQFQ03g6kajrHLyW7otV6OS37mvmx7lwajKoIkagr0sJqUbizQdp8nq5SsxZ83XD8nqG5enH8m5p4e7KuIaVybaNyrIsFULHWHY7dCdV1/Gal36cn+xp6nH/mLtUzorvJ59sVjXbI6aFuzKqZTS9vRqWAOa5xB/wOWn46T9amXahfRZrl67Oo1EcULf4NPFjcn9jAzTK6TxDm3F72jkdXAk8wZ1lcHDJzzJ/LN6aSgdBcvTHNsXJYsXJYsXJYsXJYsXJYsXJYsXJYsXJYsXJYsiuUSAuQC5ALkAuQC5ALkBDUxjGmHPY0yBBcAZOwgndRcknVmefYmuUjFnqkdVp69r0S7T/qKWJw8gaatOnSNJHWF5xTlGXB0mtyJMNig4cJ4j5r0mk1Uc0Un2c3NicGT3LbKbK+KrRA5/L6K4nlpcxibuk6bJmmQuObxWxNOR4ICPBvtMcD9BdXx2ocZ7H0aupx/TaL1y7rlSs5y54JqY0XlJS3zcmdVKlR4qhYZZEzsToZ5QfRQxy2ysTW5UXwOKsyTlNuTfZiKUVSPIZPkVnDleOamjGSO5USlixlyyyS3SEEoqkZ2MNpaeTgfRNPk2ZVIzkjcaLjKkgEbFeqjLctyOQ1Tpnq5SMC5BYuQWLkAuQC5ALkAuQC5AQ3LBXYuQWLkFi5BYuQWLkFlHOMe6kwOY0OMgQTaI11LuC182f0qL8WLfb+DMyqhh8aH1i257ajg4Fxda4QWjhsC2NOC42pnkU7T7N/HBKNG3Srx3XHXgeY/ddLS6yM41J8mlmwuLtF3DDj5KryOThRRPSR7kz7El0+I+C4848WdBcGRi6VjpHNRhOUGpR7QlFSVMuUa1w68V6XS6hZoX7nJzY3CVFHNXwWngub5WPMWbOkfDRewNWWrkm+uSWoFgyUHtjy+gpRm4u0YkrVFxtSQDzXpsmVPTuf2OPGNZVH7l5oXnYdHUI6gWJE4mfixqfrgqX2SLVA91vgPgrV0YJ6YhRTIM9OWWEZeYHUeBPyCjFEpdHjLK1zT+Vxb8D816bQybwnK1PEy3cts12yPE4ixrnEEwJgblVZcscauRZjg5ukZeSdpKeJe9jRaWgES5pLgfeIA2jT1THlU+DOTG4dmxcrSqxcgsXILFyCxcgsXILIblEhYuQWLkFi5BYuQWLkXYsz81yRuLLA59RoaTcGOLQ5pGrT+652tm4tNHR0bVNM8ZR2dp4IuNBhaHxe25zpjb3jpHzXJy5py4kbyRpuaDwVLd8omqfZcwWjI5Eq15HKPLKtqT4PFbECdN1U5NokkQ4lociZJoqUiWlbGlzvFkTKM+NZINfBDnX/AEyYm3X5Lra+PqYrRoaSVZKYybESB1C8/JU2jpwZsHVYRYVq7VFsMiw7tI/MPiD812sWS9FI5uSNalGw1cuPRuEdVSaJxM/Fnf64Kh9kyxhfcZ4D4Kz2MdFojRYXCIWRPfohJIy8Y/foI+alFUZkVsiYW0iTu6pUd5F5tP8A4hq9JpFWKJxdTL+ozRBlWzyxxq5OiqEZS4iRZphb6L27XNI84XC1GqeTJfsujr4MChCvc5bsj2f+71alV4F1oa2eAJ1jl7o9V0tJkU2/hGlqVKNI6xtQHYg+Gq3k76NPn3PtyCxcgsXILFyCxcgsiuUSuxcgsXILFyCxcgsXJYsuZdrPkuZ5Br6To6HplwhcqXJ0LKVdkFU9Fi5Iw82ujlKl3EGUK+pWK4DNHD1ZCwBVYs2ZIKrZaRzBC6+jy+rB4ZfBzNVi9OayRMfJK0OLeRn10+IXLyI3ov3OrYdFBFpFVCg0ZM+g/vR+Zv8AqXQwS/7fJE0s0f6kGbwWrDovI6qN8EomZmFSASqlyyZdy8yxp/K39Wgq190Qky0UvkiVsZssk4mJmFSGk8Ujy/3E3wy3hqejWjgAPReilkjhx2zgqLzZODRpUwAuHmzvM7Z2MWFY1SFXZa86L4lB+HFRz2O1BaNPAmfiFPHlai0iEoRcraMnL8rdh69S1w9k5oNsa3zvI6D4Ls6GblE5uuUU18mrct859i5BYuSzNi5DFi5BZBcoldi5BYuWRYuWBYuQWLlkWaWVHR3Kf14/JcnyDVo6ug/Sy6SuXJnQKWIfKgWdFZxjVOgYWLda5WJWjLLOCxUHx+gotEUzXBkKJkierMWR45qSIZIKcaZy5q+yxbmnQOIcOof/ALpW3qYKX1rplWBNQp9o7TDOloWlGjZFVRYMQQ3Etbz28nMlbeD/AMc19jXz/qi/udOCtaJMiejZNHPdpsVZSedzBgczwCYo7p0SZ0GBYQxod70CehO48tvJWe5UTlYaBQzB/BYkWRRj1XS8DrPp/VbGjhuyq+ka2sntxOuzdwdC0a7ndWavO8suOkVaXD6cfuz2+Fpvg3URVXKEmSKmEdNRx5AD1P8AtWVwiPueMU2HHrqu1479DOP5F/WiG5dA59hz4E8kbrsyrb4KFPOqRqNp3GXe7IIBO8AnjAVccsZOkXzwTgrZfuVhr2LkFkNyxZCxclixd9cuZJOwUZTUeS3FilllUT42oCJGyRmpK0RyRlCVSPtylZCxcgs1snqyCORn1/4XK8hH6kzr+PmnFxLdZ0BcpnRRmuqSsEzzKMGXm1HS4cN/BWY+SVmbRqqTRCS5N7AYiRHEKloJlpzEJHHdvaDmCnim7UzZUj+R5ADvAO/1Le0r3p43+DCSV/c6zIcWKlJrgZkLSnHbJoyi/VWGZZkVqX/6aTuQP6ln7Fbel5jP9jU1Mqcf3OiK1UXkDyhNHN5mz2uJw9HgX+0f0bS7w9X2DzV2FUpS/BGTOtCwiB4rO0RsnFGRiqm6qbtkyPJcJeTUcNJhnUDc+E/BbWPJ6cK92auXGpyTfSNx50VZaiCqYVbZNFSrUgEqtkhgmQyeLjPlw/fzUm6RhFLE1ZefL5rreMvbI4/k2rieGSTA18F0pTUVbObCMpuomlgcJEl414D5rl6nVua2x6OvpdI4fVPs5HHZTdjGua6GMPtHNj8QPcgzoCRMR+HhKnoVuX1Lolr8sYRpe5tXLp2cSxcliyG5QsqsXJYskoUvaGySLhBIiY46kaf1Wrq3JQtHQ8fKO+n37GvTy1oYGcGiGkbxwXLxZ543aZ18+CGVcoq18rcNWkHodCt+PkIP9RzJ+Nn/AJXZQeCDB0K3YzUlaZzpxlB1JUTYHE2PB4bHwVeox+pBr3LtLm9PIn7G7V1C85K06+D00TLcCCs9mTzcsg8VmyEi2mDncRT9m8tPiPBbHasy+UW8PVI1BVTRBcG5hcQHBVtUZTPmOwzKrH03i5j2lr282uEEKUJuE1KPtyZZyvYKq6g6thKhl1F0Bx/Gw6sf5iD4yFta1J1lj0yKO1fU0WmSsoV3d5h5H5grZ0kqcl9mamsVqP8A9I1TiQtdLg2uCCpVGqxTRIz8jo34mtV/ka2i3pP8Sp/8/RbCdY0vkgzopUUzBUxT1CbLEuDIaw1qlg90avPIch1KQj7sxJnQMaAABoANByCmQIq9RYbJRK1R8qtk0U6/ecGDz8OJRGGWqr4HgsPkz0jPw+EdUcTsJ3P1rrK6mnzRw4vuzk6nBPPm+EjYoYNrNt+a1suaU+WbmHDDEqiiSo/QqhyL6OTw1UuNRztzUcR/dEBn+UBdvSNelwee8g363PwTXLZs0bFyWLIb1ghYvQEuExFj2u5HXw2Kqyx3waRfgyPHkUmjqwV5+dwdM9QnatHyVU2SooY3Dh31qPBWYs88btEM2GGWFTMSvSLfBd3BqoZV8M89qtHPA77RqZdi7mQd26eXArm67FsnuXudbxup9THtfa/0JKrloo6RUcdVNEWegdEZizMzzBmoy5vvt1HXmCrMc6dPoWYmW4u9sjwI5EbhW5I0Nq7NjBYgscCNQdx8x1VVIwjbOuoVfRI5ntAwUq9LEjSP4VTq10lhPg6R/jWxilvg8T/dFUnTs224wFoI4rWafuNxhdqc7+70faSNHMGv5nhp84JW1o8bnkpfDKslTVGmzGTqoONImpHupjYaSSAAJ16KKi5OkS3n3IMePYtcP7Umr4h+rf8ALarMkWpbX7BSNZuOlVk0ylmGJcYZTEvdo0cOpJ4AbqMY7nySuka+W4IUmBu53c7+Zx3P1wVnZAmq1IWGEUalSSoNk0RV6to6qFWSPGBb3bju7b+7w9d/RSfCMFxmHnf0SKMNlymyArCDPFV8KDZKKM3McUGMceixBWyTdI5fLsRcXgbNtHnEn5LtaNNR5PO+Sa3ou3rbObYvQWQXLFldlbMS6zuGO80uOs2AgvAjWY0UZPg2tFs9ZKfRSwGesqYltPvBlhaGkRJEa9DutHJklFb0ehlp8eWDVcH6Bl0WASdBoufNqbtmxjxrHBRRaNHqq/SRLcRPp/XFRlifsTTKWIZKwm4u12RklJUyg2gWulngR06LfWqU4bMv8nPehliy+pg/KZLUrQSOP1BWi1R0jwKkrNGGSsKyRoOasIHIdosvOGccRT1YT/Fby/OPn68Fu4prItjMXXBYy3HsqtBaQVTkxuDF8mvSzGyGnjsq9t8oOVGT2sDq2FrNb7xYS3+83vN/zNCu0rUcsW+v9yqbtHH/AGbdpKlf2lOqdWAOEcQZ9FveR0scdSiV7tpU+1jEF1GkBt7bUc+66PmrPEJb5fsQU9zOo7EvqPwFB9R0uLTvuQHENk8TAC1Nc0szUSw4zt92kr1a33KlADrWGPee550bPAaj1XR0Glxxh60uyNn6jRPs2NaSIa0NHLQQuRKe+TLPY94jMmUaZqPe0NAmZCwsMpOqJJm/2ewhsFV4h9QAwd2NOoZ47E9dOCxJV9KJ3wa73QsGUjPr1dVBmSCpVA14KpkkUWfx3x+Ee91/KOp+CnFUZs3adHifTklWRsmWTB8fUAElBRl18XJMLDVk7o4/tVm5ENBEbnmeS2MOKzXyzPuTYc06Qu99xL39C7h5CB5LsQVRo8xq83qZG10XrlOzWsXJYshuULK7FyCzPY62qRaO6Q9vMTvB4agrnamG18e56fx+aUsSl+P4OtyvFSAZ8eAnw4LnvhnTizX+9aIZSRFUrLBIh9pO6MHh9LXQ+SxXHAXBUxQ08OKJGGURiQBPBWJURskp4sI0C82poqzBFiA17S10EEaypKTTTMN8H4NmWY1cFja1KgTa13dHC0gET4THkvTY8MM2GMpFO4gzLtViXFrjUMtIIDdG/wBVnHpMatJBtn63kWPFfD06gM3t+gvP54PHkcfgxKXBwvZzB/dc2xFKO65hez+6SHCPCSPJdTVZPW0cZlE39Nlv7RKM0Wf90H0DlR4ydTf7FWDmR0uSOswdBvKkCfMErSzvdml+5OWTmjk+yOUGrmFXFPHdpEubPF57lP0a0nzC6er1Khpljj2/+MSlUTa+0HPvY4dzR77u63xP7DXyWp47T+pk56RLHNs5j7Keyz8VXbia9xoUnXC4mKtRpkAA7tadSfAcTHW8hqo4IbY/qf8AZF8FbP39uObG686mbHBXq4uVKzNlWpVA1cf6KL5MHM1cyqY97qGD1a0xVxH9lT5tu/G78o/RbKwLFH1Mv4RlnbZTlraFNrASYGrju48XHxWrKe52YRdlYFEVWrCEqMzF4md1kzwZWYYr2bHPPBWQjbIS7OTyyia9Q16g7s/w2njH4vL4+C6mHGoo4fkdZT2R79zduV9nCsXJYsXJYshuUSFi5BZ4sFwdxi0+HD66rV1cbhaOv4nUbZvG/fr9y1SxRZtqOIXNqz0KdGnh8cHgFpUWq7LFIsNrIjNntlTVGjKZNKiZsOaDus0YMnHZUdXU+O7TsfLn1U4y9mRaObxGYmk6KgLD+bbyOyvjj3dEbouYXPWxqVXPC0zDlRLiM4ZzHrosLFIrcz857f8AZ+q4/e6IukD2rBq4BvuvjjpofLrHa0GphXoy/BhnDYWpeLTv8l0si28ojZ332U5m5tV+FcTaQ57QfL5z6rleUwpwWVDiuTpM+wzGYyhXJa0hr6dQkgQwglpJPAOB9VoYJSlgljXPujWknTRi9tMXTrUmNpva8h8kNMwIIn9Vfosc4TbkqM4Mcou2jXrZxRbh3eze15bThrdQSQ2BoVR/h5vL9SpNkNrcuS72fp2UGbXOFz4g6nhI5AAeSp1L+uvgjlu6Oao5C7NcU6pUluFouLLtvaOB7zWekF3CNNduis60WFJcyZdjVI/QKmLp4emGtDadOm2ABo1rW8OgXJ+vLPnlss310fm2b/ai5tcfd6bX02mHF8gv52x7o6mV3MHiVs/qOm/7Fu/g6fC/aXRewGx7CR7rgT6FsgrTyeOnF8O0WKRs5VhamZtPtBVo4cHXWypX/K0jVrOZGvAcSq6jp3fDl/oS5O5y/AU6FNtOkxtNjRDWtAa0DwC08k5Tlc3bMpEznqJKiGpVREqop1qykkYbMvH4kN1J0WUrINnL4uscU6DPsmnX8xH4R+66GDDXLOTr9csa2rtl1uggaAaADZbh5uUm3bPtyGLFyCxcgsiuWLK7FyWLFyOmqJRyOP1L2PQfK5mXC4u/Y9Zo9ZHUR+/uQtqGk4vbsdXD5xzUKUlRupmzhsaKjQRxVTi0TTJxXjdKM2WqVWVEymTtqLBmyRr1ijJUzLAU6zSHtBnopwnKPRGSPzXtN2bpYY3B9SkCdLNR17u3kulg1M58NWV82T5FgKTmAl/tncZ7vh3FVnnJSpqjDOgpVBMEQtR/+xW5HH9pfs+D3+2w0M1ue0DXqWCYjm305LqabyTUdmXn4ItmXhstfha9OrTcyq60iBLCDIMu3tGhkf8AKvlkjlg4z4RiuLZex4+8vL8QQ7aGDSmANhG5jqqYS9KO3H/JGeVpVEh+8U6choDWjkI+CzU59lW6TR8ZmjSAN5R4pXZBykifCRJfT7hIg26XDqOKrm3SjIjvs6zA57TbQtdZR9k33Roy1vFq0cmCc8lrls2FyuDhM1q4nNH2sDqWGB0J0NTrHEcguriWLRxt8zMpqJIOw9IdymHVqkaxqAeZOwCwvITbt8InCVnY9l/s8ZRLamJc2q/dtMT7Nscz+M+g8d1q5tfu+mHRtRXB+jUMSAANo4LTlFkiR2JCpfBJENTELIbK1XERupIjZlZhmjW9SsqNkXI56u99Yy4kN5Dj+y3sOH5OPrvIxx/THsnaQBA0A2AW4jzcsjk7fZ9uSyNi5LFi5LFi5LFkNyjZCxclixchncLkdPszGcou4uiQVJ3WpkwPuJ6LR+VjP6MnD+SOhVDDp7p/Ra7V9nX3rs0KWLDuqhtompFqlUKjRKy3SrKLRJMsMqqJmz2KikgYnanDMq0gHtDgHg69Zb81dhk4NtFcmcPiezeIom/DuFVm9hNtRvQE6O/Q+K3o6nDk+ifD/sVSdH3LM9cyrbiBUbIiKgLXAz/KQNOo5qObTRcLiVNnVZjmJp4c1aRuIHdAAIcXSACTwBM6a6LSxYouaTRJM5BohpLjc9xlz+JcdSVvt26XSKMk3J0ZuOxPd1MRxV+OFslDHZz2KxxOwJA3nT4ro48HFs2Vir2PtKuz8TXt6jUDy3SWF+zMywv4NPCYq2C0y0+s8Z69FpZcXyaWWDRvaOaNAeIkStLmJXCdHT5JlzK7BUqPMSQabO4GkcC4a7QdI3Wpln6cmor8s3YYU1uNkYtlFttNrWgcGj48z4rXalN8knJR6Mqvn5NQBpdI1LAJBGmpMaeo4rZxYXXRVLVRxrdN0jXwudB0BzbT4yrpYXFWUY/LYcmTYr/csjM2TAOq0pKzo70yOrmQCiojevYzcVjXO2kDmr4QbKMuohjVzdFC3nqt3HhS7PO6vykslxx8L5PVyvOS3fPuLksWLksWLksWLksWLksWRXKNkLFyWLFyWLFyWLFyzYs+hyqnjUjf0nkcmD6e0eRodCR8PNa0sTR39Pr8Wbp/yWWYwjQ6Dnw/p5qppHQ3Vwy9QxHVVtE0WmVlEzZ6+8LKQ3GdneIJa1o11k8Nvr9Ffixt3RqavV48Nb32ZRxZHEj9EeOuGiqGohk5i7IsJmDrQKsPLjqCGxF2wHRvzUpRV/RwS9RM99oKjGtp06Ya28l5DQBowDWB1KxgTdyZKb+m0YWIbotmPZrxuznDSdULuLQTwnadf0XVjUV9zuabFUej4C2wEtJfMM11nYDj6qTb3XZvOC23R5wlIlwY+CNjA4j9/kszlSuLIKF8M918GaLpaSR3bp2LTPHpz4SoqfqR+o1s+njJcHQ4OqHNFv8AwuXkxtM4eTG4Po28rzA0g+naSXODgB1bH/qqcmJzpl8c0ceK5Oj04Pf7xtH8oOvm7h5eqshgjHs42q8tztxck1NoaIAACvTro4mTNPI7k+T1csMhu5s+tqRtCreOLN7F5PUY+n/J6Nc9FhYoolPyuol7/wAHkvVqSXRozySnzJ2fLlmyNi5YsWLksWLksWLksWLksWLksWRShCxKCxKCxKCxKCxKCxKwE6fB6FRVyxRZv6fyWfDxdr7nplSNjHw9FRLA/Y7OHzGCX6k4v+xOzFu6Ec9QVW8TN+OswtXuR7djj006rKwsqy+R08O5FWvWuMrbxwUFweY1ureoybul8EZ1Vn2NaOSUXcXRWq4Rp2Lm+B/dR2x+DfxeUzQ/VTPOMpyGHUlhiY1tIIOnmCoLHtujq6XyEM0HGXD9jKzORNNneeRJA/C3meXGFdgx87pHS02NOVyfBSwWVPJcLTaBAkW6mCQDOo29Fs5JqkdaOs08ON6/k+4LJ6vtZc0hrRLTzJ0joo5Mn08F3/UNM3+tfyXK+BN0hhkndo08xqq4zdUThqcMnUZp/k+PwTnNM7AyIGo5gcfVZUkmZlOHyim/LajSDa88TAP6H5KzepKmar1ejm6c48fc6DK6b2gl+5gD+a0DSTxOpVM2ukeK8zqceXIo4Xwv4LsqBxRKGbEoLEoLEoLEoLEoLEoLEoLEoLEoLEoLEoLI5USFiUFiUFiUFiUFiUFiUFiUFiUFiVm2OBKcixKwLEoLEoLErIs+D479UJOcn2z7KwRsSgsShmxKDcJWeTFiVgdCUFiUFiUFiUFiUFiUFiUFiUFiUFiUFiUFiUFiUFkcpZGxKWLEpYsSlixKWLEpYsSlixKWLEpYsSlixKWLEpYsSlixKWLEpYsSlixKWLEpYsSlixKWLEpYsSlixKWLEpYsSlixKWLEpYsSlixKWLEpYsSlixKWLEpYsSlixKWLPEqNkRKWBKWBKWBKWBKWBKWBKWBKWBKWBKWBKWBKWBKWBKWBKWBKWBKWBKWBKWBKWBKWBKWBKWBKWBKWBKWBKWBKWBKWBKWBKWBKWBKWBKWD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5" descr="ดาวน์โหล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52"/>
            <a:ext cx="3357586" cy="225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643182"/>
            <a:ext cx="4500594" cy="337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2071702" cy="315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ดาวน์โหลด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929198"/>
            <a:ext cx="3143272" cy="1694902"/>
          </a:xfrm>
          <a:prstGeom prst="rect">
            <a:avLst/>
          </a:prstGeom>
        </p:spPr>
      </p:pic>
      <p:pic>
        <p:nvPicPr>
          <p:cNvPr id="10" name="รูปภาพ 9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2214554"/>
            <a:ext cx="2105025" cy="2171700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5715008" y="6072206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  <a:hlinkClick r:id="rId7"/>
              </a:rPr>
              <a:t>ภาพที่มาจาก  </a:t>
            </a:r>
            <a:r>
              <a:rPr lang="en-US" dirty="0" smtClean="0">
                <a:latin typeface="Angsana New" pitchFamily="18" charset="-34"/>
                <a:cs typeface="Angsana New" pitchFamily="18" charset="-34"/>
                <a:hlinkClick r:id="rId7"/>
              </a:rPr>
              <a:t>www.dailynews.co.th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 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การเพาะเลี้ยงเนื้อเยื่อด้วย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ระบบไบ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โอรี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แอคเตอร์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86116" y="1357298"/>
            <a:ext cx="564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ก่อน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อื่นก็มาทำความรู้จักกับเครื่องควบคุม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ซึ่งก็คือ เครื่องที่ใช้ในการให้อาหารพืช โดยขั้นตอนการทำงานของมันก็คือ แยกขวดใส่พืชที่ต้องการเพาะเลี้ยง และขวดใส่อาหารเหลวออกจากกัน โดยใช้วิธีดึงอาหารจากขวดอาหารมาให้พืชกินภายในขวดพืชที่ต้องการเพาะเลี้ยง ซึ่งขณะนี้มหาวิทยาลัยแม่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โจ้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ร่วมกับ 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วช.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ยื่นจดสิทธิบัตรกับกรมทรัพย์สินทางปัญญา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แล้ว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ผลงานดังกล่าวจัดแสดงอยู่ในงานมหกรรมพืชสวนโลกเฉลิมพระเกียรติฯ ราชพฤกษ์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ในปี 2549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ดาวน์โหลด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2" y="1500174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ดาวน์โหลด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14752"/>
            <a:ext cx="304802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1714480" y="0"/>
            <a:ext cx="6143668" cy="1214446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ขั้นตอนการเพาะเลี้ยงเนื้อเยื่อ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3143240" y="285728"/>
            <a:ext cx="292895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เพื่อศึกษาเปรียบเทียบความเข้มข้นของ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 –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Benzylaminopurine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(BA)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ต่างกันที่มีผลต่อการเจริญเติบโตของกล้วยน้ำว้ามะลิอ่องในสภาพปลอดเชื้อ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จมชั่วคราวต่อการเพาะเลี้ยงเนื้อเยื่อกล้วยน้ำว้า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มะลิอ่อง เพื่อเพิ่มปริมาณต้นพันธุ์ดีให้ได้ปริมาณมากในเวลาอันสั้น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867343"/>
            <a:ext cx="1857356" cy="299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ตัวยึดเนื้อหา 3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71942"/>
            <a:ext cx="5572164" cy="252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งานวิจัยที่เกี่ยวข้อง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43372" y="1428736"/>
            <a:ext cx="4543428" cy="5000660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เรื่อง “ระบบการผลิตต้นอ้อยพันธุ์ปลอดโรคด้วย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ระบบไบ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โอรี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แอคเตอร์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จมชั่วคราวขนาดอุตสาหกรรม” ซึ่งได้รับทุนสนับสนุนการวิจัยจาก 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วช.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โดยมี รศ.ดร.นพมณี โท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ปุญญา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นนท์ หัวหน้าโครงการวิจัยและทีมงานวิจัยจากคณะวิทยาศาสตร์และคณะวิศวกรรมและอุตสาหกรรมการเกษตร ร่วมให้การต้อนรับ ณ ห้องปฏิบัติการเพาะเลี้ยงเนื้อเยื่อพืช สาขาวิชาเทคโนโลยีชีวภาพ คณะวิทยาศาสตร์</a:t>
            </a:r>
          </a:p>
        </p:txBody>
      </p:sp>
      <p:pic>
        <p:nvPicPr>
          <p:cNvPr id="16386" name="Picture 2" descr="Thum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96728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ดาวน์โหลด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357694"/>
            <a:ext cx="2071702" cy="194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การดำเนินงานวิจัย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6186502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อุปกรณ์และสารเคมีที่ใช้ในการทดลอง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เครื่องมือที่ใช้ในการเตรียมอาหาร สูตร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Musashige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and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Skoog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(MS)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เครื่องชั่งจุดทศนิยม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ตำแหน่ง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เครื่องวัดความเป็นกรด-เบส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หม้อนึง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ความดันไอ(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autoclave)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ช้อนตักสารเคมี จุกยางดูดสาร 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เครื่องแก้วต่างๆ เช่น 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ปิเปต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บีกเกอร์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ขวดรูปชมพู่ กรวยแก้ว แท่งแก้วคนสาร ขวดเลี้ยงเนื้อเยื่อพร้อมฝาเกลียว ขนาด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ออนซ์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ดาวน์โหลด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72" y="214290"/>
            <a:ext cx="1472128" cy="183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ดาวน์โหลด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071678"/>
            <a:ext cx="1424234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286124"/>
            <a:ext cx="1928826" cy="1928826"/>
          </a:xfrm>
          <a:prstGeom prst="rect">
            <a:avLst/>
          </a:prstGeom>
        </p:spPr>
      </p:pic>
      <p:pic>
        <p:nvPicPr>
          <p:cNvPr id="8" name="รูปภาพ 7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5286388"/>
            <a:ext cx="1709742" cy="128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การดำเนินงานวิจัย (ต่อ)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4422"/>
            <a:ext cx="554356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อุปกรณ์และสารเคมีที่ใช้ในการทดลอง</a:t>
            </a: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เครื่องมือและอุปกรณ์ที่ใช้ในการย้ายเนื้อเยื่อ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ตู้ย้ายเนื้อเยื่อ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มีดผ่าตัด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ปากคีบขนาดต่างๆ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ตะแกรงวาเครื่องมือ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ตะเกียงแอลกอฮอล์  ไม้ขีดไฟ</a:t>
            </a:r>
          </a:p>
          <a:p>
            <a:pPr marL="514350" indent="-51435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-สารเคมีฆ่าเชื้อจุลินทรีย์ ได้แก่ แอลกอฮอล์ความเข้มข้น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70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95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เปอร์เซ็นต์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ดาวน์โหลด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857232"/>
            <a:ext cx="2143125" cy="1800225"/>
          </a:xfrm>
          <a:prstGeom prst="rect">
            <a:avLst/>
          </a:prstGeom>
        </p:spPr>
      </p:pic>
      <p:pic>
        <p:nvPicPr>
          <p:cNvPr id="5" name="รูปภาพ 4" descr="ดาวน์โหลด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928934"/>
            <a:ext cx="2609850" cy="1752600"/>
          </a:xfrm>
          <a:prstGeom prst="rect">
            <a:avLst/>
          </a:prstGeom>
        </p:spPr>
      </p:pic>
      <p:pic>
        <p:nvPicPr>
          <p:cNvPr id="6" name="รูปภาพ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929198"/>
            <a:ext cx="14763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979</Words>
  <Application>Microsoft Office PowerPoint</Application>
  <PresentationFormat>นำเสนอทางหน้าจอ (4:3)</PresentationFormat>
  <Paragraphs>125</Paragraphs>
  <Slides>29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ผลของ BA ที่มีต่อการเจริญเติบโตของการเพาะเลี้ยงเนื้อเยื่อกล้วยน้ำว้ามะลิอ่องด้วยระบบไบโอรีแอคเตอร์</vt:lpstr>
      <vt:lpstr>ภาพนิ่ง 2</vt:lpstr>
      <vt:lpstr>ภาพนิ่ง 3</vt:lpstr>
      <vt:lpstr>การเพาะเลี้ยงเนื้อเยื่อด้วยระบบไบโอรีแอคเตอร์</vt:lpstr>
      <vt:lpstr>ขั้นตอนการเพาะเลี้ยงเนื้อเยื่อ</vt:lpstr>
      <vt:lpstr>วัตถุประสงค์</vt:lpstr>
      <vt:lpstr>งานวิจัยที่เกี่ยวข้อง</vt:lpstr>
      <vt:lpstr>การดำเนินงานวิจัย</vt:lpstr>
      <vt:lpstr>การดำเนินงานวิจัย (ต่อ)</vt:lpstr>
      <vt:lpstr>การดำเนินงานวิจัย (ต่อ)</vt:lpstr>
      <vt:lpstr>การทดลอง</vt:lpstr>
      <vt:lpstr>ขั้นตอนการทำการทดลอง</vt:lpstr>
      <vt:lpstr>ขั้นตอนการทำการทดลอง(ต่อ)</vt:lpstr>
      <vt:lpstr>ขั้นตอนการทำการทดลอง(ต่อ)</vt:lpstr>
      <vt:lpstr>ผลการวิจัย</vt:lpstr>
      <vt:lpstr>ผลการวิจัย</vt:lpstr>
      <vt:lpstr>ลักษณะของต้นอ่อนกล้วยน้ำว้ามะลิอ่องที่เลี้ยงบนอาหารสูตร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 ภายใต้ระบบไบโอรีแอคเตอร์จมชั่วคราว</vt:lpstr>
      <vt:lpstr>การแตกกอของกล้วยน้ำว้ามะลิอ่องที่เลี้ยงบนอาหารสูตร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จำนวนต้นเฉลี่ยต่อชิ้นของต้นอ่อนกล้วยน้ำว้ามะลิอ่องที่เลี้ยงบนอาหารสูตร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จำนวนยอดเฉลี่ยต่อชิ้นของต้นอ่อนกล้วยน้ำว้ามะลิอ่องที่เลี้ยงบนอาหารสูตร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เส้นผ่าศูนย์กลางเฉลี่ยต่อชิ้นของต้นอ่อนกล้วยน้ำว้ามะลิอ่องที่เลี้ยงบนอาหารสูตร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ความสูงเฉลี่ยต่อชิ้นของต้นอ่อนกล้วยน้ำว้ามะลิอ่องที่เลี้ยงบนอาหารสูตร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จำนวนใบเฉลี่ยต่อชิ้นของต้นอ่อนกล้วยน้ำว้ามะลิอ่องที่เลี้ยงบนอาหารสูตร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ความยาวใบเฉลี่ยต่อชิ้นของต้นอ่อนกล้วยน้ำว้ามะลิอ่องที่เลี้ยงบนอาหารสูตร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จำนวนรากเฉลี่ยต่อชิ้นของต้นอ่อนกล้วยน้ำว้ามะลิอ่องที่เลี้ยงบนอาหารสูตร MS ที่เติม BA ความเข้มข้น 0 1 2 3 และ 4 มิลลิกรัมต่อลิตร ระยะเวลา 3 เดือน</vt:lpstr>
      <vt:lpstr>การเปรียบเทียบกับการทดลองที่ใช้ระบบไบโอรีแอคเตอร์</vt:lpstr>
      <vt:lpstr>สรุปผลการวิจัย</vt:lpstr>
      <vt:lpstr>กิตติกรรมประกาศ</vt:lpstr>
      <vt:lpstr>ขอขอบคุณค่ะ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ผลของการใช้ระบบไบโอรีแอคเตอร์จมชั่วคราวในการเพาะเลี้ยงเนื้อเยื่อกล้วยน้ำว้ามะลิอ่อง</dc:title>
  <dc:creator>Corporate Edition</dc:creator>
  <cp:lastModifiedBy>Corporate Edition</cp:lastModifiedBy>
  <cp:revision>51</cp:revision>
  <dcterms:created xsi:type="dcterms:W3CDTF">2013-04-18T07:25:20Z</dcterms:created>
  <dcterms:modified xsi:type="dcterms:W3CDTF">2013-04-20T19:15:19Z</dcterms:modified>
</cp:coreProperties>
</file>