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2" r:id="rId16"/>
    <p:sldId id="273" r:id="rId1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ลักษณะชุดรูปแบบ 1 - เน้น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ลักษณะชุดรูปแบบ 1 - เน้น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ลักษณะชุดรูปแบบ 1 - เน้น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>
      <p:cViewPr varScale="1">
        <p:scale>
          <a:sx n="62" d="100"/>
          <a:sy n="62" d="100"/>
        </p:scale>
        <p:origin x="-1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B6943-E4CE-4831-AE50-FAF93FFC2BCD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D3038-B7EA-483A-BBCB-E744EF53F810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D3038-B7EA-483A-BBCB-E744EF53F810}" type="slidenum">
              <a:rPr lang="th-TH" smtClean="0"/>
              <a:pPr/>
              <a:t>2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09BB5-3D35-44CF-A933-4E6E89985135}" type="datetimeFigureOut">
              <a:rPr lang="th-TH" smtClean="0"/>
              <a:pPr/>
              <a:t>29/04/56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DC831-B972-426B-A8EB-94462A17019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กลุ่ม 91"/>
          <p:cNvGrpSpPr/>
          <p:nvPr/>
        </p:nvGrpSpPr>
        <p:grpSpPr>
          <a:xfrm>
            <a:off x="1979712" y="1124744"/>
            <a:ext cx="2808313" cy="3240360"/>
            <a:chOff x="1979712" y="1124744"/>
            <a:chExt cx="2808313" cy="3240360"/>
          </a:xfrm>
        </p:grpSpPr>
        <p:cxnSp>
          <p:nvCxnSpPr>
            <p:cNvPr id="81" name="ตัวเชื่อมต่อตรง 80"/>
            <p:cNvCxnSpPr>
              <a:stCxn id="54" idx="0"/>
            </p:cNvCxnSpPr>
            <p:nvPr/>
          </p:nvCxnSpPr>
          <p:spPr>
            <a:xfrm flipH="1">
              <a:off x="1979712" y="1124744"/>
              <a:ext cx="280831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ตัวเชื่อมต่อตรง 83"/>
            <p:cNvCxnSpPr>
              <a:endCxn id="4" idx="0"/>
            </p:cNvCxnSpPr>
            <p:nvPr/>
          </p:nvCxnSpPr>
          <p:spPr>
            <a:xfrm>
              <a:off x="1979712" y="1124744"/>
              <a:ext cx="0" cy="32403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กลุ่ม 97"/>
          <p:cNvGrpSpPr/>
          <p:nvPr/>
        </p:nvGrpSpPr>
        <p:grpSpPr>
          <a:xfrm>
            <a:off x="827584" y="980728"/>
            <a:ext cx="7272808" cy="5544616"/>
            <a:chOff x="827584" y="980728"/>
            <a:chExt cx="7272808" cy="5544616"/>
          </a:xfrm>
        </p:grpSpPr>
        <p:grpSp>
          <p:nvGrpSpPr>
            <p:cNvPr id="97" name="กลุ่ม 96"/>
            <p:cNvGrpSpPr/>
            <p:nvPr/>
          </p:nvGrpSpPr>
          <p:grpSpPr>
            <a:xfrm>
              <a:off x="2915816" y="2636912"/>
              <a:ext cx="2952328" cy="432048"/>
              <a:chOff x="2771800" y="1988840"/>
              <a:chExt cx="2952328" cy="432048"/>
            </a:xfrm>
          </p:grpSpPr>
          <p:grpSp>
            <p:nvGrpSpPr>
              <p:cNvPr id="67" name="กลุ่ม 66"/>
              <p:cNvGrpSpPr/>
              <p:nvPr/>
            </p:nvGrpSpPr>
            <p:grpSpPr>
              <a:xfrm>
                <a:off x="2771800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65" name="ตัวเชื่อมต่อตรง 64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วงรี 65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68" name="กลุ่ม 67"/>
              <p:cNvGrpSpPr/>
              <p:nvPr/>
            </p:nvGrpSpPr>
            <p:grpSpPr>
              <a:xfrm>
                <a:off x="3347864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69" name="ตัวเชื่อมต่อตรง 68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" name="วงรี 69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71" name="กลุ่ม 70"/>
              <p:cNvGrpSpPr/>
              <p:nvPr/>
            </p:nvGrpSpPr>
            <p:grpSpPr>
              <a:xfrm>
                <a:off x="3923928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72" name="ตัวเชื่อมต่อตรง 71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วงรี 72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74" name="กลุ่ม 73"/>
              <p:cNvGrpSpPr/>
              <p:nvPr/>
            </p:nvGrpSpPr>
            <p:grpSpPr>
              <a:xfrm>
                <a:off x="4499992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75" name="ตัวเชื่อมต่อตรง 74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" name="วงรี 75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  <p:grpSp>
            <p:nvGrpSpPr>
              <p:cNvPr id="77" name="กลุ่ม 76"/>
              <p:cNvGrpSpPr/>
              <p:nvPr/>
            </p:nvGrpSpPr>
            <p:grpSpPr>
              <a:xfrm>
                <a:off x="5148064" y="1988840"/>
                <a:ext cx="576064" cy="432048"/>
                <a:chOff x="611560" y="1340768"/>
                <a:chExt cx="576064" cy="432048"/>
              </a:xfrm>
            </p:grpSpPr>
            <p:cxnSp>
              <p:nvCxnSpPr>
                <p:cNvPr id="78" name="ตัวเชื่อมต่อตรง 77"/>
                <p:cNvCxnSpPr/>
                <p:nvPr/>
              </p:nvCxnSpPr>
              <p:spPr>
                <a:xfrm>
                  <a:off x="827584" y="1484784"/>
                  <a:ext cx="0" cy="28803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วงรี 78"/>
                <p:cNvSpPr/>
                <p:nvPr/>
              </p:nvSpPr>
              <p:spPr>
                <a:xfrm>
                  <a:off x="611560" y="1340768"/>
                  <a:ext cx="57606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</p:grpSp>
        </p:grpSp>
        <p:grpSp>
          <p:nvGrpSpPr>
            <p:cNvPr id="93" name="กลุ่ม 92"/>
            <p:cNvGrpSpPr/>
            <p:nvPr/>
          </p:nvGrpSpPr>
          <p:grpSpPr>
            <a:xfrm>
              <a:off x="827584" y="980728"/>
              <a:ext cx="7272808" cy="5544616"/>
              <a:chOff x="683568" y="332656"/>
              <a:chExt cx="7272808" cy="5544616"/>
            </a:xfrm>
          </p:grpSpPr>
          <p:grpSp>
            <p:nvGrpSpPr>
              <p:cNvPr id="63" name="กลุ่ม 62"/>
              <p:cNvGrpSpPr/>
              <p:nvPr/>
            </p:nvGrpSpPr>
            <p:grpSpPr>
              <a:xfrm>
                <a:off x="683568" y="332656"/>
                <a:ext cx="7272808" cy="5544616"/>
                <a:chOff x="683568" y="332656"/>
                <a:chExt cx="7272808" cy="5544616"/>
              </a:xfrm>
            </p:grpSpPr>
            <p:sp>
              <p:nvSpPr>
                <p:cNvPr id="4" name="คำบรรยายภาพแบบวงรี 3"/>
                <p:cNvSpPr/>
                <p:nvPr/>
              </p:nvSpPr>
              <p:spPr>
                <a:xfrm>
                  <a:off x="683568" y="3717032"/>
                  <a:ext cx="2304256" cy="2160240"/>
                </a:xfrm>
                <a:prstGeom prst="wedgeEllipseCallout">
                  <a:avLst>
                    <a:gd name="adj1" fmla="val -6094"/>
                    <a:gd name="adj2" fmla="val 47047"/>
                  </a:avLst>
                </a:prstGeom>
                <a:noFill/>
                <a:ln w="571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5" name="คำบรรยายภาพแบบวงรี 4"/>
                <p:cNvSpPr/>
                <p:nvPr/>
              </p:nvSpPr>
              <p:spPr>
                <a:xfrm>
                  <a:off x="5652120" y="3573016"/>
                  <a:ext cx="2304256" cy="2160240"/>
                </a:xfrm>
                <a:prstGeom prst="wedgeEllipseCallout">
                  <a:avLst>
                    <a:gd name="adj1" fmla="val -6094"/>
                    <a:gd name="adj2" fmla="val 47047"/>
                  </a:avLst>
                </a:prstGeom>
                <a:noFill/>
                <a:ln w="571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6" name="คำบรรยายภาพแบบวงรี 5"/>
                <p:cNvSpPr/>
                <p:nvPr/>
              </p:nvSpPr>
              <p:spPr>
                <a:xfrm>
                  <a:off x="1547664" y="4365104"/>
                  <a:ext cx="432048" cy="432048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7" name="คำบรรยายภาพแบบวงรี 6"/>
                <p:cNvSpPr/>
                <p:nvPr/>
              </p:nvSpPr>
              <p:spPr>
                <a:xfrm>
                  <a:off x="6516216" y="4293096"/>
                  <a:ext cx="576064" cy="504056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cxnSp>
              <p:nvCxnSpPr>
                <p:cNvPr id="9" name="ตัวเชื่อมต่อตรง 8"/>
                <p:cNvCxnSpPr/>
                <p:nvPr/>
              </p:nvCxnSpPr>
              <p:spPr>
                <a:xfrm flipV="1">
                  <a:off x="1763688" y="2420888"/>
                  <a:ext cx="1224136" cy="2232248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ตัวเชื่อมต่อตรง 9"/>
                <p:cNvCxnSpPr/>
                <p:nvPr/>
              </p:nvCxnSpPr>
              <p:spPr>
                <a:xfrm>
                  <a:off x="2987824" y="2420888"/>
                  <a:ext cx="3240360" cy="0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ตัวเชื่อมต่อตรง 12"/>
                <p:cNvCxnSpPr/>
                <p:nvPr/>
              </p:nvCxnSpPr>
              <p:spPr>
                <a:xfrm>
                  <a:off x="5868144" y="980728"/>
                  <a:ext cx="936104" cy="3456384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" name="คำบรรยายภาพแบบวงรี 15"/>
                <p:cNvSpPr/>
                <p:nvPr/>
              </p:nvSpPr>
              <p:spPr>
                <a:xfrm>
                  <a:off x="3851920" y="4221088"/>
                  <a:ext cx="648072" cy="648072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17" name="คำบรรยายภาพแบบวงรี 16"/>
                <p:cNvSpPr/>
                <p:nvPr/>
              </p:nvSpPr>
              <p:spPr>
                <a:xfrm>
                  <a:off x="4572000" y="4221088"/>
                  <a:ext cx="648072" cy="601216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18" name="คำบรรยายภาพแบบวงรี 17"/>
                <p:cNvSpPr/>
                <p:nvPr/>
              </p:nvSpPr>
              <p:spPr>
                <a:xfrm>
                  <a:off x="3131840" y="4221088"/>
                  <a:ext cx="648072" cy="648072"/>
                </a:xfrm>
                <a:prstGeom prst="wedgeEllipseCallout">
                  <a:avLst>
                    <a:gd name="adj1" fmla="val -7640"/>
                    <a:gd name="adj2" fmla="val 46173"/>
                  </a:avLst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cxnSp>
              <p:nvCxnSpPr>
                <p:cNvPr id="23" name="ตัวเชื่อมต่อตรง 22"/>
                <p:cNvCxnSpPr>
                  <a:stCxn id="6" idx="0"/>
                </p:cNvCxnSpPr>
                <p:nvPr/>
              </p:nvCxnSpPr>
              <p:spPr>
                <a:xfrm flipV="1">
                  <a:off x="1763688" y="4221088"/>
                  <a:ext cx="3240360" cy="14401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ตัวเชื่อมต่อตรง 24"/>
                <p:cNvCxnSpPr>
                  <a:stCxn id="6" idx="8"/>
                  <a:endCxn id="17" idx="4"/>
                </p:cNvCxnSpPr>
                <p:nvPr/>
              </p:nvCxnSpPr>
              <p:spPr>
                <a:xfrm>
                  <a:off x="1728423" y="4794254"/>
                  <a:ext cx="3167613" cy="2805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0" name="กลุ่ม 39"/>
                <p:cNvGrpSpPr/>
                <p:nvPr/>
              </p:nvGrpSpPr>
              <p:grpSpPr>
                <a:xfrm>
                  <a:off x="4355976" y="3789040"/>
                  <a:ext cx="1008112" cy="1512168"/>
                  <a:chOff x="4355976" y="3789040"/>
                  <a:chExt cx="1008112" cy="1512168"/>
                </a:xfrm>
              </p:grpSpPr>
              <p:cxnSp>
                <p:nvCxnSpPr>
                  <p:cNvPr id="28" name="ตัวเชื่อมต่อตรง 27"/>
                  <p:cNvCxnSpPr/>
                  <p:nvPr/>
                </p:nvCxnSpPr>
                <p:spPr>
                  <a:xfrm flipH="1">
                    <a:off x="4572000" y="3861048"/>
                    <a:ext cx="504056" cy="1368152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1" name="วงรี 30"/>
                  <p:cNvSpPr/>
                  <p:nvPr/>
                </p:nvSpPr>
                <p:spPr>
                  <a:xfrm>
                    <a:off x="4860032" y="378904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  <p:sp>
                <p:nvSpPr>
                  <p:cNvPr id="32" name="วงรี 31"/>
                  <p:cNvSpPr/>
                  <p:nvPr/>
                </p:nvSpPr>
                <p:spPr>
                  <a:xfrm>
                    <a:off x="4355976" y="522920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</p:grpSp>
            <p:grpSp>
              <p:nvGrpSpPr>
                <p:cNvPr id="41" name="กลุ่ม 40"/>
                <p:cNvGrpSpPr/>
                <p:nvPr/>
              </p:nvGrpSpPr>
              <p:grpSpPr>
                <a:xfrm>
                  <a:off x="3707904" y="3789040"/>
                  <a:ext cx="1008112" cy="1512168"/>
                  <a:chOff x="4355976" y="3789040"/>
                  <a:chExt cx="1008112" cy="1512168"/>
                </a:xfrm>
              </p:grpSpPr>
              <p:cxnSp>
                <p:nvCxnSpPr>
                  <p:cNvPr id="42" name="ตัวเชื่อมต่อตรง 41"/>
                  <p:cNvCxnSpPr/>
                  <p:nvPr/>
                </p:nvCxnSpPr>
                <p:spPr>
                  <a:xfrm flipH="1">
                    <a:off x="4572000" y="3861048"/>
                    <a:ext cx="504056" cy="1368152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" name="วงรี 42"/>
                  <p:cNvSpPr/>
                  <p:nvPr/>
                </p:nvSpPr>
                <p:spPr>
                  <a:xfrm>
                    <a:off x="4860032" y="378904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  <p:sp>
                <p:nvSpPr>
                  <p:cNvPr id="44" name="วงรี 43"/>
                  <p:cNvSpPr/>
                  <p:nvPr/>
                </p:nvSpPr>
                <p:spPr>
                  <a:xfrm>
                    <a:off x="4355976" y="522920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</p:grpSp>
            <p:grpSp>
              <p:nvGrpSpPr>
                <p:cNvPr id="45" name="กลุ่ม 44"/>
                <p:cNvGrpSpPr/>
                <p:nvPr/>
              </p:nvGrpSpPr>
              <p:grpSpPr>
                <a:xfrm>
                  <a:off x="2987824" y="3789040"/>
                  <a:ext cx="1008112" cy="1512168"/>
                  <a:chOff x="4355976" y="3789040"/>
                  <a:chExt cx="1008112" cy="1512168"/>
                </a:xfrm>
              </p:grpSpPr>
              <p:cxnSp>
                <p:nvCxnSpPr>
                  <p:cNvPr id="46" name="ตัวเชื่อมต่อตรง 45"/>
                  <p:cNvCxnSpPr/>
                  <p:nvPr/>
                </p:nvCxnSpPr>
                <p:spPr>
                  <a:xfrm flipH="1">
                    <a:off x="4572000" y="3861048"/>
                    <a:ext cx="504056" cy="1368152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วงรี 46"/>
                  <p:cNvSpPr/>
                  <p:nvPr/>
                </p:nvSpPr>
                <p:spPr>
                  <a:xfrm>
                    <a:off x="4860032" y="378904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  <p:sp>
                <p:nvSpPr>
                  <p:cNvPr id="48" name="วงรี 47"/>
                  <p:cNvSpPr/>
                  <p:nvPr/>
                </p:nvSpPr>
                <p:spPr>
                  <a:xfrm>
                    <a:off x="4355976" y="5229200"/>
                    <a:ext cx="504056" cy="7200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h-TH"/>
                  </a:p>
                </p:txBody>
              </p:sp>
            </p:grpSp>
            <p:cxnSp>
              <p:nvCxnSpPr>
                <p:cNvPr id="52" name="ตัวเชื่อมต่อตรง 51"/>
                <p:cNvCxnSpPr/>
                <p:nvPr/>
              </p:nvCxnSpPr>
              <p:spPr>
                <a:xfrm flipH="1">
                  <a:off x="4860032" y="2420888"/>
                  <a:ext cx="1368152" cy="2016224"/>
                </a:xfrm>
                <a:prstGeom prst="line">
                  <a:avLst/>
                </a:prstGeom>
                <a:ln w="571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ส่วนโค้ง 53"/>
                <p:cNvSpPr/>
                <p:nvPr/>
              </p:nvSpPr>
              <p:spPr>
                <a:xfrm>
                  <a:off x="3419872" y="476672"/>
                  <a:ext cx="2448272" cy="1152128"/>
                </a:xfrm>
                <a:prstGeom prst="arc">
                  <a:avLst>
                    <a:gd name="adj1" fmla="val 16200000"/>
                    <a:gd name="adj2" fmla="val 5761021"/>
                  </a:avLst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56" name="วงรี 55"/>
                <p:cNvSpPr/>
                <p:nvPr/>
              </p:nvSpPr>
              <p:spPr>
                <a:xfrm>
                  <a:off x="4932040" y="332656"/>
                  <a:ext cx="216024" cy="14401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57" name="วงรี 56"/>
                <p:cNvSpPr/>
                <p:nvPr/>
              </p:nvSpPr>
              <p:spPr>
                <a:xfrm>
                  <a:off x="5940152" y="980728"/>
                  <a:ext cx="504056" cy="50405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sp>
              <p:nvSpPr>
                <p:cNvPr id="58" name="สี่เหลี่ยมคางหมู 57"/>
                <p:cNvSpPr/>
                <p:nvPr/>
              </p:nvSpPr>
              <p:spPr>
                <a:xfrm rot="10800000">
                  <a:off x="6539884" y="1299358"/>
                  <a:ext cx="1008112" cy="792088"/>
                </a:xfrm>
                <a:prstGeom prst="trapezoid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h-TH"/>
                </a:p>
              </p:txBody>
            </p:sp>
            <p:cxnSp>
              <p:nvCxnSpPr>
                <p:cNvPr id="60" name="ตัวเชื่อมต่อตรง 59"/>
                <p:cNvCxnSpPr/>
                <p:nvPr/>
              </p:nvCxnSpPr>
              <p:spPr>
                <a:xfrm>
                  <a:off x="6156176" y="2060848"/>
                  <a:ext cx="1224136" cy="0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กลุ่ม 90"/>
              <p:cNvGrpSpPr/>
              <p:nvPr/>
            </p:nvGrpSpPr>
            <p:grpSpPr>
              <a:xfrm>
                <a:off x="2051720" y="1628800"/>
                <a:ext cx="2520280" cy="2088232"/>
                <a:chOff x="2051720" y="1628800"/>
                <a:chExt cx="2520280" cy="2088232"/>
              </a:xfrm>
            </p:grpSpPr>
            <p:cxnSp>
              <p:nvCxnSpPr>
                <p:cNvPr id="86" name="ตัวเชื่อมต่อตรง 85"/>
                <p:cNvCxnSpPr/>
                <p:nvPr/>
              </p:nvCxnSpPr>
              <p:spPr>
                <a:xfrm flipH="1">
                  <a:off x="2195736" y="1628800"/>
                  <a:ext cx="2376264" cy="72008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ตัวเชื่อมต่อตรง 88"/>
                <p:cNvCxnSpPr/>
                <p:nvPr/>
              </p:nvCxnSpPr>
              <p:spPr>
                <a:xfrm flipH="1">
                  <a:off x="2051720" y="1700808"/>
                  <a:ext cx="72008" cy="201622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96" name="TextBox 95"/>
          <p:cNvSpPr txBox="1"/>
          <p:nvPr/>
        </p:nvSpPr>
        <p:spPr>
          <a:xfrm>
            <a:off x="4139952" y="69269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ผู้บริหาร</a:t>
            </a:r>
            <a:endParaRPr lang="th-TH" sz="2000" dirty="0"/>
          </a:p>
        </p:txBody>
      </p:sp>
      <p:sp>
        <p:nvSpPr>
          <p:cNvPr id="99" name="TextBox 98"/>
          <p:cNvSpPr txBox="1"/>
          <p:nvPr/>
        </p:nvSpPr>
        <p:spPr>
          <a:xfrm>
            <a:off x="3635896" y="1844824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องค์กรภายนอก</a:t>
            </a:r>
            <a:endParaRPr lang="th-TH" sz="2000" dirty="0"/>
          </a:p>
        </p:txBody>
      </p:sp>
      <p:sp>
        <p:nvSpPr>
          <p:cNvPr id="100" name="TextBox 99"/>
          <p:cNvSpPr txBox="1"/>
          <p:nvPr/>
        </p:nvSpPr>
        <p:spPr>
          <a:xfrm>
            <a:off x="5004048" y="620688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ประเมิน</a:t>
            </a:r>
            <a:r>
              <a:rPr lang="th-TH" sz="2000" dirty="0" err="1" smtClean="0"/>
              <a:t>ศูนย์ปศพพ.</a:t>
            </a:r>
            <a:endParaRPr lang="th-TH" sz="2000" dirty="0"/>
          </a:p>
        </p:txBody>
      </p:sp>
      <p:sp>
        <p:nvSpPr>
          <p:cNvPr id="101" name="TextBox 100"/>
          <p:cNvSpPr txBox="1"/>
          <p:nvPr/>
        </p:nvSpPr>
        <p:spPr>
          <a:xfrm>
            <a:off x="6228184" y="1268760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โรงเรียนพี่เลี้ยง</a:t>
            </a:r>
            <a:endParaRPr lang="th-TH" sz="20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804248" y="2060848"/>
            <a:ext cx="100811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โรงเรียนเครือข่าย</a:t>
            </a:r>
            <a:endParaRPr lang="th-TH" sz="2000" dirty="0"/>
          </a:p>
        </p:txBody>
      </p:sp>
      <p:grpSp>
        <p:nvGrpSpPr>
          <p:cNvPr id="107" name="กลุ่ม 106"/>
          <p:cNvGrpSpPr/>
          <p:nvPr/>
        </p:nvGrpSpPr>
        <p:grpSpPr>
          <a:xfrm>
            <a:off x="4716016" y="2348880"/>
            <a:ext cx="1368152" cy="400110"/>
            <a:chOff x="4716016" y="2348880"/>
            <a:chExt cx="1368152" cy="400110"/>
          </a:xfrm>
        </p:grpSpPr>
        <p:sp>
          <p:nvSpPr>
            <p:cNvPr id="103" name="TextBox 102"/>
            <p:cNvSpPr txBox="1"/>
            <p:nvPr/>
          </p:nvSpPr>
          <p:spPr>
            <a:xfrm>
              <a:off x="5292080" y="234888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000" dirty="0" smtClean="0"/>
                <a:t>นักเรียน</a:t>
              </a:r>
              <a:endParaRPr lang="th-TH" sz="2000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716016" y="234888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000" dirty="0" smtClean="0"/>
                <a:t>นักเรียน</a:t>
              </a:r>
              <a:endParaRPr lang="th-TH" sz="2000" dirty="0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2987824" y="234888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ครู</a:t>
            </a:r>
            <a:endParaRPr lang="th-TH" sz="2000" dirty="0"/>
          </a:p>
        </p:txBody>
      </p:sp>
      <p:grpSp>
        <p:nvGrpSpPr>
          <p:cNvPr id="108" name="กลุ่ม 107"/>
          <p:cNvGrpSpPr/>
          <p:nvPr/>
        </p:nvGrpSpPr>
        <p:grpSpPr>
          <a:xfrm>
            <a:off x="3419872" y="2348880"/>
            <a:ext cx="1368152" cy="400110"/>
            <a:chOff x="4716016" y="2348880"/>
            <a:chExt cx="1368152" cy="400110"/>
          </a:xfrm>
        </p:grpSpPr>
        <p:sp>
          <p:nvSpPr>
            <p:cNvPr id="109" name="TextBox 108"/>
            <p:cNvSpPr txBox="1"/>
            <p:nvPr/>
          </p:nvSpPr>
          <p:spPr>
            <a:xfrm>
              <a:off x="5292080" y="234888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000" dirty="0" smtClean="0"/>
                <a:t>นักเรียน</a:t>
              </a:r>
              <a:endParaRPr lang="th-TH" sz="2000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4716016" y="2348880"/>
              <a:ext cx="7920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2000" dirty="0" smtClean="0"/>
                <a:t>นักเรียน</a:t>
              </a:r>
              <a:endParaRPr lang="th-TH" sz="2000" dirty="0"/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3419872" y="400506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PBL1</a:t>
            </a:r>
            <a:endParaRPr lang="th-TH" sz="2000" dirty="0"/>
          </a:p>
        </p:txBody>
      </p:sp>
      <p:sp>
        <p:nvSpPr>
          <p:cNvPr id="112" name="TextBox 111"/>
          <p:cNvSpPr txBox="1"/>
          <p:nvPr/>
        </p:nvSpPr>
        <p:spPr>
          <a:xfrm>
            <a:off x="4139952" y="400506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PBL2</a:t>
            </a:r>
            <a:endParaRPr lang="th-TH" sz="2000" dirty="0"/>
          </a:p>
        </p:txBody>
      </p:sp>
      <p:sp>
        <p:nvSpPr>
          <p:cNvPr id="113" name="TextBox 112"/>
          <p:cNvSpPr txBox="1"/>
          <p:nvPr/>
        </p:nvSpPr>
        <p:spPr>
          <a:xfrm>
            <a:off x="4860032" y="400506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PBL3</a:t>
            </a:r>
            <a:endParaRPr lang="th-TH" sz="2000" dirty="0"/>
          </a:p>
        </p:txBody>
      </p:sp>
      <p:sp>
        <p:nvSpPr>
          <p:cNvPr id="114" name="TextBox 113"/>
          <p:cNvSpPr txBox="1"/>
          <p:nvPr/>
        </p:nvSpPr>
        <p:spPr>
          <a:xfrm>
            <a:off x="4932040" y="602700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Problem</a:t>
            </a:r>
          </a:p>
          <a:p>
            <a:r>
              <a:rPr lang="en-US" sz="1600" b="1" dirty="0" smtClean="0"/>
              <a:t>based </a:t>
            </a:r>
          </a:p>
          <a:p>
            <a:r>
              <a:rPr lang="en-US" sz="1600" b="1" dirty="0" smtClean="0"/>
              <a:t>Learning</a:t>
            </a:r>
            <a:endParaRPr lang="th-TH" sz="1600" dirty="0"/>
          </a:p>
        </p:txBody>
      </p:sp>
      <p:sp>
        <p:nvSpPr>
          <p:cNvPr id="115" name="TextBox 114"/>
          <p:cNvSpPr txBox="1"/>
          <p:nvPr/>
        </p:nvSpPr>
        <p:spPr>
          <a:xfrm>
            <a:off x="3923928" y="6027003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Project </a:t>
            </a:r>
            <a:endParaRPr lang="en-US" sz="1600" b="1" dirty="0" smtClean="0"/>
          </a:p>
          <a:p>
            <a:r>
              <a:rPr lang="en-US" sz="1600" b="1" dirty="0" smtClean="0"/>
              <a:t>based </a:t>
            </a:r>
          </a:p>
          <a:p>
            <a:r>
              <a:rPr lang="en-US" sz="1600" b="1" dirty="0" smtClean="0"/>
              <a:t>Learning</a:t>
            </a:r>
            <a:endParaRPr lang="th-TH" sz="1600" dirty="0"/>
          </a:p>
        </p:txBody>
      </p:sp>
      <p:sp>
        <p:nvSpPr>
          <p:cNvPr id="116" name="TextBox 115"/>
          <p:cNvSpPr txBox="1"/>
          <p:nvPr/>
        </p:nvSpPr>
        <p:spPr>
          <a:xfrm>
            <a:off x="2915816" y="6027003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Pattern </a:t>
            </a:r>
            <a:endParaRPr lang="en-US" sz="1600" b="1" dirty="0" smtClean="0"/>
          </a:p>
          <a:p>
            <a:r>
              <a:rPr lang="en-US" sz="1600" b="1" dirty="0" smtClean="0"/>
              <a:t>based </a:t>
            </a:r>
          </a:p>
          <a:p>
            <a:r>
              <a:rPr lang="en-US" sz="1600" b="1" dirty="0" smtClean="0"/>
              <a:t>Learning</a:t>
            </a:r>
            <a:endParaRPr lang="th-TH" sz="1600" dirty="0"/>
          </a:p>
        </p:txBody>
      </p:sp>
      <p:sp>
        <p:nvSpPr>
          <p:cNvPr id="118" name="TextBox 117"/>
          <p:cNvSpPr txBox="1"/>
          <p:nvPr/>
        </p:nvSpPr>
        <p:spPr>
          <a:xfrm>
            <a:off x="6300192" y="4365104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เด็กเกิดอุปนิสัยอยู่อย่างพอเพียง</a:t>
            </a:r>
            <a:endParaRPr lang="th-TH" sz="2000" dirty="0"/>
          </a:p>
        </p:txBody>
      </p:sp>
      <p:sp>
        <p:nvSpPr>
          <p:cNvPr id="119" name="TextBox 118"/>
          <p:cNvSpPr txBox="1"/>
          <p:nvPr/>
        </p:nvSpPr>
        <p:spPr>
          <a:xfrm>
            <a:off x="6084168" y="5445224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ครู</a:t>
            </a:r>
            <a:r>
              <a:rPr lang="th-TH" sz="2000" dirty="0" err="1" smtClean="0"/>
              <a:t>บูรณาการปศพพ.</a:t>
            </a:r>
            <a:endParaRPr lang="th-TH" sz="2000" dirty="0" smtClean="0"/>
          </a:p>
          <a:p>
            <a:r>
              <a:rPr lang="th-TH" sz="2000" dirty="0" smtClean="0"/>
              <a:t>ในการจัดการเรียนการสอน</a:t>
            </a:r>
            <a:endParaRPr lang="th-TH" sz="2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1259632" y="450912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หลักสูตร</a:t>
            </a:r>
            <a:endParaRPr lang="th-TH" sz="2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1187624" y="566124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แผนพัฒนาโรงเรียน</a:t>
            </a:r>
            <a:endParaRPr lang="th-TH" sz="2000" dirty="0"/>
          </a:p>
        </p:txBody>
      </p:sp>
      <p:cxnSp>
        <p:nvCxnSpPr>
          <p:cNvPr id="166" name="ตัวเชื่อมต่อตรง 165"/>
          <p:cNvCxnSpPr>
            <a:stCxn id="7" idx="6"/>
            <a:endCxn id="5" idx="6"/>
          </p:cNvCxnSpPr>
          <p:nvPr/>
        </p:nvCxnSpPr>
        <p:spPr>
          <a:xfrm>
            <a:off x="7236296" y="5193196"/>
            <a:ext cx="864096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ตัวเชื่อมต่อตรง 167"/>
          <p:cNvCxnSpPr>
            <a:stCxn id="5" idx="2"/>
            <a:endCxn id="7" idx="2"/>
          </p:cNvCxnSpPr>
          <p:nvPr/>
        </p:nvCxnSpPr>
        <p:spPr>
          <a:xfrm flipV="1">
            <a:off x="5796136" y="5193196"/>
            <a:ext cx="864096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ตัวเชื่อมต่อตรง 169"/>
          <p:cNvCxnSpPr>
            <a:stCxn id="4" idx="2"/>
            <a:endCxn id="6" idx="2"/>
          </p:cNvCxnSpPr>
          <p:nvPr/>
        </p:nvCxnSpPr>
        <p:spPr>
          <a:xfrm flipV="1">
            <a:off x="827584" y="5229200"/>
            <a:ext cx="864096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ตัวเชื่อมต่อตรง 171"/>
          <p:cNvCxnSpPr>
            <a:stCxn id="6" idx="6"/>
            <a:endCxn id="4" idx="6"/>
          </p:cNvCxnSpPr>
          <p:nvPr/>
        </p:nvCxnSpPr>
        <p:spPr>
          <a:xfrm>
            <a:off x="2123728" y="5229200"/>
            <a:ext cx="1008112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2987824" y="4581128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จิตศึกษา</a:t>
            </a:r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9" grpId="0"/>
      <p:bldP spid="100" grpId="0"/>
      <p:bldP spid="101" grpId="0"/>
      <p:bldP spid="102" grpId="0"/>
      <p:bldP spid="106" grpId="0"/>
      <p:bldP spid="111" grpId="0"/>
      <p:bldP spid="112" grpId="0"/>
      <p:bldP spid="113" grpId="0"/>
      <p:bldP spid="114" grpId="0"/>
      <p:bldP spid="115" grpId="0"/>
      <p:bldP spid="116" grpId="0"/>
      <p:bldP spid="118" grpId="0"/>
      <p:bldP spid="119" grpId="0"/>
      <p:bldP spid="127" grpId="0"/>
      <p:bldP spid="129" grpId="0"/>
      <p:bldP spid="17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195736" y="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Learning_6</a:t>
            </a: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548680"/>
            <a:ext cx="9144000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วัตถุประสงค์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แรงบันดาลใจ ทักษะการฟัง ทักษะการคิด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กิจกรรม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ใช้กับนักเรียนทั้งห้อง/กลุ่มใหญ่ ให้เล่าความประทับใจในชีวิตตน ให้เพื่อนฟังและ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h-TH" dirty="0" smtClean="0">
                <a:latin typeface="Calibri" pitchFamily="34" charset="0"/>
                <a:ea typeface="Calibri" pitchFamily="34" charset="0"/>
                <a:cs typeface="Cordia New" pitchFamily="34" charset="-34"/>
              </a:rPr>
              <a:t>              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เขียนลงในฟอร์ม เปิดโอกาสให้นำเสนอก่อนจะสรุปให้เกิดแรงบันดาลใจ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เรื่อง..........................................................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0" y="2564904"/>
          <a:ext cx="9143999" cy="4206240"/>
        </p:xfrm>
        <a:graphic>
          <a:graphicData uri="http://schemas.openxmlformats.org/drawingml/2006/table">
            <a:tbl>
              <a:tblPr/>
              <a:tblGrid>
                <a:gridCol w="1280512"/>
                <a:gridCol w="1836572"/>
                <a:gridCol w="1568256"/>
                <a:gridCol w="1535577"/>
                <a:gridCol w="1349115"/>
                <a:gridCol w="1573967"/>
              </a:tblGrid>
              <a:tr h="7101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>
                          <a:latin typeface="Calibri"/>
                          <a:ea typeface="Calibri"/>
                          <a:cs typeface="Cordia New"/>
                        </a:rPr>
                        <a:t>ชื่อผู้เล่าเรื่อง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>
                          <a:latin typeface="Calibri"/>
                          <a:ea typeface="Calibri"/>
                          <a:cs typeface="Cordia New"/>
                        </a:rPr>
                        <a:t>เรื่องเกี่ยวข้องกับใครเกี่ยวกับอะไร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>
                          <a:latin typeface="Calibri"/>
                          <a:ea typeface="Calibri"/>
                          <a:cs typeface="Cordia New"/>
                        </a:rPr>
                        <a:t>สถานที่และเวลาที่เกิดเหตุการณ์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>
                          <a:latin typeface="Calibri"/>
                          <a:ea typeface="Calibri"/>
                          <a:cs typeface="Cordia New"/>
                        </a:rPr>
                        <a:t>มีประโยชน์ต่อเราอย่างไร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>
                          <a:latin typeface="Calibri"/>
                          <a:ea typeface="Calibri"/>
                          <a:cs typeface="Cordia New"/>
                        </a:rPr>
                        <a:t>นำไปใช้อย่างไรได้บ้าง</a:t>
                      </a:r>
                      <a:endParaRPr lang="en-US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>
                          <a:latin typeface="Calibri"/>
                          <a:ea typeface="Calibri"/>
                          <a:cs typeface="Cordia New"/>
                        </a:rPr>
                        <a:t>ดีหรือไม่ดีควรหรือไม่ควรถูกหรือผิด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005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76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367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195736" y="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Learning_7</a:t>
            </a: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476672"/>
            <a:ext cx="9144000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วัตถุประสงค์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เพื่อรู้จักนักเรียนเป็นรายบุคคล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กิจกรรม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ใช้เป็น ”ตั๋วออก” เมื่อต้องการสำรวจผลการจัดการเรียนการสอนของนักเรียน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h-TH" dirty="0" smtClean="0">
                <a:latin typeface="Calibri" pitchFamily="34" charset="0"/>
                <a:ea typeface="Calibri" pitchFamily="34" charset="0"/>
                <a:cs typeface="Cordia New" pitchFamily="34" charset="-34"/>
              </a:rPr>
              <a:t>             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เป็นรายบุคคลแจ้งให้นักเรียนทราบก่อนจะออกจากห้องเรียน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หัวข้อ..........................................................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1" y="2564904"/>
          <a:ext cx="9143999" cy="4293096"/>
        </p:xfrm>
        <a:graphic>
          <a:graphicData uri="http://schemas.openxmlformats.org/drawingml/2006/table">
            <a:tbl>
              <a:tblPr bandCol="1">
                <a:tableStyleId>{35758FB7-9AC5-4552-8A53-C91805E547FA}</a:tableStyleId>
              </a:tblPr>
              <a:tblGrid>
                <a:gridCol w="2127508"/>
                <a:gridCol w="2293139"/>
                <a:gridCol w="4723352"/>
              </a:tblGrid>
              <a:tr h="6393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ได้อะไร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37" marR="685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ประโยชน์ที่ได้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37" marR="685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ปัญหาที่ต้องการความช่วยเหลือเร่งด่วน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37" marR="68537" marT="0" marB="0"/>
                </a:tc>
              </a:tr>
              <a:tr h="36536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dirty="0">
                        <a:latin typeface="Cordia New"/>
                        <a:ea typeface="Calibri"/>
                        <a:cs typeface="Cordia New"/>
                      </a:endParaRPr>
                    </a:p>
                  </a:txBody>
                  <a:tcPr marL="68537" marR="685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37" marR="685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37" marR="68537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195736" y="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Learning_8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476672"/>
            <a:ext cx="8977138" cy="22467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วัตถุประสงค์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ต้อง</a:t>
            </a:r>
            <a:r>
              <a:rPr kumimoji="0" lang="th-TH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จัดการความรู้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 และ</a:t>
            </a:r>
            <a:r>
              <a:rPr kumimoji="0" lang="th-TH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ถอดประสบการณ์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/ ภาระงานตามแนวคิด ปรัชญาของ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                    เศรษฐกิจพอเพียง จึงจะเข้าใจ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3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ห่วง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  2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  เงื่อนไข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กิจกรรม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 เล่าภาระงานที่ตนเองประทับใจที่สุด ลงในฟอร์ม เปิดโอกาสให้นำเสนอก่อนจะสรุป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h-TH" dirty="0" smtClean="0">
                <a:latin typeface="Calibri" pitchFamily="34" charset="0"/>
                <a:ea typeface="Calibri" pitchFamily="34" charset="0"/>
                <a:cs typeface="Cordia New" pitchFamily="34" charset="-34"/>
              </a:rPr>
              <a:t>             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ให้เกิดแรงบันดาลใจ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dirty="0" smtClean="0">
                <a:latin typeface="Calibri" pitchFamily="34" charset="0"/>
                <a:ea typeface="Calibri" pitchFamily="34" charset="0"/>
                <a:cs typeface="Cordia New" pitchFamily="34" charset="-34"/>
              </a:rPr>
              <a:t>เรื่อง.......................................................... 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0" y="2852936"/>
          <a:ext cx="8964489" cy="3935818"/>
        </p:xfrm>
        <a:graphic>
          <a:graphicData uri="http://schemas.openxmlformats.org/drawingml/2006/table">
            <a:tbl>
              <a:tblPr bandCol="1">
                <a:tableStyleId>{69C7853C-536D-4A76-A0AE-DD22124D55A5}</a:tableStyleId>
              </a:tblPr>
              <a:tblGrid>
                <a:gridCol w="1255374"/>
                <a:gridCol w="1800517"/>
                <a:gridCol w="1537469"/>
                <a:gridCol w="1670808"/>
                <a:gridCol w="1360592"/>
                <a:gridCol w="1339729"/>
              </a:tblGrid>
              <a:tr h="52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ภาระงาน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ความรู้ 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คุณธรรม 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/>
                        <a:t>พอประมาณ </a:t>
                      </a:r>
                      <a:endParaRPr lang="en-US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/>
                        <a:t>มีเหตุผล </a:t>
                      </a:r>
                      <a:endParaRPr lang="en-US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ภูมิคุ้มกัน 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  <a:tr h="1566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>
                          <a:cs typeface="+mn-cs"/>
                        </a:rPr>
                        <a:t>การจัดการด้วยความรู้</a:t>
                      </a:r>
                      <a:endParaRPr lang="en-US" sz="2800" dirty="0"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cs typeface="+mn-cs"/>
                        </a:rPr>
                        <a:t>KM</a:t>
                      </a:r>
                      <a:endParaRPr lang="th-TH" sz="2800" dirty="0" smtClean="0"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latin typeface="Cordia New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</a:tbl>
          </a:graphicData>
        </a:graphic>
      </p:graphicFrame>
      <p:grpSp>
        <p:nvGrpSpPr>
          <p:cNvPr id="11" name="กลุ่ม 10"/>
          <p:cNvGrpSpPr/>
          <p:nvPr/>
        </p:nvGrpSpPr>
        <p:grpSpPr>
          <a:xfrm>
            <a:off x="1475656" y="4077072"/>
            <a:ext cx="6696744" cy="864096"/>
            <a:chOff x="1475656" y="3573016"/>
            <a:chExt cx="6696744" cy="864096"/>
          </a:xfrm>
        </p:grpSpPr>
        <p:sp>
          <p:nvSpPr>
            <p:cNvPr id="24579" name="AutoShape 3"/>
            <p:cNvSpPr>
              <a:spLocks noChangeArrowheads="1"/>
            </p:cNvSpPr>
            <p:nvPr/>
          </p:nvSpPr>
          <p:spPr bwMode="auto">
            <a:xfrm>
              <a:off x="1475656" y="3573016"/>
              <a:ext cx="6696744" cy="864096"/>
            </a:xfrm>
            <a:prstGeom prst="leftRightArrowCallout">
              <a:avLst>
                <a:gd name="adj1" fmla="val 25000"/>
                <a:gd name="adj2" fmla="val 25000"/>
                <a:gd name="adj3" fmla="val 108182"/>
                <a:gd name="adj4" fmla="val 50000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h-TH"/>
            </a:p>
          </p:txBody>
        </p:sp>
        <p:sp>
          <p:nvSpPr>
            <p:cNvPr id="24581" name="Text Box 5"/>
            <p:cNvSpPr txBox="1">
              <a:spLocks noChangeArrowheads="1"/>
            </p:cNvSpPr>
            <p:nvPr/>
          </p:nvSpPr>
          <p:spPr bwMode="auto">
            <a:xfrm>
              <a:off x="3347864" y="3717032"/>
              <a:ext cx="2880320" cy="648072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h-TH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rdia New" pitchFamily="34" charset="-34"/>
                  <a:ea typeface="Angsana New" pitchFamily="18" charset="-34"/>
                  <a:cs typeface="Cordia New" pitchFamily="34" charset="-34"/>
                </a:rPr>
                <a:t>ถอดบทเรียน/ถอดประสบการณ์</a:t>
              </a:r>
              <a:endParaRPr kumimoji="0" lang="th-TH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ngsana New" pitchFamily="18" charset="-3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195736" y="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Learning_9</a:t>
            </a: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/>
        </p:nvGraphicFramePr>
        <p:xfrm>
          <a:off x="-1" y="2420888"/>
          <a:ext cx="9144001" cy="4473047"/>
        </p:xfrm>
        <a:graphic>
          <a:graphicData uri="http://schemas.openxmlformats.org/drawingml/2006/table">
            <a:tbl>
              <a:tblPr bandCol="1">
                <a:tableStyleId>{775DCB02-9BB8-47FD-8907-85C794F793BA}</a:tableStyleId>
              </a:tblPr>
              <a:tblGrid>
                <a:gridCol w="2915817"/>
                <a:gridCol w="1872208"/>
                <a:gridCol w="1890265"/>
                <a:gridCol w="2465711"/>
              </a:tblGrid>
              <a:tr h="2050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dirty="0">
                        <a:latin typeface="Cordia New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ก่อนทำ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ระหว่างทำ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หลังทำ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</a:tr>
              <a:tr h="2704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ทำอะไร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</a:tr>
              <a:tr h="4419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ทำกิจกรรมนี้ทำไม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</a:tr>
              <a:tr h="550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กิจกรรมนี้สำคัญอย่างไร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</a:tr>
              <a:tr h="550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กิจกรรมนี้</a:t>
                      </a:r>
                      <a:r>
                        <a:rPr lang="th-TH" sz="2800" dirty="0" smtClean="0"/>
                        <a:t>ทำอย่างไร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</a:tr>
              <a:tr h="3956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ผลที่เกิดขึ้นจากกิจกรรม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</a:tr>
              <a:tr h="550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ปัญหาที่พบ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</a:tr>
              <a:tr h="550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แก้ปัญหาอย่างไร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</a:tr>
              <a:tr h="550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ประโยชน์ที่ได้รับ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5636" marR="55636" marT="0" marB="0"/>
                </a:tc>
              </a:tr>
            </a:tbl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620688"/>
            <a:ext cx="9144000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วัตถุประสงค์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ทักษะการคิดและกระบวนการเรียนรู้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กิจกรรม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ใช้ถอดบทเรียนก่อน ระหว่างและหลัง ทำกิจกรรมต่างๆ ที่นักเรียนทุกคนในกลุ่ม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h-TH" dirty="0" smtClean="0">
                <a:latin typeface="Calibri" pitchFamily="34" charset="0"/>
                <a:ea typeface="Calibri" pitchFamily="34" charset="0"/>
                <a:cs typeface="Cordia New" pitchFamily="34" charset="-34"/>
              </a:rPr>
              <a:t>           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ได้ลงมือทำร่วมกัน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ประเด็น..........................................................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th-TH" sz="4400" b="1" dirty="0" smtClean="0"/>
              <a:t>หลักสูตรแกนกลาง  ๒๕๕๑</a:t>
            </a:r>
            <a:br>
              <a:rPr lang="th-TH" sz="4400" b="1" dirty="0" smtClean="0"/>
            </a:br>
            <a:r>
              <a:rPr lang="th-TH" sz="4400" b="1" dirty="0" smtClean="0"/>
              <a:t>สู่แผนการจัดการเรียนรู้บูรณาการเศรษฐกิจพอเพียง </a:t>
            </a:r>
            <a:endParaRPr lang="th-TH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-17060" y="1512454"/>
            <a:ext cx="2798360" cy="52322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หลักสูตรแกนกลาง ๕๑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841577" y="1828448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TextBox 5"/>
          <p:cNvSpPr txBox="1"/>
          <p:nvPr/>
        </p:nvSpPr>
        <p:spPr>
          <a:xfrm>
            <a:off x="3429000" y="1535311"/>
            <a:ext cx="2711356" cy="52322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กรอบหลักสูตรท้องถิ่น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9400" y="1521664"/>
            <a:ext cx="2514600" cy="52322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หลักสูตรสถานศึกษา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6229066" y="1831182"/>
            <a:ext cx="35143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2021561" y="3022976"/>
            <a:ext cx="2798360" cy="52322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หลักสูตรกลุ่มสาระฯ ๘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397439" y="2524832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7" idx="2"/>
          </p:cNvCxnSpPr>
          <p:nvPr/>
        </p:nvCxnSpPr>
        <p:spPr>
          <a:xfrm>
            <a:off x="7886700" y="2044884"/>
            <a:ext cx="0" cy="4799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374976" y="2565776"/>
            <a:ext cx="45117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281165" y="3989550"/>
            <a:ext cx="2187623" cy="52322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คำอธิบายรายวิชา</a:t>
            </a:r>
            <a:endParaRPr lang="th-TH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53000" y="4020327"/>
            <a:ext cx="1676400" cy="52322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รายวิชาพื้นฐาน</a:t>
            </a:r>
            <a:endParaRPr lang="th-TH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098" y="4051106"/>
            <a:ext cx="1743502" cy="52322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รายวิชาเพิ่มเติม</a:t>
            </a:r>
            <a:endParaRPr lang="th-TH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412792" y="3628363"/>
            <a:ext cx="0" cy="360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374283" y="4993944"/>
            <a:ext cx="2046312" cy="52322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โครงสร้างรายวิชา</a:t>
            </a:r>
            <a:endParaRPr lang="th-TH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3438383" y="4635881"/>
            <a:ext cx="0" cy="360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419872" y="5517232"/>
            <a:ext cx="0" cy="360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051720" y="5877272"/>
            <a:ext cx="2566668" cy="8309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หน่วยการเรียนรู้</a:t>
            </a:r>
          </a:p>
          <a:p>
            <a:pPr algn="ctr"/>
            <a:r>
              <a:rPr lang="th-T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บูรณาการเศรษฐกิจพอเพียง</a:t>
            </a:r>
            <a:endParaRPr lang="th-TH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00192" y="5877272"/>
            <a:ext cx="2843808" cy="8309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แผนการจัดการเรียนรู้</a:t>
            </a:r>
          </a:p>
          <a:p>
            <a:pPr algn="ctr"/>
            <a:r>
              <a:rPr lang="th-TH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บูรณาการเศรษฐกิจพอเพียง</a:t>
            </a:r>
            <a:endParaRPr lang="th-TH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Right Arrow 48"/>
          <p:cNvSpPr/>
          <p:nvPr/>
        </p:nvSpPr>
        <p:spPr>
          <a:xfrm>
            <a:off x="4659004" y="6419641"/>
            <a:ext cx="156918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Right Arrow 49"/>
          <p:cNvSpPr/>
          <p:nvPr/>
        </p:nvSpPr>
        <p:spPr>
          <a:xfrm>
            <a:off x="4468788" y="4312715"/>
            <a:ext cx="48421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1" name="Left Arrow 50"/>
          <p:cNvSpPr/>
          <p:nvPr/>
        </p:nvSpPr>
        <p:spPr>
          <a:xfrm>
            <a:off x="1807192" y="4297774"/>
            <a:ext cx="457200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2" name="Smiley Face 51"/>
          <p:cNvSpPr/>
          <p:nvPr/>
        </p:nvSpPr>
        <p:spPr>
          <a:xfrm>
            <a:off x="6950123" y="3140968"/>
            <a:ext cx="2172266" cy="1972447"/>
          </a:xfrm>
          <a:prstGeom prst="smileyFac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อุปนิสัยพอเพียง</a:t>
            </a:r>
            <a:endParaRPr lang="th-TH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3" name="Up Arrow 52"/>
          <p:cNvSpPr/>
          <p:nvPr/>
        </p:nvSpPr>
        <p:spPr>
          <a:xfrm flipH="1">
            <a:off x="7884368" y="5085184"/>
            <a:ext cx="269087" cy="6523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55" name="Straight Arrow Connector 54"/>
          <p:cNvCxnSpPr>
            <a:stCxn id="38" idx="2"/>
            <a:endCxn id="44" idx="1"/>
          </p:cNvCxnSpPr>
          <p:nvPr/>
        </p:nvCxnSpPr>
        <p:spPr>
          <a:xfrm>
            <a:off x="880849" y="4574326"/>
            <a:ext cx="1493434" cy="6812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7" idx="2"/>
            <a:endCxn id="44" idx="3"/>
          </p:cNvCxnSpPr>
          <p:nvPr/>
        </p:nvCxnSpPr>
        <p:spPr>
          <a:xfrm flipH="1">
            <a:off x="4420595" y="4543547"/>
            <a:ext cx="1370605" cy="7120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8679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9" grpId="0" animBg="1"/>
      <p:bldP spid="11" grpId="0" animBg="1"/>
      <p:bldP spid="36" grpId="0" animBg="1"/>
      <p:bldP spid="37" grpId="0" animBg="1"/>
      <p:bldP spid="38" grpId="0" animBg="1"/>
      <p:bldP spid="4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หลักสูตรแกนกลางการศึกษาขั้นพื้นฐาน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2551</a:t>
            </a:r>
            <a:endParaRPr lang="th-TH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124744"/>
            <a:ext cx="8991600" cy="5472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u="sng" dirty="0" smtClean="0"/>
              <a:t>จุดหมาย</a:t>
            </a:r>
            <a:r>
              <a:rPr lang="th-TH" sz="3200" b="1" dirty="0" smtClean="0"/>
              <a:t> </a:t>
            </a:r>
            <a:r>
              <a:rPr lang="th-TH" sz="3200" dirty="0"/>
              <a:t>เพื่อให้เกิดกับผู้เรียน เมื่อจบการศึกษาขั้นพื้นฐาน ๕ ข้อ)</a:t>
            </a:r>
          </a:p>
          <a:p>
            <a:r>
              <a:rPr lang="th-TH" sz="3200" dirty="0"/>
              <a:t>๑.มีคุณธรรม จริยธรรม และค่านิยมที่พึงประสงค์ เห็นคุณค่าของตนเอง</a:t>
            </a:r>
          </a:p>
          <a:p>
            <a:r>
              <a:rPr lang="th-TH" sz="3200" dirty="0"/>
              <a:t>มีวินัย และปฏิบัติตามหลักธรรมของพระพุทธศาสนาหรือศาสนาที่ตนนับถือ</a:t>
            </a:r>
          </a:p>
          <a:p>
            <a:r>
              <a:rPr lang="th-TH" sz="3200" i="1" u="sng" dirty="0"/>
              <a:t>ยึดหลักปรัชญาของเศรษฐกิจพอเพียง</a:t>
            </a:r>
          </a:p>
          <a:p>
            <a:r>
              <a:rPr lang="th-TH" sz="2800" b="1" u="sng" dirty="0" smtClean="0"/>
              <a:t>คุณลักษณะ</a:t>
            </a:r>
            <a:r>
              <a:rPr lang="th-TH" sz="2800" b="1" u="sng" dirty="0"/>
              <a:t>อันพึงประสงค์ </a:t>
            </a:r>
            <a:r>
              <a:rPr lang="th-TH" sz="2800" dirty="0"/>
              <a:t>เพื่อให้สามารถอยู่ร่วมกับผู้อื่นในสังคม ได้อย่างมีความสุข ในฐานะเป็นพลเมืองไทยและพลเมืองโลก</a:t>
            </a:r>
          </a:p>
          <a:p>
            <a:r>
              <a:rPr lang="th-TH" sz="2800" dirty="0"/>
              <a:t>รักชาติ ศาสน์ กษัตริย์ / ซื่อสัตย์สุจริต / มีวินัย / ใฝ่เรียนรู้ /</a:t>
            </a:r>
          </a:p>
          <a:p>
            <a:r>
              <a:rPr lang="th-TH" sz="2800" u="sng" dirty="0"/>
              <a:t>อยู่อย่างพอเพียง </a:t>
            </a:r>
            <a:r>
              <a:rPr lang="th-TH" sz="2800" dirty="0"/>
              <a:t>/ มุ่งมั่นในการทำงาน / รักความเป็นไทย / มีจิตสาธารณะ</a:t>
            </a:r>
          </a:p>
          <a:p>
            <a:r>
              <a:rPr lang="th-TH" sz="2800" b="1" u="sng" dirty="0" smtClean="0"/>
              <a:t>มาตรฐาน</a:t>
            </a:r>
            <a:r>
              <a:rPr lang="th-TH" sz="2800" b="1" u="sng" dirty="0"/>
              <a:t>เรียนรู้ สาระสังคมฯ เศรษฐศาสตร์ ส.๓.๑</a:t>
            </a:r>
          </a:p>
          <a:p>
            <a:r>
              <a:rPr lang="th-TH" sz="2800" dirty="0"/>
              <a:t>เข้าใจและสามารถบริหารจัดการทรัพยากรในการผลิตและบริโภค การใช้ทรัพยากรที่มีอยู่จำกัดได้อย่างมีประสิทธิภาพและคุ้มค่า รวมทั้ง</a:t>
            </a:r>
            <a:r>
              <a:rPr lang="th-TH" sz="2800" i="1" u="sng" dirty="0"/>
              <a:t>เข้าใจหลักการของเศรษฐกิจพอเพียง </a:t>
            </a:r>
            <a:r>
              <a:rPr lang="th-TH" sz="2800" dirty="0"/>
              <a:t>เพื่อการดำรงชีวิตอย่างมีดุลยภาพ</a:t>
            </a:r>
          </a:p>
        </p:txBody>
      </p:sp>
    </p:spTree>
    <p:extLst>
      <p:ext uri="{BB962C8B-B14F-4D97-AF65-F5344CB8AC3E}">
        <p14:creationId xmlns="" xmlns:p14="http://schemas.microsoft.com/office/powerpoint/2010/main" val="320113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1547664" y="1124745"/>
            <a:ext cx="59766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/>
              <a:t>หลักสำคัญของ </a:t>
            </a:r>
            <a:r>
              <a:rPr lang="en-US" dirty="0" smtClean="0"/>
              <a:t>Pattern-based Learning </a:t>
            </a:r>
            <a:r>
              <a:rPr lang="th-TH" dirty="0" smtClean="0"/>
              <a:t>คือ กัลยาณมิตรและสิ่งแวดล้อม พุทธธรรมข้อนี้คือ </a:t>
            </a:r>
            <a:r>
              <a:rPr lang="th-TH" dirty="0" err="1" smtClean="0"/>
              <a:t>ปรโตโฆ</a:t>
            </a:r>
            <a:r>
              <a:rPr lang="th-TH" dirty="0" smtClean="0"/>
              <a:t>สะ (เสียงจากผู้อื่น) นั่นคือ "คำถาม" ครูให้มาตั้งคำถาม ส่วน "สิ่งแวดล้อม" หมายถึงการ </a:t>
            </a:r>
            <a:r>
              <a:rPr lang="en-US" dirty="0" smtClean="0"/>
              <a:t>setting </a:t>
            </a:r>
            <a:r>
              <a:rPr lang="th-TH" dirty="0" smtClean="0"/>
              <a:t>ที่ท่านอาจารย์</a:t>
            </a:r>
            <a:r>
              <a:rPr lang="th-TH" dirty="0" err="1" smtClean="0"/>
              <a:t>ดุษฏี</a:t>
            </a:r>
            <a:r>
              <a:rPr lang="th-TH" dirty="0" smtClean="0"/>
              <a:t> กล่าวถึง คือ การสร้างบรรยากาศ เพื่อกระตุ้นการเรียนรู้ เช่น ใช้สื่อ วิดีโอ เป็นต้น เป้าหมายสำคัญอย่างหนึ่งในขั้นนี้คือ สร้าง "ฉันทะ"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วงรี 7"/>
          <p:cNvSpPr/>
          <p:nvPr/>
        </p:nvSpPr>
        <p:spPr>
          <a:xfrm>
            <a:off x="1403648" y="476672"/>
            <a:ext cx="6048672" cy="496855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วงรี 6"/>
          <p:cNvSpPr/>
          <p:nvPr/>
        </p:nvSpPr>
        <p:spPr>
          <a:xfrm>
            <a:off x="2123728" y="1052736"/>
            <a:ext cx="4680520" cy="3816424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วงรี 5"/>
          <p:cNvSpPr/>
          <p:nvPr/>
        </p:nvSpPr>
        <p:spPr>
          <a:xfrm>
            <a:off x="2771800" y="1556792"/>
            <a:ext cx="3528392" cy="273630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คำบรรยายภาพแบบวงรี 3"/>
          <p:cNvSpPr/>
          <p:nvPr/>
        </p:nvSpPr>
        <p:spPr>
          <a:xfrm>
            <a:off x="3419872" y="2132856"/>
            <a:ext cx="2016224" cy="1440160"/>
          </a:xfrm>
          <a:prstGeom prst="wedgeEllipseCallout">
            <a:avLst>
              <a:gd name="adj1" fmla="val -4891"/>
              <a:gd name="adj2" fmla="val 463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dirty="0" smtClean="0">
                <a:solidFill>
                  <a:schemeClr val="bg1">
                    <a:lumMod val="95000"/>
                  </a:schemeClr>
                </a:solidFill>
              </a:rPr>
              <a:t>ใฝ่เรียนรู้</a:t>
            </a:r>
          </a:p>
          <a:p>
            <a:r>
              <a:rPr lang="th-TH" sz="2700" dirty="0" smtClean="0">
                <a:solidFill>
                  <a:schemeClr val="bg1">
                    <a:lumMod val="95000"/>
                  </a:schemeClr>
                </a:solidFill>
              </a:rPr>
              <a:t>จิตสาธารณะ</a:t>
            </a:r>
            <a:endParaRPr lang="th-TH" sz="27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10" name="ตัวเชื่อมต่อตรง 9"/>
          <p:cNvCxnSpPr>
            <a:stCxn id="4" idx="2"/>
          </p:cNvCxnSpPr>
          <p:nvPr/>
        </p:nvCxnSpPr>
        <p:spPr>
          <a:xfrm flipH="1" flipV="1">
            <a:off x="2771800" y="2780928"/>
            <a:ext cx="648072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ตรง 11"/>
          <p:cNvCxnSpPr/>
          <p:nvPr/>
        </p:nvCxnSpPr>
        <p:spPr>
          <a:xfrm flipH="1">
            <a:off x="5292080" y="2852936"/>
            <a:ext cx="10081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23928" y="54868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ผู้บริหาร</a:t>
            </a:r>
            <a:endParaRPr lang="th-TH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51920" y="112474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chemeClr val="tx2">
                    <a:lumMod val="75000"/>
                  </a:schemeClr>
                </a:solidFill>
              </a:rPr>
              <a:t>ทีมขับเคลื่อน</a:t>
            </a:r>
            <a:endParaRPr lang="th-TH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67944" y="1628800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solidFill>
                  <a:schemeClr val="accent6">
                    <a:lumMod val="50000"/>
                  </a:schemeClr>
                </a:solidFill>
              </a:rPr>
              <a:t>ครู</a:t>
            </a:r>
            <a:endParaRPr lang="th-TH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75856" y="3645024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chemeClr val="accent6">
                    <a:lumMod val="50000"/>
                  </a:schemeClr>
                </a:solidFill>
              </a:rPr>
              <a:t>ดูแลนักเรียนเป็นรายบุคคล</a:t>
            </a:r>
            <a:endParaRPr lang="th-TH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59832" y="328498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chemeClr val="accent6">
                    <a:lumMod val="50000"/>
                  </a:schemeClr>
                </a:solidFill>
              </a:rPr>
              <a:t>จิตศึกษา</a:t>
            </a:r>
            <a:endParaRPr lang="th-TH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15816" y="292494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ICT</a:t>
            </a:r>
            <a:endParaRPr lang="th-TH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64088" y="2852936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3PBL</a:t>
            </a:r>
            <a:endParaRPr lang="th-TH" sz="2400" dirty="0">
              <a:solidFill>
                <a:schemeClr val="accent6">
                  <a:lumMod val="50000"/>
                </a:schemeClr>
              </a:solidFill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20072" y="3212976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err="1" smtClean="0">
                <a:solidFill>
                  <a:schemeClr val="accent6">
                    <a:lumMod val="50000"/>
                  </a:schemeClr>
                </a:solidFill>
              </a:rPr>
              <a:t>โค๊ช</a:t>
            </a:r>
            <a:endParaRPr lang="th-TH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99792" y="4005064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chemeClr val="tx2">
                    <a:lumMod val="75000"/>
                  </a:schemeClr>
                </a:solidFill>
              </a:rPr>
              <a:t>เชิญชวน</a:t>
            </a:r>
            <a:endParaRPr lang="th-TH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51920" y="4293096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err="1" smtClean="0">
                <a:solidFill>
                  <a:schemeClr val="tx2">
                    <a:lumMod val="75000"/>
                  </a:schemeClr>
                </a:solidFill>
              </a:rPr>
              <a:t>กลัยณ</a:t>
            </a:r>
            <a:r>
              <a:rPr lang="th-TH" dirty="0" smtClean="0">
                <a:solidFill>
                  <a:schemeClr val="tx2">
                    <a:lumMod val="75000"/>
                  </a:schemeClr>
                </a:solidFill>
              </a:rPr>
              <a:t>มิตร</a:t>
            </a:r>
            <a:endParaRPr lang="th-TH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76056" y="4149080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chemeClr val="tx2">
                    <a:lumMod val="75000"/>
                  </a:schemeClr>
                </a:solidFill>
              </a:rPr>
              <a:t>เป็นแบบอย่าง</a:t>
            </a:r>
            <a:endParaRPr lang="th-TH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483768" y="465313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กลัยณ</a:t>
            </a:r>
            <a:r>
              <a:rPr lang="th-TH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มิตร</a:t>
            </a:r>
            <a:endParaRPr lang="th-TH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07904" y="494116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เป็นแบบอย่าง</a:t>
            </a:r>
            <a:endParaRPr lang="th-TH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64088" y="458112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j-cs"/>
              </a:rPr>
              <a:t>PDCA</a:t>
            </a:r>
            <a:endParaRPr lang="th-TH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+mj-cs"/>
            </a:endParaRPr>
          </a:p>
        </p:txBody>
      </p:sp>
      <p:sp>
        <p:nvSpPr>
          <p:cNvPr id="29" name="คำบรรยายภาพแบบสี่เหลี่ยม 28"/>
          <p:cNvSpPr/>
          <p:nvPr/>
        </p:nvSpPr>
        <p:spPr>
          <a:xfrm>
            <a:off x="0" y="908720"/>
            <a:ext cx="1656184" cy="432048"/>
          </a:xfrm>
          <a:prstGeom prst="wedgeRectCallout">
            <a:avLst>
              <a:gd name="adj1" fmla="val 17584"/>
              <a:gd name="adj2" fmla="val 46375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สยามกัม</a:t>
            </a:r>
            <a:r>
              <a:rPr lang="th-TH" dirty="0" smtClean="0"/>
              <a:t>มาจล</a:t>
            </a:r>
            <a:endParaRPr lang="th-TH" dirty="0"/>
          </a:p>
        </p:txBody>
      </p:sp>
      <p:sp>
        <p:nvSpPr>
          <p:cNvPr id="31" name="คำบรรยายภาพแบบสี่เหลี่ยม 30"/>
          <p:cNvSpPr/>
          <p:nvPr/>
        </p:nvSpPr>
        <p:spPr>
          <a:xfrm>
            <a:off x="0" y="1556792"/>
            <a:ext cx="1368152" cy="504056"/>
          </a:xfrm>
          <a:prstGeom prst="wedgeRectCallout">
            <a:avLst>
              <a:gd name="adj1" fmla="val 46396"/>
              <a:gd name="adj2" fmla="val -16110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กองทุนไทย</a:t>
            </a:r>
            <a:endParaRPr lang="th-TH" dirty="0"/>
          </a:p>
        </p:txBody>
      </p:sp>
      <p:sp>
        <p:nvSpPr>
          <p:cNvPr id="30" name="คำบรรยายภาพแบบสี่เหลี่ยม 29"/>
          <p:cNvSpPr/>
          <p:nvPr/>
        </p:nvSpPr>
        <p:spPr>
          <a:xfrm>
            <a:off x="179512" y="188640"/>
            <a:ext cx="2232248" cy="504056"/>
          </a:xfrm>
          <a:prstGeom prst="wedgeRectCallout">
            <a:avLst>
              <a:gd name="adj1" fmla="val 44262"/>
              <a:gd name="adj2" fmla="val 34281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LLEN</a:t>
            </a:r>
            <a:r>
              <a:rPr lang="th-TH" dirty="0" smtClean="0"/>
              <a:t>มหาสารคาม</a:t>
            </a:r>
            <a:endParaRPr lang="th-TH" dirty="0"/>
          </a:p>
        </p:txBody>
      </p:sp>
      <p:cxnSp>
        <p:nvCxnSpPr>
          <p:cNvPr id="36" name="ลูกศรเชื่อมต่อแบบตรง 35"/>
          <p:cNvCxnSpPr/>
          <p:nvPr/>
        </p:nvCxnSpPr>
        <p:spPr>
          <a:xfrm>
            <a:off x="1907704" y="692696"/>
            <a:ext cx="432048" cy="432048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ลูกศรเชื่อมต่อแบบตรง 37"/>
          <p:cNvCxnSpPr>
            <a:stCxn id="29" idx="3"/>
          </p:cNvCxnSpPr>
          <p:nvPr/>
        </p:nvCxnSpPr>
        <p:spPr>
          <a:xfrm>
            <a:off x="1656184" y="1124744"/>
            <a:ext cx="432048" cy="216024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ลูกศรเชื่อมต่อแบบตรง 39"/>
          <p:cNvCxnSpPr>
            <a:stCxn id="31" idx="3"/>
          </p:cNvCxnSpPr>
          <p:nvPr/>
        </p:nvCxnSpPr>
        <p:spPr>
          <a:xfrm>
            <a:off x="1368152" y="1808820"/>
            <a:ext cx="432048" cy="360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1" name="คำบรรยายภาพแบบวงรี 40"/>
          <p:cNvSpPr/>
          <p:nvPr/>
        </p:nvSpPr>
        <p:spPr>
          <a:xfrm>
            <a:off x="6948264" y="260648"/>
            <a:ext cx="1872208" cy="1224136"/>
          </a:xfrm>
          <a:prstGeom prst="wedgeEllipseCallout">
            <a:avLst>
              <a:gd name="adj1" fmla="val -11065"/>
              <a:gd name="adj2" fmla="val 486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/>
              <a:t>โรงเรียนเครือข่าย</a:t>
            </a:r>
            <a:endParaRPr lang="th-TH" sz="3200" b="1" dirty="0"/>
          </a:p>
        </p:txBody>
      </p:sp>
      <p:cxnSp>
        <p:nvCxnSpPr>
          <p:cNvPr id="42" name="ลูกศรเชื่อมต่อแบบตรง 41"/>
          <p:cNvCxnSpPr/>
          <p:nvPr/>
        </p:nvCxnSpPr>
        <p:spPr>
          <a:xfrm flipV="1">
            <a:off x="6948264" y="1340768"/>
            <a:ext cx="381752" cy="3315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9" name="คำบรรยายภาพแบบสี่เหลี่ยม 48"/>
          <p:cNvSpPr/>
          <p:nvPr/>
        </p:nvSpPr>
        <p:spPr>
          <a:xfrm>
            <a:off x="0" y="6093296"/>
            <a:ext cx="9144000" cy="764704"/>
          </a:xfrm>
          <a:prstGeom prst="wedgeRectCallout">
            <a:avLst>
              <a:gd name="adj1" fmla="val -16298"/>
              <a:gd name="adj2" fmla="val 495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/>
              <a:t>ภาพความสำเร็จการ</a:t>
            </a:r>
            <a:r>
              <a:rPr lang="th-TH" sz="3200" b="1" dirty="0" err="1" smtClean="0"/>
              <a:t>ขับเคลื่อนปศพพ.</a:t>
            </a:r>
            <a:r>
              <a:rPr lang="th-TH" sz="3200" b="1" dirty="0" smtClean="0"/>
              <a:t> โรงเรียนเชียงยืนพิทยาคม</a:t>
            </a:r>
            <a:endParaRPr lang="th-TH" sz="3200" b="1" dirty="0"/>
          </a:p>
        </p:txBody>
      </p:sp>
      <p:cxnSp>
        <p:nvCxnSpPr>
          <p:cNvPr id="59" name="ตัวเชื่อมต่อตรง 58"/>
          <p:cNvCxnSpPr/>
          <p:nvPr/>
        </p:nvCxnSpPr>
        <p:spPr>
          <a:xfrm flipH="1">
            <a:off x="6300192" y="2852936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ตัวเชื่อมต่อตรง 59"/>
          <p:cNvCxnSpPr/>
          <p:nvPr/>
        </p:nvCxnSpPr>
        <p:spPr>
          <a:xfrm flipH="1">
            <a:off x="6732240" y="2852936"/>
            <a:ext cx="7200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ตัวเชื่อมต่อตรง 63"/>
          <p:cNvCxnSpPr/>
          <p:nvPr/>
        </p:nvCxnSpPr>
        <p:spPr>
          <a:xfrm flipH="1">
            <a:off x="2123728" y="2780928"/>
            <a:ext cx="7200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ตัวเชื่อมต่อตรง 64"/>
          <p:cNvCxnSpPr/>
          <p:nvPr/>
        </p:nvCxnSpPr>
        <p:spPr>
          <a:xfrm flipH="1">
            <a:off x="1403648" y="2780928"/>
            <a:ext cx="6845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979712" y="328498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chemeClr val="tx2">
                    <a:lumMod val="75000"/>
                  </a:schemeClr>
                </a:solidFill>
              </a:rPr>
              <a:t>มีส่วนร่วม</a:t>
            </a:r>
            <a:endParaRPr lang="th-TH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  <p:bldP spid="4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 animBg="1"/>
      <p:bldP spid="31" grpId="0" animBg="1"/>
      <p:bldP spid="30" grpId="0" animBg="1"/>
      <p:bldP spid="41" grpId="0" animBg="1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7236296" y="3284984"/>
            <a:ext cx="466708" cy="123825"/>
          </a:xfrm>
          <a:prstGeom prst="rightArrow">
            <a:avLst>
              <a:gd name="adj1" fmla="val 50000"/>
              <a:gd name="adj2" fmla="val 94231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7740352" y="2348880"/>
            <a:ext cx="1403648" cy="1654711"/>
          </a:xfrm>
          <a:prstGeom prst="wedgeEllipseCallout">
            <a:avLst>
              <a:gd name="adj1" fmla="val -28282"/>
              <a:gd name="adj2" fmla="val 40838"/>
            </a:avLst>
          </a:prstGeom>
          <a:solidFill>
            <a:srgbClr val="4BACC6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th-TH" sz="10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Angsana New" pitchFamily="18" charset="-34"/>
              <a:ea typeface="Angsana New" pitchFamily="18" charset="-34"/>
              <a:cs typeface="Angsana New" pitchFamily="18" charset="-34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อุปนิสัยพอเพียง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618694" y="2564904"/>
            <a:ext cx="761618" cy="1368152"/>
          </a:xfrm>
          <a:prstGeom prst="wedgeRoundRectCallout">
            <a:avLst>
              <a:gd name="adj1" fmla="val 13981"/>
              <a:gd name="adj2" fmla="val 43301"/>
              <a:gd name="adj3" fmla="val 16667"/>
            </a:avLst>
          </a:prstGeom>
          <a:solidFill>
            <a:srgbClr val="F79646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itchFamily="18" charset="-34"/>
              <a:ea typeface="Angsana New" pitchFamily="18" charset="-34"/>
              <a:cs typeface="Angsana New" pitchFamily="18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itchFamily="18" charset="-34"/>
              <a:ea typeface="Angsana New" pitchFamily="18" charset="-34"/>
              <a:cs typeface="Angsana New" pitchFamily="18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3PBL</a:t>
            </a:r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1029" name="AutoShape 5"/>
          <p:cNvCxnSpPr>
            <a:cxnSpLocks noChangeShapeType="1"/>
            <a:endCxn id="1028" idx="0"/>
          </p:cNvCxnSpPr>
          <p:nvPr/>
        </p:nvCxnSpPr>
        <p:spPr bwMode="auto">
          <a:xfrm>
            <a:off x="5796136" y="1484784"/>
            <a:ext cx="1203367" cy="1080120"/>
          </a:xfrm>
          <a:prstGeom prst="straightConnector1">
            <a:avLst/>
          </a:prstGeom>
          <a:noFill/>
          <a:ln w="28575">
            <a:solidFill>
              <a:srgbClr val="E36C0A"/>
            </a:solidFill>
            <a:round/>
            <a:headEnd/>
            <a:tailEnd type="triangle" w="med" len="med"/>
          </a:ln>
        </p:spPr>
      </p:cxnSp>
      <p:cxnSp>
        <p:nvCxnSpPr>
          <p:cNvPr id="1030" name="AutoShape 6"/>
          <p:cNvCxnSpPr>
            <a:cxnSpLocks noChangeShapeType="1"/>
          </p:cNvCxnSpPr>
          <p:nvPr/>
        </p:nvCxnSpPr>
        <p:spPr bwMode="auto">
          <a:xfrm>
            <a:off x="5796136" y="3429000"/>
            <a:ext cx="852278" cy="1"/>
          </a:xfrm>
          <a:prstGeom prst="straightConnector1">
            <a:avLst/>
          </a:prstGeom>
          <a:noFill/>
          <a:ln w="28575">
            <a:solidFill>
              <a:srgbClr val="E36C0A"/>
            </a:solidFill>
            <a:round/>
            <a:headEnd/>
            <a:tailEnd type="triangle" w="med" len="med"/>
          </a:ln>
        </p:spPr>
      </p:cxnSp>
      <p:cxnSp>
        <p:nvCxnSpPr>
          <p:cNvPr id="1031" name="AutoShape 7"/>
          <p:cNvCxnSpPr>
            <a:cxnSpLocks noChangeShapeType="1"/>
            <a:stCxn id="1034" idx="3"/>
            <a:endCxn id="1028" idx="2"/>
          </p:cNvCxnSpPr>
          <p:nvPr/>
        </p:nvCxnSpPr>
        <p:spPr bwMode="auto">
          <a:xfrm flipV="1">
            <a:off x="5521454" y="3933056"/>
            <a:ext cx="1478049" cy="1764196"/>
          </a:xfrm>
          <a:prstGeom prst="straightConnector1">
            <a:avLst/>
          </a:prstGeom>
          <a:noFill/>
          <a:ln w="28575">
            <a:solidFill>
              <a:srgbClr val="E36C0A"/>
            </a:solidFill>
            <a:round/>
            <a:headEnd/>
            <a:tailEnd type="triangle" w="med" len="med"/>
          </a:ln>
        </p:spPr>
      </p:cxnSp>
      <p:sp>
        <p:nvSpPr>
          <p:cNvPr id="1034" name="AutoShape 10"/>
          <p:cNvSpPr>
            <a:spLocks noChangeArrowheads="1"/>
          </p:cNvSpPr>
          <p:nvPr/>
        </p:nvSpPr>
        <p:spPr bwMode="auto">
          <a:xfrm>
            <a:off x="323528" y="4797152"/>
            <a:ext cx="5197926" cy="1800200"/>
          </a:xfrm>
          <a:prstGeom prst="wedgeRoundRectCallout">
            <a:avLst>
              <a:gd name="adj1" fmla="val -26352"/>
              <a:gd name="adj2" fmla="val -25435"/>
              <a:gd name="adj3" fmla="val 16667"/>
            </a:avLst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Problem-based Learning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การพัฒนาการเรียนรู้บนฐานปัญหา เน้น "การเรียนรู้ด้วยตนเอง" ของนักเรียน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นักเรียนจะเป็นผู้ คิด ทำ และนำเสนอ ครูเป็นเพียงผู้อำนวย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และช่วยเหลือแนะนำเพื่อเสริมแรงบันดาลใจ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และพวกเขาจะเรียนอย่างมีความสุขสนุกที่ได้เรียน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Angsana New" pitchFamily="18" charset="-34"/>
                <a:cs typeface="Angsana New" pitchFamily="18" charset="-34"/>
              </a:rPr>
              <a:t> 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itchFamily="18" charset="-34"/>
              <a:ea typeface="Angsana New" pitchFamily="18" charset="-34"/>
              <a:cs typeface="Angsana New" pitchFamily="18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35" name="AutoShape 11"/>
          <p:cNvSpPr>
            <a:spLocks noChangeArrowheads="1"/>
          </p:cNvSpPr>
          <p:nvPr/>
        </p:nvSpPr>
        <p:spPr bwMode="auto">
          <a:xfrm>
            <a:off x="395536" y="2420888"/>
            <a:ext cx="5616624" cy="2232248"/>
          </a:xfrm>
          <a:prstGeom prst="wedgeRoundRectCallout">
            <a:avLst>
              <a:gd name="adj1" fmla="val -21190"/>
              <a:gd name="adj2" fmla="val -31819"/>
              <a:gd name="adj3" fmla="val 16667"/>
            </a:avLst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Project-based Learning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การพัฒนาการเรียนรู้ด้วยกิจกรรม /โครงการ เน้นการ "ถอดบทเรียน"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จากโครงการหรือกิจกรรม ที่ทำร่วมกัน ทุกกิจกรรมจะต้องมีการ สร้างโอกาสให้นักเรียนได้ "ถอดบทเรียน" (ทำ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Angsana New" pitchFamily="18" charset="-34"/>
                <a:cs typeface="Angsana New" pitchFamily="18" charset="-34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BAR, DAR, AAR)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ก่อนทำ ระหว่างทำ และหลังทำ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นักเรียนจะได้ฝึกทักษะการคิดและทักษะการทำงานตามวงจรคุณภาพ 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PDCA, Plan, Do, Check, Act)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Angsana New" pitchFamily="18" charset="-34"/>
                <a:cs typeface="Angsana New" pitchFamily="18" charset="-34"/>
              </a:rPr>
              <a:t> 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itchFamily="18" charset="-34"/>
              <a:ea typeface="Angsana New" pitchFamily="18" charset="-34"/>
              <a:cs typeface="Angsana New" pitchFamily="18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395536" y="764704"/>
            <a:ext cx="5328592" cy="1333500"/>
          </a:xfrm>
          <a:prstGeom prst="wedgeRoundRectCallout">
            <a:avLst>
              <a:gd name="adj1" fmla="val -17787"/>
              <a:gd name="adj2" fmla="val -16236"/>
              <a:gd name="adj3" fmla="val 16667"/>
            </a:avLst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>
            <a:solidFill>
              <a:srgbClr val="B2A1C7"/>
            </a:solidFill>
            <a:miter lim="800000"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การพัฒนาการเรียนรู้ในรูปแบบ เน้นการพัฒนาทักษะการคิด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โดยใช้สื่อและแบบฟอร์มต่างๆ เป็นเครื่องมือช่วยในการถอดบทเรียน (สะท้อน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 </a:t>
            </a: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ทบทวน แลกเปลี่ยน ระดมสมอง 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gsana New" pitchFamily="18" charset="-34"/>
              <a:ea typeface="Angsana New" pitchFamily="18" charset="-34"/>
              <a:cs typeface="Angsana New" pitchFamily="18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3768" y="0"/>
            <a:ext cx="3312368" cy="52322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CHK_3PBL Model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 animBg="1"/>
      <p:bldP spid="1027" grpId="0" animBg="1"/>
      <p:bldP spid="1028" grpId="0" animBg="1"/>
      <p:bldP spid="1034" grpId="0" animBg="1"/>
      <p:bldP spid="1035" grpId="0" animBg="1"/>
      <p:bldP spid="1036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293096"/>
            <a:ext cx="26019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</a:t>
            </a:r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3851920" y="1340768"/>
            <a:ext cx="2576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Project-based Learning</a:t>
            </a:r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4139952" y="0"/>
            <a:ext cx="2707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Problem-based Learning</a:t>
            </a:r>
          </a:p>
        </p:txBody>
      </p:sp>
      <p:sp>
        <p:nvSpPr>
          <p:cNvPr id="31" name="Left Brace 18"/>
          <p:cNvSpPr/>
          <p:nvPr/>
        </p:nvSpPr>
        <p:spPr>
          <a:xfrm rot="5400000">
            <a:off x="1157252" y="3567892"/>
            <a:ext cx="429576" cy="2744080"/>
          </a:xfrm>
          <a:prstGeom prst="leftBrace">
            <a:avLst>
              <a:gd name="adj1" fmla="val 12485"/>
              <a:gd name="adj2" fmla="val 51798"/>
            </a:avLst>
          </a:prstGeom>
          <a:ln w="1143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300000"/>
              </a:lnSpc>
            </a:pP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8" name="Left Brace 18"/>
          <p:cNvSpPr/>
          <p:nvPr/>
        </p:nvSpPr>
        <p:spPr>
          <a:xfrm rot="5400000">
            <a:off x="3873077" y="-3396404"/>
            <a:ext cx="498255" cy="8244409"/>
          </a:xfrm>
          <a:prstGeom prst="leftBrace">
            <a:avLst>
              <a:gd name="adj1" fmla="val 12485"/>
              <a:gd name="adj2" fmla="val 51798"/>
            </a:avLst>
          </a:prstGeom>
          <a:ln w="1143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300000"/>
              </a:lnSpc>
            </a:pP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3" name="คำบรรยายภาพแบบสี่เหลี่ยม 32"/>
          <p:cNvSpPr/>
          <p:nvPr/>
        </p:nvSpPr>
        <p:spPr>
          <a:xfrm>
            <a:off x="0" y="5949280"/>
            <a:ext cx="1475656" cy="908720"/>
          </a:xfrm>
          <a:prstGeom prst="wedgeRectCallout">
            <a:avLst>
              <a:gd name="adj1" fmla="val -17735"/>
              <a:gd name="adj2" fmla="val 50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 b="1" dirty="0" smtClean="0"/>
          </a:p>
          <a:p>
            <a:pPr algn="ctr"/>
            <a:r>
              <a:rPr lang="th-TH" sz="3600" b="1" dirty="0" smtClean="0"/>
              <a:t>จำ</a:t>
            </a:r>
          </a:p>
          <a:p>
            <a:pPr algn="ctr"/>
            <a:endParaRPr lang="th-TH" sz="3600" b="1" dirty="0"/>
          </a:p>
        </p:txBody>
      </p:sp>
      <p:sp>
        <p:nvSpPr>
          <p:cNvPr id="34" name="คำบรรยายภาพแบบสี่เหลี่ยม 33"/>
          <p:cNvSpPr/>
          <p:nvPr/>
        </p:nvSpPr>
        <p:spPr>
          <a:xfrm>
            <a:off x="1475656" y="5301208"/>
            <a:ext cx="1475656" cy="1556792"/>
          </a:xfrm>
          <a:prstGeom prst="wedgeRectCallout">
            <a:avLst>
              <a:gd name="adj1" fmla="val -17735"/>
              <a:gd name="adj2" fmla="val 50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 b="1" dirty="0" smtClean="0"/>
          </a:p>
          <a:p>
            <a:pPr algn="ctr"/>
            <a:r>
              <a:rPr lang="th-TH" sz="3600" b="1" dirty="0" smtClean="0"/>
              <a:t>เข้าใจ</a:t>
            </a:r>
          </a:p>
          <a:p>
            <a:pPr algn="ctr"/>
            <a:endParaRPr lang="th-TH" sz="3600" b="1" dirty="0" smtClean="0"/>
          </a:p>
          <a:p>
            <a:pPr algn="ctr"/>
            <a:endParaRPr lang="th-TH" sz="3600" b="1" dirty="0"/>
          </a:p>
        </p:txBody>
      </p:sp>
      <p:sp>
        <p:nvSpPr>
          <p:cNvPr id="35" name="คำบรรยายภาพแบบสี่เหลี่ยม 34"/>
          <p:cNvSpPr/>
          <p:nvPr/>
        </p:nvSpPr>
        <p:spPr>
          <a:xfrm>
            <a:off x="2987824" y="4653136"/>
            <a:ext cx="1475656" cy="2204864"/>
          </a:xfrm>
          <a:prstGeom prst="wedgeRectCallout">
            <a:avLst>
              <a:gd name="adj1" fmla="val -17735"/>
              <a:gd name="adj2" fmla="val 50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นำไปใช้</a:t>
            </a:r>
          </a:p>
          <a:p>
            <a:pPr algn="ctr"/>
            <a:endParaRPr lang="th-TH" sz="3600" b="1" dirty="0" smtClean="0"/>
          </a:p>
          <a:p>
            <a:pPr algn="ctr"/>
            <a:endParaRPr lang="th-TH" sz="3600" b="1" dirty="0"/>
          </a:p>
        </p:txBody>
      </p:sp>
      <p:sp>
        <p:nvSpPr>
          <p:cNvPr id="36" name="คำบรรยายภาพแบบสี่เหลี่ยม 35"/>
          <p:cNvSpPr/>
          <p:nvPr/>
        </p:nvSpPr>
        <p:spPr>
          <a:xfrm>
            <a:off x="4499992" y="3645024"/>
            <a:ext cx="1475656" cy="3212976"/>
          </a:xfrm>
          <a:prstGeom prst="wedgeRectCallout">
            <a:avLst>
              <a:gd name="adj1" fmla="val -17735"/>
              <a:gd name="adj2" fmla="val 50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วิเคราะห์</a:t>
            </a:r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/>
          </a:p>
        </p:txBody>
      </p:sp>
      <p:sp>
        <p:nvSpPr>
          <p:cNvPr id="37" name="คำบรรยายภาพแบบสี่เหลี่ยม 36"/>
          <p:cNvSpPr/>
          <p:nvPr/>
        </p:nvSpPr>
        <p:spPr>
          <a:xfrm>
            <a:off x="6012160" y="2420888"/>
            <a:ext cx="1800200" cy="4437112"/>
          </a:xfrm>
          <a:prstGeom prst="wedgeRectCallout">
            <a:avLst>
              <a:gd name="adj1" fmla="val -17735"/>
              <a:gd name="adj2" fmla="val 50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สังเคราะห์</a:t>
            </a:r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/>
          </a:p>
        </p:txBody>
      </p:sp>
      <p:sp>
        <p:nvSpPr>
          <p:cNvPr id="38" name="คำบรรยายภาพแบบสี่เหลี่ยม 37"/>
          <p:cNvSpPr/>
          <p:nvPr/>
        </p:nvSpPr>
        <p:spPr>
          <a:xfrm>
            <a:off x="7668344" y="1268760"/>
            <a:ext cx="1475656" cy="5589240"/>
          </a:xfrm>
          <a:prstGeom prst="wedgeRectCallout">
            <a:avLst>
              <a:gd name="adj1" fmla="val -17735"/>
              <a:gd name="adj2" fmla="val 50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ประเมินค่า</a:t>
            </a:r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 smtClean="0"/>
          </a:p>
          <a:p>
            <a:pPr algn="ctr"/>
            <a:endParaRPr lang="th-TH" sz="3600" b="1" dirty="0"/>
          </a:p>
        </p:txBody>
      </p:sp>
      <p:sp>
        <p:nvSpPr>
          <p:cNvPr id="39" name="Left Brace 18"/>
          <p:cNvSpPr/>
          <p:nvPr/>
        </p:nvSpPr>
        <p:spPr>
          <a:xfrm rot="5400000">
            <a:off x="3405024" y="-1488192"/>
            <a:ext cx="498255" cy="7308304"/>
          </a:xfrm>
          <a:prstGeom prst="leftBrace">
            <a:avLst>
              <a:gd name="adj1" fmla="val 12485"/>
              <a:gd name="adj2" fmla="val 51798"/>
            </a:avLst>
          </a:prstGeom>
          <a:ln w="1143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lnSpc>
                <a:spcPct val="300000"/>
              </a:lnSpc>
            </a:pP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0" grpId="0"/>
      <p:bldP spid="31" grpId="0" animBg="1"/>
      <p:bldP spid="28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สี่เหลี่ยมผืนผ้า 16"/>
          <p:cNvSpPr/>
          <p:nvPr/>
        </p:nvSpPr>
        <p:spPr>
          <a:xfrm>
            <a:off x="2195736" y="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Learning_1</a:t>
            </a:r>
          </a:p>
        </p:txBody>
      </p:sp>
      <p:graphicFrame>
        <p:nvGraphicFramePr>
          <p:cNvPr id="18" name="ตาราง 17"/>
          <p:cNvGraphicFramePr>
            <a:graphicFrameLocks noGrp="1"/>
          </p:cNvGraphicFramePr>
          <p:nvPr/>
        </p:nvGraphicFramePr>
        <p:xfrm>
          <a:off x="0" y="2636912"/>
          <a:ext cx="9144001" cy="4267200"/>
        </p:xfrm>
        <a:graphic>
          <a:graphicData uri="http://schemas.openxmlformats.org/drawingml/2006/table">
            <a:tbl>
              <a:tblPr bandCol="1">
                <a:tableStyleId>{08FB837D-C827-4EFA-A057-4D05807E0F7C}</a:tableStyleId>
              </a:tblPr>
              <a:tblGrid>
                <a:gridCol w="2328303"/>
                <a:gridCol w="2359743"/>
                <a:gridCol w="2227516"/>
                <a:gridCol w="2228439"/>
              </a:tblGrid>
              <a:tr h="1224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ท่านมีความคาดหวัง</a:t>
                      </a:r>
                      <a:r>
                        <a:rPr lang="th-TH" sz="2800" dirty="0" smtClean="0"/>
                        <a:t>อะไรบ้าง</a:t>
                      </a:r>
                      <a:r>
                        <a:rPr lang="th-TH" sz="2800" dirty="0"/>
                        <a:t>/มีเป้าหมายอะไรบ้าง</a:t>
                      </a:r>
                      <a:endParaRPr lang="en-US" sz="2800" b="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ภาพแห่งความสำเร็จเป็นอย่างไร/ตัวชี้วัดความสำเร็จ</a:t>
                      </a:r>
                      <a:endParaRPr lang="en-US" sz="2800" b="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ปัญหาและอุปสรรค</a:t>
                      </a:r>
                      <a:r>
                        <a:rPr lang="th-TH" sz="2800" dirty="0" smtClean="0"/>
                        <a:t>ใดที่</a:t>
                      </a:r>
                      <a:r>
                        <a:rPr lang="th-TH" sz="2800" dirty="0"/>
                        <a:t>อาจเกิดขึ้นได้บ้าง</a:t>
                      </a:r>
                      <a:endParaRPr lang="en-US" sz="2800" b="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หากปัญหาและ</a:t>
                      </a:r>
                      <a:r>
                        <a:rPr lang="th-TH" sz="2800" dirty="0" smtClean="0"/>
                        <a:t>อุปสรรคนั้นเกิดขึ้น</a:t>
                      </a:r>
                      <a:endParaRPr lang="en-US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 smtClean="0"/>
                        <a:t>จะ</a:t>
                      </a:r>
                      <a:r>
                        <a:rPr lang="th-TH" sz="2800" dirty="0"/>
                        <a:t>ทำอย่างไร</a:t>
                      </a:r>
                      <a:endParaRPr lang="en-US" sz="2800" b="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  <a:tr h="21010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>
                        <a:latin typeface="Cordia New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latin typeface="Cordia New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latin typeface="Cordia New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ordia New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ordia New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ordia New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ordia New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ordia New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ordia New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latin typeface="Cordia New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</a:tbl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20688"/>
            <a:ext cx="9144000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วัตถุประสงค์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: BAR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กิจกรรม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ใช้ก่อนลงมือทำโครงการหรือกิจกรรมต่างๆ โดยทำรายบุคคลก่อนร่วมกัน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h-TH" dirty="0" smtClean="0">
                <a:latin typeface="Calibri" pitchFamily="34" charset="0"/>
                <a:ea typeface="Calibri" pitchFamily="34" charset="0"/>
                <a:cs typeface="+mj-cs"/>
              </a:rPr>
              <a:t>               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ถอดบทเรียนของกลุ่ม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ชื่อโครงการ/กิจกรรม..........................................................</a:t>
            </a:r>
            <a:endParaRPr kumimoji="0" lang="th-TH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5"/>
          <p:cNvSpPr/>
          <p:nvPr/>
        </p:nvSpPr>
        <p:spPr>
          <a:xfrm>
            <a:off x="2195736" y="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Learning_2</a:t>
            </a: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/>
        </p:nvGraphicFramePr>
        <p:xfrm>
          <a:off x="-1" y="2708919"/>
          <a:ext cx="9144002" cy="4149080"/>
        </p:xfrm>
        <a:graphic>
          <a:graphicData uri="http://schemas.openxmlformats.org/drawingml/2006/table">
            <a:tbl>
              <a:tblPr bandCol="1">
                <a:tableStyleId>{775DCB02-9BB8-47FD-8907-85C794F793BA}</a:tableStyleId>
              </a:tblPr>
              <a:tblGrid>
                <a:gridCol w="2329009"/>
                <a:gridCol w="2360459"/>
                <a:gridCol w="2359534"/>
                <a:gridCol w="2095000"/>
              </a:tblGrid>
              <a:tr h="13404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อะไรบ้างที่ไม่บรรลุความคาดหวัง/ไม่บรรลุเป้าหมาย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ภาพแห่งความสำเร็จเป็นอย่างไร/ตัวชี้วัดความสำเร็จ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เพราะเหตุใดจึงไม่บรรลุ</a:t>
                      </a:r>
                      <a:endParaRPr lang="en-US" sz="28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เป้าหมายใด/ปัญหาหรืออุปสรรคขัดขวาง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หากมีโอกาสทำอีกครั้งจะทำอย่างไร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  <a:tr h="1276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  <a:tr h="15319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16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</a:tbl>
          </a:graphicData>
        </a:graphic>
      </p:graphicFrame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620688"/>
            <a:ext cx="9169498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วัตถุประสงค์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 AAR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กิจกรรม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ใช้หลังลงมือทำโครงการหรือกิจกรรมต่างๆ โดยทำรายบุคคลก่อนร่วมกันถอดบทเรียน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h-TH" dirty="0" smtClean="0">
                <a:latin typeface="Calibri" pitchFamily="34" charset="0"/>
                <a:ea typeface="Calibri" pitchFamily="34" charset="0"/>
                <a:cs typeface="Cordia New" pitchFamily="34" charset="-34"/>
              </a:rPr>
              <a:t>              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ของกลุ่ม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ชื่อโครงการ/กิจกรรม..........................................................</a:t>
            </a:r>
            <a:endParaRPr kumimoji="0" lang="th-TH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195736" y="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Learning_3</a:t>
            </a: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/>
        </p:nvGraphicFramePr>
        <p:xfrm>
          <a:off x="0" y="2636912"/>
          <a:ext cx="9143999" cy="4221087"/>
        </p:xfrm>
        <a:graphic>
          <a:graphicData uri="http://schemas.openxmlformats.org/drawingml/2006/table">
            <a:tbl>
              <a:tblPr bandCol="1">
                <a:tableStyleId>{35758FB7-9AC5-4552-8A53-C91805E547FA}</a:tableStyleId>
              </a:tblPr>
              <a:tblGrid>
                <a:gridCol w="1542340"/>
                <a:gridCol w="1834533"/>
                <a:gridCol w="1835457"/>
                <a:gridCol w="1703230"/>
                <a:gridCol w="2228439"/>
              </a:tblGrid>
              <a:tr h="14070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รู้อะไร</a:t>
                      </a:r>
                      <a:endParaRPr lang="en-US" sz="28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(</a:t>
                      </a:r>
                      <a:r>
                        <a:rPr lang="en-US" sz="2800" dirty="0"/>
                        <a:t>K, Know</a:t>
                      </a:r>
                      <a:r>
                        <a:rPr lang="th-TH" sz="2800" dirty="0"/>
                        <a:t>)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อยากรู้อะไรอีก</a:t>
                      </a:r>
                      <a:endParaRPr lang="en-US" sz="28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(</a:t>
                      </a:r>
                      <a:r>
                        <a:rPr lang="en-US" sz="2800" dirty="0"/>
                        <a:t>W, want to know</a:t>
                      </a:r>
                      <a:r>
                        <a:rPr lang="th-TH" sz="2800" dirty="0"/>
                        <a:t>)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จะรู้ได้อย่างไร</a:t>
                      </a:r>
                      <a:endParaRPr lang="en-US" sz="28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(</a:t>
                      </a:r>
                      <a:r>
                        <a:rPr lang="en-US" sz="2800" dirty="0"/>
                        <a:t>P, Process</a:t>
                      </a:r>
                      <a:r>
                        <a:rPr lang="th-TH" sz="2800" dirty="0"/>
                        <a:t>)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ความรู้ที่ได้รับ</a:t>
                      </a:r>
                      <a:endParaRPr lang="en-US" sz="2800" dirty="0"/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800" dirty="0"/>
                        <a:t>(</a:t>
                      </a:r>
                      <a:r>
                        <a:rPr lang="en-US" sz="2800" dirty="0" err="1" smtClean="0"/>
                        <a:t>L,Learned</a:t>
                      </a:r>
                      <a:r>
                        <a:rPr lang="th-TH" sz="2800" dirty="0"/>
                        <a:t>)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นำไปใช้ประโยชน์อย่างไร</a:t>
                      </a:r>
                      <a:endParaRPr lang="en-US" sz="28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(</a:t>
                      </a:r>
                      <a:r>
                        <a:rPr lang="en-US" sz="2800" dirty="0"/>
                        <a:t>A, Apply</a:t>
                      </a:r>
                      <a:r>
                        <a:rPr lang="th-TH" sz="2800" dirty="0"/>
                        <a:t>)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  <a:tr h="1407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 smtClean="0"/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  <a:tr h="1407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692696"/>
            <a:ext cx="9144000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วัตถุประสงค์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รู้เข้าใจและได้กระบวนการ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กิจกรรม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ใช้ถอดบทเรียนหลังกิจกรรมการเรียนการสอนหรือหลังกิจกรรมต่างๆ ถือเป็น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h-TH" dirty="0" smtClean="0">
                <a:latin typeface="Calibri" pitchFamily="34" charset="0"/>
                <a:ea typeface="Calibri" pitchFamily="34" charset="0"/>
                <a:cs typeface="Cordia New" pitchFamily="34" charset="-34"/>
              </a:rPr>
              <a:t>             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การ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AAR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หลังเรียน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ชื่อโครงการ/กิจกรรม..........................................................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195736" y="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Learning_4</a:t>
            </a: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476672"/>
            <a:ext cx="91440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วัตถุประสงค์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รู้เข้าใจบ่มเพาะอุปนิสัยพอเพียง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กิจกรรม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ให้นักเรียนดูหนัง ละครทีวี การ์ตูนเรื่องที่สนใจอยู่แล้ว แล้วให้ถอดบทเรียน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rdia New" pitchFamily="34" charset="-34"/>
              <a:ea typeface="Calibri" pitchFamily="34" charset="0"/>
              <a:cs typeface="Cordia New" pitchFamily="34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rdia New" pitchFamily="34" charset="-34"/>
                <a:ea typeface="Calibri" pitchFamily="34" charset="0"/>
                <a:cs typeface="Cordia New" pitchFamily="34" charset="-34"/>
              </a:rPr>
              <a:t>ชื่อโครงการ/กิจกรรม..........................................................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ngsana New" pitchFamily="18" charset="-34"/>
              </a:rPr>
              <a:t> </a:t>
            </a: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1" y="2060848"/>
          <a:ext cx="9144000" cy="5046261"/>
        </p:xfrm>
        <a:graphic>
          <a:graphicData uri="http://schemas.openxmlformats.org/drawingml/2006/table">
            <a:tbl>
              <a:tblPr bandCol="1">
                <a:tableStyleId>{35758FB7-9AC5-4552-8A53-C91805E547FA}</a:tableStyleId>
              </a:tblPr>
              <a:tblGrid>
                <a:gridCol w="1219201"/>
                <a:gridCol w="1766500"/>
                <a:gridCol w="1568256"/>
                <a:gridCol w="1835647"/>
                <a:gridCol w="2754396"/>
              </a:tblGrid>
              <a:tr h="792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latin typeface="Cordia New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คน</a:t>
                      </a:r>
                      <a:r>
                        <a:rPr lang="th-TH" sz="2800" dirty="0" smtClean="0"/>
                        <a:t>ดี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 smtClean="0"/>
                        <a:t>(</a:t>
                      </a:r>
                      <a:r>
                        <a:rPr lang="th-TH" sz="2800" dirty="0"/>
                        <a:t>คุณธรรม)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/>
                        <a:t>ไม่แน่ใจ(กลางๆ)</a:t>
                      </a:r>
                      <a:endParaRPr lang="en-US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คนไม่</a:t>
                      </a:r>
                      <a:r>
                        <a:rPr lang="th-TH" sz="2800" dirty="0" smtClean="0"/>
                        <a:t>ดี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 smtClean="0"/>
                        <a:t>(</a:t>
                      </a:r>
                      <a:r>
                        <a:rPr lang="th-TH" sz="2800" dirty="0"/>
                        <a:t>อธรรม)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สรุป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  <a:tr h="11992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/>
                        <a:t>ชื่อตัวละคร</a:t>
                      </a:r>
                      <a:endParaRPr lang="en-US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-  นักเรียนชอบใคร</a:t>
                      </a:r>
                      <a:endParaRPr lang="en-US" sz="28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-  เพราะอะไร</a:t>
                      </a:r>
                      <a:endParaRPr lang="en-US" sz="28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-  อยากช่วยเหลือใคร</a:t>
                      </a:r>
                      <a:endParaRPr lang="en-US" sz="28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-  จะช่วยอย่างไร</a:t>
                      </a:r>
                      <a:endParaRPr lang="en-US" sz="28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-  ถ้าเป็นเราจะทำอย่างไร</a:t>
                      </a:r>
                      <a:endParaRPr lang="en-US" sz="2800" dirty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 dirty="0"/>
                        <a:t>-  ได้ข้อคิดอะไรจากละคร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</a:tr>
              <a:tr h="6852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/>
                        <a:t>การกระทำ</a:t>
                      </a:r>
                      <a:endParaRPr lang="en-US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7133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800"/>
                        <a:t>ผลของการกระทำ</a:t>
                      </a:r>
                      <a:endParaRPr lang="en-US" sz="280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6576" marR="66576" marT="0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195736" y="0"/>
            <a:ext cx="33843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Angsana New" pitchFamily="18" charset="-34"/>
                <a:ea typeface="Angsana New" pitchFamily="18" charset="-34"/>
                <a:cs typeface="Angsana New" pitchFamily="18" charset="-34"/>
              </a:rPr>
              <a:t>Pattern-based Learning_5</a:t>
            </a: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476672"/>
            <a:ext cx="9144000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วัตถุประสงค์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ทักษะการคิด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กิจกรรม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: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ใช้กับกิจกรรมการเรียนการสอนที่เน้นฐานใจ โดยยกกรณีตัวอย่างที่เกิดขึ้นจริง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h-TH" dirty="0" smtClean="0">
                <a:latin typeface="Calibri" pitchFamily="34" charset="0"/>
                <a:ea typeface="Calibri" pitchFamily="34" charset="0"/>
                <a:cs typeface="Cordia New" pitchFamily="34" charset="-34"/>
              </a:rPr>
              <a:t>              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เหตุการณ์จริง เช่นนักเรียนติดเอดส์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ordia New" pitchFamily="34" charset="-34"/>
              </a:rPr>
              <a:t>หัวข้อ..........................................................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1" y="2492896"/>
          <a:ext cx="8964488" cy="4267200"/>
        </p:xfrm>
        <a:graphic>
          <a:graphicData uri="http://schemas.openxmlformats.org/drawingml/2006/table">
            <a:tbl>
              <a:tblPr bandCol="1">
                <a:tableStyleId>{69C7853C-536D-4A76-A0AE-DD22124D55A5}</a:tableStyleId>
              </a:tblPr>
              <a:tblGrid>
                <a:gridCol w="2056202"/>
                <a:gridCol w="2216282"/>
                <a:gridCol w="2083803"/>
                <a:gridCol w="2608201"/>
              </a:tblGrid>
              <a:tr h="248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รู้อะไร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รู้สึกอย่างไร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คิดอย่างไร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800" dirty="0"/>
                        <a:t>จะทำอย่างไรต่อไป</a:t>
                      </a:r>
                      <a:endParaRPr lang="en-US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7546" marR="67546" marT="0" marB="0"/>
                </a:tc>
              </a:tr>
              <a:tr h="11207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800" dirty="0">
                        <a:latin typeface="Cordia New"/>
                        <a:ea typeface="Calibri"/>
                        <a:cs typeface="Cordia New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7546" marR="675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 smtClean="0"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800" dirty="0"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7546" marR="67546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1134</Words>
  <Application>Microsoft Office PowerPoint</Application>
  <PresentationFormat>นำเสนอทางหน้าจอ (4:3)</PresentationFormat>
  <Paragraphs>272</Paragraphs>
  <Slides>16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16</vt:i4>
      </vt:variant>
    </vt:vector>
  </HeadingPairs>
  <TitlesOfParts>
    <vt:vector size="17" baseType="lpstr">
      <vt:lpstr>ชุดรูปแบบของ Office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หลักสูตรแกนกลาง  ๒๕๕๑ สู่แผนการจัดการเรียนรู้บูรณาการเศรษฐกิจพอเพียง </vt:lpstr>
      <vt:lpstr>หลักสูตรแกนกลางการศึกษาขั้นพื้นฐาน 2551</vt:lpstr>
      <vt:lpstr>ภาพนิ่ง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TOSHIBA</dc:creator>
  <cp:lastModifiedBy>TOSHIBA</cp:lastModifiedBy>
  <cp:revision>53</cp:revision>
  <dcterms:created xsi:type="dcterms:W3CDTF">2013-04-28T00:19:37Z</dcterms:created>
  <dcterms:modified xsi:type="dcterms:W3CDTF">2013-04-29T12:10:16Z</dcterms:modified>
</cp:coreProperties>
</file>