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24" r:id="rId2"/>
    <p:sldId id="526" r:id="rId3"/>
    <p:sldId id="527" r:id="rId4"/>
    <p:sldId id="528" r:id="rId5"/>
    <p:sldId id="529" r:id="rId6"/>
    <p:sldId id="530" r:id="rId7"/>
    <p:sldId id="531" r:id="rId8"/>
    <p:sldId id="532" r:id="rId9"/>
    <p:sldId id="533" r:id="rId10"/>
    <p:sldId id="534" r:id="rId11"/>
    <p:sldId id="535" r:id="rId12"/>
    <p:sldId id="536" r:id="rId13"/>
    <p:sldId id="537" r:id="rId14"/>
    <p:sldId id="538" r:id="rId15"/>
    <p:sldId id="539" r:id="rId16"/>
    <p:sldId id="540" r:id="rId17"/>
    <p:sldId id="541" r:id="rId18"/>
    <p:sldId id="542" r:id="rId19"/>
    <p:sldId id="543" r:id="rId20"/>
    <p:sldId id="544" r:id="rId21"/>
    <p:sldId id="545" r:id="rId22"/>
    <p:sldId id="546" r:id="rId23"/>
    <p:sldId id="547" r:id="rId24"/>
    <p:sldId id="548" r:id="rId25"/>
    <p:sldId id="549" r:id="rId26"/>
    <p:sldId id="550" r:id="rId27"/>
    <p:sldId id="551" r:id="rId28"/>
    <p:sldId id="552" r:id="rId29"/>
    <p:sldId id="553" r:id="rId30"/>
    <p:sldId id="554" r:id="rId31"/>
  </p:sldIdLst>
  <p:sldSz cx="9144000" cy="6858000" type="screen4x3"/>
  <p:notesSz cx="6669088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99FFCC"/>
    <a:srgbClr val="66FF99"/>
    <a:srgbClr val="66FFCC"/>
    <a:srgbClr val="F9BB6F"/>
    <a:srgbClr val="FAC78A"/>
    <a:srgbClr val="C675D9"/>
    <a:srgbClr val="C24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420" autoAdjust="0"/>
  </p:normalViewPr>
  <p:slideViewPr>
    <p:cSldViewPr>
      <p:cViewPr varScale="1">
        <p:scale>
          <a:sx n="62" d="100"/>
          <a:sy n="62" d="100"/>
        </p:scale>
        <p:origin x="-8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8" tIns="45365" rIns="90728" bIns="45365" numCol="1" anchor="t" anchorCtr="0" compatLnSpc="1">
            <a:prstTxWarp prst="textNoShape">
              <a:avLst/>
            </a:prstTxWarp>
          </a:bodyPr>
          <a:lstStyle>
            <a:lvl1pPr algn="l" defTabSz="906463" eaLnBrk="0" hangingPunct="0">
              <a:defRPr sz="1200">
                <a:ea typeface="+mn-ea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8" tIns="45365" rIns="90728" bIns="45365" numCol="1" anchor="t" anchorCtr="0" compatLnSpc="1">
            <a:prstTxWarp prst="textNoShape">
              <a:avLst/>
            </a:prstTxWarp>
          </a:bodyPr>
          <a:lstStyle>
            <a:lvl1pPr algn="r" defTabSz="906463" eaLnBrk="0" hangingPunct="0">
              <a:defRPr sz="1200">
                <a:cs typeface="Cordia New" charset="0"/>
              </a:defRPr>
            </a:lvl1pPr>
          </a:lstStyle>
          <a:p>
            <a:fld id="{310CD8FB-004D-9C4F-8B2B-50E1AA526523}" type="datetimeFigureOut">
              <a:rPr lang="th-TH"/>
              <a:pPr/>
              <a:t>2/16/13 </a:t>
            </a:fld>
            <a:endParaRPr lang="th-TH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8" tIns="45365" rIns="90728" bIns="45365" numCol="1" anchor="b" anchorCtr="0" compatLnSpc="1">
            <a:prstTxWarp prst="textNoShape">
              <a:avLst/>
            </a:prstTxWarp>
          </a:bodyPr>
          <a:lstStyle>
            <a:lvl1pPr algn="l" defTabSz="906463" eaLnBrk="0" hangingPunct="0">
              <a:defRPr sz="1200">
                <a:ea typeface="+mn-ea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8" tIns="45365" rIns="90728" bIns="45365" numCol="1" anchor="b" anchorCtr="0" compatLnSpc="1">
            <a:prstTxWarp prst="textNoShape">
              <a:avLst/>
            </a:prstTxWarp>
          </a:bodyPr>
          <a:lstStyle>
            <a:lvl1pPr algn="r" defTabSz="906463" eaLnBrk="0" hangingPunct="0">
              <a:defRPr sz="1200"/>
            </a:lvl1pPr>
          </a:lstStyle>
          <a:p>
            <a:fld id="{AED06F18-91E8-7548-8D71-B1D191756CBA}" type="slidenum">
              <a:rPr lang="en-US"/>
              <a:pPr/>
              <a:t>‹#›</a:t>
            </a:fld>
            <a:endParaRPr lang="th-TH">
              <a:cs typeface="Cordia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45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8" tIns="45365" rIns="90728" bIns="45365" numCol="1" anchor="t" anchorCtr="0" compatLnSpc="1">
            <a:prstTxWarp prst="textNoShape">
              <a:avLst/>
            </a:prstTxWarp>
          </a:bodyPr>
          <a:lstStyle>
            <a:lvl1pPr algn="l" defTabSz="906463">
              <a:defRPr sz="1200">
                <a:ea typeface="+mn-ea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8" tIns="45365" rIns="90728" bIns="45365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ea typeface="+mn-ea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37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8" tIns="45365" rIns="90728" bIns="453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8" tIns="45365" rIns="90728" bIns="45365" numCol="1" anchor="b" anchorCtr="0" compatLnSpc="1">
            <a:prstTxWarp prst="textNoShape">
              <a:avLst/>
            </a:prstTxWarp>
          </a:bodyPr>
          <a:lstStyle>
            <a:lvl1pPr algn="l" defTabSz="906463">
              <a:defRPr sz="1200">
                <a:ea typeface="+mn-ea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8" tIns="45365" rIns="90728" bIns="45365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fld id="{8A15045A-574A-614E-9472-4A2A7B1D3A65}" type="slidenum">
              <a:rPr lang="en-US"/>
              <a:pPr/>
              <a:t>‹#›</a:t>
            </a:fld>
            <a:endParaRPr lang="th-TH">
              <a:cs typeface="Cordia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398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5663" y="744538"/>
            <a:ext cx="4960937" cy="3721100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65163" y="4714875"/>
            <a:ext cx="5338762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03" tIns="45203" rIns="90403" bIns="45203"/>
          <a:lstStyle/>
          <a:p>
            <a:pPr eaLnBrk="1" hangingPunct="1"/>
            <a:endParaRPr lang="th-TH" sz="1800">
              <a:cs typeface="Cordia New" charset="0"/>
            </a:endParaRPr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779838" y="9428163"/>
            <a:ext cx="288766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3" tIns="45203" rIns="90403" bIns="45203" anchor="b"/>
          <a:lstStyle>
            <a:lvl1pPr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89E6724C-0B74-A446-BE3B-88A0EC457A04}" type="slidenum">
              <a:rPr lang="en-US" sz="1200">
                <a:cs typeface="Angsana New" charset="0"/>
              </a:rPr>
              <a:pPr algn="r" eaLnBrk="1" hangingPunct="1"/>
              <a:t>2</a:t>
            </a:fld>
            <a:endParaRPr lang="th-TH" sz="1200">
              <a:cs typeface="Angsana New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5663" y="744538"/>
            <a:ext cx="4960937" cy="3721100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xfrm>
            <a:off x="665163" y="4714875"/>
            <a:ext cx="5338762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03" tIns="45203" rIns="90403" bIns="45203"/>
          <a:lstStyle/>
          <a:p>
            <a:pPr eaLnBrk="1" hangingPunct="1"/>
            <a:endParaRPr lang="th-TH" sz="1800">
              <a:cs typeface="Cordia New" charset="0"/>
            </a:endParaRPr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3779838" y="9428163"/>
            <a:ext cx="288766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3" tIns="45203" rIns="90403" bIns="45203" anchor="b"/>
          <a:lstStyle>
            <a:lvl1pPr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1F238B6C-4A09-CA49-B245-68773D6E611E}" type="slidenum">
              <a:rPr lang="en-US" sz="1200">
                <a:cs typeface="Angsana New" charset="0"/>
              </a:rPr>
              <a:pPr algn="r" eaLnBrk="1" hangingPunct="1"/>
              <a:t>3</a:t>
            </a:fld>
            <a:endParaRPr lang="th-TH" sz="1200">
              <a:cs typeface="Angsana New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5663" y="744538"/>
            <a:ext cx="4960937" cy="3721100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xfrm>
            <a:off x="665163" y="4714875"/>
            <a:ext cx="5338762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03" tIns="45203" rIns="90403" bIns="45203"/>
          <a:lstStyle/>
          <a:p>
            <a:pPr eaLnBrk="1" hangingPunct="1"/>
            <a:endParaRPr lang="th-TH" sz="1800">
              <a:cs typeface="Cordia New" charset="0"/>
            </a:endParaRPr>
          </a:p>
        </p:txBody>
      </p:sp>
      <p:sp>
        <p:nvSpPr>
          <p:cNvPr id="36868" name="Slide Number Placeholder 3"/>
          <p:cNvSpPr txBox="1">
            <a:spLocks noGrp="1"/>
          </p:cNvSpPr>
          <p:nvPr/>
        </p:nvSpPr>
        <p:spPr bwMode="auto">
          <a:xfrm>
            <a:off x="3779838" y="9428163"/>
            <a:ext cx="288766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3" tIns="45203" rIns="90403" bIns="45203" anchor="b"/>
          <a:lstStyle>
            <a:lvl1pPr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00A59ED4-17A7-5248-A623-32E9B2F4DB97}" type="slidenum">
              <a:rPr lang="en-US" sz="1200">
                <a:cs typeface="Angsana New" charset="0"/>
              </a:rPr>
              <a:pPr algn="r" eaLnBrk="1" hangingPunct="1"/>
              <a:t>4</a:t>
            </a:fld>
            <a:endParaRPr lang="th-TH" sz="1200">
              <a:cs typeface="Angsana New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5663" y="744538"/>
            <a:ext cx="4960937" cy="3721100"/>
          </a:xfrm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xfrm>
            <a:off x="665163" y="4714875"/>
            <a:ext cx="5338762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03" tIns="45203" rIns="90403" bIns="45203"/>
          <a:lstStyle/>
          <a:p>
            <a:pPr eaLnBrk="1" hangingPunct="1"/>
            <a:endParaRPr lang="th-TH" sz="1800">
              <a:cs typeface="Cordia New" charset="0"/>
            </a:endParaRPr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3779838" y="9428163"/>
            <a:ext cx="288766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3" tIns="45203" rIns="90403" bIns="45203" anchor="b"/>
          <a:lstStyle>
            <a:lvl1pPr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2E1705BE-7093-4640-9D5B-982E816ABC0D}" type="slidenum">
              <a:rPr lang="en-US" sz="1200">
                <a:cs typeface="Angsana New" charset="0"/>
              </a:rPr>
              <a:pPr algn="r" eaLnBrk="1" hangingPunct="1"/>
              <a:t>5</a:t>
            </a:fld>
            <a:endParaRPr lang="th-TH" sz="1200">
              <a:cs typeface="Angsana New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5663" y="744538"/>
            <a:ext cx="4960937" cy="3721100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xfrm>
            <a:off x="665163" y="4714875"/>
            <a:ext cx="5338762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03" tIns="45203" rIns="90403" bIns="45203"/>
          <a:lstStyle/>
          <a:p>
            <a:pPr eaLnBrk="1" hangingPunct="1"/>
            <a:endParaRPr lang="th-TH" sz="1800">
              <a:cs typeface="Cordia New" charset="0"/>
            </a:endParaRPr>
          </a:p>
        </p:txBody>
      </p:sp>
      <p:sp>
        <p:nvSpPr>
          <p:cNvPr id="38916" name="Slide Number Placeholder 3"/>
          <p:cNvSpPr txBox="1">
            <a:spLocks noGrp="1"/>
          </p:cNvSpPr>
          <p:nvPr/>
        </p:nvSpPr>
        <p:spPr bwMode="auto">
          <a:xfrm>
            <a:off x="3779838" y="9428163"/>
            <a:ext cx="288766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3" tIns="45203" rIns="90403" bIns="45203" anchor="b"/>
          <a:lstStyle>
            <a:lvl1pPr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87A5AE8-09F8-FA43-AD07-E8EDC0959B78}" type="slidenum">
              <a:rPr lang="en-US" sz="1200">
                <a:cs typeface="Angsana New" charset="0"/>
              </a:rPr>
              <a:pPr algn="r" eaLnBrk="1" hangingPunct="1"/>
              <a:t>6</a:t>
            </a:fld>
            <a:endParaRPr lang="th-TH" sz="1200">
              <a:cs typeface="Angsana New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5663" y="744538"/>
            <a:ext cx="4960937" cy="3721100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xfrm>
            <a:off x="665163" y="4714875"/>
            <a:ext cx="5338762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03" tIns="45203" rIns="90403" bIns="45203"/>
          <a:lstStyle/>
          <a:p>
            <a:pPr eaLnBrk="1" hangingPunct="1"/>
            <a:endParaRPr lang="th-TH" sz="1800">
              <a:cs typeface="Cordia New" charset="0"/>
            </a:endParaRPr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779838" y="9428163"/>
            <a:ext cx="288766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3" tIns="45203" rIns="90403" bIns="45203" anchor="b"/>
          <a:lstStyle>
            <a:lvl1pPr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A930E4DF-2BFD-A946-A3B8-052227AD1337}" type="slidenum">
              <a:rPr lang="en-US" sz="1200">
                <a:cs typeface="Angsana New" charset="0"/>
              </a:rPr>
              <a:pPr algn="r" eaLnBrk="1" hangingPunct="1"/>
              <a:t>7</a:t>
            </a:fld>
            <a:endParaRPr lang="th-TH" sz="1200">
              <a:cs typeface="Angsana New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5663" y="744538"/>
            <a:ext cx="4960937" cy="3721100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xfrm>
            <a:off x="665163" y="4714875"/>
            <a:ext cx="5338762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03" tIns="45203" rIns="90403" bIns="45203"/>
          <a:lstStyle/>
          <a:p>
            <a:pPr eaLnBrk="1" hangingPunct="1"/>
            <a:endParaRPr lang="th-TH" sz="1800">
              <a:cs typeface="Cordia New" charset="0"/>
            </a:endParaRPr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3779838" y="9428163"/>
            <a:ext cx="288766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3" tIns="45203" rIns="90403" bIns="45203" anchor="b"/>
          <a:lstStyle>
            <a:lvl1pPr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9845B345-D167-3B47-947A-A8F74828482C}" type="slidenum">
              <a:rPr lang="en-US" sz="1200">
                <a:cs typeface="Angsana New" charset="0"/>
              </a:rPr>
              <a:pPr algn="r" eaLnBrk="1" hangingPunct="1"/>
              <a:t>8</a:t>
            </a:fld>
            <a:endParaRPr lang="th-TH" sz="1200">
              <a:cs typeface="Angsana New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5663" y="744538"/>
            <a:ext cx="4960937" cy="37211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xfrm>
            <a:off x="665163" y="4714875"/>
            <a:ext cx="5338762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03" tIns="45203" rIns="90403" bIns="45203"/>
          <a:lstStyle/>
          <a:p>
            <a:pPr eaLnBrk="1" hangingPunct="1"/>
            <a:endParaRPr lang="th-TH" sz="1800">
              <a:cs typeface="Cordia New" charset="0"/>
            </a:endParaRPr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3779838" y="9428163"/>
            <a:ext cx="288766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3" tIns="45203" rIns="90403" bIns="45203" anchor="b"/>
          <a:lstStyle>
            <a:lvl1pPr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6C033250-3502-8248-9F87-EF5D08749FCD}" type="slidenum">
              <a:rPr lang="en-US" sz="1200">
                <a:cs typeface="Angsana New" charset="0"/>
              </a:rPr>
              <a:pPr algn="r" eaLnBrk="1" hangingPunct="1"/>
              <a:t>9</a:t>
            </a:fld>
            <a:endParaRPr lang="th-TH" sz="1200">
              <a:cs typeface="Angsana New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5663" y="744538"/>
            <a:ext cx="4960937" cy="37211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xfrm>
            <a:off x="665163" y="4714875"/>
            <a:ext cx="5338762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03" tIns="45203" rIns="90403" bIns="45203"/>
          <a:lstStyle/>
          <a:p>
            <a:pPr eaLnBrk="1" hangingPunct="1"/>
            <a:endParaRPr lang="th-TH" sz="1800">
              <a:cs typeface="Cordia New" charset="0"/>
            </a:endParaRPr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3779838" y="9428163"/>
            <a:ext cx="288766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3" tIns="45203" rIns="90403" bIns="45203" anchor="b"/>
          <a:lstStyle>
            <a:lvl1pPr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011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0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0464029-2278-4546-BF93-D4836779ABB2}" type="slidenum">
              <a:rPr lang="en-US" sz="1200">
                <a:cs typeface="Angsana New" charset="0"/>
              </a:rPr>
              <a:pPr algn="r" eaLnBrk="1" hangingPunct="1"/>
              <a:t>10</a:t>
            </a:fld>
            <a:endParaRPr lang="th-TH" sz="1200">
              <a:cs typeface="Angsana New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2"/>
          <p:cNvSpPr>
            <a:spLocks noChangeArrowheads="1"/>
          </p:cNvSpPr>
          <p:nvPr/>
        </p:nvSpPr>
        <p:spPr bwMode="gray">
          <a:xfrm>
            <a:off x="0" y="0"/>
            <a:ext cx="9144000" cy="5157788"/>
          </a:xfrm>
          <a:prstGeom prst="rect">
            <a:avLst/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>
              <a:ea typeface="+mn-ea"/>
            </a:endParaRPr>
          </a:p>
        </p:txBody>
      </p:sp>
      <p:sp>
        <p:nvSpPr>
          <p:cNvPr id="5" name="Rectangle 64"/>
          <p:cNvSpPr>
            <a:spLocks noChangeArrowheads="1"/>
          </p:cNvSpPr>
          <p:nvPr/>
        </p:nvSpPr>
        <p:spPr bwMode="gray">
          <a:xfrm>
            <a:off x="1262063" y="0"/>
            <a:ext cx="2362200" cy="4953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2549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>
              <a:ea typeface="+mn-ea"/>
            </a:endParaRPr>
          </a:p>
        </p:txBody>
      </p:sp>
      <p:sp>
        <p:nvSpPr>
          <p:cNvPr id="6" name="Rectangle 65"/>
          <p:cNvSpPr>
            <a:spLocks noChangeArrowheads="1"/>
          </p:cNvSpPr>
          <p:nvPr/>
        </p:nvSpPr>
        <p:spPr bwMode="gray">
          <a:xfrm>
            <a:off x="304800" y="2400300"/>
            <a:ext cx="8458200" cy="11049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>
              <a:ea typeface="+mn-ea"/>
            </a:endParaRPr>
          </a:p>
        </p:txBody>
      </p:sp>
      <p:sp>
        <p:nvSpPr>
          <p:cNvPr id="7" name="Text Box 34"/>
          <p:cNvSpPr txBox="1">
            <a:spLocks noChangeArrowheads="1"/>
          </p:cNvSpPr>
          <p:nvPr/>
        </p:nvSpPr>
        <p:spPr bwMode="gray">
          <a:xfrm>
            <a:off x="4267200" y="5257800"/>
            <a:ext cx="115728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600" b="1">
                <a:ea typeface="+mn-ea"/>
              </a:rPr>
              <a:t>Company</a:t>
            </a:r>
          </a:p>
          <a:p>
            <a:pPr algn="l">
              <a:defRPr/>
            </a:pPr>
            <a:r>
              <a:rPr lang="en-US" sz="2600" b="1">
                <a:ea typeface="+mn-ea"/>
              </a:rPr>
              <a:t>LOGO</a:t>
            </a:r>
          </a:p>
        </p:txBody>
      </p:sp>
      <p:pic>
        <p:nvPicPr>
          <p:cNvPr id="8" name="Picture 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3490913"/>
            <a:ext cx="1258888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3"/>
          <p:cNvSpPr>
            <a:spLocks noChangeArrowheads="1"/>
          </p:cNvSpPr>
          <p:nvPr/>
        </p:nvSpPr>
        <p:spPr bwMode="gray">
          <a:xfrm>
            <a:off x="1276350" y="4941888"/>
            <a:ext cx="7867650" cy="21748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>
              <a:ea typeface="+mn-ea"/>
            </a:endParaRPr>
          </a:p>
        </p:txBody>
      </p:sp>
      <p:pic>
        <p:nvPicPr>
          <p:cNvPr id="10" name="Picture 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281113" y="4927600"/>
            <a:ext cx="2370137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6"/>
          <p:cNvSpPr>
            <a:spLocks noChangeArrowheads="1"/>
          </p:cNvSpPr>
          <p:nvPr/>
        </p:nvSpPr>
        <p:spPr bwMode="gray">
          <a:xfrm>
            <a:off x="304800" y="304800"/>
            <a:ext cx="8534400" cy="4343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>
              <a:ea typeface="+mn-ea"/>
            </a:endParaRPr>
          </a:p>
        </p:txBody>
      </p:sp>
      <p:sp>
        <p:nvSpPr>
          <p:cNvPr id="12" name="Rectangle 67"/>
          <p:cNvSpPr>
            <a:spLocks noChangeArrowheads="1"/>
          </p:cNvSpPr>
          <p:nvPr/>
        </p:nvSpPr>
        <p:spPr bwMode="gray">
          <a:xfrm>
            <a:off x="7391400" y="914400"/>
            <a:ext cx="1600200" cy="14478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>
              <a:ea typeface="+mn-ea"/>
            </a:endParaRPr>
          </a:p>
        </p:txBody>
      </p:sp>
      <p:sp>
        <p:nvSpPr>
          <p:cNvPr id="13" name="Rectangle 68"/>
          <p:cNvSpPr>
            <a:spLocks noChangeArrowheads="1"/>
          </p:cNvSpPr>
          <p:nvPr/>
        </p:nvSpPr>
        <p:spPr bwMode="gray">
          <a:xfrm>
            <a:off x="8305800" y="0"/>
            <a:ext cx="76200" cy="17526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>
              <a:ea typeface="+mn-ea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90800"/>
            <a:ext cx="8229600" cy="6858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/>
              <a:t>คลิกเพื่อแก้ไขลักษณะต้นแบบชื่อเรื่อง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733800"/>
            <a:ext cx="58674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th-TH"/>
              <a:t>คลิกเพื่อแก้ไขลักษณะต้นแบบหัวข้อย่อย</a:t>
            </a:r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493ADE-2E76-924F-A616-F8596942B286}" type="datetime1">
              <a:rPr lang="th-TH"/>
              <a:pPr/>
              <a:t>2/16/13 </a:t>
            </a:fld>
            <a:endParaRPr lang="th-TH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400800"/>
            <a:ext cx="2895600" cy="3206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680C75-C94B-A843-B571-5FCEAF9128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09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3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1F9CA-725C-B045-8EF8-1D62F229CCE5}" type="datetime1">
              <a:rPr lang="th-TH"/>
              <a:pPr/>
              <a:t>2/16/13 </a:t>
            </a:fld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543A16-5880-9A4F-A54B-FC7B3CDBB9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84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619125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619125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D2B2F8-F924-BC4A-A7C5-193D9436AA99}" type="datetime1">
              <a:rPr lang="th-TH"/>
              <a:pPr/>
              <a:t>2/16/13 </a:t>
            </a:fld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309514-301B-D94F-999E-02798B5ECF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76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ชื่อเรื่องและตาร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47800" y="206375"/>
            <a:ext cx="6858000" cy="5334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ตาราง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89182-AFC7-9E46-B022-E52137A84B83}" type="datetime1">
              <a:rPr lang="th-TH"/>
              <a:pPr/>
              <a:t>2/16/13 </a:t>
            </a:fld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AC3434-734F-2C49-ACA6-2F01CEF9C2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37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ชื่อเรื่องและข้อความเหนือ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47800" y="206375"/>
            <a:ext cx="6858000" cy="5334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8229600" cy="243681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3960813"/>
            <a:ext cx="8229600" cy="243681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2A1AAA-30E6-004E-A9F4-CFE6D926C82A}" type="datetime1">
              <a:rPr lang="th-TH"/>
              <a:pPr/>
              <a:t>2/16/13 </a:t>
            </a:fld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F6E90-085D-F341-9F5E-D9FBBE4B91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6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73CAFB-6195-8A4F-87EF-1F0863D89BF3}" type="datetime1">
              <a:rPr lang="th-TH"/>
              <a:pPr/>
              <a:t>2/16/13 </a:t>
            </a:fld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043871-1E12-1742-ABCE-5F2FD53FE6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9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60DF9-162A-D742-A066-6C5340C7456D}" type="datetime1">
              <a:rPr lang="th-TH"/>
              <a:pPr/>
              <a:t>2/16/13 </a:t>
            </a:fld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5F3D04-A14C-204A-98E5-8182A5EDD8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8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954C7E-3EBF-A44A-8CDC-C343C79EA298}" type="datetime1">
              <a:rPr lang="th-TH"/>
              <a:pPr/>
              <a:t>2/16/13 </a:t>
            </a:fld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C4A340-B670-4642-AF1E-B9D5010C91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8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16CA88-8E4F-4541-BCE4-F9E9BFDAB504}" type="datetime1">
              <a:rPr lang="th-TH"/>
              <a:pPr/>
              <a:t>2/16/13 </a:t>
            </a:fld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7C1CF4-B571-DA46-B1B6-F6C7B5F57E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88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1E2C6B-8ADA-EA4C-99AF-20EA746FF35A}" type="datetime1">
              <a:rPr lang="th-TH"/>
              <a:pPr/>
              <a:t>2/16/13 </a:t>
            </a:fld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EB7C9B-98A2-6E4B-8A25-3B9DF6A520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1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D0E6EF-5EF1-1E4D-B1BC-ADBCA6D62671}" type="datetime1">
              <a:rPr lang="th-TH"/>
              <a:pPr/>
              <a:t>2/16/13 </a:t>
            </a:fld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A0CA29-0407-6144-95D7-24476B83F8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4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C710E-3370-E749-A1AC-1F5FFAFFD9B2}" type="datetime1">
              <a:rPr lang="th-TH"/>
              <a:pPr/>
              <a:t>2/16/13 </a:t>
            </a:fld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9E0AFD-9A2A-1846-806F-0628B6A032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9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83FA80-4F95-8F45-992B-5FF84481DD86}" type="datetime1">
              <a:rPr lang="th-TH"/>
              <a:pPr/>
              <a:t>2/16/13 </a:t>
            </a:fld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EB1E10-76F1-F64E-8F55-AB71BDEABC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22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Rectangle 43"/>
          <p:cNvSpPr>
            <a:spLocks noChangeArrowheads="1"/>
          </p:cNvSpPr>
          <p:nvPr/>
        </p:nvSpPr>
        <p:spPr bwMode="gray">
          <a:xfrm>
            <a:off x="0" y="9525"/>
            <a:ext cx="9144000" cy="10287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>
              <a:ea typeface="+mn-ea"/>
            </a:endParaRPr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gray">
          <a:xfrm>
            <a:off x="1447800" y="0"/>
            <a:ext cx="7696200" cy="8794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>
              <a:ea typeface="+mn-ea"/>
            </a:endParaRPr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gray">
          <a:xfrm>
            <a:off x="0" y="158750"/>
            <a:ext cx="9144000" cy="60325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>
              <a:ea typeface="+mn-ea"/>
            </a:endParaRPr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gray">
          <a:xfrm>
            <a:off x="0" y="1143000"/>
            <a:ext cx="228600" cy="57150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>
              <a:ea typeface="+mn-ea"/>
            </a:endParaRPr>
          </a:p>
        </p:txBody>
      </p:sp>
      <p:sp>
        <p:nvSpPr>
          <p:cNvPr id="1072" name="Rectangle 48"/>
          <p:cNvSpPr>
            <a:spLocks noChangeArrowheads="1"/>
          </p:cNvSpPr>
          <p:nvPr/>
        </p:nvSpPr>
        <p:spPr bwMode="gray">
          <a:xfrm>
            <a:off x="8686800" y="0"/>
            <a:ext cx="76200" cy="6096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>
              <a:ea typeface="+mn-ea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371600"/>
            <a:ext cx="8229600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accent1"/>
                </a:solidFill>
              </a:defRPr>
            </a:lvl1pPr>
          </a:lstStyle>
          <a:p>
            <a:fld id="{8AC579E0-F084-3942-B0FE-A921D1CFAE6D}" type="datetime1">
              <a:rPr lang="th-TH"/>
              <a:pPr/>
              <a:t>2/16/13 </a:t>
            </a:fld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  <a:ea typeface="+mn-ea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ED509420-A22F-1546-8404-8DFCCD4E9D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gray">
          <a:xfrm>
            <a:off x="0" y="0"/>
            <a:ext cx="1447800" cy="10668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>
              <a:ea typeface="+mn-ea"/>
            </a:endParaRPr>
          </a:p>
        </p:txBody>
      </p:sp>
      <p:pic>
        <p:nvPicPr>
          <p:cNvPr id="1036" name="Picture 4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1243013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0" name="Rectangle 46"/>
          <p:cNvSpPr>
            <a:spLocks noChangeArrowheads="1"/>
          </p:cNvSpPr>
          <p:nvPr/>
        </p:nvSpPr>
        <p:spPr bwMode="gray">
          <a:xfrm>
            <a:off x="0" y="1035050"/>
            <a:ext cx="14478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n-US">
              <a:ea typeface="+mn-ea"/>
            </a:endParaRPr>
          </a:p>
        </p:txBody>
      </p:sp>
      <p:sp>
        <p:nvSpPr>
          <p:cNvPr id="1038" name="Rectangle 50"/>
          <p:cNvSpPr>
            <a:spLocks noGrp="1" noChangeArrowheads="1"/>
          </p:cNvSpPr>
          <p:nvPr>
            <p:ph type="title"/>
          </p:nvPr>
        </p:nvSpPr>
        <p:spPr bwMode="gray">
          <a:xfrm>
            <a:off x="1447800" y="206375"/>
            <a:ext cx="6858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/>
              <a:t>คลิกเพื่อแก้ไขลักษณะต้นแบบชื่อเรื่อง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  <p:sldLayoutId id="2147483883" r:id="rId12"/>
    <p:sldLayoutId id="2147483884" r:id="rId13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9" grpId="0" animBg="1"/>
      <p:bldP spid="1072" grpId="0" animBg="1"/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v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 2" charset="0"/>
        <a:buChar char="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 2" charset="0"/>
        <a:buChar char="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F4AA775-FA43-C34A-B130-BEB71E7042AE}" type="slidenum">
              <a:rPr lang="en-US">
                <a:solidFill>
                  <a:schemeClr val="accent1"/>
                </a:solidFill>
              </a:rPr>
              <a:pPr eaLnBrk="1" hangingPunct="1"/>
              <a:t>1</a:t>
            </a:fld>
            <a:endParaRPr lang="en-US">
              <a:solidFill>
                <a:schemeClr val="accent1"/>
              </a:solidFill>
            </a:endParaRPr>
          </a:p>
        </p:txBody>
      </p:sp>
      <p:grpSp>
        <p:nvGrpSpPr>
          <p:cNvPr id="3075" name="Group 5"/>
          <p:cNvGrpSpPr>
            <a:grpSpLocks/>
          </p:cNvGrpSpPr>
          <p:nvPr/>
        </p:nvGrpSpPr>
        <p:grpSpPr bwMode="auto">
          <a:xfrm>
            <a:off x="1428750" y="142875"/>
            <a:ext cx="7715250" cy="714375"/>
            <a:chOff x="1383" y="2341"/>
            <a:chExt cx="4086" cy="1497"/>
          </a:xfrm>
        </p:grpSpPr>
        <p:pic>
          <p:nvPicPr>
            <p:cNvPr id="3077" name="Picture 6" descr="mua_ch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2341"/>
              <a:ext cx="4086" cy="1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8" name="Rectangle 7"/>
            <p:cNvSpPr>
              <a:spLocks noChangeArrowheads="1"/>
            </p:cNvSpPr>
            <p:nvPr/>
          </p:nvSpPr>
          <p:spPr bwMode="auto">
            <a:xfrm>
              <a:off x="4468" y="3158"/>
              <a:ext cx="997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th-TH"/>
            </a:p>
          </p:txBody>
        </p:sp>
      </p:grpSp>
      <p:sp>
        <p:nvSpPr>
          <p:cNvPr id="9" name="AutoShape 6"/>
          <p:cNvSpPr>
            <a:spLocks noChangeArrowheads="1"/>
          </p:cNvSpPr>
          <p:nvPr/>
        </p:nvSpPr>
        <p:spPr bwMode="gray">
          <a:xfrm>
            <a:off x="285750" y="1928813"/>
            <a:ext cx="8647113" cy="3095625"/>
          </a:xfrm>
          <a:prstGeom prst="roundRect">
            <a:avLst>
              <a:gd name="adj" fmla="val 19046"/>
            </a:avLst>
          </a:prstGeom>
          <a:solidFill>
            <a:schemeClr val="accent1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th-TH" sz="4000" b="1">
                <a:solidFill>
                  <a:schemeClr val="bg1"/>
                </a:solidFill>
                <a:latin typeface="Browallia New" charset="0"/>
                <a:cs typeface="Browallia New" charset="0"/>
              </a:rPr>
              <a:t>ผลงานวิชาการรับใช้สังคม</a:t>
            </a:r>
          </a:p>
          <a:p>
            <a:r>
              <a:rPr lang="th-TH" sz="4000" b="1">
                <a:solidFill>
                  <a:schemeClr val="bg1"/>
                </a:solidFill>
                <a:latin typeface="Browallia New" charset="0"/>
                <a:cs typeface="Browallia New" charset="0"/>
              </a:rPr>
              <a:t>สำหรับใช้เสนอประกอบการพิจารณา</a:t>
            </a:r>
          </a:p>
          <a:p>
            <a:r>
              <a:rPr lang="th-TH" sz="4000" b="1">
                <a:solidFill>
                  <a:schemeClr val="bg1"/>
                </a:solidFill>
                <a:latin typeface="Browallia New" charset="0"/>
                <a:cs typeface="Browallia New" charset="0"/>
              </a:rPr>
              <a:t>กำหนดตำแหน่งทางวิชาการ</a:t>
            </a:r>
            <a:endParaRPr lang="en-US" sz="4000" b="1">
              <a:solidFill>
                <a:schemeClr val="bg1"/>
              </a:solidFill>
              <a:latin typeface="Browallia New" charset="0"/>
              <a:cs typeface="Browallia Ne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D5AE04F-727A-9241-89C2-CCA6B6FD36DF}" type="slidenum">
              <a:rPr lang="en-US">
                <a:solidFill>
                  <a:schemeClr val="accent1"/>
                </a:solidFill>
              </a:rPr>
              <a:pPr eaLnBrk="1" hangingPunct="1"/>
              <a:t>10</a:t>
            </a:fld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291" name="AutoShape 2"/>
          <p:cNvSpPr>
            <a:spLocks noChangeArrowheads="1"/>
          </p:cNvSpPr>
          <p:nvPr/>
        </p:nvSpPr>
        <p:spPr bwMode="auto">
          <a:xfrm>
            <a:off x="0" y="1196975"/>
            <a:ext cx="9144000" cy="4824413"/>
          </a:xfrm>
          <a:prstGeom prst="foldedCorner">
            <a:avLst>
              <a:gd name="adj" fmla="val 12500"/>
            </a:avLst>
          </a:prstGeom>
          <a:noFill/>
          <a:ln>
            <a:noFill/>
          </a:ln>
          <a:effectLst>
            <a:prstShdw prst="shdw17" dist="17961" dir="2700000">
              <a:srgbClr val="995C7A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th-TH" sz="2800">
              <a:solidFill>
                <a:srgbClr val="000099"/>
              </a:solidFill>
              <a:cs typeface="CordiaUPC" charset="0"/>
            </a:endParaRP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785813" y="2428875"/>
            <a:ext cx="7715250" cy="2554288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th-TH" sz="3200" b="1">
                <a:latin typeface="Cordia New" charset="0"/>
                <a:cs typeface="EucrosiaUPC" charset="0"/>
              </a:rPr>
              <a:t>๙.  การประเมินผลงานวิชาการรับใช้สังคม  นอกจากการ       ประเมินจากเอกสารและหลักฐานประกอบการเสนอผลงานแล้ว             หากจะประเมินจากการตรวจสอบสภาพจริงที่มีอยู่ในพื้นที่ด้วย        ก็สามารถกระทำได้  ซึ่งคณะกรรมการผู้ทรงคุณวุฒิฯ จะตรวจสอบด้วยตนเอง หรือแต่งตั้งผู้แทนให้ไปตรวจสอบแทนก็ได้</a:t>
            </a:r>
          </a:p>
        </p:txBody>
      </p:sp>
      <p:sp>
        <p:nvSpPr>
          <p:cNvPr id="12293" name="Rectangle 8"/>
          <p:cNvSpPr>
            <a:spLocks noChangeArrowheads="1"/>
          </p:cNvSpPr>
          <p:nvPr/>
        </p:nvSpPr>
        <p:spPr bwMode="auto">
          <a:xfrm>
            <a:off x="250825" y="836613"/>
            <a:ext cx="2160588" cy="2889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6D9941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th-TH" sz="2800">
              <a:cs typeface="EucrosiaUPC" charset="0"/>
            </a:endParaRPr>
          </a:p>
        </p:txBody>
      </p:sp>
      <p:grpSp>
        <p:nvGrpSpPr>
          <p:cNvPr id="12294" name="Group 5"/>
          <p:cNvGrpSpPr>
            <a:grpSpLocks/>
          </p:cNvGrpSpPr>
          <p:nvPr/>
        </p:nvGrpSpPr>
        <p:grpSpPr bwMode="auto">
          <a:xfrm>
            <a:off x="1428750" y="142875"/>
            <a:ext cx="7715250" cy="714375"/>
            <a:chOff x="1383" y="2341"/>
            <a:chExt cx="4086" cy="1497"/>
          </a:xfrm>
        </p:grpSpPr>
        <p:pic>
          <p:nvPicPr>
            <p:cNvPr id="12296" name="Picture 6" descr="mua_che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2341"/>
              <a:ext cx="4086" cy="1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7" name="Rectangle 7"/>
            <p:cNvSpPr>
              <a:spLocks noChangeArrowheads="1"/>
            </p:cNvSpPr>
            <p:nvPr/>
          </p:nvSpPr>
          <p:spPr bwMode="auto">
            <a:xfrm>
              <a:off x="4468" y="3158"/>
              <a:ext cx="997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th-TH"/>
            </a:p>
          </p:txBody>
        </p:sp>
      </p:grpSp>
      <p:sp>
        <p:nvSpPr>
          <p:cNvPr id="11" name="สี่เหลี่ยมมุมมน 10"/>
          <p:cNvSpPr/>
          <p:nvPr/>
        </p:nvSpPr>
        <p:spPr>
          <a:xfrm>
            <a:off x="357188" y="1428750"/>
            <a:ext cx="4643437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th-TH" sz="3600" b="1">
                <a:solidFill>
                  <a:schemeClr val="tx1"/>
                </a:solidFill>
                <a:latin typeface="Cordia New" charset="0"/>
                <a:ea typeface="ＭＳ Ｐゴシック" charset="0"/>
                <a:cs typeface="EucrosiaUPC" charset="0"/>
              </a:rPr>
              <a:t>สาระสำคัญของประกาศฯ (ต่อ)</a:t>
            </a:r>
            <a:endParaRPr lang="en-US" sz="3600" b="1">
              <a:solidFill>
                <a:schemeClr val="tx1"/>
              </a:solidFill>
              <a:latin typeface="Cordia New" charset="0"/>
              <a:ea typeface="ＭＳ Ｐゴシック" charset="0"/>
              <a:cs typeface="EucrosiaUP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DAA129B-EABC-E843-A7D1-3B390739AF9C}" type="slidenum">
              <a:rPr lang="en-US">
                <a:solidFill>
                  <a:schemeClr val="accent1"/>
                </a:solidFill>
              </a:rPr>
              <a:pPr eaLnBrk="1" hangingPunct="1"/>
              <a:t>11</a:t>
            </a:fld>
            <a:endParaRPr lang="en-US">
              <a:solidFill>
                <a:schemeClr val="accent1"/>
              </a:solidFill>
            </a:endParaRP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401050" cy="5026025"/>
          </a:xfrm>
          <a:solidFill>
            <a:srgbClr val="CCECFF"/>
          </a:solidFill>
        </p:spPr>
        <p:txBody>
          <a:bodyPr/>
          <a:lstStyle/>
          <a:p>
            <a:pPr>
              <a:buFont typeface="Wingdings" charset="0"/>
              <a:buNone/>
            </a:pPr>
            <a:endParaRPr lang="th-TH" sz="700" b="1">
              <a:solidFill>
                <a:srgbClr val="14145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EucrosiaUPC" charset="0"/>
            </a:endParaRPr>
          </a:p>
          <a:p>
            <a:pPr>
              <a:buFont typeface="Wingdings" charset="0"/>
              <a:buNone/>
            </a:pPr>
            <a:r>
              <a:rPr lang="th-TH" b="1">
                <a:solidFill>
                  <a:srgbClr val="14145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EucrosiaUPC" charset="0"/>
              </a:rPr>
              <a:t>ตารางแสดงการปรับปรุงร่างประกาศฯ และเอกสารแนบท้ายประกาศฯ </a:t>
            </a:r>
          </a:p>
        </p:txBody>
      </p:sp>
      <p:grpSp>
        <p:nvGrpSpPr>
          <p:cNvPr id="13316" name="Group 5"/>
          <p:cNvGrpSpPr>
            <a:grpSpLocks/>
          </p:cNvGrpSpPr>
          <p:nvPr/>
        </p:nvGrpSpPr>
        <p:grpSpPr bwMode="auto">
          <a:xfrm>
            <a:off x="1428750" y="142875"/>
            <a:ext cx="7715250" cy="714375"/>
            <a:chOff x="1383" y="2341"/>
            <a:chExt cx="4086" cy="1497"/>
          </a:xfrm>
        </p:grpSpPr>
        <p:pic>
          <p:nvPicPr>
            <p:cNvPr id="13331" name="Picture 6" descr="mua_ch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2341"/>
              <a:ext cx="4086" cy="1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32" name="Rectangle 7"/>
            <p:cNvSpPr>
              <a:spLocks noChangeArrowheads="1"/>
            </p:cNvSpPr>
            <p:nvPr/>
          </p:nvSpPr>
          <p:spPr bwMode="auto">
            <a:xfrm>
              <a:off x="4468" y="3158"/>
              <a:ext cx="997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th-TH"/>
            </a:p>
          </p:txBody>
        </p:sp>
      </p:grp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571500" y="2143125"/>
          <a:ext cx="8223250" cy="5163820"/>
        </p:xfrm>
        <a:graphic>
          <a:graphicData uri="http://schemas.openxmlformats.org/drawingml/2006/table">
            <a:tbl>
              <a:tblPr/>
              <a:tblGrid>
                <a:gridCol w="4216400"/>
                <a:gridCol w="4006850"/>
              </a:tblGrid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คณะทำงานฯ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อ.ก.พ.อ.วิชาการฯ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68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sng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ร่างประกาศฯ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ข้อ ๑  ประกาศ ก.พ.อ. นี้ ให้ใช้บังคับนับตั้งแต่วันถัดจากวันประกาศในราชกิจจานุเบกษา เป็นต้นไป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- ไม่แก้ไข 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F"/>
                    </a:solidFill>
                  </a:tcPr>
                </a:tc>
              </a:tr>
              <a:tr h="177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ข้อ ๒  ให้ยกเลิกข้อความในข้อ ๕.๑.๓ และให้ใช้ความต่อไปนี้แทน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“๕.๑.๓ ผลงานทางวิชาการ  ประกอบด้วยผลงานต่อไปนี้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     (๑) ๑.๑ ผลงานวิจัย ...     หรือ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ข้อ ๒  ให้ยกเลิกความในข้อ ๕.๑.๓ </a:t>
                      </a:r>
                      <a:r>
                        <a:rPr kumimoji="0" lang="th-TH" sz="2400" b="1" i="0" u="sng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แห่งประกาศ ก.พ.อ. เรื่อง หลักเกณฑ์และวิธีการพิจารณาแต่งตั้ง... (ฉบับที่ ๒) พ.ศ.๒๕๕๐ และที่แก้ไขเพิ่มเติม (ฉบับที่ ๖) พ.ศ. ๒๕๕๕</a:t>
                      </a: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และให้ใช้ความต่อไปนี้แทน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B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96D64D-A004-284C-BD59-D6BC48DE7741}" type="slidenum">
              <a:rPr lang="en-US">
                <a:solidFill>
                  <a:schemeClr val="accent1"/>
                </a:solidFill>
              </a:rPr>
              <a:pPr eaLnBrk="1" hangingPunct="1"/>
              <a:t>12</a:t>
            </a:fld>
            <a:endParaRPr lang="en-US">
              <a:solidFill>
                <a:schemeClr val="accent1"/>
              </a:solidFill>
            </a:endParaRP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1214438"/>
            <a:ext cx="8401050" cy="5026025"/>
          </a:xfrm>
          <a:solidFill>
            <a:srgbClr val="CCECFF"/>
          </a:solidFill>
        </p:spPr>
        <p:txBody>
          <a:bodyPr/>
          <a:lstStyle/>
          <a:p>
            <a:pPr>
              <a:buFont typeface="Wingdings" charset="0"/>
              <a:buNone/>
            </a:pPr>
            <a:endParaRPr lang="th-TH" sz="700" b="1">
              <a:solidFill>
                <a:srgbClr val="14145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EucrosiaUPC" charset="0"/>
            </a:endParaRPr>
          </a:p>
          <a:p>
            <a:pPr>
              <a:buFont typeface="Wingdings" charset="0"/>
              <a:buNone/>
            </a:pPr>
            <a:r>
              <a:rPr lang="th-TH" b="1">
                <a:solidFill>
                  <a:srgbClr val="14145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EucrosiaUPC" charset="0"/>
              </a:rPr>
              <a:t>ตารางแสดงการปรับปรุงร่างประกาศฯ และเอกสารแนบท้ายประกาศฯ </a:t>
            </a:r>
          </a:p>
        </p:txBody>
      </p:sp>
      <p:grpSp>
        <p:nvGrpSpPr>
          <p:cNvPr id="14340" name="Group 5"/>
          <p:cNvGrpSpPr>
            <a:grpSpLocks/>
          </p:cNvGrpSpPr>
          <p:nvPr/>
        </p:nvGrpSpPr>
        <p:grpSpPr bwMode="auto">
          <a:xfrm>
            <a:off x="1428750" y="142875"/>
            <a:ext cx="7715250" cy="714375"/>
            <a:chOff x="1383" y="2341"/>
            <a:chExt cx="4086" cy="1497"/>
          </a:xfrm>
        </p:grpSpPr>
        <p:pic>
          <p:nvPicPr>
            <p:cNvPr id="14352" name="Picture 6" descr="mua_ch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2341"/>
              <a:ext cx="4086" cy="1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3" name="Rectangle 7"/>
            <p:cNvSpPr>
              <a:spLocks noChangeArrowheads="1"/>
            </p:cNvSpPr>
            <p:nvPr/>
          </p:nvSpPr>
          <p:spPr bwMode="auto">
            <a:xfrm>
              <a:off x="4468" y="3158"/>
              <a:ext cx="997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th-TH"/>
            </a:p>
          </p:txBody>
        </p:sp>
      </p:grp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500063" y="2000250"/>
          <a:ext cx="8286750" cy="6035039"/>
        </p:xfrm>
        <a:graphic>
          <a:graphicData uri="http://schemas.openxmlformats.org/drawingml/2006/table">
            <a:tbl>
              <a:tblPr/>
              <a:tblGrid>
                <a:gridCol w="4249737"/>
                <a:gridCol w="4037013"/>
              </a:tblGrid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คณะทำงานฯ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อ.ก.พ.อ.วิชาการฯ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7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      ๑.๒ ผลงานวิชาการรับใช้สังคม ซึ่งมีคุณภาพดี โดยผลงานนั้นสถาบันอุดมศึกษาหรือคณะวิชาให้ความเห็นชอบ และได้รับการรับรองการใช้ประโยชน์ต่อสังคมโดยปรากฏผลที่สามารถประเมินได้เป็นรูปธรรมโดยประจักษ์ต่อสาธารณะ ตามวิธีการที่กำหนดไว้ในเอกสารแนบท้ายประกาศ ก.พ.อ. นี้   หรือ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      ๑.๓ ผลงานทางวิชาการในลักษณะอื่น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และ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(๒) ผลงานแต่งหรือเรียบเรียง ตำรา หนังสือ ...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“๕.๑.๓ ผลงานทางวิชาการ ประกอบด้วย ผลงานต่อไปนี้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(๑) ผลงานวิจัย ...     </a:t>
                      </a:r>
                      <a:r>
                        <a:rPr kumimoji="0" lang="th-TH" sz="2400" b="1" i="0" u="sng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หรือ</a:t>
                      </a: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(๒) ผลงานวิชาการรับใช้สังคม  ซึ่งมีคุณภาพดี โดยผลงานนั้น</a:t>
                      </a:r>
                      <a:r>
                        <a:rPr kumimoji="0" lang="th-TH" sz="2400" b="1" i="0" u="sng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เป็นส่วนหนึ่งของการปฏิบัติหน้าที่ตามภาระงานซึ่ง</a:t>
                      </a: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สถาบันอุดมศึกษาหรือคณะวิชาให้ความเห็นชอบ </a:t>
                      </a:r>
                      <a:r>
                        <a:rPr kumimoji="0" lang="th-TH" sz="2400" b="1" i="0" u="sng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และได้รับการเผยแพร่ตามเกณฑ์ที่ ก.พ.อ. กำหนด</a:t>
                      </a: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</a:t>
                      </a:r>
                      <a:r>
                        <a:rPr kumimoji="0" lang="th-TH" sz="2400" b="1" i="0" u="sng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รวมทั้ง</a:t>
                      </a: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ได้รับการรับรองการใช้ประโยชน์ต่อสังคมโดยปรากฏผลที่สามารถประเมินได้เป็นรูปธรรมโดยประจักษ์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1FF9979-EB07-774F-9787-A6EF04964D34}" type="slidenum">
              <a:rPr lang="en-US">
                <a:solidFill>
                  <a:schemeClr val="accent1"/>
                </a:solidFill>
              </a:rPr>
              <a:pPr eaLnBrk="1" hangingPunct="1"/>
              <a:t>13</a:t>
            </a:fld>
            <a:endParaRPr lang="en-US">
              <a:solidFill>
                <a:schemeClr val="accent1"/>
              </a:solidFill>
            </a:endParaRP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1214438"/>
            <a:ext cx="8401050" cy="701675"/>
          </a:xfrm>
          <a:solidFill>
            <a:srgbClr val="CCECFF"/>
          </a:solidFill>
        </p:spPr>
        <p:txBody>
          <a:bodyPr/>
          <a:lstStyle/>
          <a:p>
            <a:pPr>
              <a:buFont typeface="Wingdings" charset="0"/>
              <a:buNone/>
            </a:pPr>
            <a:endParaRPr lang="th-TH" sz="600" b="1">
              <a:solidFill>
                <a:srgbClr val="14145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EucrosiaUPC" charset="0"/>
            </a:endParaRPr>
          </a:p>
          <a:p>
            <a:pPr>
              <a:buFont typeface="Wingdings" charset="0"/>
              <a:buNone/>
            </a:pPr>
            <a:r>
              <a:rPr lang="th-TH" sz="2800" b="1">
                <a:solidFill>
                  <a:srgbClr val="14145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EucrosiaUPC" charset="0"/>
              </a:rPr>
              <a:t>ตารางแสดงการปรับปรุงร่างประกาศฯ และเอกสารแนบท้ายประกาศฯ </a:t>
            </a:r>
          </a:p>
        </p:txBody>
      </p:sp>
      <p:grpSp>
        <p:nvGrpSpPr>
          <p:cNvPr id="15364" name="Group 5"/>
          <p:cNvGrpSpPr>
            <a:grpSpLocks/>
          </p:cNvGrpSpPr>
          <p:nvPr/>
        </p:nvGrpSpPr>
        <p:grpSpPr bwMode="auto">
          <a:xfrm>
            <a:off x="1428750" y="142875"/>
            <a:ext cx="7715250" cy="714375"/>
            <a:chOff x="1383" y="2341"/>
            <a:chExt cx="4086" cy="1497"/>
          </a:xfrm>
        </p:grpSpPr>
        <p:pic>
          <p:nvPicPr>
            <p:cNvPr id="15376" name="Picture 6" descr="mua_ch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2341"/>
              <a:ext cx="4086" cy="1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7" name="Rectangle 7"/>
            <p:cNvSpPr>
              <a:spLocks noChangeArrowheads="1"/>
            </p:cNvSpPr>
            <p:nvPr/>
          </p:nvSpPr>
          <p:spPr bwMode="auto">
            <a:xfrm>
              <a:off x="4468" y="3158"/>
              <a:ext cx="997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th-TH"/>
            </a:p>
          </p:txBody>
        </p:sp>
      </p:grpSp>
      <p:graphicFrame>
        <p:nvGraphicFramePr>
          <p:cNvPr id="254993" name="Group 17"/>
          <p:cNvGraphicFramePr>
            <a:graphicFrameLocks noGrp="1"/>
          </p:cNvGraphicFramePr>
          <p:nvPr/>
        </p:nvGraphicFramePr>
        <p:xfrm>
          <a:off x="533400" y="1844675"/>
          <a:ext cx="8286750" cy="6426199"/>
        </p:xfrm>
        <a:graphic>
          <a:graphicData uri="http://schemas.openxmlformats.org/drawingml/2006/table">
            <a:tbl>
              <a:tblPr/>
              <a:tblGrid>
                <a:gridCol w="3929063"/>
                <a:gridCol w="4357687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คณะทำงานฯ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อ.ก.พ.อ.วิชาการฯ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7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ต่อสาธารณะ ตามวิธีการที่กำหนดไว้ในเอกสารแนบท้ายประกาศ ก.พ.อ. นี้   </a:t>
                      </a:r>
                      <a:r>
                        <a:rPr kumimoji="0" lang="th-TH" sz="2400" b="1" i="0" u="sng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หรือ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(๓) ผลงานทางวิชาการในลักษณะอื่น ...  </a:t>
                      </a:r>
                      <a:r>
                        <a:rPr kumimoji="0" lang="th-TH" sz="2400" b="1" i="0" u="sng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หรือ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(๔) ผลงานแต่งหรือเรียบเรียง ตำรา ...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</a:t>
                      </a:r>
                      <a:r>
                        <a:rPr kumimoji="0" lang="th-TH" sz="2400" b="1" i="0" u="sng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ทั้งนี้ ผลงานทางวิชาการตามข้อ ๕.๑.๓(๑) (๒) (๓) และ (๔) ต้องเป็นงานที่มีลักษณะคุณภาพ ๓ องค์ประกอบดังนี้ร่วมด้วย คือ     (๑) ก่อให้เกิดความรู้ใหม่  (๒) มีการวิเคราะห์หรือสังเคราะห์ และ (๓) สามารถนำไปใช้ประโยชน์ได้หรือมีผลกระทบต่อการพัฒนาชุมชน สังคม หรือประเทศ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EF1A578-C32C-8148-A323-C9AE0145C020}" type="slidenum">
              <a:rPr lang="en-US">
                <a:solidFill>
                  <a:schemeClr val="accent1"/>
                </a:solidFill>
              </a:rPr>
              <a:pPr eaLnBrk="1" hangingPunct="1"/>
              <a:t>14</a:t>
            </a:fld>
            <a:endParaRPr lang="en-US">
              <a:solidFill>
                <a:schemeClr val="accent1"/>
              </a:solidFill>
            </a:endParaRP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04900"/>
            <a:ext cx="8401050" cy="5026025"/>
          </a:xfrm>
          <a:solidFill>
            <a:srgbClr val="CCECFF"/>
          </a:solidFill>
        </p:spPr>
        <p:txBody>
          <a:bodyPr/>
          <a:lstStyle/>
          <a:p>
            <a:pPr>
              <a:buFont typeface="Wingdings" charset="0"/>
              <a:buNone/>
            </a:pPr>
            <a:endParaRPr lang="th-TH" sz="700" b="1">
              <a:solidFill>
                <a:srgbClr val="14145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EucrosiaUPC" charset="0"/>
            </a:endParaRPr>
          </a:p>
          <a:p>
            <a:pPr>
              <a:buFont typeface="Wingdings" charset="0"/>
              <a:buNone/>
            </a:pPr>
            <a:r>
              <a:rPr lang="th-TH" b="1">
                <a:solidFill>
                  <a:srgbClr val="14145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EucrosiaUPC" charset="0"/>
              </a:rPr>
              <a:t>ตารางแสดงการปรับปรุงร่างประกาศฯ และเอกสารแนบท้ายประกาศฯ </a:t>
            </a:r>
          </a:p>
        </p:txBody>
      </p:sp>
      <p:grpSp>
        <p:nvGrpSpPr>
          <p:cNvPr id="16388" name="Group 5"/>
          <p:cNvGrpSpPr>
            <a:grpSpLocks/>
          </p:cNvGrpSpPr>
          <p:nvPr/>
        </p:nvGrpSpPr>
        <p:grpSpPr bwMode="auto">
          <a:xfrm>
            <a:off x="1428750" y="142875"/>
            <a:ext cx="7715250" cy="714375"/>
            <a:chOff x="1383" y="2341"/>
            <a:chExt cx="4086" cy="1497"/>
          </a:xfrm>
        </p:grpSpPr>
        <p:pic>
          <p:nvPicPr>
            <p:cNvPr id="16400" name="Picture 6" descr="mua_ch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2341"/>
              <a:ext cx="4086" cy="1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1" name="Rectangle 7"/>
            <p:cNvSpPr>
              <a:spLocks noChangeArrowheads="1"/>
            </p:cNvSpPr>
            <p:nvPr/>
          </p:nvSpPr>
          <p:spPr bwMode="auto">
            <a:xfrm>
              <a:off x="4468" y="3158"/>
              <a:ext cx="997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th-TH"/>
            </a:p>
          </p:txBody>
        </p:sp>
      </p:grp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500063" y="2016125"/>
          <a:ext cx="8294687" cy="6035039"/>
        </p:xfrm>
        <a:graphic>
          <a:graphicData uri="http://schemas.openxmlformats.org/drawingml/2006/table">
            <a:tbl>
              <a:tblPr/>
              <a:tblGrid>
                <a:gridCol w="4252912"/>
                <a:gridCol w="4041775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คณะทำงานฯ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อ.ก.พ.อ.วิชาการฯ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1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ข้อ ๓  ให้ยกเลิกข้อความในข้อ ๕.๒.๓ และให้ใช้ความต่อไปนี้แทน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“๕.๒.๓ ผลงานทางวิชาการ  ประกอบด้วยผลงานต่อไปนี้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     (๑) ๑.๑ ผลงานวิจัย ...     หรือ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           ๑.๒ ผลงานวิชาการรับใช้สังคม ซึ่งมีคุณภาพดี โดยผลงานนั้น ...  หรือ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           ๑.๓ ผลงานทางวิชาการในลักษณะอื่น ...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ข้อ ๓  ให้ยกเลิกความในข้อ ๕.๒.๓ </a:t>
                      </a:r>
                      <a:r>
                        <a:rPr kumimoji="0" lang="th-TH" sz="2400" b="1" i="0" u="sng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แห่งประกาศ ก.พ.อ. เรื่อง หลักเกณฑ์และวิธีการพิจารณาแต่งตั้ง... (ฉบับที่ ๒)... </a:t>
                      </a: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และให้ใช้ความต่อไปนี้แทน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“๕.๒.๓ ผลงานทางวิชาการ ประกอบด้วย ผลงานต่อไปนี้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(๑) ๑.๑ ผลงานวิจัย ...     </a:t>
                      </a:r>
                      <a:r>
                        <a:rPr kumimoji="0" lang="th-TH" sz="2400" b="1" i="0" u="sng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หรือ</a:t>
                      </a: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     ๑.๒ ผลงานวิชาการรับใช้สังคม ซึ่งมีคุณภาพดี โดยผลงานนั้น</a:t>
                      </a:r>
                      <a:r>
                        <a:rPr kumimoji="0" lang="th-TH" sz="2400" b="1" i="0" u="sng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เป็นส่วนหนึ่งของการปฏิบัติหน้าที่ตามภาระงานซึ่ง</a:t>
                      </a: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สถาบันอุดมศึกษาหรือคณะวิชาให้ความ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F1D859-D609-BA4C-9EFD-5596714A68D2}" type="slidenum">
              <a:rPr lang="en-US">
                <a:solidFill>
                  <a:schemeClr val="accent1"/>
                </a:solidFill>
              </a:rPr>
              <a:pPr eaLnBrk="1" hangingPunct="1"/>
              <a:t>15</a:t>
            </a:fld>
            <a:endParaRPr lang="en-US">
              <a:solidFill>
                <a:schemeClr val="accent1"/>
              </a:solidFill>
            </a:endParaRP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401050" cy="5026025"/>
          </a:xfrm>
          <a:solidFill>
            <a:srgbClr val="CCECFF"/>
          </a:solidFill>
        </p:spPr>
        <p:txBody>
          <a:bodyPr/>
          <a:lstStyle/>
          <a:p>
            <a:pPr>
              <a:buFont typeface="Wingdings" charset="0"/>
              <a:buNone/>
            </a:pPr>
            <a:endParaRPr lang="th-TH" sz="700" b="1">
              <a:solidFill>
                <a:srgbClr val="14145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EucrosiaUPC" charset="0"/>
            </a:endParaRPr>
          </a:p>
          <a:p>
            <a:pPr>
              <a:buFont typeface="Wingdings" charset="0"/>
              <a:buNone/>
            </a:pPr>
            <a:r>
              <a:rPr lang="th-TH" b="1">
                <a:solidFill>
                  <a:srgbClr val="14145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EucrosiaUPC" charset="0"/>
              </a:rPr>
              <a:t>ตารางแสดงการปรับปรุงร่างประกาศฯ และเอกสารแนบท้ายประกาศฯ </a:t>
            </a:r>
          </a:p>
        </p:txBody>
      </p:sp>
      <p:grpSp>
        <p:nvGrpSpPr>
          <p:cNvPr id="17412" name="Group 5"/>
          <p:cNvGrpSpPr>
            <a:grpSpLocks/>
          </p:cNvGrpSpPr>
          <p:nvPr/>
        </p:nvGrpSpPr>
        <p:grpSpPr bwMode="auto">
          <a:xfrm>
            <a:off x="1428750" y="142875"/>
            <a:ext cx="7715250" cy="714375"/>
            <a:chOff x="1383" y="2341"/>
            <a:chExt cx="4086" cy="1497"/>
          </a:xfrm>
        </p:grpSpPr>
        <p:pic>
          <p:nvPicPr>
            <p:cNvPr id="17427" name="Picture 6" descr="mua_ch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2341"/>
              <a:ext cx="4086" cy="1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8" name="Rectangle 7"/>
            <p:cNvSpPr>
              <a:spLocks noChangeArrowheads="1"/>
            </p:cNvSpPr>
            <p:nvPr/>
          </p:nvSpPr>
          <p:spPr bwMode="auto">
            <a:xfrm>
              <a:off x="4468" y="3158"/>
              <a:ext cx="997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th-TH"/>
            </a:p>
          </p:txBody>
        </p:sp>
      </p:grp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500063" y="2143125"/>
          <a:ext cx="8294687" cy="5394960"/>
        </p:xfrm>
        <a:graphic>
          <a:graphicData uri="http://schemas.openxmlformats.org/drawingml/2006/table">
            <a:tbl>
              <a:tblPr/>
              <a:tblGrid>
                <a:gridCol w="4252912"/>
                <a:gridCol w="4041775"/>
              </a:tblGrid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คณะทำงานฯ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อ.ก.พ.อ.วิชาการฯ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68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    และ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    (๒) ผลงานแต่งหรือเรียบเรียง ตำรา ...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เห็นชอบ </a:t>
                      </a:r>
                      <a:r>
                        <a:rPr kumimoji="0" lang="th-TH" sz="2400" b="1" i="0" u="sng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และได้รับการเผยแพร่ตามเกณฑ์ที่ ก.พ.อ. กำหนด</a:t>
                      </a: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</a:t>
                      </a:r>
                      <a:r>
                        <a:rPr kumimoji="0" lang="th-TH" sz="2400" b="1" i="0" u="sng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รวมทั้ง</a:t>
                      </a: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ได้รับการรับรองการใช้ประโยชน์...   หรือ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     ๑.๓ ...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F"/>
                    </a:solidFill>
                  </a:tcPr>
                </a:tc>
              </a:tr>
              <a:tr h="177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ข้อ ๔  ให้ยกเลิกข้อความในข้อ ๕.๓.๓ และให้ใช้ความต่อไปนี้แทน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“๕.๓.๓ ผลงานทางวิชาการ  ผู้ขออาจเสนอผลงานทางวิชาการได้ ๒ วิธี ดังนี้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           วิธีที่ ๑ ประกอบด้วย 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- แก้ไขข้อความเช่นเดียวกับข้อ ๓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B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7A71032-7674-0147-A7B8-3E2EC38B9D77}" type="slidenum">
              <a:rPr lang="en-US">
                <a:solidFill>
                  <a:schemeClr val="accent1"/>
                </a:solidFill>
              </a:rPr>
              <a:pPr eaLnBrk="1" hangingPunct="1"/>
              <a:t>16</a:t>
            </a:fld>
            <a:endParaRPr lang="en-US">
              <a:solidFill>
                <a:schemeClr val="accent1"/>
              </a:solidFill>
            </a:endParaRP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5000" y="1125538"/>
            <a:ext cx="8401050" cy="647700"/>
          </a:xfrm>
          <a:solidFill>
            <a:srgbClr val="CCECFF"/>
          </a:solidFill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endParaRPr lang="th-TH" sz="600" b="1">
              <a:solidFill>
                <a:srgbClr val="14145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EucrosiaUPC" charset="0"/>
            </a:endParaRPr>
          </a:p>
          <a:p>
            <a:pPr algn="ctr">
              <a:lnSpc>
                <a:spcPct val="90000"/>
              </a:lnSpc>
              <a:buFont typeface="Wingdings" charset="0"/>
              <a:buNone/>
            </a:pPr>
            <a:r>
              <a:rPr lang="th-TH" sz="2800" b="1">
                <a:solidFill>
                  <a:srgbClr val="14145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EucrosiaUPC" charset="0"/>
              </a:rPr>
              <a:t>ตารางแสดงการปรับปรุงร่างประกาศฯ และเอกสารแนบท้ายประกาศฯ </a:t>
            </a:r>
          </a:p>
        </p:txBody>
      </p:sp>
      <p:grpSp>
        <p:nvGrpSpPr>
          <p:cNvPr id="18436" name="Group 5"/>
          <p:cNvGrpSpPr>
            <a:grpSpLocks/>
          </p:cNvGrpSpPr>
          <p:nvPr/>
        </p:nvGrpSpPr>
        <p:grpSpPr bwMode="auto">
          <a:xfrm>
            <a:off x="1428750" y="142875"/>
            <a:ext cx="7715250" cy="714375"/>
            <a:chOff x="1383" y="2341"/>
            <a:chExt cx="4086" cy="1497"/>
          </a:xfrm>
        </p:grpSpPr>
        <p:pic>
          <p:nvPicPr>
            <p:cNvPr id="18448" name="Picture 6" descr="mua_ch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2341"/>
              <a:ext cx="4086" cy="1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9" name="Rectangle 7"/>
            <p:cNvSpPr>
              <a:spLocks noChangeArrowheads="1"/>
            </p:cNvSpPr>
            <p:nvPr/>
          </p:nvSpPr>
          <p:spPr bwMode="auto">
            <a:xfrm>
              <a:off x="4468" y="3158"/>
              <a:ext cx="997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th-TH"/>
            </a:p>
          </p:txBody>
        </p:sp>
      </p:grpSp>
      <p:graphicFrame>
        <p:nvGraphicFramePr>
          <p:cNvPr id="258068" name="Group 20"/>
          <p:cNvGraphicFramePr>
            <a:graphicFrameLocks noGrp="1"/>
          </p:cNvGraphicFramePr>
          <p:nvPr/>
        </p:nvGraphicFramePr>
        <p:xfrm>
          <a:off x="654050" y="1766888"/>
          <a:ext cx="8358188" cy="5857239"/>
        </p:xfrm>
        <a:graphic>
          <a:graphicData uri="http://schemas.openxmlformats.org/drawingml/2006/table">
            <a:tbl>
              <a:tblPr/>
              <a:tblGrid>
                <a:gridCol w="4286250"/>
                <a:gridCol w="4071938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คณะทำงานฯ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อ.ก.พ.อ.วิชาการฯ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68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ข้อ ๕  ลักษณะการมีส่วนร่วมในผลงานวิชาการรับใช้สังคม ให้เป็นไปตามที่กำหนดไว้ท้ายประกาศนี้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1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นำข้อ ๕ เดิมไปรวมกับข้อ ๖ และกำหนดข้อ ๕ใหม่ ดังนี้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sng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ข้อ ๕ การแต่งตั้งคณะกรรมการผู้ทรงคุณวุฒิ... ให้ดำเนินการตามประกาศ ก.พ.อ. ... (ฉบับที่ ๒) พ.ศ. ๒๕๕๐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    </a:t>
                      </a:r>
                      <a:r>
                        <a:rPr kumimoji="0" lang="th-TH" sz="2200" b="1" i="0" u="sng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สถาบันอุดมศึกษาอาจกำหนดไว้ในข้อบังคับของสภาสถาบันให้แต่งตั้งผู้ทรงคุณวุฒิในชุมชนหรือผู้ที่ปฏิบัติงานร่วมกับชุมชน ที่มีความรู้ความเชี่ยวชาญเกี่ยวข้องกับสาขาวิชาที่เสนอขอ ทำหน้าที่เป็นกรรมการผู้ทรงคุณวุฒิตามวรรคแรก เพิ่มเติมได้อีก ๒ คน โดยจะต้องได้รับ</a:t>
                      </a:r>
                      <a:r>
                        <a:rPr kumimoji="0" lang="th-TH" sz="2000" b="1" i="0" u="sng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ความเห็นชอบจาก ก.พ.อ. ก่อนดำเนินการแต่งตั้ง</a:t>
                      </a:r>
                      <a:endParaRPr kumimoji="0" lang="en-US" sz="2000" b="1" i="0" u="sng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257FCBB-934B-D444-BF2A-EE5559975A24}" type="slidenum">
              <a:rPr lang="en-US">
                <a:solidFill>
                  <a:schemeClr val="accent1"/>
                </a:solidFill>
              </a:rPr>
              <a:pPr eaLnBrk="1" hangingPunct="1"/>
              <a:t>17</a:t>
            </a:fld>
            <a:endParaRPr lang="en-US">
              <a:solidFill>
                <a:schemeClr val="accent1"/>
              </a:solidFill>
            </a:endParaRP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401050" cy="5026025"/>
          </a:xfrm>
          <a:solidFill>
            <a:srgbClr val="CCECFF"/>
          </a:solidFill>
        </p:spPr>
        <p:txBody>
          <a:bodyPr/>
          <a:lstStyle/>
          <a:p>
            <a:pPr>
              <a:buFont typeface="Wingdings" charset="0"/>
              <a:buNone/>
            </a:pPr>
            <a:endParaRPr lang="th-TH" sz="700" b="1">
              <a:solidFill>
                <a:srgbClr val="14145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EucrosiaUPC" charset="0"/>
            </a:endParaRPr>
          </a:p>
          <a:p>
            <a:pPr>
              <a:buFont typeface="Wingdings" charset="0"/>
              <a:buNone/>
            </a:pPr>
            <a:r>
              <a:rPr lang="th-TH" b="1">
                <a:solidFill>
                  <a:srgbClr val="14145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EucrosiaUPC" charset="0"/>
              </a:rPr>
              <a:t>ตารางแสดงการปรับปรุงร่างประกาศฯ และเอกสารแนบท้ายประกาศฯ </a:t>
            </a:r>
          </a:p>
        </p:txBody>
      </p:sp>
      <p:grpSp>
        <p:nvGrpSpPr>
          <p:cNvPr id="19460" name="Group 5"/>
          <p:cNvGrpSpPr>
            <a:grpSpLocks/>
          </p:cNvGrpSpPr>
          <p:nvPr/>
        </p:nvGrpSpPr>
        <p:grpSpPr bwMode="auto">
          <a:xfrm>
            <a:off x="1428750" y="142875"/>
            <a:ext cx="7715250" cy="714375"/>
            <a:chOff x="1383" y="2341"/>
            <a:chExt cx="4086" cy="1497"/>
          </a:xfrm>
        </p:grpSpPr>
        <p:pic>
          <p:nvPicPr>
            <p:cNvPr id="19475" name="Picture 6" descr="mua_ch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2341"/>
              <a:ext cx="4086" cy="1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76" name="Rectangle 7"/>
            <p:cNvSpPr>
              <a:spLocks noChangeArrowheads="1"/>
            </p:cNvSpPr>
            <p:nvPr/>
          </p:nvSpPr>
          <p:spPr bwMode="auto">
            <a:xfrm>
              <a:off x="4468" y="3158"/>
              <a:ext cx="997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th-TH"/>
            </a:p>
          </p:txBody>
        </p:sp>
      </p:grp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571500" y="2143125"/>
          <a:ext cx="8223250" cy="5748020"/>
        </p:xfrm>
        <a:graphic>
          <a:graphicData uri="http://schemas.openxmlformats.org/drawingml/2006/table">
            <a:tbl>
              <a:tblPr/>
              <a:tblGrid>
                <a:gridCol w="4216400"/>
                <a:gridCol w="4006850"/>
              </a:tblGrid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คณะทำงานฯ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อ.ก.พ.อ.วิชาการฯ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36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ข้อ ๖  แบบคำขอฯ สำหรับผู้ขอกำหนดตำแหน่งทางวิชาการในสาขาวิชาทางด้านรับใช้สังคม คำนิยาม รูปแบบ การเผยแพร่ ลักษณะคุณภาพ และแนวทางการประเมินผลงานวิชาการรับใช้สังคม  ให้เป็นไปตามที่กำหนดไว้ท้ายประกาศนี้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ข้อ ๖   แบบคำขอฯ คำนิยาม รูปแบบ          การเผยแพร่ ลักษณะคุณภาพ </a:t>
                      </a:r>
                      <a:r>
                        <a:rPr kumimoji="0" lang="th-TH" sz="2400" b="1" i="0" u="sng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ลักษณะการมีส่วนร่วมในผลงานวิชาการรับใช้สังคม</a:t>
                      </a: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และแนวทางการประเมินผลงานวิชาการรับใช้สังคม  ให้เป็นไปตามที่กำหนดไว้ท้ายประกาศนี้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F"/>
                    </a:solidFill>
                  </a:tcPr>
                </a:tc>
              </a:tr>
              <a:tr h="167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ข้อ ๗  การใดที่มิได้กำหนดไว้ในประกาศนี้            ให้เป็นไปตามที่กำหนดไว้ในประกาศ ก.พ.อ. ... (ฉบับที่ ๒) พ.ศ. ๒๕๕๐ และประกาศ ก.พ.อ. ... (ฉบับที่ ๔) พ.ศ. ๒๕๕๑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- ไม่แก้ไข 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B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99533EF-8EB3-8D4B-AAE0-CD0C6004CF44}" type="slidenum">
              <a:rPr lang="en-US">
                <a:solidFill>
                  <a:schemeClr val="accent1"/>
                </a:solidFill>
              </a:rPr>
              <a:pPr eaLnBrk="1" hangingPunct="1"/>
              <a:t>18</a:t>
            </a:fld>
            <a:endParaRPr lang="en-US">
              <a:solidFill>
                <a:schemeClr val="accent1"/>
              </a:solidFill>
            </a:endParaRP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401050" cy="5026025"/>
          </a:xfrm>
          <a:solidFill>
            <a:srgbClr val="CCECFF"/>
          </a:solidFill>
        </p:spPr>
        <p:txBody>
          <a:bodyPr/>
          <a:lstStyle/>
          <a:p>
            <a:pPr>
              <a:buFont typeface="Wingdings" charset="0"/>
              <a:buNone/>
            </a:pPr>
            <a:endParaRPr lang="th-TH" sz="700" b="1">
              <a:solidFill>
                <a:srgbClr val="14145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EucrosiaUPC" charset="0"/>
            </a:endParaRPr>
          </a:p>
          <a:p>
            <a:pPr>
              <a:buFont typeface="Wingdings" charset="0"/>
              <a:buNone/>
            </a:pPr>
            <a:r>
              <a:rPr lang="th-TH" b="1">
                <a:solidFill>
                  <a:srgbClr val="14145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EucrosiaUPC" charset="0"/>
              </a:rPr>
              <a:t>ตารางแสดงการปรับปรุงร่างประกาศฯ และเอกสารแนบท้ายประกาศฯ </a:t>
            </a:r>
          </a:p>
        </p:txBody>
      </p:sp>
      <p:grpSp>
        <p:nvGrpSpPr>
          <p:cNvPr id="20484" name="Group 5"/>
          <p:cNvGrpSpPr>
            <a:grpSpLocks/>
          </p:cNvGrpSpPr>
          <p:nvPr/>
        </p:nvGrpSpPr>
        <p:grpSpPr bwMode="auto">
          <a:xfrm>
            <a:off x="1428750" y="142875"/>
            <a:ext cx="7715250" cy="714375"/>
            <a:chOff x="1383" y="2341"/>
            <a:chExt cx="4086" cy="1497"/>
          </a:xfrm>
        </p:grpSpPr>
        <p:pic>
          <p:nvPicPr>
            <p:cNvPr id="20502" name="Picture 6" descr="mua_ch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2341"/>
              <a:ext cx="4086" cy="1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03" name="Rectangle 7"/>
            <p:cNvSpPr>
              <a:spLocks noChangeArrowheads="1"/>
            </p:cNvSpPr>
            <p:nvPr/>
          </p:nvSpPr>
          <p:spPr bwMode="auto">
            <a:xfrm>
              <a:off x="4468" y="3158"/>
              <a:ext cx="997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th-TH"/>
            </a:p>
          </p:txBody>
        </p:sp>
      </p:grp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571500" y="2143125"/>
          <a:ext cx="8223250" cy="5229860"/>
        </p:xfrm>
        <a:graphic>
          <a:graphicData uri="http://schemas.openxmlformats.org/drawingml/2006/table">
            <a:tbl>
              <a:tblPr/>
              <a:tblGrid>
                <a:gridCol w="4143375"/>
                <a:gridCol w="4079875"/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คณะทำงานฯ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อ.ก.พ.อ.วิชาการฯ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sng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เอกสารแนบท้ายประกาศฯ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๑  ให้ใช้แบบ ก.พ.อ.๐๖ เป็นแบบคำขอฯ กรณีมีการเสนอผลงานวิชาการรับใช้สังคม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๑  ให้ใช้แบบ ก.พ.อ.๐๓ เช่นเดียวกับปัจจุบัน โดยเพิ่มหัวข้อประเภทของผลงานวิชาการ     รับใช้สังคม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F"/>
                    </a:solidFill>
                  </a:tcPr>
                </a:tc>
              </a:tr>
              <a:tr h="1100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๒  และแบบ ก.พ.อ.๐๗ เป็นแบบเสนอแต่งตั้งฯ โดยผู้บังคับบัญชา กรณีมีการเสนอผลงานวิชาการรับใช้สังคม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๒  ให้ใช้แบบ ก.พ.อ.๐๔ เช่นเดียวกับปัจจุบัน โดยเพิ่มหัวข้อประเภทของผลงานวิชาการ     รับใช้สังคม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BF7"/>
                    </a:solidFill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๓  ลักษณะการมีส่วนร่วมในผลงานวิชาการ รับใช้สังคม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- ไม่แก้ไข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B6F8F50-9C6F-C343-AEB8-CF488B07547C}" type="slidenum">
              <a:rPr lang="en-US">
                <a:solidFill>
                  <a:schemeClr val="accent1"/>
                </a:solidFill>
              </a:rPr>
              <a:pPr eaLnBrk="1" hangingPunct="1"/>
              <a:t>19</a:t>
            </a:fld>
            <a:endParaRPr lang="en-US">
              <a:solidFill>
                <a:schemeClr val="accent1"/>
              </a:solidFill>
            </a:endParaRP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401050" cy="5026025"/>
          </a:xfrm>
          <a:solidFill>
            <a:srgbClr val="CCECFF"/>
          </a:solidFill>
        </p:spPr>
        <p:txBody>
          <a:bodyPr/>
          <a:lstStyle/>
          <a:p>
            <a:pPr>
              <a:buFont typeface="Wingdings" charset="0"/>
              <a:buNone/>
            </a:pPr>
            <a:endParaRPr lang="th-TH" sz="700" b="1">
              <a:solidFill>
                <a:srgbClr val="14145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EucrosiaUPC" charset="0"/>
            </a:endParaRPr>
          </a:p>
          <a:p>
            <a:pPr>
              <a:buFont typeface="Wingdings" charset="0"/>
              <a:buNone/>
            </a:pPr>
            <a:r>
              <a:rPr lang="th-TH" b="1">
                <a:solidFill>
                  <a:srgbClr val="14145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EucrosiaUPC" charset="0"/>
              </a:rPr>
              <a:t>ตารางแสดงการปรับปรุงร่างประกาศฯ และเอกสารแนบท้ายประกาศฯ </a:t>
            </a:r>
          </a:p>
        </p:txBody>
      </p:sp>
      <p:grpSp>
        <p:nvGrpSpPr>
          <p:cNvPr id="21508" name="Group 5"/>
          <p:cNvGrpSpPr>
            <a:grpSpLocks/>
          </p:cNvGrpSpPr>
          <p:nvPr/>
        </p:nvGrpSpPr>
        <p:grpSpPr bwMode="auto">
          <a:xfrm>
            <a:off x="1428750" y="142875"/>
            <a:ext cx="7715250" cy="714375"/>
            <a:chOff x="1383" y="2341"/>
            <a:chExt cx="4086" cy="1497"/>
          </a:xfrm>
        </p:grpSpPr>
        <p:pic>
          <p:nvPicPr>
            <p:cNvPr id="21520" name="Picture 6" descr="mua_ch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2341"/>
              <a:ext cx="4086" cy="1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21" name="Rectangle 7"/>
            <p:cNvSpPr>
              <a:spLocks noChangeArrowheads="1"/>
            </p:cNvSpPr>
            <p:nvPr/>
          </p:nvSpPr>
          <p:spPr bwMode="auto">
            <a:xfrm>
              <a:off x="4468" y="3158"/>
              <a:ext cx="997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th-TH"/>
            </a:p>
          </p:txBody>
        </p:sp>
      </p:grpSp>
      <p:graphicFrame>
        <p:nvGraphicFramePr>
          <p:cNvPr id="261138" name="Group 18"/>
          <p:cNvGraphicFramePr>
            <a:graphicFrameLocks noGrp="1"/>
          </p:cNvGraphicFramePr>
          <p:nvPr/>
        </p:nvGraphicFramePr>
        <p:xfrm>
          <a:off x="495300" y="1838325"/>
          <a:ext cx="8358188" cy="6217919"/>
        </p:xfrm>
        <a:graphic>
          <a:graphicData uri="http://schemas.openxmlformats.org/drawingml/2006/table">
            <a:tbl>
              <a:tblPr/>
              <a:tblGrid>
                <a:gridCol w="4211638"/>
                <a:gridCol w="414655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คณะทำงานฯ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อ.ก.พ.อ.วิชาการฯ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7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๔  แนวทางการประเมินผลงานวิชาการรับใช้สังคม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30FF7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-แนวทางการกำหนดสาขาวิชาที่จะแต่งตั้งให้ดำรงตำแหน่งทางวิชาการ</a:t>
                      </a: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30FF7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ให้ระบุชื่อสาขาวิชาที่จะแต่งตั้ง โดยระบุชื่อสาขาวิชาที่แสดงความรู้ความเชี่ยวชาญหลักของผู้ขอ และต่อท้ายด้วย “เพื่อรับใช้สังคม”  เพื่อแสดงให้เห็นถึงความเชี่ยวชาญเฉพาะในกระบวนการศึกษาและสร้างผลงานที่แก้ไขปัญหาหรือพัฒนาสังคม  ตัวอย่างเช่น สาขาวิชาวิศวกรรมโทรคมนาคมเพื่อรับใช้สังคม  สาขาวิชาปฐพีวิทยาเพื่อรับใช้สังคม  สาขาวิชานิติศาสตร์เพื่อรับใช้</a:t>
                      </a:r>
                      <a:r>
                        <a:rPr kumimoji="0" lang="th-TH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สังคม  สาขาวิชาการศึกษาเพื่อรับใช้สังคม  เป็นต้น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9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๔  แนวทางการประเมินผลงานวิชาการรับใช้สังคม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30FF7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-แนวทางการกำหนดสาขาวิชาที่จะแต่งตั้งให้ดำรงตำแหน่งทางวิชาการ</a:t>
                      </a: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30FF7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</a:t>
                      </a:r>
                      <a:r>
                        <a:rPr kumimoji="0" lang="th-TH" sz="2200" b="1" i="0" u="sng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ให้ระบุชื่อสาขาวิชาที่จะแต่งตั้ง  โดยระบุเฉพาะชื่อสาขาวิชาที่แสดงความรู้ความเชี่ยวชาญหลักของผู้ขอ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9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1AC0F3C-A848-5145-94E6-CF2A12077BD3}" type="slidenum">
              <a:rPr lang="en-US">
                <a:solidFill>
                  <a:schemeClr val="accent1"/>
                </a:solidFill>
              </a:rPr>
              <a:pPr eaLnBrk="1" hangingPunct="1"/>
              <a:t>2</a:t>
            </a:fld>
            <a:endParaRPr lang="en-US">
              <a:solidFill>
                <a:schemeClr val="accent1"/>
              </a:solidFill>
            </a:endParaRPr>
          </a:p>
        </p:txBody>
      </p:sp>
      <p:sp>
        <p:nvSpPr>
          <p:cNvPr id="4099" name="AutoShape 2"/>
          <p:cNvSpPr>
            <a:spLocks noChangeArrowheads="1"/>
          </p:cNvSpPr>
          <p:nvPr/>
        </p:nvSpPr>
        <p:spPr bwMode="auto">
          <a:xfrm>
            <a:off x="0" y="1196975"/>
            <a:ext cx="9144000" cy="4824413"/>
          </a:xfrm>
          <a:prstGeom prst="foldedCorner">
            <a:avLst>
              <a:gd name="adj" fmla="val 12500"/>
            </a:avLst>
          </a:prstGeom>
          <a:noFill/>
          <a:ln>
            <a:noFill/>
          </a:ln>
          <a:effectLst>
            <a:prstShdw prst="shdw17" dist="17961" dir="2700000">
              <a:srgbClr val="995C7A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th-TH" sz="2800">
              <a:solidFill>
                <a:srgbClr val="000099"/>
              </a:solidFill>
              <a:cs typeface="CordiaUPC" charset="0"/>
            </a:endParaRP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1071563" y="2857500"/>
            <a:ext cx="7072312" cy="2862263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th-TH" sz="3200" b="1">
                <a:latin typeface="Cordia New" charset="0"/>
                <a:cs typeface="EucrosiaUPC" charset="0"/>
              </a:rPr>
              <a:t>๑.  มีศักดิ์และสิทธิเท่าเทียมกับผู้ดำรงตำแหน่งทางวิชาการ</a:t>
            </a:r>
          </a:p>
          <a:p>
            <a:pPr algn="l" eaLnBrk="1" hangingPunct="1"/>
            <a:r>
              <a:rPr lang="th-TH" sz="3200" b="1">
                <a:latin typeface="Cordia New" charset="0"/>
                <a:cs typeface="EucrosiaUPC" charset="0"/>
              </a:rPr>
              <a:t>     ในปัจจุบัน</a:t>
            </a:r>
          </a:p>
          <a:p>
            <a:pPr algn="l" eaLnBrk="1" hangingPunct="1">
              <a:spcBef>
                <a:spcPts val="1200"/>
              </a:spcBef>
              <a:buFontTx/>
              <a:buAutoNum type="thaiNumPeriod" startAt="2"/>
            </a:pPr>
            <a:r>
              <a:rPr lang="th-TH" sz="3200" b="1">
                <a:latin typeface="Cordia New" charset="0"/>
                <a:cs typeface="EucrosiaUPC" charset="0"/>
              </a:rPr>
              <a:t>คุณภาพของผลงานไม่แตกต่างจากหลักเกณฑ์ปัจจุบัน</a:t>
            </a:r>
          </a:p>
          <a:p>
            <a:pPr algn="l" eaLnBrk="1" hangingPunct="1">
              <a:spcBef>
                <a:spcPts val="1200"/>
              </a:spcBef>
              <a:buFontTx/>
              <a:buAutoNum type="thaiNumPeriod" startAt="2"/>
            </a:pPr>
            <a:r>
              <a:rPr lang="th-TH" sz="3200" b="1">
                <a:latin typeface="Cordia New" charset="0"/>
                <a:cs typeface="EucrosiaUPC" charset="0"/>
              </a:rPr>
              <a:t>กระบวนการพิจารณามีความเหมาะสมกับลักษณะของ</a:t>
            </a:r>
          </a:p>
          <a:p>
            <a:pPr algn="l" eaLnBrk="1" hangingPunct="1"/>
            <a:r>
              <a:rPr lang="th-TH" sz="3200" b="1">
                <a:latin typeface="Cordia New" charset="0"/>
                <a:cs typeface="EucrosiaUPC" charset="0"/>
              </a:rPr>
              <a:t>     ผลงาน</a:t>
            </a:r>
            <a:endParaRPr lang="en-US" sz="3200" b="1">
              <a:latin typeface="Cordia New" charset="0"/>
              <a:cs typeface="EucrosiaUPC" charset="0"/>
            </a:endParaRP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250825" y="836613"/>
            <a:ext cx="2160588" cy="2889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6D9941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th-TH" sz="2800">
              <a:cs typeface="EucrosiaUPC" charset="0"/>
            </a:endParaRPr>
          </a:p>
        </p:txBody>
      </p:sp>
      <p:grpSp>
        <p:nvGrpSpPr>
          <p:cNvPr id="4102" name="Group 5"/>
          <p:cNvGrpSpPr>
            <a:grpSpLocks/>
          </p:cNvGrpSpPr>
          <p:nvPr/>
        </p:nvGrpSpPr>
        <p:grpSpPr bwMode="auto">
          <a:xfrm>
            <a:off x="1428750" y="142875"/>
            <a:ext cx="7715250" cy="714375"/>
            <a:chOff x="1383" y="2341"/>
            <a:chExt cx="4086" cy="1497"/>
          </a:xfrm>
        </p:grpSpPr>
        <p:pic>
          <p:nvPicPr>
            <p:cNvPr id="4104" name="Picture 6" descr="mua_che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2341"/>
              <a:ext cx="4086" cy="1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5" name="Rectangle 7"/>
            <p:cNvSpPr>
              <a:spLocks noChangeArrowheads="1"/>
            </p:cNvSpPr>
            <p:nvPr/>
          </p:nvSpPr>
          <p:spPr bwMode="auto">
            <a:xfrm>
              <a:off x="4468" y="3158"/>
              <a:ext cx="997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th-TH"/>
            </a:p>
          </p:txBody>
        </p:sp>
      </p:grpSp>
      <p:sp>
        <p:nvSpPr>
          <p:cNvPr id="11" name="สี่เหลี่ยมมุมมน 10"/>
          <p:cNvSpPr/>
          <p:nvPr/>
        </p:nvSpPr>
        <p:spPr>
          <a:xfrm>
            <a:off x="428625" y="1643063"/>
            <a:ext cx="4343400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th-TH" sz="3600" b="1">
                <a:solidFill>
                  <a:schemeClr val="tx1"/>
                </a:solidFill>
                <a:latin typeface="Cordia New" charset="0"/>
                <a:ea typeface="ＭＳ Ｐゴシック" charset="0"/>
                <a:cs typeface="EucrosiaUPC" charset="0"/>
              </a:rPr>
              <a:t>หลักการและกรอบแนวคิด</a:t>
            </a:r>
            <a:endParaRPr lang="en-US" sz="3600" b="1">
              <a:solidFill>
                <a:schemeClr val="tx1"/>
              </a:solidFill>
              <a:latin typeface="Cordia New" charset="0"/>
              <a:ea typeface="ＭＳ Ｐゴシック" charset="0"/>
              <a:cs typeface="EucrosiaUP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982278-592E-6F43-BBB4-DD8BA7F9AE9E}" type="slidenum">
              <a:rPr lang="en-US">
                <a:solidFill>
                  <a:schemeClr val="accent1"/>
                </a:solidFill>
              </a:rPr>
              <a:pPr eaLnBrk="1" hangingPunct="1"/>
              <a:t>20</a:t>
            </a:fld>
            <a:endParaRPr lang="en-US">
              <a:solidFill>
                <a:schemeClr val="accent1"/>
              </a:solidFill>
            </a:endParaRP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401050" cy="5026025"/>
          </a:xfrm>
          <a:solidFill>
            <a:srgbClr val="CCECFF"/>
          </a:solidFill>
        </p:spPr>
        <p:txBody>
          <a:bodyPr/>
          <a:lstStyle/>
          <a:p>
            <a:pPr>
              <a:buFont typeface="Wingdings" charset="0"/>
              <a:buNone/>
            </a:pPr>
            <a:endParaRPr lang="th-TH" sz="700" b="1">
              <a:solidFill>
                <a:srgbClr val="14145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EucrosiaUPC" charset="0"/>
            </a:endParaRPr>
          </a:p>
          <a:p>
            <a:pPr>
              <a:buFont typeface="Wingdings" charset="0"/>
              <a:buNone/>
            </a:pPr>
            <a:r>
              <a:rPr lang="th-TH" b="1">
                <a:solidFill>
                  <a:srgbClr val="14145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EucrosiaUPC" charset="0"/>
              </a:rPr>
              <a:t>ตารางแสดงการปรับปรุงร่างประกาศฯ และเอกสารแนบท้ายประกาศฯ </a:t>
            </a:r>
          </a:p>
        </p:txBody>
      </p:sp>
      <p:grpSp>
        <p:nvGrpSpPr>
          <p:cNvPr id="22532" name="Group 5"/>
          <p:cNvGrpSpPr>
            <a:grpSpLocks/>
          </p:cNvGrpSpPr>
          <p:nvPr/>
        </p:nvGrpSpPr>
        <p:grpSpPr bwMode="auto">
          <a:xfrm>
            <a:off x="1428750" y="142875"/>
            <a:ext cx="7715250" cy="714375"/>
            <a:chOff x="1383" y="2341"/>
            <a:chExt cx="4086" cy="1497"/>
          </a:xfrm>
        </p:grpSpPr>
        <p:pic>
          <p:nvPicPr>
            <p:cNvPr id="22544" name="Picture 6" descr="mua_ch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2341"/>
              <a:ext cx="4086" cy="1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45" name="Rectangle 7"/>
            <p:cNvSpPr>
              <a:spLocks noChangeArrowheads="1"/>
            </p:cNvSpPr>
            <p:nvPr/>
          </p:nvSpPr>
          <p:spPr bwMode="auto">
            <a:xfrm>
              <a:off x="4468" y="3158"/>
              <a:ext cx="997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th-TH"/>
            </a:p>
          </p:txBody>
        </p:sp>
      </p:grp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495300" y="2143125"/>
          <a:ext cx="8358188" cy="5615939"/>
        </p:xfrm>
        <a:graphic>
          <a:graphicData uri="http://schemas.openxmlformats.org/drawingml/2006/table">
            <a:tbl>
              <a:tblPr/>
              <a:tblGrid>
                <a:gridCol w="4211638"/>
                <a:gridCol w="4146550"/>
              </a:tblGrid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คณะทำงานฯ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อ.ก.พ.อ.วิชาการฯ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7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ทั้งนี้ ผู้ขอกำหนดตำแหน่งที่เคยได้รับการแต่งตั้งให้ดำรงตำแหน่งทางวิชาการโดยไม่ได้ใช้ผลงานวิชาการรับใช้สังคม  ประสงค์จะเสนอขอกำหนดตำแหน่งสูงขึ้นในสาขาวิชาเดิมเพื่อรับใช้สังคม สามารถเสนอขอกำหนดตำแหน่งทางวิชาการสูงขึ้นได้ โดยไม่ถือว่าเป็นการเปลี่ยนแปลงสาขาวิชา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9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ทั้งนี้ ผู้ขอกำหนดตำแหน่งที่เคยได้รับการแต่งตั้งให้ดำรงตำแหน่งทางวิชาการโดยไม่ได้ใช้ผลงานวิชาการรับใช้สังคม  ประสงค์จะเสนอขอกำหนดตำแหน่งสูงขึ้นในสาขาวิชาเดิม โดยใช้ผลงานวิชาการรับใช้สังคม สามารถเสนอขอกำหนดตำแหน่งทางวิชาการสูงขึ้นได้ โดยไม่ถือว่าเป็นการเปลี่ยนแปลงสาขาวิชา </a:t>
                      </a:r>
                      <a:r>
                        <a:rPr kumimoji="0" lang="th-TH" sz="2200" b="1" i="0" u="sng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แต่หากการกำหนดสาขาวิชานั้น เป็นการเปลี่ยนแปลงสาขาวิชาพื้นฐานของตน ให้ถือว่าเป็นการเปลี่ยนแปลงสาขาวิชา และจะต้องเสนอขอกำหนดตำแหน่ง โดยวิธีพิเศษ</a:t>
                      </a:r>
                      <a:endParaRPr kumimoji="0" lang="th-TH" sz="22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9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F0AB9CD-5E14-DD4D-8C26-C26B11816DE5}" type="slidenum">
              <a:rPr lang="en-US">
                <a:solidFill>
                  <a:schemeClr val="accent1"/>
                </a:solidFill>
              </a:rPr>
              <a:pPr eaLnBrk="1" hangingPunct="1"/>
              <a:t>21</a:t>
            </a:fld>
            <a:endParaRPr lang="en-US">
              <a:solidFill>
                <a:schemeClr val="accent1"/>
              </a:solidFill>
            </a:endParaRP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401050" cy="5026025"/>
          </a:xfrm>
          <a:solidFill>
            <a:srgbClr val="CCECFF"/>
          </a:solidFill>
        </p:spPr>
        <p:txBody>
          <a:bodyPr/>
          <a:lstStyle/>
          <a:p>
            <a:pPr>
              <a:buFont typeface="Wingdings" charset="0"/>
              <a:buNone/>
            </a:pPr>
            <a:endParaRPr lang="th-TH" sz="700" b="1">
              <a:solidFill>
                <a:srgbClr val="14145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EucrosiaUPC" charset="0"/>
            </a:endParaRPr>
          </a:p>
          <a:p>
            <a:pPr>
              <a:buFont typeface="Wingdings" charset="0"/>
              <a:buNone/>
            </a:pPr>
            <a:r>
              <a:rPr lang="th-TH" b="1">
                <a:solidFill>
                  <a:srgbClr val="14145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EucrosiaUPC" charset="0"/>
              </a:rPr>
              <a:t>ตารางแสดงการปรับปรุงร่างประกาศฯ และเอกสารแนบท้ายประกาศฯ </a:t>
            </a:r>
          </a:p>
        </p:txBody>
      </p:sp>
      <p:grpSp>
        <p:nvGrpSpPr>
          <p:cNvPr id="23556" name="Group 5"/>
          <p:cNvGrpSpPr>
            <a:grpSpLocks/>
          </p:cNvGrpSpPr>
          <p:nvPr/>
        </p:nvGrpSpPr>
        <p:grpSpPr bwMode="auto">
          <a:xfrm>
            <a:off x="1428750" y="142875"/>
            <a:ext cx="7715250" cy="714375"/>
            <a:chOff x="1383" y="2341"/>
            <a:chExt cx="4086" cy="1497"/>
          </a:xfrm>
        </p:grpSpPr>
        <p:pic>
          <p:nvPicPr>
            <p:cNvPr id="23568" name="Picture 6" descr="mua_ch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2341"/>
              <a:ext cx="4086" cy="1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69" name="Rectangle 7"/>
            <p:cNvSpPr>
              <a:spLocks noChangeArrowheads="1"/>
            </p:cNvSpPr>
            <p:nvPr/>
          </p:nvSpPr>
          <p:spPr bwMode="auto">
            <a:xfrm>
              <a:off x="4468" y="3158"/>
              <a:ext cx="997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th-TH"/>
            </a:p>
          </p:txBody>
        </p:sp>
      </p:grp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571500" y="2143125"/>
          <a:ext cx="8223250" cy="5565139"/>
        </p:xfrm>
        <a:graphic>
          <a:graphicData uri="http://schemas.openxmlformats.org/drawingml/2006/table">
            <a:tbl>
              <a:tblPr/>
              <a:tblGrid>
                <a:gridCol w="4572000"/>
                <a:gridCol w="3651250"/>
              </a:tblGrid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คณะทำงานฯ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อ.ก.พ.อ.วิชาการฯ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7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30FF7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-แนวทางการรับรองการใช้ประโยชน์ต่อสังคม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ให้มีการรับรองการใช้ประโยชน์ต่อสังคมของผลงานวิชาการรับใช้สังคม โดยวิธีการอย่างใดอย่างหนึ่ง ดังต่อไปนี้</a:t>
                      </a: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       ๑.  ให้สถาบันอุดมศึกษาหรือคณะวิชา แต่งตั้งคณะกรรมการเพื่อทำหน้าที่รับรองการใช้ประโยชน์ต่อสังคมของผลงานวิชาการรับใช้สังคมนั้น </a:t>
                      </a: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       ๒. ผู้เสนอขอกำหนดตำแหน่งแสดงหลักฐานการรับรองการใช้ประโยชน์ต่อสังคมของผลงานวิชาการรับใช้สังคม จากผลการประเมินของสถาบันทางวิชาการที่เกี่ยวข้อง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1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- ไม่แก้ไข 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1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51BB40F-C2B1-8F4D-9C00-B8BFBAA324FD}" type="slidenum">
              <a:rPr lang="en-US">
                <a:solidFill>
                  <a:schemeClr val="accent1"/>
                </a:solidFill>
              </a:rPr>
              <a:pPr eaLnBrk="1" hangingPunct="1"/>
              <a:t>22</a:t>
            </a:fld>
            <a:endParaRPr lang="en-US">
              <a:solidFill>
                <a:schemeClr val="accent1"/>
              </a:solidFill>
            </a:endParaRP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401050" cy="5026025"/>
          </a:xfrm>
          <a:solidFill>
            <a:srgbClr val="CCECFF"/>
          </a:solidFill>
        </p:spPr>
        <p:txBody>
          <a:bodyPr/>
          <a:lstStyle/>
          <a:p>
            <a:pPr>
              <a:buFont typeface="Wingdings" charset="0"/>
              <a:buNone/>
            </a:pPr>
            <a:endParaRPr lang="th-TH" sz="700" b="1">
              <a:solidFill>
                <a:srgbClr val="14145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EucrosiaUPC" charset="0"/>
            </a:endParaRPr>
          </a:p>
          <a:p>
            <a:pPr>
              <a:buFont typeface="Wingdings" charset="0"/>
              <a:buNone/>
            </a:pPr>
            <a:r>
              <a:rPr lang="th-TH" b="1">
                <a:solidFill>
                  <a:srgbClr val="14145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EucrosiaUPC" charset="0"/>
              </a:rPr>
              <a:t>ตารางแสดงการปรับปรุงร่างประกาศฯ และเอกสารแนบท้ายประกาศฯ </a:t>
            </a:r>
          </a:p>
        </p:txBody>
      </p:sp>
      <p:grpSp>
        <p:nvGrpSpPr>
          <p:cNvPr id="24580" name="Group 5"/>
          <p:cNvGrpSpPr>
            <a:grpSpLocks/>
          </p:cNvGrpSpPr>
          <p:nvPr/>
        </p:nvGrpSpPr>
        <p:grpSpPr bwMode="auto">
          <a:xfrm>
            <a:off x="1428750" y="142875"/>
            <a:ext cx="7715250" cy="714375"/>
            <a:chOff x="1383" y="2341"/>
            <a:chExt cx="4086" cy="1497"/>
          </a:xfrm>
        </p:grpSpPr>
        <p:pic>
          <p:nvPicPr>
            <p:cNvPr id="24592" name="Picture 6" descr="mua_ch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2341"/>
              <a:ext cx="4086" cy="1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93" name="Rectangle 7"/>
            <p:cNvSpPr>
              <a:spLocks noChangeArrowheads="1"/>
            </p:cNvSpPr>
            <p:nvPr/>
          </p:nvSpPr>
          <p:spPr bwMode="auto">
            <a:xfrm>
              <a:off x="4468" y="3158"/>
              <a:ext cx="997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th-TH"/>
            </a:p>
          </p:txBody>
        </p:sp>
      </p:grp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495300" y="2143125"/>
          <a:ext cx="8358188" cy="4262119"/>
        </p:xfrm>
        <a:graphic>
          <a:graphicData uri="http://schemas.openxmlformats.org/drawingml/2006/table">
            <a:tbl>
              <a:tblPr/>
              <a:tblGrid>
                <a:gridCol w="4211638"/>
                <a:gridCol w="4146550"/>
              </a:tblGrid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คณะทำงานฯ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อ.ก.พ.อ.วิชาการฯ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7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30FF7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-แนวทางการแต่งตั้งผู้ทรงคุณวุฒิเพื่อทำหน้าที่ประเมินผลงานทางวิชาการรับใช้สังคม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ให้คณะกรรมการพิจารณาตำแหน่งทางวิชาการ พิจารณาแต่งตั้งกรรมการผู้ทรงคุณวุฒิเพื่อทำหน้าที่ประเมินผลงานทางวิชาการและจริยธรรมและจรรยาบรรณทางวิชาการ จากบัญชีรายชื่อผู้ทรงคุณวุฒิทางด้านวิชาการรับใช้สังคมที่ ก.พ.อ. กำหนด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9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1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ยกไปกำหนดไว้ในร่างประกาศฯ ข้อ ๕ แทน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9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E5D12BE-294F-DB43-A63E-41E1F2B7914E}" type="slidenum">
              <a:rPr lang="en-US">
                <a:solidFill>
                  <a:schemeClr val="accent1"/>
                </a:solidFill>
              </a:rPr>
              <a:pPr eaLnBrk="1" hangingPunct="1"/>
              <a:t>23</a:t>
            </a:fld>
            <a:endParaRPr lang="en-US">
              <a:solidFill>
                <a:schemeClr val="accent1"/>
              </a:solidFill>
            </a:endParaRP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975"/>
            <a:ext cx="8401050" cy="863600"/>
          </a:xfrm>
          <a:solidFill>
            <a:srgbClr val="CCECFF"/>
          </a:solidFill>
        </p:spPr>
        <p:txBody>
          <a:bodyPr/>
          <a:lstStyle/>
          <a:p>
            <a:pPr>
              <a:buFont typeface="Wingdings" charset="0"/>
              <a:buNone/>
            </a:pPr>
            <a:endParaRPr lang="th-TH" sz="700" b="1">
              <a:solidFill>
                <a:srgbClr val="14145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EucrosiaUPC" charset="0"/>
            </a:endParaRPr>
          </a:p>
          <a:p>
            <a:pPr>
              <a:buFont typeface="Wingdings" charset="0"/>
              <a:buNone/>
            </a:pPr>
            <a:r>
              <a:rPr lang="th-TH" b="1">
                <a:solidFill>
                  <a:srgbClr val="14145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EucrosiaUPC" charset="0"/>
              </a:rPr>
              <a:t>ตารางแสดงการปรับปรุงร่างประกาศฯ และเอกสารแนบท้ายประกาศฯ </a:t>
            </a:r>
          </a:p>
        </p:txBody>
      </p:sp>
      <p:grpSp>
        <p:nvGrpSpPr>
          <p:cNvPr id="25604" name="Group 5"/>
          <p:cNvGrpSpPr>
            <a:grpSpLocks/>
          </p:cNvGrpSpPr>
          <p:nvPr/>
        </p:nvGrpSpPr>
        <p:grpSpPr bwMode="auto">
          <a:xfrm>
            <a:off x="1428750" y="142875"/>
            <a:ext cx="7715250" cy="714375"/>
            <a:chOff x="1383" y="2341"/>
            <a:chExt cx="4086" cy="1497"/>
          </a:xfrm>
        </p:grpSpPr>
        <p:pic>
          <p:nvPicPr>
            <p:cNvPr id="25616" name="Picture 6" descr="mua_ch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2341"/>
              <a:ext cx="4086" cy="1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17" name="Rectangle 7"/>
            <p:cNvSpPr>
              <a:spLocks noChangeArrowheads="1"/>
            </p:cNvSpPr>
            <p:nvPr/>
          </p:nvSpPr>
          <p:spPr bwMode="auto">
            <a:xfrm>
              <a:off x="4468" y="3158"/>
              <a:ext cx="997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th-TH"/>
            </a:p>
          </p:txBody>
        </p:sp>
      </p:grpSp>
      <p:graphicFrame>
        <p:nvGraphicFramePr>
          <p:cNvPr id="265234" name="Group 18"/>
          <p:cNvGraphicFramePr>
            <a:graphicFrameLocks noGrp="1"/>
          </p:cNvGraphicFramePr>
          <p:nvPr/>
        </p:nvGraphicFramePr>
        <p:xfrm>
          <a:off x="571500" y="2054225"/>
          <a:ext cx="8223250" cy="5882639"/>
        </p:xfrm>
        <a:graphic>
          <a:graphicData uri="http://schemas.openxmlformats.org/drawingml/2006/table">
            <a:tbl>
              <a:tblPr/>
              <a:tblGrid>
                <a:gridCol w="4071938"/>
                <a:gridCol w="4151312"/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คณะทำงานฯ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อ.ก.พ.อ.วิชาการฯ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7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30FF7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-แนวทางการประเมินผลงานวิชาการรับใช้สังคม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๑. ประเมินจากเอกสารและหลักฐานประกอบการเสนอผลงาน </a:t>
                      </a: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๒. ประเมินจากการตรวจสอบสภาพจริงที่มีอยู่ในพื้นที่  ซึ่งคณะ กรรมการผู้ทรงคุณวุฒิจะตรวจสอบด้วยตนเองหรือแต่งตั้งผู้แทนให้ไปตรวจสอบแทนก็ได้</a:t>
                      </a: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๓. ประเมินจากหลักฐานอื่นๆ ที่เกี่ยวข้อง เช่น การสัมภาษณ์ผู้เกี่ยวข้อง หรือสารสนเทศจากหน่วยงานที่เกี่ยวข้อง เป็นต้น		</a:t>
                      </a: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</a:t>
                      </a:r>
                      <a:r>
                        <a:rPr kumimoji="0" lang="th-TH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ทั้งนี้ ให้เน้นถึงการมีส่วนร่วมและการยอมรับของสังคมเป้าหมาย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30FF7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-แนวทางการประเมินผลงานวิชาการรับใช้สังคม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๑. ประเมินจากเอกสารและหลักฐาน...</a:t>
                      </a: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๒. ประเมินจากหลักฐานอื่นๆ ที่เกี่ยวข้อง ...</a:t>
                      </a: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๓. </a:t>
                      </a:r>
                      <a:r>
                        <a:rPr kumimoji="0" lang="th-TH" sz="2200" b="1" i="0" u="sng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นอกจากการประเมินเอกสารและหลักฐานตามข้อ ๑ และ ๒ แล้ว   อาจประเมินจากการตรวจสอบสภาพจริงที่มีอยู่ในพื้นที่ร่วมด้วย ซึ่งคณะกรรมการผู้ทรงคุณวุฒิจะตรวจสอบด้วยตนเองหรือแต่งตั้งผู้แทนให้ไปตรวจสอบแทนก็ได้</a:t>
                      </a: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ทั้งนี้ ให้เน้นถึงการมีส่วนร่วมและการยอมรับของสังคมเป้าหมาย</a:t>
                      </a:r>
                      <a:endParaRPr kumimoji="0" lang="th-TH" sz="2200" b="1" i="1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DD769A5-61CC-9C45-8A87-DFDEEFC4B364}" type="slidenum">
              <a:rPr lang="en-US">
                <a:solidFill>
                  <a:schemeClr val="accent1"/>
                </a:solidFill>
              </a:rPr>
              <a:pPr eaLnBrk="1" hangingPunct="1"/>
              <a:t>24</a:t>
            </a:fld>
            <a:endParaRPr lang="en-US">
              <a:solidFill>
                <a:schemeClr val="accent1"/>
              </a:solidFill>
            </a:endParaRP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31900"/>
            <a:ext cx="8401050" cy="762000"/>
          </a:xfrm>
          <a:solidFill>
            <a:srgbClr val="CCECFF"/>
          </a:solidFill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endParaRPr lang="th-TH" sz="700" b="1">
              <a:solidFill>
                <a:srgbClr val="14145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EucrosiaUPC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th-TH" b="1">
                <a:solidFill>
                  <a:srgbClr val="14145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EucrosiaUPC" charset="0"/>
              </a:rPr>
              <a:t>ตารางแสดงการปรับปรุงร่างประกาศฯ และเอกสารแนบท้ายประกาศฯ </a:t>
            </a:r>
          </a:p>
        </p:txBody>
      </p:sp>
      <p:grpSp>
        <p:nvGrpSpPr>
          <p:cNvPr id="26628" name="Group 5"/>
          <p:cNvGrpSpPr>
            <a:grpSpLocks/>
          </p:cNvGrpSpPr>
          <p:nvPr/>
        </p:nvGrpSpPr>
        <p:grpSpPr bwMode="auto">
          <a:xfrm>
            <a:off x="1428750" y="142875"/>
            <a:ext cx="7715250" cy="714375"/>
            <a:chOff x="1383" y="2341"/>
            <a:chExt cx="4086" cy="1497"/>
          </a:xfrm>
        </p:grpSpPr>
        <p:pic>
          <p:nvPicPr>
            <p:cNvPr id="26640" name="Picture 6" descr="mua_ch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2341"/>
              <a:ext cx="4086" cy="1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41" name="Rectangle 7"/>
            <p:cNvSpPr>
              <a:spLocks noChangeArrowheads="1"/>
            </p:cNvSpPr>
            <p:nvPr/>
          </p:nvSpPr>
          <p:spPr bwMode="auto">
            <a:xfrm>
              <a:off x="4468" y="3158"/>
              <a:ext cx="997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th-TH"/>
            </a:p>
          </p:txBody>
        </p:sp>
      </p:grp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396875" y="2003425"/>
          <a:ext cx="8505825" cy="6583679"/>
        </p:xfrm>
        <a:graphic>
          <a:graphicData uri="http://schemas.openxmlformats.org/drawingml/2006/table">
            <a:tbl>
              <a:tblPr/>
              <a:tblGrid>
                <a:gridCol w="4286250"/>
                <a:gridCol w="4219575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คณะทำงานฯ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อ.ก.พ.อ.วิชาการฯ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1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๕ คำจำกัดความ การเผยแพร่ และลักษณะคุณภาพ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30FF7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-คำนิยาม</a:t>
                      </a: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30FF7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ผลงานที่เป็นประโยชน์ต่อสังคมหรือท้องถิ่น     ที่เกิดขึ้นโดยใช้ความเชี่ยวชาญในสาขาวิชา       อย่างน้อยหนึ่งสาขาวิชา และปรากฏผลที่สามารถประเมินได้เป็นรูปธรรมโดยประจักษ์ต่อสาธารณะ </a:t>
                      </a: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ผลงานที่เป็นประโยชน์ต่อสังคมนี้ต้องเป็นผลให้เกิดการเปลี่ยนแปลงในทางที่ดีขึ้นทางด้านใดด้านหนึ่ง หรือหลายด้านเกี่ยวกับ ชุมชน วิถีชีวิต ศิลปวัฒนธรรม สิ่งแวดล้อม อาชีพ เศรษฐกิจ การเมืองการปกครอง คุณภาพชีวิต หรือสุขภาพ </a:t>
                      </a: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หรือเป็นผลงานที่นำไปสู่การจดทะเบียนสิทธิบัตร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9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๕ คำจำกัดความ การเผยแพร่ และลักษณะคุณภาพ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30FF7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-คำนิยาม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1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- ไม่แก้ไข 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30FF7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9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BE05DB-EAB4-064F-8DDB-941D76928959}" type="slidenum">
              <a:rPr lang="en-US">
                <a:solidFill>
                  <a:schemeClr val="accent1"/>
                </a:solidFill>
              </a:rPr>
              <a:pPr eaLnBrk="1" hangingPunct="1"/>
              <a:t>25</a:t>
            </a:fld>
            <a:endParaRPr lang="en-US">
              <a:solidFill>
                <a:schemeClr val="accent1"/>
              </a:solidFill>
            </a:endParaRP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401050" cy="5026025"/>
          </a:xfrm>
          <a:solidFill>
            <a:srgbClr val="CCECFF"/>
          </a:solidFill>
        </p:spPr>
        <p:txBody>
          <a:bodyPr/>
          <a:lstStyle/>
          <a:p>
            <a:pPr>
              <a:buFont typeface="Wingdings" charset="0"/>
              <a:buNone/>
            </a:pPr>
            <a:endParaRPr lang="th-TH" sz="700" b="1">
              <a:solidFill>
                <a:srgbClr val="14145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EucrosiaUPC" charset="0"/>
            </a:endParaRPr>
          </a:p>
          <a:p>
            <a:pPr>
              <a:buFont typeface="Wingdings" charset="0"/>
              <a:buNone/>
            </a:pPr>
            <a:r>
              <a:rPr lang="th-TH" b="1">
                <a:solidFill>
                  <a:srgbClr val="14145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EucrosiaUPC" charset="0"/>
              </a:rPr>
              <a:t>ตารางแสดงการปรับปรุงร่างประกาศฯ และเอกสารแนบท้ายประกาศฯ </a:t>
            </a:r>
          </a:p>
        </p:txBody>
      </p:sp>
      <p:grpSp>
        <p:nvGrpSpPr>
          <p:cNvPr id="27652" name="Group 5"/>
          <p:cNvGrpSpPr>
            <a:grpSpLocks/>
          </p:cNvGrpSpPr>
          <p:nvPr/>
        </p:nvGrpSpPr>
        <p:grpSpPr bwMode="auto">
          <a:xfrm>
            <a:off x="1428750" y="142875"/>
            <a:ext cx="7715250" cy="714375"/>
            <a:chOff x="1383" y="2341"/>
            <a:chExt cx="4086" cy="1497"/>
          </a:xfrm>
        </p:grpSpPr>
        <p:pic>
          <p:nvPicPr>
            <p:cNvPr id="27664" name="Picture 6" descr="mua_ch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2341"/>
              <a:ext cx="4086" cy="1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65" name="Rectangle 7"/>
            <p:cNvSpPr>
              <a:spLocks noChangeArrowheads="1"/>
            </p:cNvSpPr>
            <p:nvPr/>
          </p:nvSpPr>
          <p:spPr bwMode="auto">
            <a:xfrm>
              <a:off x="4468" y="3158"/>
              <a:ext cx="997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th-TH"/>
            </a:p>
          </p:txBody>
        </p:sp>
      </p:grp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642938" y="2286000"/>
          <a:ext cx="8072437" cy="4571999"/>
        </p:xfrm>
        <a:graphic>
          <a:graphicData uri="http://schemas.openxmlformats.org/drawingml/2006/table">
            <a:tbl>
              <a:tblPr/>
              <a:tblGrid>
                <a:gridCol w="4067175"/>
                <a:gridCol w="4005262"/>
              </a:tblGrid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คณะทำงานฯ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อ.ก.พ.อ.วิชาการฯ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7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30FF7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-คำนิยาม (ต่อ)</a:t>
                      </a: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30FF7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หรือทรัพย์สินทางปัญญาในรูปแบบอื่นที่สามารถแสดงได้เป็นที่ประจักษ์ว่าสามารถใช้แก้ปัญหาหรือพัฒนาสังคม และก่อให้เกิดประโยชน์อย่างชัดเจน หรือเป็นการเปลี่ยนแปลงในความตระหนักและการรับรู้ในปัญหาและแนวทางแก้ไขของชุมชน</a:t>
                      </a: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     ทั้งนี้ ไม่นับรวมงานที่แสวงหากำไรและได้รับผลตอบแทนส่วนบุคคลในเชิงธุรกิจ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9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200" b="1" i="0" u="sng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9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867DCA6-986E-9C46-A5E9-6274470F803F}" type="slidenum">
              <a:rPr lang="en-US">
                <a:solidFill>
                  <a:schemeClr val="accent1"/>
                </a:solidFill>
              </a:rPr>
              <a:pPr eaLnBrk="1" hangingPunct="1"/>
              <a:t>26</a:t>
            </a:fld>
            <a:endParaRPr lang="en-US">
              <a:solidFill>
                <a:schemeClr val="accent1"/>
              </a:solidFill>
            </a:endParaRP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401050" cy="5026025"/>
          </a:xfrm>
          <a:solidFill>
            <a:srgbClr val="CCECFF"/>
          </a:solidFill>
        </p:spPr>
        <p:txBody>
          <a:bodyPr/>
          <a:lstStyle/>
          <a:p>
            <a:pPr>
              <a:buFont typeface="Wingdings" charset="0"/>
              <a:buNone/>
            </a:pPr>
            <a:endParaRPr lang="th-TH" sz="700" b="1">
              <a:solidFill>
                <a:srgbClr val="14145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EucrosiaUPC" charset="0"/>
            </a:endParaRPr>
          </a:p>
          <a:p>
            <a:pPr>
              <a:buFont typeface="Wingdings" charset="0"/>
              <a:buNone/>
            </a:pPr>
            <a:r>
              <a:rPr lang="th-TH" b="1">
                <a:solidFill>
                  <a:srgbClr val="14145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EucrosiaUPC" charset="0"/>
              </a:rPr>
              <a:t>ตารางแสดงการปรับปรุงร่างประกาศฯ และเอกสารแนบท้ายประกาศฯ </a:t>
            </a:r>
          </a:p>
        </p:txBody>
      </p:sp>
      <p:grpSp>
        <p:nvGrpSpPr>
          <p:cNvPr id="28676" name="Group 5"/>
          <p:cNvGrpSpPr>
            <a:grpSpLocks/>
          </p:cNvGrpSpPr>
          <p:nvPr/>
        </p:nvGrpSpPr>
        <p:grpSpPr bwMode="auto">
          <a:xfrm>
            <a:off x="1428750" y="142875"/>
            <a:ext cx="7715250" cy="714375"/>
            <a:chOff x="1383" y="2341"/>
            <a:chExt cx="4086" cy="1497"/>
          </a:xfrm>
        </p:grpSpPr>
        <p:pic>
          <p:nvPicPr>
            <p:cNvPr id="28688" name="Picture 6" descr="mua_ch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2341"/>
              <a:ext cx="4086" cy="1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89" name="Rectangle 7"/>
            <p:cNvSpPr>
              <a:spLocks noChangeArrowheads="1"/>
            </p:cNvSpPr>
            <p:nvPr/>
          </p:nvSpPr>
          <p:spPr bwMode="auto">
            <a:xfrm>
              <a:off x="4468" y="3158"/>
              <a:ext cx="997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th-TH"/>
            </a:p>
          </p:txBody>
        </p:sp>
      </p:grp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571500" y="2143125"/>
          <a:ext cx="8223250" cy="5875019"/>
        </p:xfrm>
        <a:graphic>
          <a:graphicData uri="http://schemas.openxmlformats.org/drawingml/2006/table">
            <a:tbl>
              <a:tblPr/>
              <a:tblGrid>
                <a:gridCol w="4643438"/>
                <a:gridCol w="3579812"/>
              </a:tblGrid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คณะทำงานฯ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อ.ก.พ.อ.วิชาการฯ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7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30FF7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-รูปแบบ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 จัดทำเป็นเอกสาร  โดยมีคำอธิบาย/ชี้แจงโดยชัดเจนประกอบผลงานนั้น  เพื่อชี้ให้เห็นว่าเป็นผลงานที่ทำให้เกิดการพัฒนาเป็นประโยชน์ต่อสังคม มีความเปลี่ยนแปลงที่ดีขึ้น</a:t>
                      </a:r>
                      <a:r>
                        <a:rPr kumimoji="0" lang="th-TH" sz="2200" b="1" i="1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</a:t>
                      </a: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และเกิดความก้าวหน้าทางวิชาการ หรือเสริมสร้างความรู้หรือก่อให้เกิดประโยชน์ต่อสาขาวิชาหนึ่งๆ หรือหลายสาขาวิชาได้อย่างไร ในแง่ใด  โดยต้องปรากฏเป็นที่ประจักษ์ในประเด็นต่อไปนี้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- สภาพการณ์ก่อนการเปลี่ยนแปลง</a:t>
                      </a: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- การมีส่วนร่วมและการยอมรับของสังคมเป้าหมาย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- กระบวนการที่ทำให้เกิดการเปลี่ยนแปลงที่ดีขึ้น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30FF7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-รูปแบบ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1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 - ไม่แก้ไข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007387-6912-F14D-BB2C-2566818378F7}" type="slidenum">
              <a:rPr lang="en-US">
                <a:solidFill>
                  <a:schemeClr val="accent1"/>
                </a:solidFill>
              </a:rPr>
              <a:pPr eaLnBrk="1" hangingPunct="1"/>
              <a:t>27</a:t>
            </a:fld>
            <a:endParaRPr lang="en-US">
              <a:solidFill>
                <a:schemeClr val="accent1"/>
              </a:solidFill>
            </a:endParaRP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975"/>
            <a:ext cx="8401050" cy="792163"/>
          </a:xfrm>
          <a:solidFill>
            <a:srgbClr val="CCECFF"/>
          </a:solidFill>
        </p:spPr>
        <p:txBody>
          <a:bodyPr/>
          <a:lstStyle/>
          <a:p>
            <a:pPr>
              <a:buFont typeface="Wingdings" charset="0"/>
              <a:buNone/>
            </a:pPr>
            <a:endParaRPr lang="th-TH" sz="700" b="1">
              <a:solidFill>
                <a:srgbClr val="14145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EucrosiaUPC" charset="0"/>
            </a:endParaRPr>
          </a:p>
          <a:p>
            <a:pPr>
              <a:buFont typeface="Wingdings" charset="0"/>
              <a:buNone/>
            </a:pPr>
            <a:r>
              <a:rPr lang="th-TH" b="1">
                <a:solidFill>
                  <a:srgbClr val="14145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EucrosiaUPC" charset="0"/>
              </a:rPr>
              <a:t>ตารางแสดงการปรับปรุงร่างประกาศฯ และเอกสารแนบท้ายประกาศฯ </a:t>
            </a:r>
          </a:p>
        </p:txBody>
      </p:sp>
      <p:grpSp>
        <p:nvGrpSpPr>
          <p:cNvPr id="29700" name="Group 5"/>
          <p:cNvGrpSpPr>
            <a:grpSpLocks/>
          </p:cNvGrpSpPr>
          <p:nvPr/>
        </p:nvGrpSpPr>
        <p:grpSpPr bwMode="auto">
          <a:xfrm>
            <a:off x="1428750" y="142875"/>
            <a:ext cx="7715250" cy="714375"/>
            <a:chOff x="1383" y="2341"/>
            <a:chExt cx="4086" cy="1497"/>
          </a:xfrm>
        </p:grpSpPr>
        <p:pic>
          <p:nvPicPr>
            <p:cNvPr id="29712" name="Picture 6" descr="mua_ch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2341"/>
              <a:ext cx="4086" cy="1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13" name="Rectangle 7"/>
            <p:cNvSpPr>
              <a:spLocks noChangeArrowheads="1"/>
            </p:cNvSpPr>
            <p:nvPr/>
          </p:nvSpPr>
          <p:spPr bwMode="auto">
            <a:xfrm>
              <a:off x="4468" y="3158"/>
              <a:ext cx="997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th-TH"/>
            </a:p>
          </p:txBody>
        </p:sp>
      </p:grpSp>
      <p:graphicFrame>
        <p:nvGraphicFramePr>
          <p:cNvPr id="269329" name="Group 17"/>
          <p:cNvGraphicFramePr>
            <a:graphicFrameLocks noGrp="1"/>
          </p:cNvGraphicFramePr>
          <p:nvPr/>
        </p:nvGraphicFramePr>
        <p:xfrm>
          <a:off x="542925" y="2033588"/>
          <a:ext cx="8223250" cy="5577839"/>
        </p:xfrm>
        <a:graphic>
          <a:graphicData uri="http://schemas.openxmlformats.org/drawingml/2006/table">
            <a:tbl>
              <a:tblPr/>
              <a:tblGrid>
                <a:gridCol w="4786313"/>
                <a:gridCol w="3436937"/>
              </a:tblGrid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คณะทำงานฯ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อ.ก.พ.อ.วิชาการฯ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7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30FF7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-รูปแบบ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- ความรู้หรือความเชี่ยวชาญที่ใช้ในการทำให้เกิดการเปลี่ยนแปลงนั้น</a:t>
                      </a: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- การคาดการณ์สิ่งที่จะตามมาหลังจากการเปลี่ยนแปลงได้เกิดขึ้นแล้ว</a:t>
                      </a: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- การประเมินผลลัพธ์การเปลี่ยนแปลงที่เกิดขึ้น</a:t>
                      </a: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- แนวทางการติดตามและธำรงรักษาพัฒนาการที่เกิดขึ้นให้คงอยู่ต่อไป</a:t>
                      </a: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ทั้งนี้ นอกจากเอกสารแสดงผลงานดังกล่าวข้างต้นแล้ว  อาจแสดงหลักฐานเพิ่มเติมอื่นๆ เกี่ยวกับผลงาน เช่น รูปภาพ หรือการบันทึกเป็นภาพยนตร์  หรือแถบเสียง หรือวีดีทัศน์ ประกอบการพิจารณาด้วยก็ได้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30FF7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-รูปแบบ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1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 - ไม่แก้ไข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515EFFC-29A6-564B-93C2-1629EA1FD24D}" type="slidenum">
              <a:rPr lang="en-US">
                <a:solidFill>
                  <a:schemeClr val="accent1"/>
                </a:solidFill>
              </a:rPr>
              <a:pPr eaLnBrk="1" hangingPunct="1"/>
              <a:t>28</a:t>
            </a:fld>
            <a:endParaRPr lang="en-US">
              <a:solidFill>
                <a:schemeClr val="accent1"/>
              </a:solidFill>
            </a:endParaRP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25538"/>
            <a:ext cx="8401050" cy="935037"/>
          </a:xfrm>
          <a:solidFill>
            <a:srgbClr val="CCECFF"/>
          </a:solidFill>
        </p:spPr>
        <p:txBody>
          <a:bodyPr/>
          <a:lstStyle/>
          <a:p>
            <a:pPr>
              <a:buFont typeface="Wingdings" charset="0"/>
              <a:buNone/>
            </a:pPr>
            <a:endParaRPr lang="th-TH" sz="700" b="1">
              <a:solidFill>
                <a:srgbClr val="14145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EucrosiaUPC" charset="0"/>
            </a:endParaRPr>
          </a:p>
          <a:p>
            <a:pPr>
              <a:buFont typeface="Wingdings" charset="0"/>
              <a:buNone/>
            </a:pPr>
            <a:r>
              <a:rPr lang="th-TH" b="1">
                <a:solidFill>
                  <a:srgbClr val="14145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EucrosiaUPC" charset="0"/>
              </a:rPr>
              <a:t>ตารางแสดงการปรับปรุงร่างประกาศฯ และเอกสารแนบท้ายประกาศฯ </a:t>
            </a:r>
          </a:p>
        </p:txBody>
      </p:sp>
      <p:grpSp>
        <p:nvGrpSpPr>
          <p:cNvPr id="30724" name="Group 5"/>
          <p:cNvGrpSpPr>
            <a:grpSpLocks/>
          </p:cNvGrpSpPr>
          <p:nvPr/>
        </p:nvGrpSpPr>
        <p:grpSpPr bwMode="auto">
          <a:xfrm>
            <a:off x="1428750" y="142875"/>
            <a:ext cx="7715250" cy="714375"/>
            <a:chOff x="1383" y="2341"/>
            <a:chExt cx="4086" cy="1497"/>
          </a:xfrm>
        </p:grpSpPr>
        <p:pic>
          <p:nvPicPr>
            <p:cNvPr id="30736" name="Picture 6" descr="mua_ch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2341"/>
              <a:ext cx="4086" cy="1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37" name="Rectangle 7"/>
            <p:cNvSpPr>
              <a:spLocks noChangeArrowheads="1"/>
            </p:cNvSpPr>
            <p:nvPr/>
          </p:nvSpPr>
          <p:spPr bwMode="auto">
            <a:xfrm>
              <a:off x="4468" y="3158"/>
              <a:ext cx="997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th-TH"/>
            </a:p>
          </p:txBody>
        </p:sp>
      </p:grp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647700" y="1944688"/>
          <a:ext cx="8072438" cy="5913119"/>
        </p:xfrm>
        <a:graphic>
          <a:graphicData uri="http://schemas.openxmlformats.org/drawingml/2006/table">
            <a:tbl>
              <a:tblPr/>
              <a:tblGrid>
                <a:gridCol w="4067175"/>
                <a:gridCol w="4005263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คณะทำงานฯ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อ.ก.พ.อ.วิชาการฯ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1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30FF7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-การเผยแพร่</a:t>
                      </a: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30FF7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เผยแพร่</a:t>
                      </a: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ในลักษณะใดลักษณะหนึ่ง</a:t>
                      </a: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ที่สอดคล้องกับลักษณะของผลงาน เช่น   </a:t>
                      </a: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thaiNumPeriod"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การจัดเวทีนำเสนอผลงานในพื้นที่ หรือการเปิดให้เยี่ยมชมพื้นที่</a:t>
                      </a: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๒. การเผยแพร่โดยการจัดนิทรรศการ การจัดแสดง การจัดการแสดง  หรือมีการนำไปใช้ หรือประยุกต์ใช้อย่างแพร่หลาย</a:t>
                      </a:r>
                      <a:b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</a:b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๓. เผยแพร่ผ่านสื่อมวลชนที่หลากหลาย</a:t>
                      </a:r>
                      <a:b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</a:b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๔. วารสารทางวิชาการ  </a:t>
                      </a:r>
                      <a:b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</a:b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๕. หนังสือรวมบทความทางวิชาการ</a:t>
                      </a: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๖.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Proceedings</a:t>
                      </a:r>
                      <a:endParaRPr kumimoji="0" lang="th-TH" sz="22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9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30FF7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-การเผยแพร่</a:t>
                      </a: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30FF7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 </a:t>
                      </a:r>
                      <a:r>
                        <a:rPr kumimoji="0" lang="th-TH" sz="2200" b="1" i="0" u="sng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ให้มีการเผยแพร่โดยการจัดเวทีนำเสนอผลงานในพื้นที่หรือการเปิดให้เยี่ยมชมพื้นที่  </a:t>
                      </a:r>
                      <a:r>
                        <a:rPr kumimoji="0" lang="th-TH" sz="2200" b="1" i="0" u="sng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และ</a:t>
                      </a:r>
                      <a:r>
                        <a:rPr kumimoji="0" lang="th-TH" sz="2200" b="1" i="0" u="sng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จะต้องมีการเผยแพร่สู่สาธารณชนอย่างกว้างขวางในลักษณะใดลักษณะหนึ่งที่สอดคล้องกับผลงาน  โดยการเผยแพร่นั้นจะต้องมีการบันทึกเป็นเอกสารหรือเป็นลายลักษณ์อักษรที่สามารถใช้อ้างอิง หรือศึกษาค้นคว้าต่อไปได้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9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2E81433-9EB5-4E40-8189-D71325C0FA50}" type="slidenum">
              <a:rPr lang="en-US">
                <a:solidFill>
                  <a:schemeClr val="accent1"/>
                </a:solidFill>
              </a:rPr>
              <a:pPr eaLnBrk="1" hangingPunct="1"/>
              <a:t>29</a:t>
            </a:fld>
            <a:endParaRPr lang="en-US">
              <a:solidFill>
                <a:schemeClr val="accent1"/>
              </a:solidFill>
            </a:endParaRP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401050" cy="5026025"/>
          </a:xfrm>
          <a:solidFill>
            <a:srgbClr val="CCECFF"/>
          </a:solidFill>
        </p:spPr>
        <p:txBody>
          <a:bodyPr/>
          <a:lstStyle/>
          <a:p>
            <a:pPr>
              <a:buFont typeface="Wingdings" charset="0"/>
              <a:buNone/>
            </a:pPr>
            <a:endParaRPr lang="th-TH" sz="700" b="1">
              <a:solidFill>
                <a:srgbClr val="14145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EucrosiaUPC" charset="0"/>
            </a:endParaRPr>
          </a:p>
          <a:p>
            <a:pPr>
              <a:buFont typeface="Wingdings" charset="0"/>
              <a:buNone/>
            </a:pPr>
            <a:r>
              <a:rPr lang="th-TH" b="1">
                <a:solidFill>
                  <a:srgbClr val="14145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EucrosiaUPC" charset="0"/>
              </a:rPr>
              <a:t>ตารางแสดงการปรับปรุงร่างประกาศฯ และเอกสารแนบท้ายประกาศฯ </a:t>
            </a:r>
          </a:p>
        </p:txBody>
      </p:sp>
      <p:grpSp>
        <p:nvGrpSpPr>
          <p:cNvPr id="31748" name="Group 5"/>
          <p:cNvGrpSpPr>
            <a:grpSpLocks/>
          </p:cNvGrpSpPr>
          <p:nvPr/>
        </p:nvGrpSpPr>
        <p:grpSpPr bwMode="auto">
          <a:xfrm>
            <a:off x="1428750" y="142875"/>
            <a:ext cx="7715250" cy="714375"/>
            <a:chOff x="1383" y="2341"/>
            <a:chExt cx="4086" cy="1497"/>
          </a:xfrm>
        </p:grpSpPr>
        <p:pic>
          <p:nvPicPr>
            <p:cNvPr id="31760" name="Picture 6" descr="mua_ch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2341"/>
              <a:ext cx="4086" cy="1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61" name="Rectangle 7"/>
            <p:cNvSpPr>
              <a:spLocks noChangeArrowheads="1"/>
            </p:cNvSpPr>
            <p:nvPr/>
          </p:nvSpPr>
          <p:spPr bwMode="auto">
            <a:xfrm>
              <a:off x="4468" y="3158"/>
              <a:ext cx="997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th-TH"/>
            </a:p>
          </p:txBody>
        </p:sp>
      </p:grp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571500" y="2143125"/>
          <a:ext cx="8223250" cy="3565525"/>
        </p:xfrm>
        <a:graphic>
          <a:graphicData uri="http://schemas.openxmlformats.org/drawingml/2006/table">
            <a:tbl>
              <a:tblPr/>
              <a:tblGrid>
                <a:gridCol w="4643438"/>
                <a:gridCol w="3579812"/>
              </a:tblGrid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คณะทำงานฯ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อ.ก.พ.อ.วิชาการฯ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7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30FF7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-ลักษณะคุณภาพ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</a:t>
                      </a: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30FF7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ระดับดี  </a:t>
                      </a: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มีการรวบรวมข้อมูลและสารสนเทศที่ชัดเจน  มีการระบุปัญหาหรือความต้องการโดยการมีส่วนร่วมของสังคมกลุ่มเป้าหมาย มีการวิเคราะห์หรือสังเคราะห์ความรู้ที่สามารถแก้ไขปัญหาที่เกิดขึ้น  หรือทำความเข้าใจสถานการณ์  จนเกิดการเปลี่ยนแปลงในทางที่ดีขึ้นอย่างเป็นที่ประจักษ์ หรือก่อให้เกิดการพัฒนาชุมชนหรือสังคมนั้น </a:t>
                      </a:r>
                      <a:endParaRPr kumimoji="0" lang="th-TH" sz="2200" b="1" i="0" u="none" strike="noStrike" cap="none" normalizeH="0" baseline="0">
                        <a:ln>
                          <a:noFill/>
                        </a:ln>
                        <a:solidFill>
                          <a:srgbClr val="030FF7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30FF7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</a:t>
                      </a:r>
                      <a:endParaRPr kumimoji="0" lang="th-TH" sz="2200" b="1" i="0" u="none" strike="noStrike" cap="none" normalizeH="0" baseline="0">
                        <a:ln>
                          <a:noFill/>
                        </a:ln>
                        <a:solidFill>
                          <a:srgbClr val="1A1A70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30FF7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-ลักษณะคุณภาพ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1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 - ไม่แก้ไข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ED793CD-7B06-D64E-9D1F-DB2D3F216D9B}" type="slidenum">
              <a:rPr lang="en-US">
                <a:solidFill>
                  <a:schemeClr val="accent1"/>
                </a:solidFill>
              </a:rPr>
              <a:pPr eaLnBrk="1" hangingPunct="1"/>
              <a:t>3</a:t>
            </a:fld>
            <a:endParaRPr lang="en-US">
              <a:solidFill>
                <a:schemeClr val="accent1"/>
              </a:solidFill>
            </a:endParaRPr>
          </a:p>
        </p:txBody>
      </p:sp>
      <p:sp>
        <p:nvSpPr>
          <p:cNvPr id="6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AA7AB47D-2BFA-BA4C-9477-35902E323AA8}" type="slidenum">
              <a:rPr lang="en-US" sz="1400"/>
              <a:pPr algn="r" eaLnBrk="1" hangingPunct="1"/>
              <a:t>3</a:t>
            </a:fld>
            <a:endParaRPr lang="th-TH" sz="1400"/>
          </a:p>
        </p:txBody>
      </p:sp>
      <p:sp>
        <p:nvSpPr>
          <p:cNvPr id="5" name="Rectangle 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2F5358F1-88CF-C04B-B766-094FA58A26C1}" type="slidenum">
              <a:rPr lang="en-US" sz="1400"/>
              <a:pPr algn="r" eaLnBrk="1" hangingPunct="1"/>
              <a:t>3</a:t>
            </a:fld>
            <a:endParaRPr lang="th-TH" sz="1400"/>
          </a:p>
        </p:txBody>
      </p:sp>
      <p:sp>
        <p:nvSpPr>
          <p:cNvPr id="5125" name="AutoShape 2"/>
          <p:cNvSpPr>
            <a:spLocks noChangeArrowheads="1"/>
          </p:cNvSpPr>
          <p:nvPr/>
        </p:nvSpPr>
        <p:spPr bwMode="auto">
          <a:xfrm>
            <a:off x="0" y="1196975"/>
            <a:ext cx="9144000" cy="4824413"/>
          </a:xfrm>
          <a:prstGeom prst="foldedCorner">
            <a:avLst>
              <a:gd name="adj" fmla="val 12500"/>
            </a:avLst>
          </a:prstGeom>
          <a:noFill/>
          <a:ln>
            <a:noFill/>
          </a:ln>
          <a:effectLst>
            <a:prstShdw prst="shdw17" dist="17961" dir="2700000">
              <a:srgbClr val="995C7A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th-TH" sz="2800">
              <a:solidFill>
                <a:srgbClr val="000099"/>
              </a:solidFill>
              <a:cs typeface="CordiaUPC" charset="0"/>
            </a:endParaRPr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571500" y="1428750"/>
            <a:ext cx="8072438" cy="5170488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th-TH" sz="3200" b="1">
                <a:latin typeface="Cordia New" charset="0"/>
                <a:cs typeface="EucrosiaUPC" charset="0"/>
              </a:rPr>
              <a:t>      ภายใต้กรอบแนวคิดดังกล่าว  จึงเห็นควรให้เพิ่มเติม “ผลงานวิชาการรับใช้สังคม” </a:t>
            </a:r>
            <a:r>
              <a:rPr lang="th-TH" sz="3200" b="1" u="sng">
                <a:solidFill>
                  <a:srgbClr val="C00000"/>
                </a:solidFill>
                <a:latin typeface="Cordia New" charset="0"/>
                <a:cs typeface="EucrosiaUPC" charset="0"/>
              </a:rPr>
              <a:t>เป็นผลงานอีกประเภทหนึ่ง </a:t>
            </a:r>
            <a:r>
              <a:rPr lang="th-TH" sz="3200" b="1">
                <a:latin typeface="Cordia New" charset="0"/>
                <a:cs typeface="EucrosiaUPC" charset="0"/>
              </a:rPr>
              <a:t>ซึ่งเทียบเท่ากับผลงานวิจัยหรือผลงานวิชาการในลักษณะอื่น ไว้ในหลักเกณฑ์และวิธีการเข้าสู่ตำแหน่งทางวิชาการในปัจจุบัน</a:t>
            </a:r>
            <a:endParaRPr lang="th-TH" sz="3200" b="1" u="sng">
              <a:solidFill>
                <a:srgbClr val="C00000"/>
              </a:solidFill>
              <a:latin typeface="Cordia New" charset="0"/>
              <a:cs typeface="EucrosiaUPC" charset="0"/>
            </a:endParaRPr>
          </a:p>
          <a:p>
            <a:pPr algn="l" eaLnBrk="1" hangingPunct="1">
              <a:spcBef>
                <a:spcPts val="1200"/>
              </a:spcBef>
            </a:pPr>
            <a:r>
              <a:rPr lang="th-TH" sz="3200" b="1">
                <a:latin typeface="Cordia New" charset="0"/>
                <a:cs typeface="EucrosiaUPC" charset="0"/>
              </a:rPr>
              <a:t>      </a:t>
            </a:r>
            <a:r>
              <a:rPr lang="th-TH" sz="3200" b="1" u="sng">
                <a:latin typeface="Cordia New" charset="0"/>
                <a:cs typeface="EucrosiaUPC" charset="0"/>
              </a:rPr>
              <a:t>เหตุผล</a:t>
            </a:r>
            <a:r>
              <a:rPr lang="th-TH" sz="3200" b="1">
                <a:latin typeface="Cordia New" charset="0"/>
                <a:cs typeface="EucrosiaUPC" charset="0"/>
              </a:rPr>
              <a:t>ที่กำหนดให้เป็นผลงานอีกประเภทหนึ่ง เนื่องจากผลงานวิชาการรับใช้สังคมมีลักษณะเฉพาะ จำเป็นต้องกำหนดคำนิยาม รูปแบบ และลักษณะการเผยแพร่ให้ชัดเจน รวมทั้งแนวทางการประเมินคุณภาพก็มีความแตกต่างจากผลงานอื่นๆ  โดยมุ่งเน้นที่การนำความรู้ความเชี่ยวชาญไปประยุกต์ใช้ให้เกิดประโยชน์หรือผลกระทบในทางบวกต่อชุมชนหรือสังคม</a:t>
            </a:r>
            <a:endParaRPr lang="en-US" sz="3200" b="1">
              <a:latin typeface="Cordia New" charset="0"/>
              <a:cs typeface="EucrosiaUPC" charset="0"/>
            </a:endParaRPr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250825" y="836613"/>
            <a:ext cx="2160588" cy="2889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6D9941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th-TH" sz="2800">
              <a:cs typeface="EucrosiaUPC" charset="0"/>
            </a:endParaRPr>
          </a:p>
        </p:txBody>
      </p:sp>
      <p:grpSp>
        <p:nvGrpSpPr>
          <p:cNvPr id="5128" name="Group 5"/>
          <p:cNvGrpSpPr>
            <a:grpSpLocks/>
          </p:cNvGrpSpPr>
          <p:nvPr/>
        </p:nvGrpSpPr>
        <p:grpSpPr bwMode="auto">
          <a:xfrm>
            <a:off x="1428750" y="142875"/>
            <a:ext cx="7715250" cy="714375"/>
            <a:chOff x="1383" y="2341"/>
            <a:chExt cx="4086" cy="1497"/>
          </a:xfrm>
        </p:grpSpPr>
        <p:pic>
          <p:nvPicPr>
            <p:cNvPr id="5129" name="Picture 6" descr="mua_che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2341"/>
              <a:ext cx="4086" cy="1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0" name="Rectangle 7"/>
            <p:cNvSpPr>
              <a:spLocks noChangeArrowheads="1"/>
            </p:cNvSpPr>
            <p:nvPr/>
          </p:nvSpPr>
          <p:spPr bwMode="auto">
            <a:xfrm>
              <a:off x="4468" y="3158"/>
              <a:ext cx="997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th-TH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AE87DD-B8D2-0149-9F37-B4D69DF257A7}" type="slidenum">
              <a:rPr lang="en-US">
                <a:solidFill>
                  <a:schemeClr val="accent1"/>
                </a:solidFill>
              </a:rPr>
              <a:pPr eaLnBrk="1" hangingPunct="1"/>
              <a:t>30</a:t>
            </a:fld>
            <a:endParaRPr lang="en-US">
              <a:solidFill>
                <a:schemeClr val="accent1"/>
              </a:solidFill>
            </a:endParaRP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196975"/>
            <a:ext cx="8401050" cy="5026025"/>
          </a:xfrm>
          <a:solidFill>
            <a:srgbClr val="CCECFF"/>
          </a:solidFill>
        </p:spPr>
        <p:txBody>
          <a:bodyPr/>
          <a:lstStyle/>
          <a:p>
            <a:pPr>
              <a:buFont typeface="Wingdings" charset="0"/>
              <a:buNone/>
            </a:pPr>
            <a:endParaRPr lang="th-TH" sz="700" b="1">
              <a:solidFill>
                <a:srgbClr val="14145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EucrosiaUPC" charset="0"/>
            </a:endParaRPr>
          </a:p>
          <a:p>
            <a:pPr>
              <a:buFont typeface="Wingdings" charset="0"/>
              <a:buNone/>
            </a:pPr>
            <a:r>
              <a:rPr lang="th-TH" b="1">
                <a:solidFill>
                  <a:srgbClr val="14145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EucrosiaUPC" charset="0"/>
              </a:rPr>
              <a:t>ตารางแสดงการปรับปรุงร่างประกาศฯ และเอกสารแนบท้ายประกาศฯ </a:t>
            </a:r>
          </a:p>
        </p:txBody>
      </p:sp>
      <p:grpSp>
        <p:nvGrpSpPr>
          <p:cNvPr id="32772" name="Group 5"/>
          <p:cNvGrpSpPr>
            <a:grpSpLocks/>
          </p:cNvGrpSpPr>
          <p:nvPr/>
        </p:nvGrpSpPr>
        <p:grpSpPr bwMode="auto">
          <a:xfrm>
            <a:off x="1428750" y="142875"/>
            <a:ext cx="7715250" cy="714375"/>
            <a:chOff x="1383" y="2341"/>
            <a:chExt cx="4086" cy="1497"/>
          </a:xfrm>
        </p:grpSpPr>
        <p:pic>
          <p:nvPicPr>
            <p:cNvPr id="32784" name="Picture 6" descr="mua_ch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2341"/>
              <a:ext cx="4086" cy="1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85" name="Rectangle 7"/>
            <p:cNvSpPr>
              <a:spLocks noChangeArrowheads="1"/>
            </p:cNvSpPr>
            <p:nvPr/>
          </p:nvSpPr>
          <p:spPr bwMode="auto">
            <a:xfrm>
              <a:off x="4468" y="3158"/>
              <a:ext cx="997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th-TH"/>
            </a:p>
          </p:txBody>
        </p:sp>
      </p:grp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611188" y="1989138"/>
          <a:ext cx="8223250" cy="4572000"/>
        </p:xfrm>
        <a:graphic>
          <a:graphicData uri="http://schemas.openxmlformats.org/drawingml/2006/table">
            <a:tbl>
              <a:tblPr/>
              <a:tblGrid>
                <a:gridCol w="4857750"/>
                <a:gridCol w="3365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คณะทำงานฯ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อ.ก.พ.อ.วิชาการฯ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1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30FF7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-ลักษณะคุณภาพ (ต่อ)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30FF7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ระดับดีมาก  </a:t>
                      </a: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ใช้เกณฑ์เดียวกับระดับดี </a:t>
                      </a: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</a:t>
                      </a: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และต้องสามารถนำไปใช้เป็นตัวอย่าง ในการแก้ไขปัญหา หรือทำความเข้าใจสถานการณ์  จนเกิดการเปลี่ยนแปลงในทางที่ดีขึ้นอย่างเป็นที่ประจักษ์ หรือก่อให้เกิดการพัฒนาให้กับสังคมอื่นได้ หรือก่อให้เกิดการเปลี่ยนแปลงเชิงนโยบายในระดับจังหวัดหรือประเทศอย่างเป็นรูปธรรม</a:t>
                      </a:r>
                      <a:endParaRPr kumimoji="0" lang="th-TH" sz="2200" b="1" i="0" u="none" strike="noStrike" cap="none" normalizeH="0" baseline="0">
                        <a:ln>
                          <a:noFill/>
                        </a:ln>
                        <a:solidFill>
                          <a:srgbClr val="030FF7"/>
                        </a:solidFill>
                        <a:effectLst/>
                        <a:latin typeface="Arial" charset="0"/>
                        <a:ea typeface="ＭＳ Ｐゴシック" charset="0"/>
                        <a:cs typeface="EucrosiaUP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30FF7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ระดับดีเด่น </a:t>
                      </a: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ใช้เกณฑ์เดียวกับระดับดีมาก และต้องส่งผลกระทบต่อสังคมหรือแวดวงวิชาการอย่างกว้างขวาง       เป็นที่ยอมรับในระดับชาติหรือระดับนานาชาติ หรือได้รับรางวัลจากองค์กรที่ได้รับการยอมรับในระดับนานาชาติ เช่น 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UNESCO</a:t>
                      </a:r>
                      <a:r>
                        <a:rPr kumimoji="0" lang="th-TH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WHO </a:t>
                      </a:r>
                      <a:r>
                        <a:rPr kumimoji="0" lang="th-TH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UNICEF </a:t>
                      </a:r>
                      <a:r>
                        <a:rPr kumimoji="0" lang="th-TH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</a:t>
                      </a: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เป็นต้น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30FF7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-ลักษณะคุณภาพ (ต่อ)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1" u="none" strike="noStrike" cap="none" normalizeH="0" baseline="0">
                          <a:ln>
                            <a:noFill/>
                          </a:ln>
                          <a:solidFill>
                            <a:srgbClr val="1A1A70"/>
                          </a:solidFill>
                          <a:effectLst/>
                          <a:latin typeface="Arial" charset="0"/>
                          <a:ea typeface="ＭＳ Ｐゴシック" charset="0"/>
                          <a:cs typeface="EucrosiaUPC" charset="0"/>
                        </a:rPr>
                        <a:t>      - ไม่แก้ไข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052EB8B-18C4-AC42-9B24-3AAF69A9ABBB}" type="slidenum">
              <a:rPr lang="en-US">
                <a:solidFill>
                  <a:schemeClr val="accent1"/>
                </a:solidFill>
              </a:rPr>
              <a:pPr eaLnBrk="1" hangingPunct="1"/>
              <a:t>4</a:t>
            </a:fld>
            <a:endParaRPr lang="en-US">
              <a:solidFill>
                <a:schemeClr val="accent1"/>
              </a:solidFill>
            </a:endParaRPr>
          </a:p>
        </p:txBody>
      </p:sp>
      <p:sp>
        <p:nvSpPr>
          <p:cNvPr id="6147" name="AutoShape 2"/>
          <p:cNvSpPr>
            <a:spLocks noChangeArrowheads="1"/>
          </p:cNvSpPr>
          <p:nvPr/>
        </p:nvSpPr>
        <p:spPr bwMode="auto">
          <a:xfrm>
            <a:off x="0" y="1196975"/>
            <a:ext cx="9144000" cy="4824413"/>
          </a:xfrm>
          <a:prstGeom prst="foldedCorner">
            <a:avLst>
              <a:gd name="adj" fmla="val 12500"/>
            </a:avLst>
          </a:prstGeom>
          <a:noFill/>
          <a:ln>
            <a:noFill/>
          </a:ln>
          <a:effectLst>
            <a:prstShdw prst="shdw17" dist="17961" dir="2700000">
              <a:srgbClr val="995C7A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th-TH" sz="2800">
              <a:solidFill>
                <a:srgbClr val="000099"/>
              </a:solidFill>
              <a:cs typeface="CordiaUPC" charset="0"/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857250" y="2786063"/>
            <a:ext cx="7358063" cy="3540125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th-TH" sz="3200" b="1">
                <a:latin typeface="Cordia New" charset="0"/>
                <a:cs typeface="EucrosiaUPC" charset="0"/>
              </a:rPr>
              <a:t>๑.  ผลงานวิชาการรับใช้สังคมที่ใช้ในการเสนอขอกำหนดตำแหน่งทางวิชาการ  จะต้องมีลักษณะเป็นผลงานเชิงวิชาการ ที่ใช้ความรู้ความเชี่ยวชาญในสาขาวิชาของตนอย่างน้อย ๑ สาขาวิชา  และปรากฏผลที่สามารถประเมินได้อย่างเป็นรูปธรรมโดยประจักษ์ต่อสาธารณะ  ซึ่งก่อให้เกิดการเปลี่ยนแปลงในทางที่ดีขึ้นด้านใดด้านหนึ่งหรือหลายด้านต่อชุมชนหรือสังคม</a:t>
            </a: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250825" y="836613"/>
            <a:ext cx="2160588" cy="2889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6D9941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th-TH" sz="2800">
              <a:cs typeface="EucrosiaUPC" charset="0"/>
            </a:endParaRPr>
          </a:p>
        </p:txBody>
      </p:sp>
      <p:grpSp>
        <p:nvGrpSpPr>
          <p:cNvPr id="6150" name="Group 5"/>
          <p:cNvGrpSpPr>
            <a:grpSpLocks/>
          </p:cNvGrpSpPr>
          <p:nvPr/>
        </p:nvGrpSpPr>
        <p:grpSpPr bwMode="auto">
          <a:xfrm>
            <a:off x="1428750" y="142875"/>
            <a:ext cx="7715250" cy="714375"/>
            <a:chOff x="1383" y="2341"/>
            <a:chExt cx="4086" cy="1497"/>
          </a:xfrm>
        </p:grpSpPr>
        <p:pic>
          <p:nvPicPr>
            <p:cNvPr id="6152" name="Picture 6" descr="mua_che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2341"/>
              <a:ext cx="4086" cy="1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3" name="Rectangle 7"/>
            <p:cNvSpPr>
              <a:spLocks noChangeArrowheads="1"/>
            </p:cNvSpPr>
            <p:nvPr/>
          </p:nvSpPr>
          <p:spPr bwMode="auto">
            <a:xfrm>
              <a:off x="4468" y="3158"/>
              <a:ext cx="997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th-TH"/>
            </a:p>
          </p:txBody>
        </p:sp>
      </p:grpSp>
      <p:sp>
        <p:nvSpPr>
          <p:cNvPr id="11" name="สี่เหลี่ยมมุมมน 10"/>
          <p:cNvSpPr/>
          <p:nvPr/>
        </p:nvSpPr>
        <p:spPr>
          <a:xfrm>
            <a:off x="428625" y="1643063"/>
            <a:ext cx="4343400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th-TH" sz="3600" b="1">
                <a:solidFill>
                  <a:schemeClr val="tx1"/>
                </a:solidFill>
                <a:latin typeface="Cordia New" charset="0"/>
                <a:ea typeface="ＭＳ Ｐゴシック" charset="0"/>
                <a:cs typeface="EucrosiaUPC" charset="0"/>
              </a:rPr>
              <a:t>สาระสำคัญของประกาศฯ</a:t>
            </a:r>
            <a:endParaRPr lang="en-US" sz="3600" b="1">
              <a:solidFill>
                <a:schemeClr val="tx1"/>
              </a:solidFill>
              <a:latin typeface="Cordia New" charset="0"/>
              <a:ea typeface="ＭＳ Ｐゴシック" charset="0"/>
              <a:cs typeface="EucrosiaUP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8FCF84-F558-8049-AFAB-574A8D27230F}" type="slidenum">
              <a:rPr lang="en-US">
                <a:solidFill>
                  <a:schemeClr val="accent1"/>
                </a:solidFill>
              </a:rPr>
              <a:pPr eaLnBrk="1" hangingPunct="1"/>
              <a:t>5</a:t>
            </a:fld>
            <a:endParaRPr lang="en-US">
              <a:solidFill>
                <a:schemeClr val="accent1"/>
              </a:solidFill>
            </a:endParaRPr>
          </a:p>
        </p:txBody>
      </p:sp>
      <p:sp>
        <p:nvSpPr>
          <p:cNvPr id="7171" name="AutoShape 2"/>
          <p:cNvSpPr>
            <a:spLocks noChangeArrowheads="1"/>
          </p:cNvSpPr>
          <p:nvPr/>
        </p:nvSpPr>
        <p:spPr bwMode="auto">
          <a:xfrm>
            <a:off x="0" y="1196975"/>
            <a:ext cx="9144000" cy="4824413"/>
          </a:xfrm>
          <a:prstGeom prst="foldedCorner">
            <a:avLst>
              <a:gd name="adj" fmla="val 12500"/>
            </a:avLst>
          </a:prstGeom>
          <a:noFill/>
          <a:ln>
            <a:noFill/>
          </a:ln>
          <a:effectLst>
            <a:prstShdw prst="shdw17" dist="17961" dir="2700000">
              <a:srgbClr val="995C7A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th-TH" sz="2800">
              <a:solidFill>
                <a:srgbClr val="000099"/>
              </a:solidFill>
              <a:cs typeface="CordiaUPC" charset="0"/>
            </a:endParaRP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642938" y="2286000"/>
            <a:ext cx="7715250" cy="4094163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th-TH" sz="3200" b="1">
                <a:solidFill>
                  <a:srgbClr val="14145F"/>
                </a:solidFill>
                <a:latin typeface="Cordia New" charset="0"/>
                <a:cs typeface="EucrosiaUPC" charset="0"/>
              </a:rPr>
              <a:t>๒.  รูปแบบการเสนอผลงานฯ  จะต้องจัดทำเป็นเอกสาร โดยมีคำอธิบาย/ชี้แจงโดยชัดเจน ในหัวข้อต่างๆ ดังนี้</a:t>
            </a:r>
          </a:p>
          <a:p>
            <a:pPr algn="l" eaLnBrk="1" hangingPunct="1"/>
            <a:r>
              <a:rPr lang="th-TH" sz="2800" b="1">
                <a:solidFill>
                  <a:srgbClr val="14145F"/>
                </a:solidFill>
                <a:latin typeface="Cordia New" charset="0"/>
                <a:cs typeface="EucrosiaUPC" charset="0"/>
              </a:rPr>
              <a:t>     - สภาพการณ์ก่อนการเปลี่ยนแปลงที่เกิดขึ้น</a:t>
            </a:r>
          </a:p>
          <a:p>
            <a:pPr algn="l" eaLnBrk="1" hangingPunct="1"/>
            <a:r>
              <a:rPr lang="th-TH" sz="2800" b="1">
                <a:solidFill>
                  <a:srgbClr val="14145F"/>
                </a:solidFill>
                <a:latin typeface="Cordia New" charset="0"/>
                <a:cs typeface="EucrosiaUPC" charset="0"/>
              </a:rPr>
              <a:t>     - การมีส่วนร่วมและการยอมรับของสังคมเป้าหมาย</a:t>
            </a:r>
          </a:p>
          <a:p>
            <a:pPr algn="l" eaLnBrk="1" hangingPunct="1"/>
            <a:r>
              <a:rPr lang="th-TH" sz="2800" b="1">
                <a:solidFill>
                  <a:srgbClr val="14145F"/>
                </a:solidFill>
                <a:latin typeface="Cordia New" charset="0"/>
                <a:cs typeface="EucrosiaUPC" charset="0"/>
              </a:rPr>
              <a:t>     - กระบวนการที่ทำให้เกิดการเปลี่ยนแปลงที่ดีขึ้น</a:t>
            </a:r>
          </a:p>
          <a:p>
            <a:pPr algn="l" eaLnBrk="1" hangingPunct="1"/>
            <a:r>
              <a:rPr lang="th-TH" sz="2800" b="1">
                <a:solidFill>
                  <a:srgbClr val="14145F"/>
                </a:solidFill>
                <a:latin typeface="Cordia New" charset="0"/>
                <a:cs typeface="EucrosiaUPC" charset="0"/>
              </a:rPr>
              <a:t>     - ความรู้ความเชี่ยวชาญที่ใช้ในการทำให้เกิดการเปลี่ยนแปลงนั้น</a:t>
            </a:r>
          </a:p>
          <a:p>
            <a:pPr algn="l" eaLnBrk="1" hangingPunct="1"/>
            <a:r>
              <a:rPr lang="th-TH" sz="2800" b="1">
                <a:solidFill>
                  <a:srgbClr val="14145F"/>
                </a:solidFill>
                <a:latin typeface="Cordia New" charset="0"/>
                <a:cs typeface="EucrosiaUPC" charset="0"/>
              </a:rPr>
              <a:t>     - การคาดการณ์สิ่งที่จะตามมาหลังจากการเปลี่ยนแปลงได้เกิดขึ้นแล้ว</a:t>
            </a:r>
          </a:p>
          <a:p>
            <a:pPr algn="l" eaLnBrk="1" hangingPunct="1"/>
            <a:r>
              <a:rPr lang="th-TH" sz="2800" b="1">
                <a:solidFill>
                  <a:srgbClr val="14145F"/>
                </a:solidFill>
                <a:latin typeface="Cordia New" charset="0"/>
                <a:cs typeface="EucrosiaUPC" charset="0"/>
              </a:rPr>
              <a:t>     - การประเมินผลลัพธ์การเปลี่ยนแปลงที่เกิดขึ้น</a:t>
            </a:r>
          </a:p>
          <a:p>
            <a:pPr algn="l" eaLnBrk="1" hangingPunct="1"/>
            <a:r>
              <a:rPr lang="th-TH" sz="2800" b="1">
                <a:solidFill>
                  <a:srgbClr val="14145F"/>
                </a:solidFill>
                <a:latin typeface="Cordia New" charset="0"/>
                <a:cs typeface="EucrosiaUPC" charset="0"/>
              </a:rPr>
              <a:t>     - แนวทางการติดตามและธำรงรักษาพัฒนาการที่เกิดขึ้นให้คงอยู่ต่อไป</a:t>
            </a:r>
          </a:p>
        </p:txBody>
      </p:sp>
      <p:sp>
        <p:nvSpPr>
          <p:cNvPr id="7173" name="Rectangle 8"/>
          <p:cNvSpPr>
            <a:spLocks noChangeArrowheads="1"/>
          </p:cNvSpPr>
          <p:nvPr/>
        </p:nvSpPr>
        <p:spPr bwMode="auto">
          <a:xfrm>
            <a:off x="250825" y="836613"/>
            <a:ext cx="2160588" cy="2889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6D9941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th-TH" sz="2800">
              <a:cs typeface="EucrosiaUPC" charset="0"/>
            </a:endParaRPr>
          </a:p>
        </p:txBody>
      </p:sp>
      <p:grpSp>
        <p:nvGrpSpPr>
          <p:cNvPr id="7174" name="Group 5"/>
          <p:cNvGrpSpPr>
            <a:grpSpLocks/>
          </p:cNvGrpSpPr>
          <p:nvPr/>
        </p:nvGrpSpPr>
        <p:grpSpPr bwMode="auto">
          <a:xfrm>
            <a:off x="1428750" y="142875"/>
            <a:ext cx="7715250" cy="714375"/>
            <a:chOff x="1383" y="2341"/>
            <a:chExt cx="4086" cy="1497"/>
          </a:xfrm>
        </p:grpSpPr>
        <p:pic>
          <p:nvPicPr>
            <p:cNvPr id="7176" name="Picture 6" descr="mua_che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2341"/>
              <a:ext cx="4086" cy="1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7" name="Rectangle 7"/>
            <p:cNvSpPr>
              <a:spLocks noChangeArrowheads="1"/>
            </p:cNvSpPr>
            <p:nvPr/>
          </p:nvSpPr>
          <p:spPr bwMode="auto">
            <a:xfrm>
              <a:off x="4468" y="3158"/>
              <a:ext cx="997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th-TH"/>
            </a:p>
          </p:txBody>
        </p:sp>
      </p:grpSp>
      <p:sp>
        <p:nvSpPr>
          <p:cNvPr id="11" name="สี่เหลี่ยมมุมมน 10"/>
          <p:cNvSpPr/>
          <p:nvPr/>
        </p:nvSpPr>
        <p:spPr>
          <a:xfrm>
            <a:off x="357188" y="1357313"/>
            <a:ext cx="4929187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th-TH" sz="3600" b="1">
                <a:solidFill>
                  <a:schemeClr val="tx1"/>
                </a:solidFill>
                <a:latin typeface="Cordia New" charset="0"/>
                <a:ea typeface="ＭＳ Ｐゴシック" charset="0"/>
                <a:cs typeface="EucrosiaUPC" charset="0"/>
              </a:rPr>
              <a:t>สาระสำคัญของประกาศฯ (ต่อ)</a:t>
            </a:r>
            <a:endParaRPr lang="en-US" sz="3600" b="1">
              <a:solidFill>
                <a:schemeClr val="tx1"/>
              </a:solidFill>
              <a:latin typeface="Cordia New" charset="0"/>
              <a:ea typeface="ＭＳ Ｐゴシック" charset="0"/>
              <a:cs typeface="EucrosiaUP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7AC517C-24BF-2C4B-80DF-09C0402DE674}" type="slidenum">
              <a:rPr lang="en-US">
                <a:solidFill>
                  <a:schemeClr val="accent1"/>
                </a:solidFill>
              </a:rPr>
              <a:pPr eaLnBrk="1" hangingPunct="1"/>
              <a:t>6</a:t>
            </a:fld>
            <a:endParaRPr lang="en-US">
              <a:solidFill>
                <a:schemeClr val="accent1"/>
              </a:solidFill>
            </a:endParaRPr>
          </a:p>
        </p:txBody>
      </p:sp>
      <p:sp>
        <p:nvSpPr>
          <p:cNvPr id="8195" name="AutoShape 2"/>
          <p:cNvSpPr>
            <a:spLocks noChangeArrowheads="1"/>
          </p:cNvSpPr>
          <p:nvPr/>
        </p:nvSpPr>
        <p:spPr bwMode="auto">
          <a:xfrm>
            <a:off x="0" y="1196975"/>
            <a:ext cx="9144000" cy="4824413"/>
          </a:xfrm>
          <a:prstGeom prst="foldedCorner">
            <a:avLst>
              <a:gd name="adj" fmla="val 12500"/>
            </a:avLst>
          </a:prstGeom>
          <a:noFill/>
          <a:ln>
            <a:noFill/>
          </a:ln>
          <a:effectLst>
            <a:prstShdw prst="shdw17" dist="17961" dir="2700000">
              <a:srgbClr val="995C7A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th-TH" sz="2800">
              <a:solidFill>
                <a:srgbClr val="000099"/>
              </a:solidFill>
              <a:cs typeface="CordiaUPC" charset="0"/>
            </a:endParaRP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857250" y="2286000"/>
            <a:ext cx="7358063" cy="2554288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th-TH" sz="3200" b="1">
                <a:latin typeface="Cordia New" charset="0"/>
                <a:cs typeface="EucrosiaUPC" charset="0"/>
              </a:rPr>
              <a:t>๓.  ผลงานวิชาการรับใช้สังคมนั้น จะต้องเป็นส่วนหนึ่งของภาระงานซึ่งสถาบันอุดมศึกษาหรือคณะวิชาให้ความเห็นชอบ รวมทั้งได้รับการรับรองการใช้ประโยชน์ต่อสังคมจากคณะกรรมการที่สถาบันอุดมศึกษาแต่งตั้ง  หรือจากสถาบันทางวิชาการที่เกี่ยวข้อง</a:t>
            </a:r>
          </a:p>
        </p:txBody>
      </p:sp>
      <p:sp>
        <p:nvSpPr>
          <p:cNvPr id="8197" name="Rectangle 8"/>
          <p:cNvSpPr>
            <a:spLocks noChangeArrowheads="1"/>
          </p:cNvSpPr>
          <p:nvPr/>
        </p:nvSpPr>
        <p:spPr bwMode="auto">
          <a:xfrm>
            <a:off x="250825" y="836613"/>
            <a:ext cx="2160588" cy="2889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6D9941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th-TH" sz="2800">
              <a:cs typeface="EucrosiaUPC" charset="0"/>
            </a:endParaRPr>
          </a:p>
        </p:txBody>
      </p:sp>
      <p:grpSp>
        <p:nvGrpSpPr>
          <p:cNvPr id="8198" name="Group 5"/>
          <p:cNvGrpSpPr>
            <a:grpSpLocks/>
          </p:cNvGrpSpPr>
          <p:nvPr/>
        </p:nvGrpSpPr>
        <p:grpSpPr bwMode="auto">
          <a:xfrm>
            <a:off x="1428750" y="142875"/>
            <a:ext cx="7715250" cy="714375"/>
            <a:chOff x="1383" y="2341"/>
            <a:chExt cx="4086" cy="1497"/>
          </a:xfrm>
        </p:grpSpPr>
        <p:pic>
          <p:nvPicPr>
            <p:cNvPr id="8201" name="Picture 6" descr="mua_che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2341"/>
              <a:ext cx="4086" cy="1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2" name="Rectangle 7"/>
            <p:cNvSpPr>
              <a:spLocks noChangeArrowheads="1"/>
            </p:cNvSpPr>
            <p:nvPr/>
          </p:nvSpPr>
          <p:spPr bwMode="auto">
            <a:xfrm>
              <a:off x="4468" y="3158"/>
              <a:ext cx="997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th-TH"/>
            </a:p>
          </p:txBody>
        </p:sp>
      </p:grpSp>
      <p:sp>
        <p:nvSpPr>
          <p:cNvPr id="11" name="สี่เหลี่ยมมุมมน 10"/>
          <p:cNvSpPr/>
          <p:nvPr/>
        </p:nvSpPr>
        <p:spPr>
          <a:xfrm>
            <a:off x="357188" y="1428750"/>
            <a:ext cx="4643437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th-TH" sz="3600" b="1">
                <a:solidFill>
                  <a:schemeClr val="tx1"/>
                </a:solidFill>
                <a:latin typeface="Cordia New" charset="0"/>
                <a:ea typeface="ＭＳ Ｐゴシック" charset="0"/>
                <a:cs typeface="EucrosiaUPC" charset="0"/>
              </a:rPr>
              <a:t>สาระสำคัญของประกาศฯ (ต่อ)</a:t>
            </a:r>
            <a:endParaRPr lang="en-US" sz="3600" b="1">
              <a:solidFill>
                <a:schemeClr val="tx1"/>
              </a:solidFill>
              <a:latin typeface="Cordia New" charset="0"/>
              <a:ea typeface="ＭＳ Ｐゴシック" charset="0"/>
              <a:cs typeface="EucrosiaUPC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857250" y="5000625"/>
            <a:ext cx="7358063" cy="1570038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th-TH" sz="3200" b="1">
                <a:solidFill>
                  <a:srgbClr val="14145F"/>
                </a:solidFill>
                <a:latin typeface="Cordia New" charset="0"/>
                <a:cs typeface="EucrosiaUPC" charset="0"/>
              </a:rPr>
              <a:t>๔.  การเผยแพร่ผลงาน จะต้องเผยแพร่ทั้งในพื้นที่เป้าหมาย </a:t>
            </a:r>
            <a:r>
              <a:rPr lang="th-TH" sz="3200" b="1" u="sng">
                <a:solidFill>
                  <a:srgbClr val="14145F"/>
                </a:solidFill>
                <a:latin typeface="Cordia New" charset="0"/>
                <a:cs typeface="EucrosiaUPC" charset="0"/>
              </a:rPr>
              <a:t>และ</a:t>
            </a:r>
            <a:r>
              <a:rPr lang="th-TH" sz="3200" b="1">
                <a:solidFill>
                  <a:srgbClr val="14145F"/>
                </a:solidFill>
                <a:latin typeface="Cordia New" charset="0"/>
                <a:cs typeface="EucrosiaUPC" charset="0"/>
              </a:rPr>
              <a:t> เผยแพร่สู่สาธารณชนอย่างกว้างขวาง เป็นเอกสารที่ใช้อ้างอิง หรือใช้ศึกษาค้นคว้าต่อได้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4269459-6E0A-1445-BABC-9C3CB1C23ECA}" type="slidenum">
              <a:rPr lang="en-US">
                <a:solidFill>
                  <a:schemeClr val="accent1"/>
                </a:solidFill>
              </a:rPr>
              <a:pPr eaLnBrk="1" hangingPunct="1"/>
              <a:t>7</a:t>
            </a:fld>
            <a:endParaRPr lang="en-US">
              <a:solidFill>
                <a:schemeClr val="accent1"/>
              </a:solidFill>
            </a:endParaRPr>
          </a:p>
        </p:txBody>
      </p:sp>
      <p:sp>
        <p:nvSpPr>
          <p:cNvPr id="9219" name="AutoShape 2"/>
          <p:cNvSpPr>
            <a:spLocks noChangeArrowheads="1"/>
          </p:cNvSpPr>
          <p:nvPr/>
        </p:nvSpPr>
        <p:spPr bwMode="auto">
          <a:xfrm>
            <a:off x="0" y="1196975"/>
            <a:ext cx="9144000" cy="4824413"/>
          </a:xfrm>
          <a:prstGeom prst="foldedCorner">
            <a:avLst>
              <a:gd name="adj" fmla="val 12500"/>
            </a:avLst>
          </a:prstGeom>
          <a:noFill/>
          <a:ln>
            <a:noFill/>
          </a:ln>
          <a:effectLst>
            <a:prstShdw prst="shdw17" dist="17961" dir="2700000">
              <a:srgbClr val="995C7A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th-TH" sz="2800">
              <a:solidFill>
                <a:srgbClr val="000099"/>
              </a:solidFill>
              <a:cs typeface="CordiaUPC" charset="0"/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857250" y="2428875"/>
            <a:ext cx="7358063" cy="1077913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th-TH" sz="3200" b="1">
                <a:latin typeface="Cordia New" charset="0"/>
                <a:cs typeface="EucrosiaUPC" charset="0"/>
              </a:rPr>
              <a:t>๕.  กำหนดลักษณะคุณภาพ โดยจำแนกเป็น ๓ ระดับ เช่นเดียวกับผลงานประเภทอื่นๆ </a:t>
            </a:r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250825" y="836613"/>
            <a:ext cx="2160588" cy="2889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6D9941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th-TH" sz="2800">
              <a:cs typeface="EucrosiaUPC" charset="0"/>
            </a:endParaRPr>
          </a:p>
        </p:txBody>
      </p:sp>
      <p:grpSp>
        <p:nvGrpSpPr>
          <p:cNvPr id="9222" name="Group 5"/>
          <p:cNvGrpSpPr>
            <a:grpSpLocks/>
          </p:cNvGrpSpPr>
          <p:nvPr/>
        </p:nvGrpSpPr>
        <p:grpSpPr bwMode="auto">
          <a:xfrm>
            <a:off x="1428750" y="142875"/>
            <a:ext cx="7715250" cy="714375"/>
            <a:chOff x="1383" y="2341"/>
            <a:chExt cx="4086" cy="1497"/>
          </a:xfrm>
        </p:grpSpPr>
        <p:pic>
          <p:nvPicPr>
            <p:cNvPr id="9225" name="Picture 6" descr="mua_che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2341"/>
              <a:ext cx="4086" cy="1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6" name="Rectangle 7"/>
            <p:cNvSpPr>
              <a:spLocks noChangeArrowheads="1"/>
            </p:cNvSpPr>
            <p:nvPr/>
          </p:nvSpPr>
          <p:spPr bwMode="auto">
            <a:xfrm>
              <a:off x="4468" y="3158"/>
              <a:ext cx="997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th-TH"/>
            </a:p>
          </p:txBody>
        </p:sp>
      </p:grpSp>
      <p:sp>
        <p:nvSpPr>
          <p:cNvPr id="11" name="สี่เหลี่ยมมุมมน 10"/>
          <p:cNvSpPr/>
          <p:nvPr/>
        </p:nvSpPr>
        <p:spPr>
          <a:xfrm>
            <a:off x="357188" y="1428750"/>
            <a:ext cx="4643437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th-TH" sz="3600" b="1">
                <a:solidFill>
                  <a:schemeClr val="tx1"/>
                </a:solidFill>
                <a:latin typeface="Cordia New" charset="0"/>
                <a:ea typeface="ＭＳ Ｐゴシック" charset="0"/>
                <a:cs typeface="EucrosiaUPC" charset="0"/>
              </a:rPr>
              <a:t>สาระสำคัญของประกาศฯ (ต่อ)</a:t>
            </a:r>
            <a:endParaRPr lang="en-US" sz="3600" b="1">
              <a:solidFill>
                <a:schemeClr val="tx1"/>
              </a:solidFill>
              <a:latin typeface="Cordia New" charset="0"/>
              <a:ea typeface="ＭＳ Ｐゴシック" charset="0"/>
              <a:cs typeface="EucrosiaUPC" charset="0"/>
            </a:endParaRPr>
          </a:p>
        </p:txBody>
      </p:sp>
      <p:sp>
        <p:nvSpPr>
          <p:cNvPr id="9224" name="Text Box 3"/>
          <p:cNvSpPr txBox="1">
            <a:spLocks noChangeArrowheads="1"/>
          </p:cNvSpPr>
          <p:nvPr/>
        </p:nvSpPr>
        <p:spPr bwMode="auto">
          <a:xfrm>
            <a:off x="857250" y="3714750"/>
            <a:ext cx="7358063" cy="2554288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th-TH" sz="3200" b="1">
                <a:latin typeface="Cordia New" charset="0"/>
                <a:cs typeface="EucrosiaUPC" charset="0"/>
              </a:rPr>
              <a:t>๖.  ในกรณีการดำเนินการเป็นหมู่คณะ หรือมีการบูรณาการหลายสาขาวิชา ซึ่งมีผู้ร่วมงานจำนวนมาก  ผู้ขอจะต้องเป็นผู้ดำเนินการหลักในสาขาวิชาที่เสนอขอ โดยให้ระบุบทบาทหน้าที่ของตนเอง และผู้ร่วมงานทุกคน และจะต้องลงนามรับรองโดยผู้ร่วมงานทุกคน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79B26E-FD8B-E74D-BD48-666F223070EB}" type="slidenum">
              <a:rPr lang="en-US">
                <a:solidFill>
                  <a:schemeClr val="accent1"/>
                </a:solidFill>
              </a:rPr>
              <a:pPr eaLnBrk="1" hangingPunct="1"/>
              <a:t>8</a:t>
            </a:fld>
            <a:endParaRPr lang="en-US">
              <a:solidFill>
                <a:schemeClr val="accent1"/>
              </a:solidFill>
            </a:endParaRPr>
          </a:p>
        </p:txBody>
      </p:sp>
      <p:sp>
        <p:nvSpPr>
          <p:cNvPr id="10243" name="AutoShape 2"/>
          <p:cNvSpPr>
            <a:spLocks noChangeArrowheads="1"/>
          </p:cNvSpPr>
          <p:nvPr/>
        </p:nvSpPr>
        <p:spPr bwMode="auto">
          <a:xfrm>
            <a:off x="0" y="1196975"/>
            <a:ext cx="9144000" cy="4824413"/>
          </a:xfrm>
          <a:prstGeom prst="foldedCorner">
            <a:avLst>
              <a:gd name="adj" fmla="val 12500"/>
            </a:avLst>
          </a:prstGeom>
          <a:noFill/>
          <a:ln>
            <a:noFill/>
          </a:ln>
          <a:effectLst>
            <a:prstShdw prst="shdw17" dist="17961" dir="2700000">
              <a:srgbClr val="995C7A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th-TH" sz="2800">
              <a:solidFill>
                <a:srgbClr val="000099"/>
              </a:solidFill>
              <a:cs typeface="CordiaUPC" charset="0"/>
            </a:endParaRP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714375" y="2428875"/>
            <a:ext cx="7500938" cy="3046413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th-TH" sz="3200" b="1">
                <a:latin typeface="Cordia New" charset="0"/>
                <a:cs typeface="EucrosiaUPC" charset="0"/>
              </a:rPr>
              <a:t>๗. ผู้ที่ดำรงตำแหน่งทางวิชาการอยู่แล้ว ประสงค์จะขอกำหนดตำแหน่งสูงขึ้นโดยใช้ผลงานวิชาการรับใช้สังคมในสาขาวิชาเดิม สามารถเสนอขอกำหนดตำแหน่งได้โดยวิธีปกติ  แต่หากมีการเปลี่ยนแปลงสาขาวิชาพื้นฐานของตน  ให้ถือว่าเป็นการเปลี่ยนแปลงสาขาวิชา  และจะต้องเสนอขอกำหนดตำแหน่ง โดยวิธีพิเศษ</a:t>
            </a:r>
          </a:p>
        </p:txBody>
      </p:sp>
      <p:sp>
        <p:nvSpPr>
          <p:cNvPr id="10245" name="Rectangle 8"/>
          <p:cNvSpPr>
            <a:spLocks noChangeArrowheads="1"/>
          </p:cNvSpPr>
          <p:nvPr/>
        </p:nvSpPr>
        <p:spPr bwMode="auto">
          <a:xfrm>
            <a:off x="250825" y="836613"/>
            <a:ext cx="2160588" cy="2889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6D9941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th-TH" sz="2800">
              <a:cs typeface="EucrosiaUPC" charset="0"/>
            </a:endParaRPr>
          </a:p>
        </p:txBody>
      </p:sp>
      <p:grpSp>
        <p:nvGrpSpPr>
          <p:cNvPr id="10246" name="Group 5"/>
          <p:cNvGrpSpPr>
            <a:grpSpLocks/>
          </p:cNvGrpSpPr>
          <p:nvPr/>
        </p:nvGrpSpPr>
        <p:grpSpPr bwMode="auto">
          <a:xfrm>
            <a:off x="1428750" y="142875"/>
            <a:ext cx="7715250" cy="714375"/>
            <a:chOff x="1383" y="2341"/>
            <a:chExt cx="4086" cy="1497"/>
          </a:xfrm>
        </p:grpSpPr>
        <p:pic>
          <p:nvPicPr>
            <p:cNvPr id="10248" name="Picture 6" descr="mua_che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2341"/>
              <a:ext cx="4086" cy="1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9" name="Rectangle 7"/>
            <p:cNvSpPr>
              <a:spLocks noChangeArrowheads="1"/>
            </p:cNvSpPr>
            <p:nvPr/>
          </p:nvSpPr>
          <p:spPr bwMode="auto">
            <a:xfrm>
              <a:off x="4468" y="3158"/>
              <a:ext cx="997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th-TH"/>
            </a:p>
          </p:txBody>
        </p:sp>
      </p:grpSp>
      <p:sp>
        <p:nvSpPr>
          <p:cNvPr id="11" name="สี่เหลี่ยมมุมมน 10"/>
          <p:cNvSpPr/>
          <p:nvPr/>
        </p:nvSpPr>
        <p:spPr>
          <a:xfrm>
            <a:off x="357188" y="1428750"/>
            <a:ext cx="4643437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th-TH" sz="3600" b="1">
                <a:solidFill>
                  <a:schemeClr val="tx1"/>
                </a:solidFill>
                <a:latin typeface="Cordia New" charset="0"/>
                <a:ea typeface="ＭＳ Ｐゴシック" charset="0"/>
                <a:cs typeface="EucrosiaUPC" charset="0"/>
              </a:rPr>
              <a:t>สาระสำคัญของประกาศฯ (ต่อ)</a:t>
            </a:r>
            <a:endParaRPr lang="en-US" sz="3600" b="1">
              <a:solidFill>
                <a:schemeClr val="tx1"/>
              </a:solidFill>
              <a:latin typeface="Cordia New" charset="0"/>
              <a:ea typeface="ＭＳ Ｐゴシック" charset="0"/>
              <a:cs typeface="EucrosiaUP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8AED15A-7D4C-3D48-A222-651E7B668F2F}" type="slidenum">
              <a:rPr lang="en-US">
                <a:solidFill>
                  <a:schemeClr val="accent1"/>
                </a:solidFill>
              </a:rPr>
              <a:pPr eaLnBrk="1" hangingPunct="1"/>
              <a:t>9</a:t>
            </a:fld>
            <a:endParaRPr lang="en-US">
              <a:solidFill>
                <a:schemeClr val="accent1"/>
              </a:solidFill>
            </a:endParaRPr>
          </a:p>
        </p:txBody>
      </p:sp>
      <p:sp>
        <p:nvSpPr>
          <p:cNvPr id="11267" name="AutoShape 2"/>
          <p:cNvSpPr>
            <a:spLocks noChangeArrowheads="1"/>
          </p:cNvSpPr>
          <p:nvPr/>
        </p:nvSpPr>
        <p:spPr bwMode="auto">
          <a:xfrm>
            <a:off x="0" y="1196975"/>
            <a:ext cx="9144000" cy="4824413"/>
          </a:xfrm>
          <a:prstGeom prst="foldedCorner">
            <a:avLst>
              <a:gd name="adj" fmla="val 12500"/>
            </a:avLst>
          </a:prstGeom>
          <a:noFill/>
          <a:ln>
            <a:noFill/>
          </a:ln>
          <a:effectLst>
            <a:prstShdw prst="shdw17" dist="17961" dir="2700000">
              <a:srgbClr val="995C7A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th-TH" sz="2800">
              <a:solidFill>
                <a:srgbClr val="000099"/>
              </a:solidFill>
              <a:cs typeface="CordiaUPC" charset="0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857250" y="2428875"/>
            <a:ext cx="7500938" cy="3046413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th-TH" sz="3200" b="1">
                <a:latin typeface="Cordia New" charset="0"/>
                <a:cs typeface="EucrosiaUPC" charset="0"/>
              </a:rPr>
              <a:t>๘.  การแต่งตั้งกรรมการผู้ทรงคุณวุฒิเพื่อประเมินผลงานฯ           ให้แต่งตั้งจากบัญชีรายชื่อที่ ก.พ.อ.กำหนดในปัจจุบัน  และหากสภาสถาบันอุดมศึกษาเห็นควรให้มีการแต่งตั้งผู้ทรงคุณวุฒิที่มีความเชี่ยวชาญหรือเป็นผู้ปฏิบัติงานร่วมกับชุมชนร่วมด้วย          ก็ให้แต่งตั้งเพิ่มเติมได้ ไม่เกิน ๒ คน และจะต้องได้รับความเห็นชอบจาก ก.พ.อ. ก่อนแต่งตั้ง</a:t>
            </a:r>
          </a:p>
        </p:txBody>
      </p:sp>
      <p:sp>
        <p:nvSpPr>
          <p:cNvPr id="11269" name="Rectangle 8"/>
          <p:cNvSpPr>
            <a:spLocks noChangeArrowheads="1"/>
          </p:cNvSpPr>
          <p:nvPr/>
        </p:nvSpPr>
        <p:spPr bwMode="auto">
          <a:xfrm>
            <a:off x="250825" y="836613"/>
            <a:ext cx="2160588" cy="2889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6D9941">
                <a:alpha val="74998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th-TH" sz="2800">
              <a:cs typeface="EucrosiaUPC" charset="0"/>
            </a:endParaRPr>
          </a:p>
        </p:txBody>
      </p:sp>
      <p:grpSp>
        <p:nvGrpSpPr>
          <p:cNvPr id="11270" name="Group 5"/>
          <p:cNvGrpSpPr>
            <a:grpSpLocks/>
          </p:cNvGrpSpPr>
          <p:nvPr/>
        </p:nvGrpSpPr>
        <p:grpSpPr bwMode="auto">
          <a:xfrm>
            <a:off x="1428750" y="142875"/>
            <a:ext cx="7715250" cy="714375"/>
            <a:chOff x="1383" y="2341"/>
            <a:chExt cx="4086" cy="1497"/>
          </a:xfrm>
        </p:grpSpPr>
        <p:pic>
          <p:nvPicPr>
            <p:cNvPr id="11272" name="Picture 6" descr="mua_che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3" y="2341"/>
              <a:ext cx="4086" cy="1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3" name="Rectangle 7"/>
            <p:cNvSpPr>
              <a:spLocks noChangeArrowheads="1"/>
            </p:cNvSpPr>
            <p:nvPr/>
          </p:nvSpPr>
          <p:spPr bwMode="auto">
            <a:xfrm>
              <a:off x="4468" y="3158"/>
              <a:ext cx="997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/>
              <a:endParaRPr lang="th-TH"/>
            </a:p>
          </p:txBody>
        </p:sp>
      </p:grpSp>
      <p:sp>
        <p:nvSpPr>
          <p:cNvPr id="11" name="สี่เหลี่ยมมุมมน 10"/>
          <p:cNvSpPr/>
          <p:nvPr/>
        </p:nvSpPr>
        <p:spPr>
          <a:xfrm>
            <a:off x="357188" y="1428750"/>
            <a:ext cx="4643437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th-TH" sz="3600" b="1">
                <a:solidFill>
                  <a:schemeClr val="tx1"/>
                </a:solidFill>
                <a:latin typeface="Cordia New" charset="0"/>
                <a:ea typeface="ＭＳ Ｐゴシック" charset="0"/>
                <a:cs typeface="EucrosiaUPC" charset="0"/>
              </a:rPr>
              <a:t>สาระสำคัญของประกาศฯ (ต่อ)</a:t>
            </a:r>
            <a:endParaRPr lang="en-US" sz="3600" b="1">
              <a:solidFill>
                <a:schemeClr val="tx1"/>
              </a:solidFill>
              <a:latin typeface="Cordia New" charset="0"/>
              <a:ea typeface="ＭＳ Ｐゴシック" charset="0"/>
              <a:cs typeface="EucrosiaUP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ample presentation slides with animation">
  <a:themeElements>
    <a:clrScheme name="Sample presentation slides with animation 1">
      <a:dk1>
        <a:srgbClr val="1A1A70"/>
      </a:dk1>
      <a:lt1>
        <a:srgbClr val="FFFFFF"/>
      </a:lt1>
      <a:dk2>
        <a:srgbClr val="12449E"/>
      </a:dk2>
      <a:lt2>
        <a:srgbClr val="C0C0C0"/>
      </a:lt2>
      <a:accent1>
        <a:srgbClr val="3167D3"/>
      </a:accent1>
      <a:accent2>
        <a:srgbClr val="87A3E9"/>
      </a:accent2>
      <a:accent3>
        <a:srgbClr val="FFFFFF"/>
      </a:accent3>
      <a:accent4>
        <a:srgbClr val="14145F"/>
      </a:accent4>
      <a:accent5>
        <a:srgbClr val="ADB8E6"/>
      </a:accent5>
      <a:accent6>
        <a:srgbClr val="7A93D3"/>
      </a:accent6>
      <a:hlink>
        <a:srgbClr val="90B54D"/>
      </a:hlink>
      <a:folHlink>
        <a:srgbClr val="F6A23C"/>
      </a:folHlink>
    </a:clrScheme>
    <a:fontScheme name="Sample presentation slides with anim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with animation 1">
        <a:dk1>
          <a:srgbClr val="1A1A70"/>
        </a:dk1>
        <a:lt1>
          <a:srgbClr val="FFFFFF"/>
        </a:lt1>
        <a:dk2>
          <a:srgbClr val="12449E"/>
        </a:dk2>
        <a:lt2>
          <a:srgbClr val="C0C0C0"/>
        </a:lt2>
        <a:accent1>
          <a:srgbClr val="3167D3"/>
        </a:accent1>
        <a:accent2>
          <a:srgbClr val="87A3E9"/>
        </a:accent2>
        <a:accent3>
          <a:srgbClr val="FFFFFF"/>
        </a:accent3>
        <a:accent4>
          <a:srgbClr val="14145F"/>
        </a:accent4>
        <a:accent5>
          <a:srgbClr val="ADB8E6"/>
        </a:accent5>
        <a:accent6>
          <a:srgbClr val="7A93D3"/>
        </a:accent6>
        <a:hlink>
          <a:srgbClr val="90B54D"/>
        </a:hlink>
        <a:folHlink>
          <a:srgbClr val="F6A23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with animation 2">
        <a:dk1>
          <a:srgbClr val="0E5D92"/>
        </a:dk1>
        <a:lt1>
          <a:srgbClr val="FFFFFF"/>
        </a:lt1>
        <a:dk2>
          <a:srgbClr val="137C9D"/>
        </a:dk2>
        <a:lt2>
          <a:srgbClr val="C0C0C0"/>
        </a:lt2>
        <a:accent1>
          <a:srgbClr val="35AACF"/>
        </a:accent1>
        <a:accent2>
          <a:srgbClr val="75CDB2"/>
        </a:accent2>
        <a:accent3>
          <a:srgbClr val="FFFFFF"/>
        </a:accent3>
        <a:accent4>
          <a:srgbClr val="0A4E7C"/>
        </a:accent4>
        <a:accent5>
          <a:srgbClr val="AED2E4"/>
        </a:accent5>
        <a:accent6>
          <a:srgbClr val="69BAA1"/>
        </a:accent6>
        <a:hlink>
          <a:srgbClr val="E8C86E"/>
        </a:hlink>
        <a:folHlink>
          <a:srgbClr val="1E68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with animation 3">
        <a:dk1>
          <a:srgbClr val="164D60"/>
        </a:dk1>
        <a:lt1>
          <a:srgbClr val="FFFFFF"/>
        </a:lt1>
        <a:dk2>
          <a:srgbClr val="2A8486"/>
        </a:dk2>
        <a:lt2>
          <a:srgbClr val="C0C0C0"/>
        </a:lt2>
        <a:accent1>
          <a:srgbClr val="48BC77"/>
        </a:accent1>
        <a:accent2>
          <a:srgbClr val="ECCA4C"/>
        </a:accent2>
        <a:accent3>
          <a:srgbClr val="FFFFFF"/>
        </a:accent3>
        <a:accent4>
          <a:srgbClr val="114051"/>
        </a:accent4>
        <a:accent5>
          <a:srgbClr val="B1DABD"/>
        </a:accent5>
        <a:accent6>
          <a:srgbClr val="D6B744"/>
        </a:accent6>
        <a:hlink>
          <a:srgbClr val="3191E9"/>
        </a:hlink>
        <a:folHlink>
          <a:srgbClr val="E3694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 with animation</Template>
  <TotalTime>2253</TotalTime>
  <Words>3833</Words>
  <Application>Microsoft Macintosh PowerPoint</Application>
  <PresentationFormat>On-screen Show (4:3)</PresentationFormat>
  <Paragraphs>276</Paragraphs>
  <Slides>30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Wingdings</vt:lpstr>
      <vt:lpstr>Wingdings 2</vt:lpstr>
      <vt:lpstr>Cordia New</vt:lpstr>
      <vt:lpstr>Browallia New</vt:lpstr>
      <vt:lpstr>CordiaUPC</vt:lpstr>
      <vt:lpstr>EucrosiaUPC</vt:lpstr>
      <vt:lpstr>Angsana New</vt:lpstr>
      <vt:lpstr>Sample presentation slides with animation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subject/>
  <dc:creator>kajornsk</dc:creator>
  <cp:keywords/>
  <dc:description/>
  <cp:lastModifiedBy>Vicharn Panich</cp:lastModifiedBy>
  <cp:revision>238</cp:revision>
  <dcterms:created xsi:type="dcterms:W3CDTF">2005-06-08T05:41:37Z</dcterms:created>
  <dcterms:modified xsi:type="dcterms:W3CDTF">2013-02-15T23:12:42Z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TC011367991033</vt:lpwstr>
  </property>
</Properties>
</file>