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8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lang="th-TH"/>
          </a:pPr>
          <a:endParaRPr lang="en-U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งบประมาณ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คุณภาพ+IP</c:v>
                </c:pt>
                <c:pt idx="1">
                  <c:v>Primary</c:v>
                </c:pt>
                <c:pt idx="2">
                  <c:v>PPD</c:v>
                </c:pt>
                <c:pt idx="3">
                  <c:v>OP indiv</c:v>
                </c:pt>
                <c:pt idx="4">
                  <c:v>PPA</c:v>
                </c:pt>
                <c:pt idx="5">
                  <c:v>ทันตกรรม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23.79</c:v>
                </c:pt>
                <c:pt idx="1">
                  <c:v>22.630000000000006</c:v>
                </c:pt>
                <c:pt idx="2">
                  <c:v>8.94</c:v>
                </c:pt>
                <c:pt idx="3">
                  <c:v>2.44</c:v>
                </c:pt>
                <c:pt idx="4">
                  <c:v>1.9</c:v>
                </c:pt>
                <c:pt idx="5">
                  <c:v>0.3000000000000001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th-TH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DAA67-88AC-4612-AB19-4D3EFAD4897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A75DC-CA08-47BA-9566-9ABA17FF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28700" y="914400"/>
            <a:ext cx="7086600" cy="5029199"/>
            <a:chOff x="0" y="0"/>
            <a:chExt cx="7086600" cy="5029199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7086600" cy="5029199"/>
            </a:xfrm>
            <a:prstGeom prst="roundRect">
              <a:avLst>
                <a:gd name="adj" fmla="val 85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25205" y="125205"/>
              <a:ext cx="6836190" cy="4778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3903218" numCol="1" spcCol="1270" anchor="t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700" b="1" kern="1200" dirty="0" smtClean="0"/>
                <a:t>“นครชัยบุรินทร์” ดินแดนแห่งสุขภาพ</a:t>
              </a:r>
              <a:endParaRPr lang="en-US" sz="37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90800" y="2286000"/>
            <a:ext cx="5492115" cy="3520440"/>
            <a:chOff x="1417320" y="1257299"/>
            <a:chExt cx="5492115" cy="3520440"/>
          </a:xfrm>
        </p:grpSpPr>
        <p:sp>
          <p:nvSpPr>
            <p:cNvPr id="8" name="Rounded Rectangle 7"/>
            <p:cNvSpPr/>
            <p:nvPr/>
          </p:nvSpPr>
          <p:spPr>
            <a:xfrm>
              <a:off x="1417320" y="1257299"/>
              <a:ext cx="5492115" cy="3520440"/>
            </a:xfrm>
            <a:prstGeom prst="roundRect">
              <a:avLst>
                <a:gd name="adj" fmla="val 105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525586" y="1365565"/>
              <a:ext cx="5275583" cy="3303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2235479" numCol="1" spcCol="1270" anchor="t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700" kern="1200" dirty="0" smtClean="0"/>
                <a:t>สายสัมพันธ์แห่งความสุข</a:t>
              </a:r>
              <a:endParaRPr lang="en-US" sz="37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19400" y="3657600"/>
            <a:ext cx="1159671" cy="985439"/>
            <a:chOff x="1523998" y="2489454"/>
            <a:chExt cx="1159671" cy="985439"/>
          </a:xfrm>
        </p:grpSpPr>
        <p:sp>
          <p:nvSpPr>
            <p:cNvPr id="17" name="Rounded Rectangle 16"/>
            <p:cNvSpPr/>
            <p:nvPr/>
          </p:nvSpPr>
          <p:spPr>
            <a:xfrm>
              <a:off x="1523998" y="2489454"/>
              <a:ext cx="1159671" cy="985439"/>
            </a:xfrm>
            <a:prstGeom prst="roundRect">
              <a:avLst>
                <a:gd name="adj" fmla="val 105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554304" y="2519760"/>
              <a:ext cx="1099059" cy="924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การกระจายทรัพยากร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50024" y="4694787"/>
            <a:ext cx="1098423" cy="985439"/>
            <a:chOff x="1554622" y="3526641"/>
            <a:chExt cx="1098423" cy="985439"/>
          </a:xfrm>
        </p:grpSpPr>
        <p:sp>
          <p:nvSpPr>
            <p:cNvPr id="15" name="Rounded Rectangle 14"/>
            <p:cNvSpPr/>
            <p:nvPr/>
          </p:nvSpPr>
          <p:spPr>
            <a:xfrm>
              <a:off x="1554622" y="3526641"/>
              <a:ext cx="1098423" cy="985439"/>
            </a:xfrm>
            <a:prstGeom prst="roundRect">
              <a:avLst>
                <a:gd name="adj" fmla="val 105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1584928" y="3556947"/>
              <a:ext cx="1037811" cy="924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ความโดดเด่น</a:t>
              </a:r>
              <a:endParaRPr lang="en-US" sz="2400" b="1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94609" y="3682745"/>
            <a:ext cx="3933063" cy="2011680"/>
            <a:chOff x="2799207" y="2514599"/>
            <a:chExt cx="3933063" cy="2011680"/>
          </a:xfrm>
        </p:grpSpPr>
        <p:sp>
          <p:nvSpPr>
            <p:cNvPr id="13" name="Rounded Rectangle 12"/>
            <p:cNvSpPr/>
            <p:nvPr/>
          </p:nvSpPr>
          <p:spPr>
            <a:xfrm>
              <a:off x="2799207" y="2514599"/>
              <a:ext cx="3933063" cy="2011680"/>
            </a:xfrm>
            <a:prstGeom prst="roundRect">
              <a:avLst>
                <a:gd name="adj" fmla="val 105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4" name="Rounded Rectangle 8"/>
            <p:cNvSpPr/>
            <p:nvPr/>
          </p:nvSpPr>
          <p:spPr>
            <a:xfrm>
              <a:off x="2861073" y="2576465"/>
              <a:ext cx="3809331" cy="1887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135482" numCol="1" spcCol="1270" anchor="t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700" b="1" kern="1200" dirty="0" smtClean="0"/>
                <a:t>ความเคลื่อนไหว</a:t>
              </a:r>
              <a:endParaRPr lang="en-US" sz="3700" b="1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4572000"/>
            <a:ext cx="1840838" cy="905255"/>
            <a:chOff x="2895600" y="3428999"/>
            <a:chExt cx="1840838" cy="905255"/>
          </a:xfrm>
        </p:grpSpPr>
        <p:sp>
          <p:nvSpPr>
            <p:cNvPr id="23" name="Rounded Rectangle 22"/>
            <p:cNvSpPr/>
            <p:nvPr/>
          </p:nvSpPr>
          <p:spPr>
            <a:xfrm>
              <a:off x="2895600" y="3428999"/>
              <a:ext cx="1840838" cy="905255"/>
            </a:xfrm>
            <a:prstGeom prst="roundRect">
              <a:avLst>
                <a:gd name="adj" fmla="val 105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923440" y="3456839"/>
              <a:ext cx="1785158" cy="8495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 แกนหมุนหลัก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086143" y="4562857"/>
            <a:ext cx="1840838" cy="905255"/>
            <a:chOff x="4790743" y="3419856"/>
            <a:chExt cx="1840838" cy="905255"/>
          </a:xfrm>
        </p:grpSpPr>
        <p:sp>
          <p:nvSpPr>
            <p:cNvPr id="21" name="Rounded Rectangle 20"/>
            <p:cNvSpPr/>
            <p:nvPr/>
          </p:nvSpPr>
          <p:spPr>
            <a:xfrm>
              <a:off x="4790743" y="3419856"/>
              <a:ext cx="1840838" cy="905255"/>
            </a:xfrm>
            <a:prstGeom prst="roundRect">
              <a:avLst>
                <a:gd name="adj" fmla="val 105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4818583" y="3447696"/>
              <a:ext cx="1785158" cy="8495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บทบาท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ความร่วมมือ</a:t>
              </a:r>
              <a:endParaRPr lang="en-US" sz="2400" b="1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295400" y="2286000"/>
            <a:ext cx="1062990" cy="1732716"/>
            <a:chOff x="177165" y="1257299"/>
            <a:chExt cx="1062990" cy="1732716"/>
          </a:xfrm>
        </p:grpSpPr>
        <p:sp>
          <p:nvSpPr>
            <p:cNvPr id="29" name="Rounded Rectangle 28"/>
            <p:cNvSpPr/>
            <p:nvPr/>
          </p:nvSpPr>
          <p:spPr>
            <a:xfrm>
              <a:off x="177165" y="1257299"/>
              <a:ext cx="1062990" cy="1732716"/>
            </a:xfrm>
            <a:prstGeom prst="roundRect">
              <a:avLst>
                <a:gd name="adj" fmla="val 10500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209856" y="1289990"/>
              <a:ext cx="997608" cy="1667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2400" b="1" kern="12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ความสุขของคนนครชัยบุรินทร์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b="1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95400" y="4071036"/>
            <a:ext cx="1062990" cy="1732716"/>
            <a:chOff x="177165" y="3042335"/>
            <a:chExt cx="1062990" cy="1732716"/>
          </a:xfrm>
        </p:grpSpPr>
        <p:sp>
          <p:nvSpPr>
            <p:cNvPr id="27" name="Rounded Rectangle 26"/>
            <p:cNvSpPr/>
            <p:nvPr/>
          </p:nvSpPr>
          <p:spPr>
            <a:xfrm>
              <a:off x="177165" y="3042335"/>
              <a:ext cx="1062990" cy="1732716"/>
            </a:xfrm>
            <a:prstGeom prst="roundRect">
              <a:avLst>
                <a:gd name="adj" fmla="val 105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6"/>
            <p:cNvSpPr/>
            <p:nvPr/>
          </p:nvSpPr>
          <p:spPr>
            <a:xfrm>
              <a:off x="209856" y="3075026"/>
              <a:ext cx="997608" cy="1667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000" b="1" kern="1200" dirty="0" smtClean="0"/>
                <a:t>ข้อตกลงไปสู่ความสุข</a:t>
              </a:r>
              <a:endParaRPr lang="en-US" sz="2000" b="1" kern="1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78050" y="4243673"/>
            <a:ext cx="2235825" cy="1448308"/>
            <a:chOff x="4820850" y="3077654"/>
            <a:chExt cx="2235825" cy="1448308"/>
          </a:xfrm>
        </p:grpSpPr>
        <p:sp>
          <p:nvSpPr>
            <p:cNvPr id="26" name="Rounded Rectangle 25"/>
            <p:cNvSpPr/>
            <p:nvPr/>
          </p:nvSpPr>
          <p:spPr>
            <a:xfrm>
              <a:off x="4820850" y="3077654"/>
              <a:ext cx="2235825" cy="144830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5523412" y="3471546"/>
              <a:ext cx="1501448" cy="1022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900" b="1" kern="1200" dirty="0" smtClean="0"/>
                <a:t>พลังความสามัคคีที่ยิ่งใหญ่</a:t>
              </a:r>
              <a:endParaRPr lang="th-TH" sz="1900" b="1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630124" y="4243673"/>
            <a:ext cx="2235825" cy="1448308"/>
            <a:chOff x="1172924" y="3077654"/>
            <a:chExt cx="2235825" cy="1448308"/>
          </a:xfrm>
        </p:grpSpPr>
        <p:sp>
          <p:nvSpPr>
            <p:cNvPr id="24" name="Rounded Rectangle 23"/>
            <p:cNvSpPr/>
            <p:nvPr/>
          </p:nvSpPr>
          <p:spPr>
            <a:xfrm>
              <a:off x="1172924" y="3077654"/>
              <a:ext cx="2235825" cy="144830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ed Rectangle 6"/>
            <p:cNvSpPr/>
            <p:nvPr/>
          </p:nvSpPr>
          <p:spPr>
            <a:xfrm>
              <a:off x="1204739" y="3471546"/>
              <a:ext cx="1501448" cy="1022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900" b="1" kern="1200" dirty="0" smtClean="0"/>
                <a:t>พลังศิลปวัฒนธรรมที่โดดเด่น</a:t>
              </a:r>
              <a:endParaRPr lang="th-TH" sz="1900" b="1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78050" y="1166019"/>
            <a:ext cx="2235825" cy="1448308"/>
            <a:chOff x="4820850" y="0"/>
            <a:chExt cx="2235825" cy="1448308"/>
          </a:xfrm>
        </p:grpSpPr>
        <p:sp>
          <p:nvSpPr>
            <p:cNvPr id="22" name="Rounded Rectangle 21"/>
            <p:cNvSpPr/>
            <p:nvPr/>
          </p:nvSpPr>
          <p:spPr>
            <a:xfrm>
              <a:off x="4820850" y="0"/>
              <a:ext cx="2235825" cy="144830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ed Rectangle 8"/>
            <p:cNvSpPr/>
            <p:nvPr/>
          </p:nvSpPr>
          <p:spPr>
            <a:xfrm>
              <a:off x="5523412" y="31815"/>
              <a:ext cx="1501448" cy="1022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600" b="1" kern="1200" dirty="0" smtClean="0"/>
                <a:t>พลังความจงรักภักดีของวีรบุรุษ</a:t>
              </a:r>
              <a:endParaRPr lang="th-TH" sz="1600" b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600" b="1" kern="1200" dirty="0" smtClean="0"/>
                <a:t>พลังเสียสละเพื่อปวงชน</a:t>
              </a:r>
              <a:endParaRPr lang="th-TH" sz="16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30124" y="1166019"/>
            <a:ext cx="2235825" cy="1448308"/>
            <a:chOff x="1172924" y="0"/>
            <a:chExt cx="2235825" cy="1448308"/>
          </a:xfrm>
        </p:grpSpPr>
        <p:sp>
          <p:nvSpPr>
            <p:cNvPr id="20" name="Rounded Rectangle 19"/>
            <p:cNvSpPr/>
            <p:nvPr/>
          </p:nvSpPr>
          <p:spPr>
            <a:xfrm>
              <a:off x="1172924" y="0"/>
              <a:ext cx="2235825" cy="144830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10"/>
            <p:cNvSpPr/>
            <p:nvPr/>
          </p:nvSpPr>
          <p:spPr>
            <a:xfrm>
              <a:off x="1204739" y="31815"/>
              <a:ext cx="1501448" cy="1022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800" b="1" kern="1200" dirty="0" smtClean="0"/>
                <a:t>พลังความกล้าหาญของวีรสตรี</a:t>
              </a:r>
              <a:endParaRPr lang="th-TH" sz="1800" b="1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800" b="1" kern="1200" dirty="0" smtClean="0"/>
                <a:t>พลังแห่งธรรมชาติ</a:t>
              </a:r>
              <a:endParaRPr lang="th-TH" sz="18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66998" y="1423998"/>
            <a:ext cx="1959741" cy="1959741"/>
            <a:chOff x="2109798" y="257979"/>
            <a:chExt cx="1959741" cy="1959741"/>
          </a:xfrm>
        </p:grpSpPr>
        <p:sp>
          <p:nvSpPr>
            <p:cNvPr id="18" name="Pie 17"/>
            <p:cNvSpPr/>
            <p:nvPr/>
          </p:nvSpPr>
          <p:spPr>
            <a:xfrm>
              <a:off x="2109798" y="257979"/>
              <a:ext cx="1959741" cy="1959741"/>
            </a:xfrm>
            <a:prstGeom prst="pieWedg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9" name="Pie 12"/>
            <p:cNvSpPr/>
            <p:nvPr/>
          </p:nvSpPr>
          <p:spPr>
            <a:xfrm>
              <a:off x="2683794" y="831972"/>
              <a:ext cx="1385745" cy="13857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500" b="1" kern="1200" dirty="0" smtClean="0"/>
                <a:t>ย่าโม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500" b="1" kern="1200" dirty="0" smtClean="0"/>
                <a:t>เขาใหญ่</a:t>
              </a:r>
              <a:endParaRPr lang="th-TH" sz="2500" b="1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17259" y="1423998"/>
            <a:ext cx="1959741" cy="1959741"/>
            <a:chOff x="4160059" y="257979"/>
            <a:chExt cx="1959741" cy="1959741"/>
          </a:xfrm>
        </p:grpSpPr>
        <p:sp>
          <p:nvSpPr>
            <p:cNvPr id="16" name="Pie 15"/>
            <p:cNvSpPr/>
            <p:nvPr/>
          </p:nvSpPr>
          <p:spPr>
            <a:xfrm rot="5400000">
              <a:off x="4160059" y="257979"/>
              <a:ext cx="1959741" cy="1959741"/>
            </a:xfrm>
            <a:prstGeom prst="pieWedg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7" name="Pie 14"/>
            <p:cNvSpPr/>
            <p:nvPr/>
          </p:nvSpPr>
          <p:spPr>
            <a:xfrm>
              <a:off x="4160060" y="831975"/>
              <a:ext cx="1385748" cy="1385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500" b="1" kern="1200" dirty="0" smtClean="0"/>
                <a:t>เจ้าพ่อพญาแล</a:t>
              </a:r>
              <a:endParaRPr lang="th-TH" sz="2500" b="1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17259" y="3474260"/>
            <a:ext cx="1959741" cy="1959741"/>
            <a:chOff x="4160059" y="2308241"/>
            <a:chExt cx="1959741" cy="1959741"/>
          </a:xfrm>
        </p:grpSpPr>
        <p:sp>
          <p:nvSpPr>
            <p:cNvPr id="14" name="Pie 13"/>
            <p:cNvSpPr/>
            <p:nvPr/>
          </p:nvSpPr>
          <p:spPr>
            <a:xfrm rot="10800000">
              <a:off x="4160059" y="2308241"/>
              <a:ext cx="1959741" cy="1959741"/>
            </a:xfrm>
            <a:prstGeom prst="pieWedg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5" name="Pie 16"/>
            <p:cNvSpPr/>
            <p:nvPr/>
          </p:nvSpPr>
          <p:spPr>
            <a:xfrm rot="21600000">
              <a:off x="4160059" y="2308241"/>
              <a:ext cx="1385745" cy="13857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500" b="1" kern="1200" smtClean="0"/>
                <a:t>โขลงช้าง</a:t>
              </a:r>
              <a:endParaRPr lang="th-TH" sz="2500" b="1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66998" y="3474260"/>
            <a:ext cx="1959742" cy="1959741"/>
            <a:chOff x="2109798" y="2308241"/>
            <a:chExt cx="1959742" cy="1959741"/>
          </a:xfrm>
        </p:grpSpPr>
        <p:sp>
          <p:nvSpPr>
            <p:cNvPr id="12" name="Pie 11"/>
            <p:cNvSpPr/>
            <p:nvPr/>
          </p:nvSpPr>
          <p:spPr>
            <a:xfrm rot="16200000">
              <a:off x="2109798" y="2308241"/>
              <a:ext cx="1959741" cy="1959741"/>
            </a:xfrm>
            <a:prstGeom prst="pieWedg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3" name="Pie 18"/>
            <p:cNvSpPr/>
            <p:nvPr/>
          </p:nvSpPr>
          <p:spPr>
            <a:xfrm rot="21600000">
              <a:off x="2683792" y="2308241"/>
              <a:ext cx="1385748" cy="1385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500" b="1" kern="1200" dirty="0" smtClean="0"/>
                <a:t>ประสาทเขาพนมรุ้ง</a:t>
              </a:r>
              <a:endParaRPr lang="th-TH" sz="2500" b="1" kern="1200" dirty="0"/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 smtClean="0"/>
              <a:t>พลังศักดิ์สิทธิ์ของนครชัยบุรินทร์</a:t>
            </a: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679508" y="3674603"/>
            <a:ext cx="1784985" cy="1784985"/>
            <a:chOff x="2155507" y="2277603"/>
            <a:chExt cx="1784985" cy="1784985"/>
          </a:xfrm>
        </p:grpSpPr>
        <p:sp>
          <p:nvSpPr>
            <p:cNvPr id="17" name="Oval 16"/>
            <p:cNvSpPr/>
            <p:nvPr/>
          </p:nvSpPr>
          <p:spPr>
            <a:xfrm>
              <a:off x="2155507" y="2277603"/>
              <a:ext cx="1784985" cy="1784985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2416912" y="2539008"/>
              <a:ext cx="1262175" cy="1262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ความสุขของ</a:t>
              </a:r>
              <a:endParaRPr lang="en-US" sz="2300" b="1" kern="1200" dirty="0" smtClean="0"/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คนนครชัยบุรินทร์</a:t>
              </a:r>
              <a:endParaRPr lang="en-US" sz="2300" b="1" kern="1200" dirty="0"/>
            </a:p>
          </p:txBody>
        </p:sp>
      </p:grpSp>
      <p:sp>
        <p:nvSpPr>
          <p:cNvPr id="5" name="Left Arrow 4"/>
          <p:cNvSpPr/>
          <p:nvPr/>
        </p:nvSpPr>
        <p:spPr>
          <a:xfrm rot="12900000">
            <a:off x="2395450" y="3317360"/>
            <a:ext cx="1510013" cy="50872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1684124" y="2460372"/>
            <a:ext cx="1695735" cy="1356588"/>
            <a:chOff x="160123" y="1063372"/>
            <a:chExt cx="1695735" cy="1356588"/>
          </a:xfrm>
        </p:grpSpPr>
        <p:sp>
          <p:nvSpPr>
            <p:cNvPr id="15" name="Rounded Rectangle 14"/>
            <p:cNvSpPr/>
            <p:nvPr/>
          </p:nvSpPr>
          <p:spPr>
            <a:xfrm>
              <a:off x="160123" y="1063372"/>
              <a:ext cx="1695735" cy="13565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6" name="Rounded Rectangle 7"/>
            <p:cNvSpPr/>
            <p:nvPr/>
          </p:nvSpPr>
          <p:spPr>
            <a:xfrm>
              <a:off x="199856" y="1103105"/>
              <a:ext cx="1616269" cy="1277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 smtClean="0"/>
                <a:t>ทุกคนมีสิทธิเข้าถึงบริการที่ดีกว่าการสงเคราะห์</a:t>
              </a:r>
              <a:endParaRPr lang="en-US" sz="2100" b="1" kern="1200" dirty="0"/>
            </a:p>
          </p:txBody>
        </p:sp>
      </p:grpSp>
      <p:sp>
        <p:nvSpPr>
          <p:cNvPr id="7" name="Left Arrow 6"/>
          <p:cNvSpPr/>
          <p:nvPr/>
        </p:nvSpPr>
        <p:spPr>
          <a:xfrm rot="16200000">
            <a:off x="3816994" y="2577352"/>
            <a:ext cx="1510013" cy="50872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0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3724133" y="1398411"/>
            <a:ext cx="1695735" cy="1356588"/>
            <a:chOff x="2200132" y="1411"/>
            <a:chExt cx="1695735" cy="1356588"/>
          </a:xfrm>
        </p:grpSpPr>
        <p:sp>
          <p:nvSpPr>
            <p:cNvPr id="13" name="Rounded Rectangle 12"/>
            <p:cNvSpPr/>
            <p:nvPr/>
          </p:nvSpPr>
          <p:spPr>
            <a:xfrm>
              <a:off x="2200132" y="1411"/>
              <a:ext cx="1695735" cy="13565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Rounded Rectangle 10"/>
            <p:cNvSpPr/>
            <p:nvPr/>
          </p:nvSpPr>
          <p:spPr>
            <a:xfrm>
              <a:off x="2239865" y="41144"/>
              <a:ext cx="1616269" cy="1277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 smtClean="0"/>
                <a:t>ได้รับสิทธิประโยชน์เท่าเทียมและครอบคลุม</a:t>
              </a:r>
              <a:endParaRPr lang="en-US" sz="2100" b="1" kern="1200" dirty="0"/>
            </a:p>
          </p:txBody>
        </p:sp>
      </p:grpSp>
      <p:sp>
        <p:nvSpPr>
          <p:cNvPr id="9" name="Left Arrow 8"/>
          <p:cNvSpPr/>
          <p:nvPr/>
        </p:nvSpPr>
        <p:spPr>
          <a:xfrm rot="19500000">
            <a:off x="5238537" y="3317360"/>
            <a:ext cx="1510013" cy="50872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5764141" y="2460372"/>
            <a:ext cx="1695735" cy="1356588"/>
            <a:chOff x="4240140" y="1063372"/>
            <a:chExt cx="1695735" cy="1356588"/>
          </a:xfrm>
        </p:grpSpPr>
        <p:sp>
          <p:nvSpPr>
            <p:cNvPr id="11" name="Rounded Rectangle 10"/>
            <p:cNvSpPr/>
            <p:nvPr/>
          </p:nvSpPr>
          <p:spPr>
            <a:xfrm>
              <a:off x="4240140" y="1063372"/>
              <a:ext cx="1695735" cy="135658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2" name="Rounded Rectangle 13"/>
            <p:cNvSpPr/>
            <p:nvPr/>
          </p:nvSpPr>
          <p:spPr>
            <a:xfrm>
              <a:off x="4279873" y="1103105"/>
              <a:ext cx="1616269" cy="1277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100" b="1" kern="1200" dirty="0" smtClean="0"/>
                <a:t>ไม่ล้มละลายหรือยากจนเพราะเจ็บป่วย</a:t>
              </a:r>
              <a:endParaRPr lang="en-US" sz="2100" b="1" kern="1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05984" y="4160519"/>
            <a:ext cx="2007616" cy="1300480"/>
            <a:chOff x="3681984" y="2763519"/>
            <a:chExt cx="2007616" cy="1300480"/>
          </a:xfrm>
        </p:grpSpPr>
        <p:sp>
          <p:nvSpPr>
            <p:cNvPr id="26" name="Rounded Rectangle 25"/>
            <p:cNvSpPr/>
            <p:nvPr/>
          </p:nvSpPr>
          <p:spPr>
            <a:xfrm>
              <a:off x="3681984" y="2763519"/>
              <a:ext cx="2007616" cy="130048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4312835" y="3117206"/>
              <a:ext cx="1348197" cy="9182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800" b="1" kern="1200" dirty="0" smtClean="0"/>
                <a:t>อปสข.</a:t>
              </a:r>
              <a:endParaRPr lang="en-US" sz="1800" b="1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800" b="1" kern="1200" dirty="0" smtClean="0"/>
                <a:t>สปสช.เขต </a:t>
              </a:r>
              <a:endParaRPr lang="en-US" sz="1800" b="1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800" b="1" kern="1200" dirty="0" smtClean="0"/>
                <a:t>๓ กองทุน </a:t>
              </a:r>
              <a:endParaRPr lang="en-US" sz="1800" b="1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930400" y="4160519"/>
            <a:ext cx="2007616" cy="1300480"/>
            <a:chOff x="406400" y="2763519"/>
            <a:chExt cx="2007616" cy="1300480"/>
          </a:xfrm>
        </p:grpSpPr>
        <p:sp>
          <p:nvSpPr>
            <p:cNvPr id="24" name="Rounded Rectangle 23"/>
            <p:cNvSpPr/>
            <p:nvPr/>
          </p:nvSpPr>
          <p:spPr>
            <a:xfrm>
              <a:off x="406400" y="2763519"/>
              <a:ext cx="2007616" cy="130048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ed Rectangle 6"/>
            <p:cNvSpPr/>
            <p:nvPr/>
          </p:nvSpPr>
          <p:spPr>
            <a:xfrm>
              <a:off x="434967" y="3117206"/>
              <a:ext cx="1348197" cy="9182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400" b="1" kern="1200" dirty="0" smtClean="0"/>
                <a:t>เครือข่ายหน่วยบริการ</a:t>
              </a:r>
              <a:endParaRPr lang="en-US" sz="14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1400" b="1" kern="1200" dirty="0" smtClean="0"/>
                <a:t>คปสข.ดูแลคุณภาพ</a:t>
              </a:r>
              <a:endParaRPr lang="en-US" sz="1400" b="1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05984" y="1397000"/>
            <a:ext cx="2007616" cy="1300480"/>
            <a:chOff x="3681984" y="0"/>
            <a:chExt cx="2007616" cy="1300480"/>
          </a:xfrm>
        </p:grpSpPr>
        <p:sp>
          <p:nvSpPr>
            <p:cNvPr id="22" name="Rounded Rectangle 21"/>
            <p:cNvSpPr/>
            <p:nvPr/>
          </p:nvSpPr>
          <p:spPr>
            <a:xfrm>
              <a:off x="3681984" y="0"/>
              <a:ext cx="2007616" cy="130048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ed Rectangle 8"/>
            <p:cNvSpPr/>
            <p:nvPr/>
          </p:nvSpPr>
          <p:spPr>
            <a:xfrm>
              <a:off x="4312835" y="28567"/>
              <a:ext cx="1348197" cy="9182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000" b="1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2000" b="1" kern="1200" dirty="0" smtClean="0"/>
                <a:t>อปสข.คุ้มครอง</a:t>
              </a:r>
              <a:endParaRPr lang="en-US" sz="20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30400" y="1397000"/>
            <a:ext cx="2007616" cy="1300480"/>
            <a:chOff x="406400" y="0"/>
            <a:chExt cx="2007616" cy="1300480"/>
          </a:xfrm>
        </p:grpSpPr>
        <p:sp>
          <p:nvSpPr>
            <p:cNvPr id="20" name="Rounded Rectangle 19"/>
            <p:cNvSpPr/>
            <p:nvPr/>
          </p:nvSpPr>
          <p:spPr>
            <a:xfrm>
              <a:off x="406400" y="0"/>
              <a:ext cx="2007616" cy="130048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10"/>
            <p:cNvSpPr/>
            <p:nvPr/>
          </p:nvSpPr>
          <p:spPr>
            <a:xfrm>
              <a:off x="434967" y="28567"/>
              <a:ext cx="1348197" cy="9182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2000" b="1" kern="1200" dirty="0" smtClean="0"/>
                <a:t>หน่วยบริการ</a:t>
              </a:r>
              <a:endParaRPr lang="en-US" sz="2000" b="1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sz="2000" b="1" kern="1200" dirty="0" smtClean="0"/>
                <a:t>คปสข.ดูแลคุณภาพ</a:t>
              </a:r>
              <a:endParaRPr lang="en-US" sz="20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71648" y="1628647"/>
            <a:ext cx="1759712" cy="1759712"/>
            <a:chOff x="1247648" y="231647"/>
            <a:chExt cx="1759712" cy="1759712"/>
          </a:xfrm>
        </p:grpSpPr>
        <p:sp>
          <p:nvSpPr>
            <p:cNvPr id="18" name="Pie 17"/>
            <p:cNvSpPr/>
            <p:nvPr/>
          </p:nvSpPr>
          <p:spPr>
            <a:xfrm>
              <a:off x="1247648" y="231647"/>
              <a:ext cx="1759712" cy="1759712"/>
            </a:xfrm>
            <a:prstGeom prst="pieWedg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Pie 12"/>
            <p:cNvSpPr/>
            <p:nvPr/>
          </p:nvSpPr>
          <p:spPr>
            <a:xfrm>
              <a:off x="1763057" y="747053"/>
              <a:ext cx="1244303" cy="1244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สิทธิประโยชน์</a:t>
              </a:r>
              <a:endParaRPr lang="en-US" sz="2300" b="1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12640" y="1628647"/>
            <a:ext cx="1759712" cy="1759712"/>
            <a:chOff x="3088640" y="231647"/>
            <a:chExt cx="1759712" cy="1759712"/>
          </a:xfrm>
        </p:grpSpPr>
        <p:sp>
          <p:nvSpPr>
            <p:cNvPr id="16" name="Pie 15"/>
            <p:cNvSpPr/>
            <p:nvPr/>
          </p:nvSpPr>
          <p:spPr>
            <a:xfrm rot="5400000">
              <a:off x="3088640" y="231647"/>
              <a:ext cx="1759712" cy="1759712"/>
            </a:xfrm>
            <a:prstGeom prst="pieWedg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7" name="Pie 14"/>
            <p:cNvSpPr/>
            <p:nvPr/>
          </p:nvSpPr>
          <p:spPr>
            <a:xfrm>
              <a:off x="3088641" y="747056"/>
              <a:ext cx="1244306" cy="1244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ผู้ใช้สิทธิ</a:t>
              </a:r>
              <a:endParaRPr lang="en-US" sz="2300" b="1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12640" y="3469640"/>
            <a:ext cx="1759712" cy="1759712"/>
            <a:chOff x="3088640" y="2072640"/>
            <a:chExt cx="1759712" cy="1759712"/>
          </a:xfrm>
        </p:grpSpPr>
        <p:sp>
          <p:nvSpPr>
            <p:cNvPr id="14" name="Pie 13"/>
            <p:cNvSpPr/>
            <p:nvPr/>
          </p:nvSpPr>
          <p:spPr>
            <a:xfrm rot="10800000">
              <a:off x="3088640" y="2072640"/>
              <a:ext cx="1759712" cy="1759712"/>
            </a:xfrm>
            <a:prstGeom prst="pieWedg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5" name="Pie 16"/>
            <p:cNvSpPr/>
            <p:nvPr/>
          </p:nvSpPr>
          <p:spPr>
            <a:xfrm rot="21600000">
              <a:off x="3088640" y="2072640"/>
              <a:ext cx="1244303" cy="1244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ฝ่ายรับฟังและจัดหา</a:t>
              </a:r>
              <a:endParaRPr lang="en-US" sz="2300" b="1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71648" y="3469640"/>
            <a:ext cx="1759713" cy="1759712"/>
            <a:chOff x="1247648" y="2072640"/>
            <a:chExt cx="1759713" cy="1759712"/>
          </a:xfrm>
        </p:grpSpPr>
        <p:sp>
          <p:nvSpPr>
            <p:cNvPr id="12" name="Pie 11"/>
            <p:cNvSpPr/>
            <p:nvPr/>
          </p:nvSpPr>
          <p:spPr>
            <a:xfrm rot="16200000">
              <a:off x="1247648" y="2072640"/>
              <a:ext cx="1759712" cy="1759712"/>
            </a:xfrm>
            <a:prstGeom prst="pieWedg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3" name="Pie 18"/>
            <p:cNvSpPr/>
            <p:nvPr/>
          </p:nvSpPr>
          <p:spPr>
            <a:xfrm rot="21600000">
              <a:off x="1763055" y="2072640"/>
              <a:ext cx="1244306" cy="1244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ฝ่ายตอบสนอง</a:t>
              </a:r>
              <a:endParaRPr lang="en-US" sz="2300" b="1" kern="1200" dirty="0"/>
            </a:p>
          </p:txBody>
        </p:sp>
      </p:grpSp>
      <p:sp>
        <p:nvSpPr>
          <p:cNvPr id="28" name="สี่เหลี่ยมมุมมน 4"/>
          <p:cNvSpPr/>
          <p:nvPr/>
        </p:nvSpPr>
        <p:spPr>
          <a:xfrm>
            <a:off x="2286000" y="5867400"/>
            <a:ext cx="4648200" cy="685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/>
              <a:t>สายสัมพันธ์แห่งความสุข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ข้อตกลงไปสู่ความสุข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229546" y="2209645"/>
            <a:ext cx="1586935" cy="193174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593103" y="1189422"/>
            <a:ext cx="2169028" cy="1287846"/>
            <a:chOff x="177863" y="46807"/>
            <a:chExt cx="2169028" cy="1287846"/>
          </a:xfrm>
        </p:grpSpPr>
        <p:sp>
          <p:nvSpPr>
            <p:cNvPr id="42" name="Rounded Rectangle 41"/>
            <p:cNvSpPr/>
            <p:nvPr/>
          </p:nvSpPr>
          <p:spPr>
            <a:xfrm>
              <a:off x="177863" y="46807"/>
              <a:ext cx="2169028" cy="128784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43" name="Rounded Rectangle 5"/>
            <p:cNvSpPr/>
            <p:nvPr/>
          </p:nvSpPr>
          <p:spPr>
            <a:xfrm>
              <a:off x="215583" y="84527"/>
              <a:ext cx="2093588" cy="1212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สร้างพันธะกิจร่วม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ทั้งเขต</a:t>
              </a:r>
              <a:endParaRPr lang="en-US" sz="2300" b="1" kern="1200" dirty="0"/>
            </a:p>
          </p:txBody>
        </p:sp>
      </p:grpSp>
      <p:sp>
        <p:nvSpPr>
          <p:cNvPr id="11" name="Rectangle 10"/>
          <p:cNvSpPr/>
          <p:nvPr/>
        </p:nvSpPr>
        <p:spPr>
          <a:xfrm rot="5400000">
            <a:off x="251155" y="3805300"/>
            <a:ext cx="1543717" cy="193174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Group 11"/>
          <p:cNvGrpSpPr/>
          <p:nvPr/>
        </p:nvGrpSpPr>
        <p:grpSpPr>
          <a:xfrm>
            <a:off x="593103" y="2806974"/>
            <a:ext cx="2169028" cy="1287846"/>
            <a:chOff x="177863" y="1664359"/>
            <a:chExt cx="2169028" cy="1287846"/>
          </a:xfrm>
        </p:grpSpPr>
        <p:sp>
          <p:nvSpPr>
            <p:cNvPr id="40" name="Rounded Rectangle 39"/>
            <p:cNvSpPr/>
            <p:nvPr/>
          </p:nvSpPr>
          <p:spPr>
            <a:xfrm>
              <a:off x="177863" y="1664359"/>
              <a:ext cx="2169028" cy="128784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41" name="Rounded Rectangle 8"/>
            <p:cNvSpPr/>
            <p:nvPr/>
          </p:nvSpPr>
          <p:spPr>
            <a:xfrm>
              <a:off x="215583" y="1702079"/>
              <a:ext cx="2093588" cy="1212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ทุกหน่วยวางแผนบริการ</a:t>
              </a:r>
              <a:endParaRPr lang="en-US" sz="2300" b="1" kern="12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046797" y="4592178"/>
            <a:ext cx="2846813" cy="193174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4" name="Group 13"/>
          <p:cNvGrpSpPr/>
          <p:nvPr/>
        </p:nvGrpSpPr>
        <p:grpSpPr>
          <a:xfrm>
            <a:off x="593103" y="4380731"/>
            <a:ext cx="2169028" cy="1287846"/>
            <a:chOff x="177863" y="3238116"/>
            <a:chExt cx="2169028" cy="1287846"/>
          </a:xfrm>
        </p:grpSpPr>
        <p:sp>
          <p:nvSpPr>
            <p:cNvPr id="38" name="Rounded Rectangle 37"/>
            <p:cNvSpPr/>
            <p:nvPr/>
          </p:nvSpPr>
          <p:spPr>
            <a:xfrm>
              <a:off x="177863" y="3238116"/>
              <a:ext cx="2169028" cy="128784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9" name="Rounded Rectangle 11"/>
            <p:cNvSpPr/>
            <p:nvPr/>
          </p:nvSpPr>
          <p:spPr>
            <a:xfrm>
              <a:off x="215583" y="3275836"/>
              <a:ext cx="2093588" cy="1212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รวมคนรวมเขต</a:t>
              </a:r>
              <a:endParaRPr lang="en-US" sz="2300" b="1" kern="1200" dirty="0"/>
            </a:p>
          </p:txBody>
        </p:sp>
      </p:grpSp>
      <p:sp>
        <p:nvSpPr>
          <p:cNvPr id="15" name="Rectangle 14"/>
          <p:cNvSpPr/>
          <p:nvPr/>
        </p:nvSpPr>
        <p:spPr>
          <a:xfrm rot="16200000">
            <a:off x="3145536" y="3805300"/>
            <a:ext cx="1543717" cy="193174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" name="Group 15"/>
          <p:cNvGrpSpPr/>
          <p:nvPr/>
        </p:nvGrpSpPr>
        <p:grpSpPr>
          <a:xfrm>
            <a:off x="3487486" y="4380731"/>
            <a:ext cx="2169028" cy="1287846"/>
            <a:chOff x="3072246" y="3238116"/>
            <a:chExt cx="2169028" cy="1287846"/>
          </a:xfrm>
        </p:grpSpPr>
        <p:sp>
          <p:nvSpPr>
            <p:cNvPr id="36" name="Rounded Rectangle 35"/>
            <p:cNvSpPr/>
            <p:nvPr/>
          </p:nvSpPr>
          <p:spPr>
            <a:xfrm>
              <a:off x="3072246" y="3238116"/>
              <a:ext cx="2169028" cy="128784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37" name="Rounded Rectangle 14"/>
            <p:cNvSpPr/>
            <p:nvPr/>
          </p:nvSpPr>
          <p:spPr>
            <a:xfrm>
              <a:off x="3109966" y="3275836"/>
              <a:ext cx="2093588" cy="1212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ฐานะการเงินมั่นคง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 rot="16200000">
            <a:off x="3123927" y="2209645"/>
            <a:ext cx="1586935" cy="193174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8" name="Group 17"/>
          <p:cNvGrpSpPr/>
          <p:nvPr/>
        </p:nvGrpSpPr>
        <p:grpSpPr>
          <a:xfrm>
            <a:off x="3487486" y="2806974"/>
            <a:ext cx="2169028" cy="1287846"/>
            <a:chOff x="3072246" y="1664359"/>
            <a:chExt cx="2169028" cy="1287846"/>
          </a:xfrm>
        </p:grpSpPr>
        <p:sp>
          <p:nvSpPr>
            <p:cNvPr id="34" name="Rounded Rectangle 33"/>
            <p:cNvSpPr/>
            <p:nvPr/>
          </p:nvSpPr>
          <p:spPr>
            <a:xfrm>
              <a:off x="3072246" y="1664359"/>
              <a:ext cx="2169028" cy="128784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ounded Rectangle 17"/>
            <p:cNvSpPr/>
            <p:nvPr/>
          </p:nvSpPr>
          <p:spPr>
            <a:xfrm>
              <a:off x="3109966" y="1702079"/>
              <a:ext cx="2093588" cy="1212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พัฒนา รพ.สต.ร่วมกับชุมชนและ ท้องถิ่น</a:t>
              </a:r>
              <a:endParaRPr lang="en-US" sz="2300" b="1" kern="12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3941179" y="1400868"/>
            <a:ext cx="2846813" cy="193174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0" name="Group 19"/>
          <p:cNvGrpSpPr/>
          <p:nvPr/>
        </p:nvGrpSpPr>
        <p:grpSpPr>
          <a:xfrm>
            <a:off x="3487486" y="1189422"/>
            <a:ext cx="2169028" cy="1287846"/>
            <a:chOff x="3072246" y="46807"/>
            <a:chExt cx="2169028" cy="1287846"/>
          </a:xfrm>
        </p:grpSpPr>
        <p:sp>
          <p:nvSpPr>
            <p:cNvPr id="32" name="Rounded Rectangle 31"/>
            <p:cNvSpPr/>
            <p:nvPr/>
          </p:nvSpPr>
          <p:spPr>
            <a:xfrm>
              <a:off x="3072246" y="46807"/>
              <a:ext cx="2169028" cy="128784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3" name="Rounded Rectangle 20"/>
            <p:cNvSpPr/>
            <p:nvPr/>
          </p:nvSpPr>
          <p:spPr>
            <a:xfrm>
              <a:off x="3109966" y="84527"/>
              <a:ext cx="2093588" cy="1212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ลดส่งต่อไปนอกเขต</a:t>
              </a:r>
              <a:endParaRPr lang="en-US" sz="2300" b="1" kern="1200" dirty="0"/>
            </a:p>
          </p:txBody>
        </p:sp>
      </p:grpSp>
      <p:sp>
        <p:nvSpPr>
          <p:cNvPr id="21" name="Rectangle 20"/>
          <p:cNvSpPr/>
          <p:nvPr/>
        </p:nvSpPr>
        <p:spPr>
          <a:xfrm rot="5400000">
            <a:off x="6018310" y="2209645"/>
            <a:ext cx="1586935" cy="193174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2" name="Group 21"/>
          <p:cNvGrpSpPr/>
          <p:nvPr/>
        </p:nvGrpSpPr>
        <p:grpSpPr>
          <a:xfrm>
            <a:off x="6381868" y="1189422"/>
            <a:ext cx="2169028" cy="1287846"/>
            <a:chOff x="5966628" y="46807"/>
            <a:chExt cx="2169028" cy="1287846"/>
          </a:xfrm>
        </p:grpSpPr>
        <p:sp>
          <p:nvSpPr>
            <p:cNvPr id="30" name="Rounded Rectangle 29"/>
            <p:cNvSpPr/>
            <p:nvPr/>
          </p:nvSpPr>
          <p:spPr>
            <a:xfrm>
              <a:off x="5966628" y="46807"/>
              <a:ext cx="2169028" cy="128784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1" name="Rounded Rectangle 23"/>
            <p:cNvSpPr/>
            <p:nvPr/>
          </p:nvSpPr>
          <p:spPr>
            <a:xfrm>
              <a:off x="6004348" y="84527"/>
              <a:ext cx="2093588" cy="1212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ลดทางลัดเข้าโรงพยาบาลใหญ่</a:t>
              </a:r>
              <a:endParaRPr lang="en-US" sz="2300" b="1" kern="1200" dirty="0"/>
            </a:p>
          </p:txBody>
        </p:sp>
      </p:grpSp>
      <p:sp>
        <p:nvSpPr>
          <p:cNvPr id="23" name="Rectangle 22"/>
          <p:cNvSpPr/>
          <p:nvPr/>
        </p:nvSpPr>
        <p:spPr>
          <a:xfrm rot="5400000">
            <a:off x="6039919" y="3805300"/>
            <a:ext cx="1543717" cy="193174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4" name="Group 23"/>
          <p:cNvGrpSpPr/>
          <p:nvPr/>
        </p:nvGrpSpPr>
        <p:grpSpPr>
          <a:xfrm>
            <a:off x="6381868" y="2806974"/>
            <a:ext cx="2169028" cy="1287846"/>
            <a:chOff x="5966628" y="1664359"/>
            <a:chExt cx="2169028" cy="1287846"/>
          </a:xfrm>
        </p:grpSpPr>
        <p:sp>
          <p:nvSpPr>
            <p:cNvPr id="28" name="Rounded Rectangle 27"/>
            <p:cNvSpPr/>
            <p:nvPr/>
          </p:nvSpPr>
          <p:spPr>
            <a:xfrm>
              <a:off x="5966628" y="1664359"/>
              <a:ext cx="2169028" cy="128784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29" name="Rounded Rectangle 26"/>
            <p:cNvSpPr/>
            <p:nvPr/>
          </p:nvSpPr>
          <p:spPr>
            <a:xfrm>
              <a:off x="6004348" y="1702079"/>
              <a:ext cx="2093588" cy="1212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เครือข่ายวิชาการแก้ปัญหาเบ็ดเสร็จ</a:t>
              </a:r>
              <a:endParaRPr lang="en-US" sz="2300" b="1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81868" y="4380731"/>
            <a:ext cx="2169028" cy="1287846"/>
            <a:chOff x="5966628" y="3238116"/>
            <a:chExt cx="2169028" cy="1287846"/>
          </a:xfrm>
        </p:grpSpPr>
        <p:sp>
          <p:nvSpPr>
            <p:cNvPr id="26" name="Rounded Rectangle 25"/>
            <p:cNvSpPr/>
            <p:nvPr/>
          </p:nvSpPr>
          <p:spPr>
            <a:xfrm>
              <a:off x="5966628" y="3238116"/>
              <a:ext cx="2169028" cy="128784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7" name="Rounded Rectangle 28"/>
            <p:cNvSpPr/>
            <p:nvPr/>
          </p:nvSpPr>
          <p:spPr>
            <a:xfrm>
              <a:off x="6004348" y="3275836"/>
              <a:ext cx="2093588" cy="1212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300" b="1" kern="1200" dirty="0" smtClean="0"/>
                <a:t>หนุนพฤติกรรมและการพึ่งตนเอง</a:t>
              </a:r>
              <a:endParaRPr lang="en-US" sz="2300" b="1" kern="1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199" y="1166019"/>
            <a:ext cx="4114801" cy="2262981"/>
            <a:chOff x="-1" y="0"/>
            <a:chExt cx="4114801" cy="2262981"/>
          </a:xfrm>
        </p:grpSpPr>
        <p:sp>
          <p:nvSpPr>
            <p:cNvPr id="17" name="Round Single Corner Rectangle 16"/>
            <p:cNvSpPr/>
            <p:nvPr/>
          </p:nvSpPr>
          <p:spPr>
            <a:xfrm rot="16200000">
              <a:off x="925909" y="-925909"/>
              <a:ext cx="2262981" cy="4114800"/>
            </a:xfrm>
            <a:prstGeom prst="round1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8" name="Round Single Corner Rectangle 4"/>
            <p:cNvSpPr/>
            <p:nvPr/>
          </p:nvSpPr>
          <p:spPr>
            <a:xfrm rot="21600000">
              <a:off x="-1" y="1"/>
              <a:ext cx="4114800" cy="169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800" b="1" kern="1200" dirty="0" smtClean="0"/>
                <a:t>แกนวิชาการ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800" b="1" kern="1200" dirty="0" smtClean="0"/>
                <a:t>ศูนย์วิชาการ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800" b="1" kern="1200" dirty="0" smtClean="0"/>
                <a:t>มหาวิทยาลัย</a:t>
              </a:r>
              <a:endParaRPr lang="en-US" sz="2800" b="1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0" y="1166019"/>
            <a:ext cx="4114800" cy="2262981"/>
            <a:chOff x="4114800" y="0"/>
            <a:chExt cx="4114800" cy="2262981"/>
          </a:xfrm>
        </p:grpSpPr>
        <p:sp>
          <p:nvSpPr>
            <p:cNvPr id="15" name="Round Single Corner Rectangle 14"/>
            <p:cNvSpPr/>
            <p:nvPr/>
          </p:nvSpPr>
          <p:spPr>
            <a:xfrm>
              <a:off x="4114800" y="0"/>
              <a:ext cx="4114800" cy="2262981"/>
            </a:xfrm>
            <a:prstGeom prst="round1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6" name="Round Single Corner Rectangle 6"/>
            <p:cNvSpPr/>
            <p:nvPr/>
          </p:nvSpPr>
          <p:spPr>
            <a:xfrm>
              <a:off x="4114800" y="0"/>
              <a:ext cx="4114800" cy="169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800" b="1" kern="1200" dirty="0" smtClean="0"/>
                <a:t>แกนบริการ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800" b="1" kern="1200" dirty="0" smtClean="0"/>
                <a:t>คณะทำงานวิชาชีพ</a:t>
              </a:r>
              <a:endParaRPr lang="en-US" sz="2800" b="1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" y="3429000"/>
            <a:ext cx="4114800" cy="2262981"/>
            <a:chOff x="0" y="2262981"/>
            <a:chExt cx="4114800" cy="2262981"/>
          </a:xfrm>
        </p:grpSpPr>
        <p:sp>
          <p:nvSpPr>
            <p:cNvPr id="13" name="Round Single Corner Rectangle 12"/>
            <p:cNvSpPr/>
            <p:nvPr/>
          </p:nvSpPr>
          <p:spPr>
            <a:xfrm rot="10800000">
              <a:off x="0" y="2262981"/>
              <a:ext cx="4114800" cy="2262981"/>
            </a:xfrm>
            <a:prstGeom prst="round1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4" name="Round Single Corner Rectangle 8"/>
            <p:cNvSpPr/>
            <p:nvPr/>
          </p:nvSpPr>
          <p:spPr>
            <a:xfrm rot="21600000">
              <a:off x="0" y="2828726"/>
              <a:ext cx="4114800" cy="169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800" b="1" kern="1200" dirty="0" smtClean="0"/>
                <a:t>แกนผู้ใช้สิทธิ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800" b="1" kern="1200" dirty="0" smtClean="0"/>
                <a:t>ศูนย์ประสานเครือข่าย </a:t>
              </a:r>
              <a:r>
                <a:rPr lang="en-US" sz="2800" b="1" kern="1200" dirty="0" smtClean="0"/>
                <a:t>9 </a:t>
              </a:r>
              <a:r>
                <a:rPr lang="th-TH" sz="2800" b="1" kern="1200" dirty="0" smtClean="0"/>
                <a:t>ท้องถิ่น</a:t>
              </a:r>
              <a:endParaRPr lang="en-US" sz="28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71999" y="3429000"/>
            <a:ext cx="4114801" cy="2262981"/>
            <a:chOff x="4114799" y="2262981"/>
            <a:chExt cx="4114801" cy="2262981"/>
          </a:xfrm>
        </p:grpSpPr>
        <p:sp>
          <p:nvSpPr>
            <p:cNvPr id="11" name="Round Single Corner Rectangle 10"/>
            <p:cNvSpPr/>
            <p:nvPr/>
          </p:nvSpPr>
          <p:spPr>
            <a:xfrm rot="5400000">
              <a:off x="5040709" y="1337072"/>
              <a:ext cx="2262981" cy="4114800"/>
            </a:xfrm>
            <a:prstGeom prst="round1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Round Single Corner Rectangle 10"/>
            <p:cNvSpPr/>
            <p:nvPr/>
          </p:nvSpPr>
          <p:spPr>
            <a:xfrm>
              <a:off x="4114799" y="2828726"/>
              <a:ext cx="4114800" cy="169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800" b="1" kern="1200" dirty="0" smtClean="0"/>
                <a:t>แกนบริหาร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800" b="1" kern="1200" dirty="0" smtClean="0"/>
                <a:t>คปสข. / อปสข. / สตร. / สปสช.</a:t>
              </a:r>
              <a:r>
                <a:rPr lang="en-US" sz="2800" b="1" kern="1200" dirty="0" smtClean="0"/>
                <a:t>9</a:t>
              </a:r>
              <a:endParaRPr lang="en-US" sz="28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37559" y="2863255"/>
            <a:ext cx="2468880" cy="1131490"/>
            <a:chOff x="2880359" y="1697236"/>
            <a:chExt cx="2468880" cy="1131490"/>
          </a:xfrm>
        </p:grpSpPr>
        <p:sp>
          <p:nvSpPr>
            <p:cNvPr id="9" name="Rounded Rectangle 8"/>
            <p:cNvSpPr/>
            <p:nvPr/>
          </p:nvSpPr>
          <p:spPr>
            <a:xfrm>
              <a:off x="2880359" y="1697236"/>
              <a:ext cx="2468880" cy="113149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12"/>
            <p:cNvSpPr/>
            <p:nvPr/>
          </p:nvSpPr>
          <p:spPr>
            <a:xfrm>
              <a:off x="2935594" y="1752471"/>
              <a:ext cx="2358410" cy="10210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600" b="1" kern="1200" dirty="0" smtClean="0"/>
                <a:t>แกนหมุนหลัก</a:t>
              </a:r>
              <a:endParaRPr lang="en-US" sz="3600" b="1" kern="1200" dirty="0"/>
            </a:p>
          </p:txBody>
        </p:sp>
      </p:grpSp>
      <p:sp>
        <p:nvSpPr>
          <p:cNvPr id="19" name="Sun 18"/>
          <p:cNvSpPr/>
          <p:nvPr/>
        </p:nvSpPr>
        <p:spPr>
          <a:xfrm>
            <a:off x="1143000" y="12192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Heart 19"/>
          <p:cNvSpPr/>
          <p:nvPr/>
        </p:nvSpPr>
        <p:spPr>
          <a:xfrm>
            <a:off x="5486400" y="1524000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Smiley Face 20"/>
          <p:cNvSpPr/>
          <p:nvPr/>
        </p:nvSpPr>
        <p:spPr>
          <a:xfrm>
            <a:off x="1219200" y="4343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Cloud 21"/>
          <p:cNvSpPr/>
          <p:nvPr/>
        </p:nvSpPr>
        <p:spPr>
          <a:xfrm>
            <a:off x="5257800" y="4343400"/>
            <a:ext cx="457200" cy="381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/>
          <p:cNvSpPr/>
          <p:nvPr/>
        </p:nvSpPr>
        <p:spPr>
          <a:xfrm>
            <a:off x="2851576" y="1710537"/>
            <a:ext cx="3440843" cy="3440843"/>
          </a:xfrm>
          <a:prstGeom prst="blockArc">
            <a:avLst>
              <a:gd name="adj1" fmla="val 10800000"/>
              <a:gd name="adj2" fmla="val 10797123"/>
              <a:gd name="adj3" fmla="val 4878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oup 4"/>
          <p:cNvGrpSpPr/>
          <p:nvPr/>
        </p:nvGrpSpPr>
        <p:grpSpPr>
          <a:xfrm>
            <a:off x="3780243" y="2639197"/>
            <a:ext cx="1583531" cy="1583531"/>
            <a:chOff x="2286013" y="1447803"/>
            <a:chExt cx="1583531" cy="1583531"/>
          </a:xfrm>
        </p:grpSpPr>
        <p:sp>
          <p:nvSpPr>
            <p:cNvPr id="18" name="Oval 17"/>
            <p:cNvSpPr/>
            <p:nvPr/>
          </p:nvSpPr>
          <p:spPr>
            <a:xfrm>
              <a:off x="2286013" y="1447803"/>
              <a:ext cx="1583531" cy="1583531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9" name="Oval 5"/>
            <p:cNvSpPr/>
            <p:nvPr/>
          </p:nvSpPr>
          <p:spPr>
            <a:xfrm>
              <a:off x="2517916" y="1679706"/>
              <a:ext cx="1119725" cy="1119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บทบาทและความร่วมมือ</a:t>
              </a:r>
              <a:endParaRPr lang="th-TH" sz="2400" b="1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17757" y="1196206"/>
            <a:ext cx="1108471" cy="1108471"/>
            <a:chOff x="2523527" y="4812"/>
            <a:chExt cx="1108471" cy="1108471"/>
          </a:xfrm>
        </p:grpSpPr>
        <p:sp>
          <p:nvSpPr>
            <p:cNvPr id="16" name="Oval 15"/>
            <p:cNvSpPr/>
            <p:nvPr/>
          </p:nvSpPr>
          <p:spPr>
            <a:xfrm>
              <a:off x="2523527" y="4812"/>
              <a:ext cx="1108471" cy="110847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Oval 7"/>
            <p:cNvSpPr/>
            <p:nvPr/>
          </p:nvSpPr>
          <p:spPr>
            <a:xfrm>
              <a:off x="2685859" y="167144"/>
              <a:ext cx="783807" cy="7838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พันธะสัญญา</a:t>
              </a:r>
              <a:endParaRPr lang="th-TH" sz="24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98283" y="2876728"/>
            <a:ext cx="1108471" cy="1108471"/>
            <a:chOff x="4204053" y="1685334"/>
            <a:chExt cx="1108471" cy="1108471"/>
          </a:xfrm>
        </p:grpSpPr>
        <p:sp>
          <p:nvSpPr>
            <p:cNvPr id="14" name="Oval 13"/>
            <p:cNvSpPr/>
            <p:nvPr/>
          </p:nvSpPr>
          <p:spPr>
            <a:xfrm>
              <a:off x="4204053" y="1685334"/>
              <a:ext cx="1108471" cy="1108471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5" name="Oval 9"/>
            <p:cNvSpPr/>
            <p:nvPr/>
          </p:nvSpPr>
          <p:spPr>
            <a:xfrm>
              <a:off x="4366385" y="1847666"/>
              <a:ext cx="783807" cy="7838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ทำตามสัญญา</a:t>
              </a:r>
              <a:endParaRPr lang="th-TH" sz="24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17762" y="4553322"/>
            <a:ext cx="1108471" cy="1108471"/>
            <a:chOff x="2523532" y="3361928"/>
            <a:chExt cx="1108471" cy="1108471"/>
          </a:xfrm>
        </p:grpSpPr>
        <p:sp>
          <p:nvSpPr>
            <p:cNvPr id="12" name="Oval 11"/>
            <p:cNvSpPr/>
            <p:nvPr/>
          </p:nvSpPr>
          <p:spPr>
            <a:xfrm>
              <a:off x="2523532" y="3361928"/>
              <a:ext cx="1108471" cy="1108471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3" name="Oval 11"/>
            <p:cNvSpPr/>
            <p:nvPr/>
          </p:nvSpPr>
          <p:spPr>
            <a:xfrm>
              <a:off x="2685864" y="3524260"/>
              <a:ext cx="783807" cy="7838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000" b="1" kern="1200" dirty="0" smtClean="0"/>
                <a:t>ดูแลและตอบแทน</a:t>
              </a:r>
              <a:endParaRPr lang="th-TH" sz="2000" b="1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337245" y="2876722"/>
            <a:ext cx="1108471" cy="1108471"/>
            <a:chOff x="843015" y="1685328"/>
            <a:chExt cx="1108471" cy="1108471"/>
          </a:xfrm>
        </p:grpSpPr>
        <p:sp>
          <p:nvSpPr>
            <p:cNvPr id="10" name="Oval 9"/>
            <p:cNvSpPr/>
            <p:nvPr/>
          </p:nvSpPr>
          <p:spPr>
            <a:xfrm>
              <a:off x="843015" y="1685328"/>
              <a:ext cx="1108471" cy="1108471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1" name="Oval 13"/>
            <p:cNvSpPr/>
            <p:nvPr/>
          </p:nvSpPr>
          <p:spPr>
            <a:xfrm>
              <a:off x="1005347" y="1847660"/>
              <a:ext cx="783807" cy="7838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 smtClean="0"/>
                <a:t>พัฒนา</a:t>
              </a:r>
              <a:endParaRPr lang="th-TH" sz="2400" b="1" kern="1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การกระจายทรัพยากร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40509" y="1166019"/>
            <a:ext cx="2262981" cy="2262981"/>
            <a:chOff x="2983309" y="0"/>
            <a:chExt cx="2262981" cy="2262981"/>
          </a:xfrm>
        </p:grpSpPr>
        <p:sp>
          <p:nvSpPr>
            <p:cNvPr id="14" name="Isosceles Triangle 13"/>
            <p:cNvSpPr/>
            <p:nvPr/>
          </p:nvSpPr>
          <p:spPr>
            <a:xfrm>
              <a:off x="2983309" y="0"/>
              <a:ext cx="2262981" cy="2262981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5" name="Isosceles Triangle 4"/>
            <p:cNvSpPr/>
            <p:nvPr/>
          </p:nvSpPr>
          <p:spPr>
            <a:xfrm>
              <a:off x="3549054" y="1131491"/>
              <a:ext cx="1131491" cy="113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1900" b="1" dirty="0" smtClean="0"/>
                <a:t>ถือ</a:t>
              </a:r>
              <a:r>
                <a:rPr lang="th-TH" sz="1900" b="1" kern="1200" dirty="0" smtClean="0"/>
                <a:t>ประโยชน์ทางสังคมมากกว่ากำไร</a:t>
              </a:r>
              <a:endParaRPr lang="th-TH" sz="1900" b="1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309018" y="3429000"/>
            <a:ext cx="2262981" cy="2262981"/>
            <a:chOff x="1851818" y="2262981"/>
            <a:chExt cx="2262981" cy="2262981"/>
          </a:xfrm>
        </p:grpSpPr>
        <p:sp>
          <p:nvSpPr>
            <p:cNvPr id="12" name="Isosceles Triangle 11"/>
            <p:cNvSpPr/>
            <p:nvPr/>
          </p:nvSpPr>
          <p:spPr>
            <a:xfrm>
              <a:off x="1851818" y="2262981"/>
              <a:ext cx="2262981" cy="2262981"/>
            </a:xfrm>
            <a:prstGeom prst="triangl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3" name="Isosceles Triangle 6"/>
            <p:cNvSpPr/>
            <p:nvPr/>
          </p:nvSpPr>
          <p:spPr>
            <a:xfrm>
              <a:off x="2417563" y="3394472"/>
              <a:ext cx="1131491" cy="113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1900" b="1" kern="1200" dirty="0" smtClean="0"/>
                <a:t>มุ่งตอบสนองความต้องการที่แท้จริง</a:t>
              </a:r>
              <a:endParaRPr lang="th-TH" sz="1900" b="1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40509" y="3429000"/>
            <a:ext cx="2262981" cy="2262981"/>
            <a:chOff x="2983309" y="2262981"/>
            <a:chExt cx="2262981" cy="2262981"/>
          </a:xfrm>
        </p:grpSpPr>
        <p:sp>
          <p:nvSpPr>
            <p:cNvPr id="10" name="Isosceles Triangle 9"/>
            <p:cNvSpPr/>
            <p:nvPr/>
          </p:nvSpPr>
          <p:spPr>
            <a:xfrm rot="10800000">
              <a:off x="2983309" y="2262981"/>
              <a:ext cx="2262981" cy="2262981"/>
            </a:xfrm>
            <a:prstGeom prst="triangl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1" name="Isosceles Triangle 8"/>
            <p:cNvSpPr/>
            <p:nvPr/>
          </p:nvSpPr>
          <p:spPr>
            <a:xfrm rot="21600000">
              <a:off x="3549054" y="2262981"/>
              <a:ext cx="1131491" cy="113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1900" b="1" kern="1200" dirty="0" smtClean="0"/>
                <a:t>ความร่วมมือการเสริมพลังพันธะสัญญา</a:t>
              </a:r>
              <a:endParaRPr lang="th-TH" sz="19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72000" y="3429000"/>
            <a:ext cx="2262981" cy="2262981"/>
            <a:chOff x="4114800" y="2262981"/>
            <a:chExt cx="2262981" cy="2262981"/>
          </a:xfrm>
        </p:grpSpPr>
        <p:sp>
          <p:nvSpPr>
            <p:cNvPr id="8" name="Isosceles Triangle 7"/>
            <p:cNvSpPr/>
            <p:nvPr/>
          </p:nvSpPr>
          <p:spPr>
            <a:xfrm>
              <a:off x="4114800" y="2262981"/>
              <a:ext cx="2262981" cy="2262981"/>
            </a:xfrm>
            <a:prstGeom prst="triangl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Isosceles Triangle 10"/>
            <p:cNvSpPr/>
            <p:nvPr/>
          </p:nvSpPr>
          <p:spPr>
            <a:xfrm>
              <a:off x="4680545" y="3394472"/>
              <a:ext cx="1131491" cy="113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1900" b="1" kern="1200" dirty="0" smtClean="0"/>
                <a:t>ความรับผิดชอบและพึ่งตนเอง</a:t>
              </a:r>
              <a:endParaRPr lang="th-TH" sz="1900" b="1" kern="1200" dirty="0"/>
            </a:p>
          </p:txBody>
        </p: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ความโดดเด่นของนครชัยบุรินทร์</a:t>
            </a: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 3"/>
          <p:cNvSpPr/>
          <p:nvPr/>
        </p:nvSpPr>
        <p:spPr>
          <a:xfrm>
            <a:off x="914400" y="1143000"/>
            <a:ext cx="7315200" cy="4572000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/>
          <p:cNvSpPr/>
          <p:nvPr/>
        </p:nvSpPr>
        <p:spPr>
          <a:xfrm>
            <a:off x="1843431" y="4298594"/>
            <a:ext cx="190195" cy="19019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up 7"/>
          <p:cNvGrpSpPr/>
          <p:nvPr/>
        </p:nvGrpSpPr>
        <p:grpSpPr>
          <a:xfrm>
            <a:off x="1676402" y="4648202"/>
            <a:ext cx="1704441" cy="812287"/>
            <a:chOff x="1219201" y="3505202"/>
            <a:chExt cx="1704441" cy="812287"/>
          </a:xfrm>
        </p:grpSpPr>
        <p:sp>
          <p:nvSpPr>
            <p:cNvPr id="17" name="Rectangle 16"/>
            <p:cNvSpPr/>
            <p:nvPr/>
          </p:nvSpPr>
          <p:spPr>
            <a:xfrm>
              <a:off x="1219201" y="3505202"/>
              <a:ext cx="1704441" cy="81228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219201" y="3505202"/>
              <a:ext cx="1704441" cy="8122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0780" tIns="0" rIns="0" bIns="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200" b="1" kern="1200" dirty="0" smtClean="0"/>
                <a:t>เพิ่มพันธะสัญญาตามเกณฑ์คุณภาพ</a:t>
              </a:r>
              <a:endParaRPr lang="th-TH" sz="2200" b="1" kern="1200" dirty="0"/>
            </a:p>
          </p:txBody>
        </p:sp>
      </p:grpSp>
      <p:sp>
        <p:nvSpPr>
          <p:cNvPr id="9" name="Oval 8"/>
          <p:cNvSpPr/>
          <p:nvPr/>
        </p:nvSpPr>
        <p:spPr>
          <a:xfrm>
            <a:off x="3522269" y="3055924"/>
            <a:ext cx="343814" cy="34381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3200401" y="3428994"/>
            <a:ext cx="1755648" cy="865633"/>
            <a:chOff x="2743200" y="2285994"/>
            <a:chExt cx="1755648" cy="865633"/>
          </a:xfrm>
        </p:grpSpPr>
        <p:sp>
          <p:nvSpPr>
            <p:cNvPr id="15" name="Rectangle 14"/>
            <p:cNvSpPr/>
            <p:nvPr/>
          </p:nvSpPr>
          <p:spPr>
            <a:xfrm>
              <a:off x="2743200" y="2285994"/>
              <a:ext cx="1755648" cy="865633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743200" y="2285994"/>
              <a:ext cx="1755648" cy="865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2180" tIns="0" rIns="0" bIns="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200" b="1" kern="1200" dirty="0" smtClean="0"/>
                <a:t>เพิ่มพันธะสัญญาเชิงรุก</a:t>
              </a:r>
              <a:endParaRPr lang="th-TH" sz="2200" b="1" kern="1200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5541265" y="2299716"/>
            <a:ext cx="475488" cy="47548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Group 11"/>
          <p:cNvGrpSpPr/>
          <p:nvPr/>
        </p:nvGrpSpPr>
        <p:grpSpPr>
          <a:xfrm>
            <a:off x="5181597" y="2819403"/>
            <a:ext cx="1755648" cy="891554"/>
            <a:chOff x="4724396" y="1676403"/>
            <a:chExt cx="1755648" cy="891554"/>
          </a:xfrm>
        </p:grpSpPr>
        <p:sp>
          <p:nvSpPr>
            <p:cNvPr id="13" name="Rectangle 12"/>
            <p:cNvSpPr/>
            <p:nvPr/>
          </p:nvSpPr>
          <p:spPr>
            <a:xfrm rot="10800000" flipV="1">
              <a:off x="4724396" y="1676403"/>
              <a:ext cx="1755648" cy="89155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724396" y="1676403"/>
              <a:ext cx="1755648" cy="8915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951" tIns="0" rIns="0" bIns="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200" b="1" kern="1200" dirty="0" smtClean="0"/>
                <a:t>เพิ่มความเข้มแข็งให้แกนผู้ใช้สิทธิ</a:t>
              </a:r>
              <a:endParaRPr lang="th-TH" sz="2200" b="1" kern="1200" dirty="0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อนาคตของนครชัยบุรินทร์</a:t>
            </a:r>
            <a:endParaRPr lang="th-TH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296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Slide 1</vt:lpstr>
      <vt:lpstr>Slide 2</vt:lpstr>
      <vt:lpstr>Slide 3</vt:lpstr>
      <vt:lpstr>ข้อตกลงไปสู่ความสุข</vt:lpstr>
      <vt:lpstr>Slide 5</vt:lpstr>
      <vt:lpstr>Slide 6</vt:lpstr>
      <vt:lpstr>การกระจายทรัพยากร</vt:lpstr>
      <vt:lpstr>ความโดดเด่นของนครชัยบุรินทร์</vt:lpstr>
      <vt:lpstr>อนาคตของนครชัยบุรินทร์</vt:lpstr>
      <vt:lpstr>พลังศักดิ์สิทธิ์ของนครชัยบุรินทร์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Your User Name</dc:creator>
  <cp:lastModifiedBy>nitithorn.t</cp:lastModifiedBy>
  <cp:revision>66</cp:revision>
  <dcterms:created xsi:type="dcterms:W3CDTF">2013-02-08T08:24:01Z</dcterms:created>
  <dcterms:modified xsi:type="dcterms:W3CDTF">2013-03-22T15:08:59Z</dcterms:modified>
</cp:coreProperties>
</file>