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1" r:id="rId4"/>
    <p:sldId id="273" r:id="rId5"/>
    <p:sldId id="262" r:id="rId6"/>
    <p:sldId id="264" r:id="rId7"/>
    <p:sldId id="266" r:id="rId8"/>
    <p:sldId id="269" r:id="rId9"/>
    <p:sldId id="270" r:id="rId10"/>
    <p:sldId id="271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276" y="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820F-44B2-4F95-8F2A-1287B142B472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C0973-8392-4E4B-9EDF-06135EDE0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820F-44B2-4F95-8F2A-1287B142B472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C0973-8392-4E4B-9EDF-06135EDE0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820F-44B2-4F95-8F2A-1287B142B472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C0973-8392-4E4B-9EDF-06135EDE0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820F-44B2-4F95-8F2A-1287B142B472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C0973-8392-4E4B-9EDF-06135EDE0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820F-44B2-4F95-8F2A-1287B142B472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C0973-8392-4E4B-9EDF-06135EDE0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820F-44B2-4F95-8F2A-1287B142B472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C0973-8392-4E4B-9EDF-06135EDE0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820F-44B2-4F95-8F2A-1287B142B472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C0973-8392-4E4B-9EDF-06135EDE0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820F-44B2-4F95-8F2A-1287B142B472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C0973-8392-4E4B-9EDF-06135EDE0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820F-44B2-4F95-8F2A-1287B142B472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C0973-8392-4E4B-9EDF-06135EDE0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820F-44B2-4F95-8F2A-1287B142B472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C0973-8392-4E4B-9EDF-06135EDE0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820F-44B2-4F95-8F2A-1287B142B472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C0973-8392-4E4B-9EDF-06135EDE0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B820F-44B2-4F95-8F2A-1287B142B472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C0973-8392-4E4B-9EDF-06135EDE0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1524000" y="1397000"/>
            <a:ext cx="6096000" cy="4064000"/>
            <a:chOff x="0" y="0"/>
            <a:chExt cx="6096000" cy="4064000"/>
          </a:xfrm>
        </p:grpSpPr>
        <p:sp>
          <p:nvSpPr>
            <p:cNvPr id="26" name="Rounded Rectangle 25"/>
            <p:cNvSpPr/>
            <p:nvPr/>
          </p:nvSpPr>
          <p:spPr>
            <a:xfrm>
              <a:off x="0" y="0"/>
              <a:ext cx="6096000" cy="4064000"/>
            </a:xfrm>
            <a:prstGeom prst="roundRect">
              <a:avLst>
                <a:gd name="adj" fmla="val 85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Rounded Rectangle 4"/>
            <p:cNvSpPr/>
            <p:nvPr/>
          </p:nvSpPr>
          <p:spPr>
            <a:xfrm>
              <a:off x="101176" y="101176"/>
              <a:ext cx="5893648" cy="3861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8590" tIns="148590" rIns="148590" bIns="3154116" numCol="1" spcCol="1270" anchor="t" anchorCtr="0">
              <a:noAutofit/>
            </a:bodyPr>
            <a:lstStyle/>
            <a:p>
              <a:pPr lvl="0" algn="l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900" kern="1200" dirty="0" smtClean="0"/>
                <a:t>Health region management</a:t>
              </a:r>
              <a:endParaRPr lang="en-US" sz="3900" kern="1200" dirty="0"/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1676400" y="2413000"/>
            <a:ext cx="914400" cy="1398785"/>
            <a:chOff x="152400" y="1016000"/>
            <a:chExt cx="914400" cy="1398785"/>
          </a:xfrm>
        </p:grpSpPr>
        <p:sp>
          <p:nvSpPr>
            <p:cNvPr id="24" name="Rounded Rectangle 23"/>
            <p:cNvSpPr/>
            <p:nvPr/>
          </p:nvSpPr>
          <p:spPr>
            <a:xfrm>
              <a:off x="152400" y="1016000"/>
              <a:ext cx="914400" cy="1398785"/>
            </a:xfrm>
            <a:prstGeom prst="roundRect">
              <a:avLst>
                <a:gd name="adj" fmla="val 10500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Rounded Rectangle 6"/>
            <p:cNvSpPr/>
            <p:nvPr/>
          </p:nvSpPr>
          <p:spPr>
            <a:xfrm>
              <a:off x="180521" y="1044121"/>
              <a:ext cx="858158" cy="13425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 smtClean="0"/>
                <a:t>Context</a:t>
              </a:r>
              <a:endParaRPr lang="en-US" sz="1500" kern="1200" dirty="0"/>
            </a:p>
          </p:txBody>
        </p:sp>
      </p:grpSp>
      <p:grpSp>
        <p:nvGrpSpPr>
          <p:cNvPr id="4" name="Group 5"/>
          <p:cNvGrpSpPr/>
          <p:nvPr/>
        </p:nvGrpSpPr>
        <p:grpSpPr>
          <a:xfrm>
            <a:off x="1676400" y="3856746"/>
            <a:ext cx="914400" cy="1398785"/>
            <a:chOff x="152400" y="2459746"/>
            <a:chExt cx="914400" cy="1398785"/>
          </a:xfrm>
        </p:grpSpPr>
        <p:sp>
          <p:nvSpPr>
            <p:cNvPr id="22" name="Rounded Rectangle 21"/>
            <p:cNvSpPr/>
            <p:nvPr/>
          </p:nvSpPr>
          <p:spPr>
            <a:xfrm>
              <a:off x="152400" y="2459746"/>
              <a:ext cx="914400" cy="1398785"/>
            </a:xfrm>
            <a:prstGeom prst="roundRect">
              <a:avLst>
                <a:gd name="adj" fmla="val 10500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ounded Rectangle 8"/>
            <p:cNvSpPr/>
            <p:nvPr/>
          </p:nvSpPr>
          <p:spPr>
            <a:xfrm>
              <a:off x="180521" y="2487867"/>
              <a:ext cx="858158" cy="13425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 smtClean="0"/>
                <a:t>Outcome</a:t>
              </a:r>
            </a:p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 smtClean="0"/>
                <a:t>Impact</a:t>
              </a:r>
              <a:endParaRPr lang="en-US" sz="1500" kern="1200" dirty="0"/>
            </a:p>
          </p:txBody>
        </p:sp>
      </p:grpSp>
      <p:grpSp>
        <p:nvGrpSpPr>
          <p:cNvPr id="5" name="Group 6"/>
          <p:cNvGrpSpPr/>
          <p:nvPr/>
        </p:nvGrpSpPr>
        <p:grpSpPr>
          <a:xfrm>
            <a:off x="2743200" y="2413000"/>
            <a:ext cx="4724400" cy="2844800"/>
            <a:chOff x="1219200" y="1016000"/>
            <a:chExt cx="4724400" cy="2844800"/>
          </a:xfrm>
        </p:grpSpPr>
        <p:sp>
          <p:nvSpPr>
            <p:cNvPr id="20" name="Rounded Rectangle 19"/>
            <p:cNvSpPr/>
            <p:nvPr/>
          </p:nvSpPr>
          <p:spPr>
            <a:xfrm>
              <a:off x="1219200" y="1016000"/>
              <a:ext cx="4724400" cy="2844800"/>
            </a:xfrm>
            <a:prstGeom prst="roundRect">
              <a:avLst>
                <a:gd name="adj" fmla="val 10500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21" name="Rounded Rectangle 10"/>
            <p:cNvSpPr/>
            <p:nvPr/>
          </p:nvSpPr>
          <p:spPr>
            <a:xfrm>
              <a:off x="1306687" y="1103487"/>
              <a:ext cx="4549426" cy="26698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8590" tIns="148590" rIns="148590" bIns="1806448" numCol="1" spcCol="1270" anchor="t" anchorCtr="0">
              <a:noAutofit/>
            </a:bodyPr>
            <a:lstStyle/>
            <a:p>
              <a:pPr lvl="0" algn="l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900" dirty="0" smtClean="0"/>
                <a:t>Regional s</a:t>
              </a:r>
              <a:r>
                <a:rPr lang="en-US" sz="3900" kern="1200" dirty="0" smtClean="0"/>
                <a:t>ecurity system management</a:t>
              </a:r>
              <a:endParaRPr lang="en-US" sz="3900" kern="1200" dirty="0"/>
            </a:p>
          </p:txBody>
        </p:sp>
      </p:grpSp>
      <p:grpSp>
        <p:nvGrpSpPr>
          <p:cNvPr id="6" name="Group 7"/>
          <p:cNvGrpSpPr/>
          <p:nvPr/>
        </p:nvGrpSpPr>
        <p:grpSpPr>
          <a:xfrm>
            <a:off x="2861310" y="3693160"/>
            <a:ext cx="1104513" cy="1280160"/>
            <a:chOff x="1337310" y="2296160"/>
            <a:chExt cx="1104513" cy="1280160"/>
          </a:xfrm>
        </p:grpSpPr>
        <p:sp>
          <p:nvSpPr>
            <p:cNvPr id="18" name="Rounded Rectangle 17"/>
            <p:cNvSpPr/>
            <p:nvPr/>
          </p:nvSpPr>
          <p:spPr>
            <a:xfrm>
              <a:off x="1337310" y="2296160"/>
              <a:ext cx="1104513" cy="1280160"/>
            </a:xfrm>
            <a:prstGeom prst="roundRect">
              <a:avLst>
                <a:gd name="adj" fmla="val 10500"/>
              </a:avLst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ounded Rectangle 12"/>
            <p:cNvSpPr/>
            <p:nvPr/>
          </p:nvSpPr>
          <p:spPr>
            <a:xfrm>
              <a:off x="1371278" y="2330128"/>
              <a:ext cx="1036577" cy="12122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dirty="0" smtClean="0"/>
                <a:t>Target</a:t>
              </a:r>
              <a:endParaRPr lang="en-US" sz="1500" kern="1200" dirty="0"/>
            </a:p>
          </p:txBody>
        </p:sp>
      </p:grpSp>
      <p:grpSp>
        <p:nvGrpSpPr>
          <p:cNvPr id="7" name="Group 8"/>
          <p:cNvGrpSpPr/>
          <p:nvPr/>
        </p:nvGrpSpPr>
        <p:grpSpPr>
          <a:xfrm>
            <a:off x="3988325" y="3693160"/>
            <a:ext cx="1104513" cy="1280160"/>
            <a:chOff x="2464325" y="2296160"/>
            <a:chExt cx="1104513" cy="1280160"/>
          </a:xfrm>
        </p:grpSpPr>
        <p:sp>
          <p:nvSpPr>
            <p:cNvPr id="16" name="Rounded Rectangle 15"/>
            <p:cNvSpPr/>
            <p:nvPr/>
          </p:nvSpPr>
          <p:spPr>
            <a:xfrm>
              <a:off x="2464325" y="2296160"/>
              <a:ext cx="1104513" cy="1280160"/>
            </a:xfrm>
            <a:prstGeom prst="roundRect">
              <a:avLst>
                <a:gd name="adj" fmla="val 10500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Rounded Rectangle 14"/>
            <p:cNvSpPr/>
            <p:nvPr/>
          </p:nvSpPr>
          <p:spPr>
            <a:xfrm>
              <a:off x="2498293" y="2330128"/>
              <a:ext cx="1036577" cy="12122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 smtClean="0"/>
                <a:t>Input</a:t>
              </a:r>
              <a:endParaRPr lang="en-US" sz="1500" kern="1200" dirty="0"/>
            </a:p>
          </p:txBody>
        </p:sp>
      </p:grpSp>
      <p:grpSp>
        <p:nvGrpSpPr>
          <p:cNvPr id="8" name="Group 9"/>
          <p:cNvGrpSpPr/>
          <p:nvPr/>
        </p:nvGrpSpPr>
        <p:grpSpPr>
          <a:xfrm>
            <a:off x="5115341" y="3693160"/>
            <a:ext cx="1104513" cy="1280160"/>
            <a:chOff x="3591341" y="2296160"/>
            <a:chExt cx="1104513" cy="1280160"/>
          </a:xfrm>
        </p:grpSpPr>
        <p:sp>
          <p:nvSpPr>
            <p:cNvPr id="14" name="Rounded Rectangle 13"/>
            <p:cNvSpPr/>
            <p:nvPr/>
          </p:nvSpPr>
          <p:spPr>
            <a:xfrm>
              <a:off x="3591341" y="2296160"/>
              <a:ext cx="1104513" cy="1280160"/>
            </a:xfrm>
            <a:prstGeom prst="roundRect">
              <a:avLst>
                <a:gd name="adj" fmla="val 10500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Rounded Rectangle 16"/>
            <p:cNvSpPr/>
            <p:nvPr/>
          </p:nvSpPr>
          <p:spPr>
            <a:xfrm>
              <a:off x="3625309" y="2330128"/>
              <a:ext cx="1036577" cy="12122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 smtClean="0"/>
                <a:t>Process</a:t>
              </a:r>
              <a:endParaRPr lang="en-US" sz="1500" kern="1200" dirty="0"/>
            </a:p>
          </p:txBody>
        </p:sp>
      </p:grpSp>
      <p:grpSp>
        <p:nvGrpSpPr>
          <p:cNvPr id="9" name="Group 10"/>
          <p:cNvGrpSpPr/>
          <p:nvPr/>
        </p:nvGrpSpPr>
        <p:grpSpPr>
          <a:xfrm>
            <a:off x="6242357" y="3693160"/>
            <a:ext cx="1104513" cy="1280160"/>
            <a:chOff x="4718357" y="2296160"/>
            <a:chExt cx="1104513" cy="1280160"/>
          </a:xfrm>
        </p:grpSpPr>
        <p:sp>
          <p:nvSpPr>
            <p:cNvPr id="12" name="Rounded Rectangle 11"/>
            <p:cNvSpPr/>
            <p:nvPr/>
          </p:nvSpPr>
          <p:spPr>
            <a:xfrm>
              <a:off x="4718357" y="2296160"/>
              <a:ext cx="1104513" cy="1280160"/>
            </a:xfrm>
            <a:prstGeom prst="roundRect">
              <a:avLst>
                <a:gd name="adj" fmla="val 10500"/>
              </a:avLst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Rounded Rectangle 18"/>
            <p:cNvSpPr/>
            <p:nvPr/>
          </p:nvSpPr>
          <p:spPr>
            <a:xfrm>
              <a:off x="4752325" y="2330128"/>
              <a:ext cx="1036577" cy="12122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 smtClean="0"/>
                <a:t>Output</a:t>
              </a:r>
              <a:endParaRPr lang="en-US" sz="15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4037708" y="2894708"/>
            <a:ext cx="1068585" cy="1068585"/>
            <a:chOff x="2513707" y="1497707"/>
            <a:chExt cx="1068585" cy="1068585"/>
          </a:xfrm>
        </p:grpSpPr>
        <p:sp>
          <p:nvSpPr>
            <p:cNvPr id="26" name="Oval 25"/>
            <p:cNvSpPr/>
            <p:nvPr/>
          </p:nvSpPr>
          <p:spPr>
            <a:xfrm>
              <a:off x="2513707" y="1497707"/>
              <a:ext cx="1068585" cy="1068585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27" name="Oval 4"/>
            <p:cNvSpPr/>
            <p:nvPr/>
          </p:nvSpPr>
          <p:spPr>
            <a:xfrm>
              <a:off x="2670198" y="1654198"/>
              <a:ext cx="835001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kern="1200" dirty="0" smtClean="0"/>
                <a:t>ผลลัพธ์</a:t>
              </a:r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4390341" y="2574549"/>
            <a:ext cx="363319" cy="226246"/>
            <a:chOff x="2866340" y="1177548"/>
            <a:chExt cx="363319" cy="226246"/>
          </a:xfrm>
        </p:grpSpPr>
        <p:sp>
          <p:nvSpPr>
            <p:cNvPr id="24" name="Right Arrow 23"/>
            <p:cNvSpPr/>
            <p:nvPr/>
          </p:nvSpPr>
          <p:spPr>
            <a:xfrm rot="16200000">
              <a:off x="2934877" y="1109011"/>
              <a:ext cx="226245" cy="36331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ight Arrow 6"/>
            <p:cNvSpPr/>
            <p:nvPr/>
          </p:nvSpPr>
          <p:spPr>
            <a:xfrm rot="16200000">
              <a:off x="2968814" y="1215612"/>
              <a:ext cx="158372" cy="217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b="1" kern="1200"/>
            </a:p>
          </p:txBody>
        </p:sp>
      </p:grpSp>
      <p:grpSp>
        <p:nvGrpSpPr>
          <p:cNvPr id="4" name="Group 5"/>
          <p:cNvGrpSpPr/>
          <p:nvPr/>
        </p:nvGrpSpPr>
        <p:grpSpPr>
          <a:xfrm>
            <a:off x="4037708" y="1399244"/>
            <a:ext cx="1068585" cy="1068585"/>
            <a:chOff x="2513707" y="2243"/>
            <a:chExt cx="1068585" cy="1068585"/>
          </a:xfrm>
        </p:grpSpPr>
        <p:sp>
          <p:nvSpPr>
            <p:cNvPr id="22" name="Oval 21"/>
            <p:cNvSpPr/>
            <p:nvPr/>
          </p:nvSpPr>
          <p:spPr>
            <a:xfrm>
              <a:off x="2513707" y="2243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</p:sp>
        <p:sp>
          <p:nvSpPr>
            <p:cNvPr id="23" name="Oval 8"/>
            <p:cNvSpPr/>
            <p:nvPr/>
          </p:nvSpPr>
          <p:spPr>
            <a:xfrm>
              <a:off x="2670198" y="158734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kern="1200" dirty="0" smtClean="0"/>
                <a:t>มองทั้งเขต</a:t>
              </a:r>
              <a:endParaRPr lang="en-US" b="1" kern="1200" dirty="0"/>
            </a:p>
          </p:txBody>
        </p:sp>
      </p:grpSp>
      <p:grpSp>
        <p:nvGrpSpPr>
          <p:cNvPr id="5" name="Group 6"/>
          <p:cNvGrpSpPr/>
          <p:nvPr/>
        </p:nvGrpSpPr>
        <p:grpSpPr>
          <a:xfrm>
            <a:off x="5200207" y="3247341"/>
            <a:ext cx="226245" cy="363319"/>
            <a:chOff x="3676206" y="1850340"/>
            <a:chExt cx="226245" cy="363319"/>
          </a:xfrm>
        </p:grpSpPr>
        <p:sp>
          <p:nvSpPr>
            <p:cNvPr id="20" name="Right Arrow 19"/>
            <p:cNvSpPr/>
            <p:nvPr/>
          </p:nvSpPr>
          <p:spPr>
            <a:xfrm>
              <a:off x="3676206" y="1850340"/>
              <a:ext cx="226245" cy="36331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ight Arrow 10"/>
            <p:cNvSpPr/>
            <p:nvPr/>
          </p:nvSpPr>
          <p:spPr>
            <a:xfrm>
              <a:off x="3676206" y="1923004"/>
              <a:ext cx="158372" cy="217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b="1" kern="1200"/>
            </a:p>
          </p:txBody>
        </p:sp>
      </p:grpSp>
      <p:grpSp>
        <p:nvGrpSpPr>
          <p:cNvPr id="6" name="Group 7"/>
          <p:cNvGrpSpPr/>
          <p:nvPr/>
        </p:nvGrpSpPr>
        <p:grpSpPr>
          <a:xfrm>
            <a:off x="5533171" y="2894708"/>
            <a:ext cx="1068585" cy="1068585"/>
            <a:chOff x="4009170" y="1497707"/>
            <a:chExt cx="1068585" cy="1068585"/>
          </a:xfrm>
        </p:grpSpPr>
        <p:sp>
          <p:nvSpPr>
            <p:cNvPr id="18" name="Oval 17"/>
            <p:cNvSpPr/>
            <p:nvPr/>
          </p:nvSpPr>
          <p:spPr>
            <a:xfrm>
              <a:off x="4009170" y="1497707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</p:sp>
        <p:sp>
          <p:nvSpPr>
            <p:cNvPr id="19" name="Oval 12"/>
            <p:cNvSpPr/>
            <p:nvPr/>
          </p:nvSpPr>
          <p:spPr>
            <a:xfrm>
              <a:off x="4165661" y="1654198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dirty="0" smtClean="0"/>
                <a:t>การพึ่งตนเอง</a:t>
              </a:r>
              <a:endParaRPr lang="en-US" b="1" kern="1200" dirty="0"/>
            </a:p>
          </p:txBody>
        </p:sp>
      </p:grpSp>
      <p:grpSp>
        <p:nvGrpSpPr>
          <p:cNvPr id="7" name="Group 8"/>
          <p:cNvGrpSpPr/>
          <p:nvPr/>
        </p:nvGrpSpPr>
        <p:grpSpPr>
          <a:xfrm>
            <a:off x="4037708" y="4390171"/>
            <a:ext cx="1068585" cy="1068585"/>
            <a:chOff x="2513707" y="2993170"/>
            <a:chExt cx="1068585" cy="1068585"/>
          </a:xfrm>
        </p:grpSpPr>
        <p:sp>
          <p:nvSpPr>
            <p:cNvPr id="16" name="Oval 15"/>
            <p:cNvSpPr/>
            <p:nvPr/>
          </p:nvSpPr>
          <p:spPr>
            <a:xfrm>
              <a:off x="2513707" y="2993170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</p:sp>
        <p:sp>
          <p:nvSpPr>
            <p:cNvPr id="17" name="Oval 14"/>
            <p:cNvSpPr/>
            <p:nvPr/>
          </p:nvSpPr>
          <p:spPr>
            <a:xfrm>
              <a:off x="2670198" y="3149661"/>
              <a:ext cx="835001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kern="1200" dirty="0" smtClean="0"/>
                <a:t>ทำเรื่องใหญ่ใหม่ๆ</a:t>
              </a:r>
              <a:endParaRPr lang="en-US" b="1" kern="1200" dirty="0"/>
            </a:p>
          </p:txBody>
        </p:sp>
      </p:grpSp>
      <p:grpSp>
        <p:nvGrpSpPr>
          <p:cNvPr id="8" name="Group 9"/>
          <p:cNvGrpSpPr/>
          <p:nvPr/>
        </p:nvGrpSpPr>
        <p:grpSpPr>
          <a:xfrm>
            <a:off x="3717549" y="3247341"/>
            <a:ext cx="226245" cy="363319"/>
            <a:chOff x="2193548" y="1850340"/>
            <a:chExt cx="226245" cy="363319"/>
          </a:xfrm>
        </p:grpSpPr>
        <p:sp>
          <p:nvSpPr>
            <p:cNvPr id="14" name="Right Arrow 13"/>
            <p:cNvSpPr/>
            <p:nvPr/>
          </p:nvSpPr>
          <p:spPr>
            <a:xfrm rot="10800000">
              <a:off x="2193548" y="1850340"/>
              <a:ext cx="226245" cy="36331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ight Arrow 16"/>
            <p:cNvSpPr/>
            <p:nvPr/>
          </p:nvSpPr>
          <p:spPr>
            <a:xfrm rot="21600000">
              <a:off x="2261421" y="1923004"/>
              <a:ext cx="158372" cy="217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b="1" kern="1200"/>
            </a:p>
          </p:txBody>
        </p:sp>
      </p:grpSp>
      <p:grpSp>
        <p:nvGrpSpPr>
          <p:cNvPr id="9" name="Group 10"/>
          <p:cNvGrpSpPr/>
          <p:nvPr/>
        </p:nvGrpSpPr>
        <p:grpSpPr>
          <a:xfrm>
            <a:off x="2542244" y="2894708"/>
            <a:ext cx="1068585" cy="1068585"/>
            <a:chOff x="1018243" y="1497707"/>
            <a:chExt cx="1068585" cy="1068585"/>
          </a:xfrm>
        </p:grpSpPr>
        <p:sp>
          <p:nvSpPr>
            <p:cNvPr id="12" name="Oval 11"/>
            <p:cNvSpPr/>
            <p:nvPr/>
          </p:nvSpPr>
          <p:spPr>
            <a:xfrm>
              <a:off x="1018243" y="1497707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sp>
        <p:sp>
          <p:nvSpPr>
            <p:cNvPr id="13" name="Oval 18"/>
            <p:cNvSpPr/>
            <p:nvPr/>
          </p:nvSpPr>
          <p:spPr>
            <a:xfrm>
              <a:off x="1174734" y="1654198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dirty="0" smtClean="0"/>
                <a:t>การเข้าถึง</a:t>
              </a:r>
              <a:endParaRPr lang="en-US" b="1" kern="1200" dirty="0"/>
            </a:p>
          </p:txBody>
        </p:sp>
      </p:grpSp>
      <p:grpSp>
        <p:nvGrpSpPr>
          <p:cNvPr id="10" name="Group 27"/>
          <p:cNvGrpSpPr/>
          <p:nvPr/>
        </p:nvGrpSpPr>
        <p:grpSpPr>
          <a:xfrm rot="5400000">
            <a:off x="4488137" y="3970063"/>
            <a:ext cx="226245" cy="363319"/>
            <a:chOff x="3676206" y="1850340"/>
            <a:chExt cx="226245" cy="363319"/>
          </a:xfrm>
        </p:grpSpPr>
        <p:sp>
          <p:nvSpPr>
            <p:cNvPr id="29" name="Right Arrow 28"/>
            <p:cNvSpPr/>
            <p:nvPr/>
          </p:nvSpPr>
          <p:spPr>
            <a:xfrm>
              <a:off x="3676206" y="1850340"/>
              <a:ext cx="226245" cy="36331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ight Arrow 10"/>
            <p:cNvSpPr/>
            <p:nvPr/>
          </p:nvSpPr>
          <p:spPr>
            <a:xfrm>
              <a:off x="3676206" y="1923004"/>
              <a:ext cx="158372" cy="217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b="1" kern="1200"/>
            </a:p>
          </p:txBody>
        </p:sp>
      </p:grpSp>
      <p:sp>
        <p:nvSpPr>
          <p:cNvPr id="31" name="Rounded Rectangle 30"/>
          <p:cNvSpPr/>
          <p:nvPr/>
        </p:nvSpPr>
        <p:spPr>
          <a:xfrm>
            <a:off x="2895600" y="304800"/>
            <a:ext cx="3429000" cy="6096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dirty="0" smtClean="0"/>
              <a:t>การขับเคลื่อนหลักประกันด้านผลลัพธ์</a:t>
            </a:r>
            <a:endParaRPr lang="en-US" sz="2000" dirty="0"/>
          </a:p>
        </p:txBody>
      </p:sp>
      <p:grpSp>
        <p:nvGrpSpPr>
          <p:cNvPr id="32" name="Group 7"/>
          <p:cNvGrpSpPr/>
          <p:nvPr/>
        </p:nvGrpSpPr>
        <p:grpSpPr>
          <a:xfrm>
            <a:off x="5029200" y="3886200"/>
            <a:ext cx="1068585" cy="1068585"/>
            <a:chOff x="4009170" y="1497707"/>
            <a:chExt cx="1068585" cy="1068585"/>
          </a:xfrm>
        </p:grpSpPr>
        <p:sp>
          <p:nvSpPr>
            <p:cNvPr id="33" name="Oval 32"/>
            <p:cNvSpPr/>
            <p:nvPr/>
          </p:nvSpPr>
          <p:spPr>
            <a:xfrm>
              <a:off x="4009170" y="1497707"/>
              <a:ext cx="1068585" cy="1068585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Oval 12"/>
            <p:cNvSpPr/>
            <p:nvPr/>
          </p:nvSpPr>
          <p:spPr>
            <a:xfrm>
              <a:off x="4165661" y="1654198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dirty="0" smtClean="0"/>
                <a:t>สร้างความพอใจ</a:t>
              </a:r>
              <a:endParaRPr lang="en-US" b="1" kern="1200" dirty="0"/>
            </a:p>
          </p:txBody>
        </p:sp>
      </p:grpSp>
      <p:sp>
        <p:nvSpPr>
          <p:cNvPr id="35" name="Rounded Rectangle 34"/>
          <p:cNvSpPr/>
          <p:nvPr/>
        </p:nvSpPr>
        <p:spPr>
          <a:xfrm>
            <a:off x="2514600" y="5943600"/>
            <a:ext cx="4114800" cy="533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ผลลัพธ์ หมายถึง การเข้าถึงบริการ คุณภาพ ความพึงพอใจ การปรับเปลี่ยนพฤติกรรม การพึ่งตนเอง</a:t>
            </a:r>
            <a:endParaRPr lang="en-US" dirty="0"/>
          </a:p>
        </p:txBody>
      </p:sp>
      <p:grpSp>
        <p:nvGrpSpPr>
          <p:cNvPr id="36" name="Group 10"/>
          <p:cNvGrpSpPr/>
          <p:nvPr/>
        </p:nvGrpSpPr>
        <p:grpSpPr>
          <a:xfrm>
            <a:off x="3048000" y="3962400"/>
            <a:ext cx="1068585" cy="1068585"/>
            <a:chOff x="1018243" y="1497707"/>
            <a:chExt cx="1068585" cy="1068585"/>
          </a:xfrm>
        </p:grpSpPr>
        <p:sp>
          <p:nvSpPr>
            <p:cNvPr id="37" name="Oval 36"/>
            <p:cNvSpPr/>
            <p:nvPr/>
          </p:nvSpPr>
          <p:spPr>
            <a:xfrm>
              <a:off x="1018243" y="1497707"/>
              <a:ext cx="1068585" cy="1068585"/>
            </a:xfrm>
            <a:prstGeom prst="ellipse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</p:sp>
        <p:sp>
          <p:nvSpPr>
            <p:cNvPr id="38" name="Oval 18"/>
            <p:cNvSpPr/>
            <p:nvPr/>
          </p:nvSpPr>
          <p:spPr>
            <a:xfrm>
              <a:off x="1174734" y="1654198"/>
              <a:ext cx="755603" cy="755603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dirty="0" smtClean="0"/>
                <a:t>พฤติกรรม</a:t>
              </a:r>
              <a:endParaRPr lang="en-US" b="1" kern="1200" dirty="0"/>
            </a:p>
          </p:txBody>
        </p:sp>
      </p:grpSp>
      <p:grpSp>
        <p:nvGrpSpPr>
          <p:cNvPr id="39" name="Group 7"/>
          <p:cNvGrpSpPr/>
          <p:nvPr/>
        </p:nvGrpSpPr>
        <p:grpSpPr>
          <a:xfrm>
            <a:off x="2895600" y="1828800"/>
            <a:ext cx="1068585" cy="1068585"/>
            <a:chOff x="4009170" y="1497707"/>
            <a:chExt cx="1068585" cy="1068585"/>
          </a:xfrm>
        </p:grpSpPr>
        <p:sp>
          <p:nvSpPr>
            <p:cNvPr id="40" name="Oval 39"/>
            <p:cNvSpPr/>
            <p:nvPr/>
          </p:nvSpPr>
          <p:spPr>
            <a:xfrm>
              <a:off x="4009170" y="1497707"/>
              <a:ext cx="1068585" cy="1068585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12"/>
            <p:cNvSpPr/>
            <p:nvPr/>
          </p:nvSpPr>
          <p:spPr>
            <a:xfrm>
              <a:off x="4165661" y="1654198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kern="1200" dirty="0" smtClean="0"/>
                <a:t>คุณภาพบริการ</a:t>
              </a:r>
              <a:endParaRPr lang="en-US" b="1" kern="1200" dirty="0"/>
            </a:p>
          </p:txBody>
        </p:sp>
      </p:grpSp>
      <p:grpSp>
        <p:nvGrpSpPr>
          <p:cNvPr id="42" name="Group 10"/>
          <p:cNvGrpSpPr/>
          <p:nvPr/>
        </p:nvGrpSpPr>
        <p:grpSpPr>
          <a:xfrm>
            <a:off x="5181600" y="1828800"/>
            <a:ext cx="1068585" cy="1068585"/>
            <a:chOff x="1018243" y="1497707"/>
            <a:chExt cx="1068585" cy="1068585"/>
          </a:xfrm>
        </p:grpSpPr>
        <p:sp>
          <p:nvSpPr>
            <p:cNvPr id="43" name="Oval 42"/>
            <p:cNvSpPr/>
            <p:nvPr/>
          </p:nvSpPr>
          <p:spPr>
            <a:xfrm>
              <a:off x="1018243" y="1497707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sp>
        <p:sp>
          <p:nvSpPr>
            <p:cNvPr id="44" name="Oval 18"/>
            <p:cNvSpPr/>
            <p:nvPr/>
          </p:nvSpPr>
          <p:spPr>
            <a:xfrm>
              <a:off x="1174734" y="1654198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kern="1200" dirty="0" smtClean="0"/>
                <a:t>สิทธิประโยชน์</a:t>
              </a:r>
              <a:endParaRPr lang="en-US" b="1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4037708" y="2894708"/>
            <a:ext cx="1068585" cy="1068585"/>
            <a:chOff x="2513707" y="1497707"/>
            <a:chExt cx="1068585" cy="1068585"/>
          </a:xfrm>
        </p:grpSpPr>
        <p:sp>
          <p:nvSpPr>
            <p:cNvPr id="26" name="Oval 25"/>
            <p:cNvSpPr/>
            <p:nvPr/>
          </p:nvSpPr>
          <p:spPr>
            <a:xfrm>
              <a:off x="2513707" y="1497707"/>
              <a:ext cx="1068585" cy="1068585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27" name="Oval 4"/>
            <p:cNvSpPr/>
            <p:nvPr/>
          </p:nvSpPr>
          <p:spPr>
            <a:xfrm>
              <a:off x="2670198" y="1654198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dirty="0" smtClean="0"/>
                <a:t>ผลกระทบ</a:t>
              </a:r>
            </a:p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kern="1200" dirty="0" smtClean="0"/>
                <a:t>Impact</a:t>
              </a:r>
              <a:endParaRPr lang="th-TH" b="1" kern="1200" dirty="0" smtClean="0"/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4390341" y="2574549"/>
            <a:ext cx="363319" cy="226246"/>
            <a:chOff x="2866340" y="1177548"/>
            <a:chExt cx="363319" cy="226246"/>
          </a:xfrm>
        </p:grpSpPr>
        <p:sp>
          <p:nvSpPr>
            <p:cNvPr id="24" name="Right Arrow 23"/>
            <p:cNvSpPr/>
            <p:nvPr/>
          </p:nvSpPr>
          <p:spPr>
            <a:xfrm rot="16200000">
              <a:off x="2934877" y="1109011"/>
              <a:ext cx="226245" cy="36331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ight Arrow 6"/>
            <p:cNvSpPr/>
            <p:nvPr/>
          </p:nvSpPr>
          <p:spPr>
            <a:xfrm rot="16200000">
              <a:off x="2968814" y="1215612"/>
              <a:ext cx="158372" cy="217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b="1" kern="1200"/>
            </a:p>
          </p:txBody>
        </p:sp>
      </p:grpSp>
      <p:grpSp>
        <p:nvGrpSpPr>
          <p:cNvPr id="4" name="Group 5"/>
          <p:cNvGrpSpPr/>
          <p:nvPr/>
        </p:nvGrpSpPr>
        <p:grpSpPr>
          <a:xfrm>
            <a:off x="4037708" y="1399244"/>
            <a:ext cx="1068585" cy="1068585"/>
            <a:chOff x="2513707" y="2243"/>
            <a:chExt cx="1068585" cy="1068585"/>
          </a:xfrm>
        </p:grpSpPr>
        <p:sp>
          <p:nvSpPr>
            <p:cNvPr id="22" name="Oval 21"/>
            <p:cNvSpPr/>
            <p:nvPr/>
          </p:nvSpPr>
          <p:spPr>
            <a:xfrm>
              <a:off x="2513707" y="2243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</p:sp>
        <p:sp>
          <p:nvSpPr>
            <p:cNvPr id="23" name="Oval 8"/>
            <p:cNvSpPr/>
            <p:nvPr/>
          </p:nvSpPr>
          <p:spPr>
            <a:xfrm>
              <a:off x="2670198" y="158734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kern="1200" dirty="0" smtClean="0"/>
                <a:t>มองทั้งเขต</a:t>
              </a:r>
              <a:endParaRPr lang="en-US" b="1" kern="1200" dirty="0"/>
            </a:p>
          </p:txBody>
        </p:sp>
      </p:grpSp>
      <p:grpSp>
        <p:nvGrpSpPr>
          <p:cNvPr id="5" name="Group 6"/>
          <p:cNvGrpSpPr/>
          <p:nvPr/>
        </p:nvGrpSpPr>
        <p:grpSpPr>
          <a:xfrm>
            <a:off x="5200207" y="3247341"/>
            <a:ext cx="226245" cy="363319"/>
            <a:chOff x="3676206" y="1850340"/>
            <a:chExt cx="226245" cy="363319"/>
          </a:xfrm>
        </p:grpSpPr>
        <p:sp>
          <p:nvSpPr>
            <p:cNvPr id="20" name="Right Arrow 19"/>
            <p:cNvSpPr/>
            <p:nvPr/>
          </p:nvSpPr>
          <p:spPr>
            <a:xfrm>
              <a:off x="3676206" y="1850340"/>
              <a:ext cx="226245" cy="36331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ight Arrow 10"/>
            <p:cNvSpPr/>
            <p:nvPr/>
          </p:nvSpPr>
          <p:spPr>
            <a:xfrm>
              <a:off x="3676206" y="1923004"/>
              <a:ext cx="158372" cy="217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b="1" kern="1200"/>
            </a:p>
          </p:txBody>
        </p:sp>
      </p:grpSp>
      <p:grpSp>
        <p:nvGrpSpPr>
          <p:cNvPr id="6" name="Group 7"/>
          <p:cNvGrpSpPr/>
          <p:nvPr/>
        </p:nvGrpSpPr>
        <p:grpSpPr>
          <a:xfrm>
            <a:off x="5533171" y="2894708"/>
            <a:ext cx="1068585" cy="1068585"/>
            <a:chOff x="4009170" y="1497707"/>
            <a:chExt cx="1068585" cy="1068585"/>
          </a:xfrm>
        </p:grpSpPr>
        <p:sp>
          <p:nvSpPr>
            <p:cNvPr id="18" name="Oval 17"/>
            <p:cNvSpPr/>
            <p:nvPr/>
          </p:nvSpPr>
          <p:spPr>
            <a:xfrm>
              <a:off x="4009170" y="1497707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</p:sp>
        <p:sp>
          <p:nvSpPr>
            <p:cNvPr id="19" name="Oval 12"/>
            <p:cNvSpPr/>
            <p:nvPr/>
          </p:nvSpPr>
          <p:spPr>
            <a:xfrm>
              <a:off x="4165661" y="1654198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kern="1200" dirty="0" smtClean="0"/>
                <a:t>ดัชนีความก้าวหน้าของคน</a:t>
              </a:r>
              <a:endParaRPr lang="en-US" b="1" kern="1200" dirty="0"/>
            </a:p>
          </p:txBody>
        </p:sp>
      </p:grpSp>
      <p:grpSp>
        <p:nvGrpSpPr>
          <p:cNvPr id="7" name="Group 8"/>
          <p:cNvGrpSpPr/>
          <p:nvPr/>
        </p:nvGrpSpPr>
        <p:grpSpPr>
          <a:xfrm>
            <a:off x="4037708" y="4390171"/>
            <a:ext cx="1068585" cy="1068585"/>
            <a:chOff x="2513707" y="2993170"/>
            <a:chExt cx="1068585" cy="1068585"/>
          </a:xfrm>
        </p:grpSpPr>
        <p:sp>
          <p:nvSpPr>
            <p:cNvPr id="16" name="Oval 15"/>
            <p:cNvSpPr/>
            <p:nvPr/>
          </p:nvSpPr>
          <p:spPr>
            <a:xfrm>
              <a:off x="2513707" y="2993170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</p:sp>
        <p:sp>
          <p:nvSpPr>
            <p:cNvPr id="17" name="Oval 14"/>
            <p:cNvSpPr/>
            <p:nvPr/>
          </p:nvSpPr>
          <p:spPr>
            <a:xfrm>
              <a:off x="2670198" y="3149661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dirty="0" smtClean="0"/>
                <a:t>ความพึงพอใจในชีวิต</a:t>
              </a:r>
              <a:endParaRPr lang="en-US" b="1" kern="1200" dirty="0"/>
            </a:p>
          </p:txBody>
        </p:sp>
      </p:grpSp>
      <p:grpSp>
        <p:nvGrpSpPr>
          <p:cNvPr id="8" name="Group 9"/>
          <p:cNvGrpSpPr/>
          <p:nvPr/>
        </p:nvGrpSpPr>
        <p:grpSpPr>
          <a:xfrm>
            <a:off x="3717549" y="3247341"/>
            <a:ext cx="226245" cy="363319"/>
            <a:chOff x="2193548" y="1850340"/>
            <a:chExt cx="226245" cy="363319"/>
          </a:xfrm>
        </p:grpSpPr>
        <p:sp>
          <p:nvSpPr>
            <p:cNvPr id="14" name="Right Arrow 13"/>
            <p:cNvSpPr/>
            <p:nvPr/>
          </p:nvSpPr>
          <p:spPr>
            <a:xfrm rot="10800000">
              <a:off x="2193548" y="1850340"/>
              <a:ext cx="226245" cy="36331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ight Arrow 16"/>
            <p:cNvSpPr/>
            <p:nvPr/>
          </p:nvSpPr>
          <p:spPr>
            <a:xfrm rot="21600000">
              <a:off x="2261421" y="1923004"/>
              <a:ext cx="158372" cy="217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b="1" kern="1200"/>
            </a:p>
          </p:txBody>
        </p:sp>
      </p:grpSp>
      <p:grpSp>
        <p:nvGrpSpPr>
          <p:cNvPr id="9" name="Group 10"/>
          <p:cNvGrpSpPr/>
          <p:nvPr/>
        </p:nvGrpSpPr>
        <p:grpSpPr>
          <a:xfrm>
            <a:off x="2542244" y="2894708"/>
            <a:ext cx="1068585" cy="1068585"/>
            <a:chOff x="1018243" y="1497707"/>
            <a:chExt cx="1068585" cy="1068585"/>
          </a:xfrm>
        </p:grpSpPr>
        <p:sp>
          <p:nvSpPr>
            <p:cNvPr id="12" name="Oval 11"/>
            <p:cNvSpPr/>
            <p:nvPr/>
          </p:nvSpPr>
          <p:spPr>
            <a:xfrm>
              <a:off x="1018243" y="1497707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sp>
        <p:sp>
          <p:nvSpPr>
            <p:cNvPr id="13" name="Oval 18"/>
            <p:cNvSpPr/>
            <p:nvPr/>
          </p:nvSpPr>
          <p:spPr>
            <a:xfrm>
              <a:off x="1174734" y="1654198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dirty="0" smtClean="0"/>
                <a:t>ความสุขในชีวิต</a:t>
              </a:r>
              <a:endParaRPr lang="en-US" b="1" kern="1200" dirty="0"/>
            </a:p>
          </p:txBody>
        </p:sp>
      </p:grpSp>
      <p:grpSp>
        <p:nvGrpSpPr>
          <p:cNvPr id="10" name="Group 27"/>
          <p:cNvGrpSpPr/>
          <p:nvPr/>
        </p:nvGrpSpPr>
        <p:grpSpPr>
          <a:xfrm rot="5400000">
            <a:off x="4488137" y="3970063"/>
            <a:ext cx="226245" cy="363319"/>
            <a:chOff x="3676206" y="1850340"/>
            <a:chExt cx="226245" cy="363319"/>
          </a:xfrm>
        </p:grpSpPr>
        <p:sp>
          <p:nvSpPr>
            <p:cNvPr id="29" name="Right Arrow 28"/>
            <p:cNvSpPr/>
            <p:nvPr/>
          </p:nvSpPr>
          <p:spPr>
            <a:xfrm>
              <a:off x="3676206" y="1850340"/>
              <a:ext cx="226245" cy="36331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ight Arrow 10"/>
            <p:cNvSpPr/>
            <p:nvPr/>
          </p:nvSpPr>
          <p:spPr>
            <a:xfrm>
              <a:off x="3676206" y="1923004"/>
              <a:ext cx="158372" cy="217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b="1" kern="1200"/>
            </a:p>
          </p:txBody>
        </p:sp>
      </p:grpSp>
      <p:sp>
        <p:nvSpPr>
          <p:cNvPr id="31" name="Rounded Rectangle 30"/>
          <p:cNvSpPr/>
          <p:nvPr/>
        </p:nvSpPr>
        <p:spPr>
          <a:xfrm>
            <a:off x="2971800" y="304800"/>
            <a:ext cx="3276600" cy="6096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 smtClean="0"/>
              <a:t>การประเมินผลกระทบของหลักประกัน</a:t>
            </a:r>
            <a:endParaRPr lang="en-US" sz="2000" b="1" dirty="0"/>
          </a:p>
        </p:txBody>
      </p:sp>
      <p:grpSp>
        <p:nvGrpSpPr>
          <p:cNvPr id="11" name="Group 34"/>
          <p:cNvGrpSpPr/>
          <p:nvPr/>
        </p:nvGrpSpPr>
        <p:grpSpPr>
          <a:xfrm>
            <a:off x="5181600" y="4038600"/>
            <a:ext cx="1068585" cy="1068585"/>
            <a:chOff x="4009170" y="1497707"/>
            <a:chExt cx="1068585" cy="1068585"/>
          </a:xfrm>
        </p:grpSpPr>
        <p:sp>
          <p:nvSpPr>
            <p:cNvPr id="36" name="Oval 35"/>
            <p:cNvSpPr/>
            <p:nvPr/>
          </p:nvSpPr>
          <p:spPr>
            <a:xfrm>
              <a:off x="4009170" y="1497707"/>
              <a:ext cx="1068585" cy="106858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Oval 12"/>
            <p:cNvSpPr/>
            <p:nvPr/>
          </p:nvSpPr>
          <p:spPr>
            <a:xfrm>
              <a:off x="4165661" y="1654198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dirty="0" smtClean="0"/>
                <a:t>ไม่ยากจนหรือล้มละลาย</a:t>
              </a:r>
              <a:endParaRPr lang="en-US" b="1" dirty="0" smtClean="0"/>
            </a:p>
          </p:txBody>
        </p:sp>
      </p:grpSp>
      <p:sp>
        <p:nvSpPr>
          <p:cNvPr id="33" name="Rounded Rectangle 32"/>
          <p:cNvSpPr/>
          <p:nvPr/>
        </p:nvSpPr>
        <p:spPr>
          <a:xfrm>
            <a:off x="1905000" y="5791200"/>
            <a:ext cx="5257800" cy="5334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 smtClean="0"/>
              <a:t>ผลกระทบ หมายถึง ผลที่ได้แก่ผู้มีสิทธิในระยะยาวทั้งโดยตรงหรือโดยอ้อม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24000" y="1397000"/>
            <a:ext cx="6096000" cy="4064000"/>
            <a:chOff x="0" y="0"/>
            <a:chExt cx="6096000" cy="4064000"/>
          </a:xfrm>
        </p:grpSpPr>
        <p:sp>
          <p:nvSpPr>
            <p:cNvPr id="8" name="Rounded Rectangle 7"/>
            <p:cNvSpPr/>
            <p:nvPr/>
          </p:nvSpPr>
          <p:spPr>
            <a:xfrm>
              <a:off x="0" y="0"/>
              <a:ext cx="6096000" cy="4064000"/>
            </a:xfrm>
            <a:prstGeom prst="roundRect">
              <a:avLst>
                <a:gd name="adj" fmla="val 85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101176" y="101176"/>
              <a:ext cx="5893648" cy="3861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8590" tIns="148590" rIns="148590" bIns="3154116" numCol="1" spcCol="1270" anchor="t" anchorCtr="0">
              <a:noAutofit/>
            </a:bodyPr>
            <a:lstStyle/>
            <a:p>
              <a:pPr lvl="0" algn="l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3900" dirty="0" smtClean="0"/>
                <a:t>การบริหารจัดการเขตสุขภาพ..................</a:t>
              </a:r>
              <a:endParaRPr lang="en-US" sz="3900" kern="12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676400" y="2413000"/>
            <a:ext cx="914400" cy="1398785"/>
            <a:chOff x="152400" y="1016000"/>
            <a:chExt cx="914400" cy="1398785"/>
          </a:xfrm>
        </p:grpSpPr>
        <p:sp>
          <p:nvSpPr>
            <p:cNvPr id="11" name="Rounded Rectangle 10"/>
            <p:cNvSpPr/>
            <p:nvPr/>
          </p:nvSpPr>
          <p:spPr>
            <a:xfrm>
              <a:off x="152400" y="1016000"/>
              <a:ext cx="914400" cy="1398785"/>
            </a:xfrm>
            <a:prstGeom prst="roundRect">
              <a:avLst>
                <a:gd name="adj" fmla="val 10500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Rounded Rectangle 6"/>
            <p:cNvSpPr/>
            <p:nvPr/>
          </p:nvSpPr>
          <p:spPr>
            <a:xfrm>
              <a:off x="180521" y="1044121"/>
              <a:ext cx="858158" cy="13425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1500" dirty="0" smtClean="0"/>
                <a:t>พื้นที่การปกครองประชากร</a:t>
              </a:r>
              <a:endParaRPr lang="en-US" sz="1500" kern="12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676400" y="3856746"/>
            <a:ext cx="914400" cy="1398785"/>
            <a:chOff x="152400" y="2459746"/>
            <a:chExt cx="914400" cy="1398785"/>
          </a:xfrm>
        </p:grpSpPr>
        <p:sp>
          <p:nvSpPr>
            <p:cNvPr id="14" name="Rounded Rectangle 13"/>
            <p:cNvSpPr/>
            <p:nvPr/>
          </p:nvSpPr>
          <p:spPr>
            <a:xfrm>
              <a:off x="152400" y="2459746"/>
              <a:ext cx="914400" cy="1398785"/>
            </a:xfrm>
            <a:prstGeom prst="roundRect">
              <a:avLst>
                <a:gd name="adj" fmla="val 10500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Rounded Rectangle 8"/>
            <p:cNvSpPr/>
            <p:nvPr/>
          </p:nvSpPr>
          <p:spPr>
            <a:xfrm>
              <a:off x="180521" y="2487867"/>
              <a:ext cx="858158" cy="13425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1500" dirty="0" smtClean="0"/>
                <a:t>ความก้าวหน้าของคนในเขต</a:t>
              </a:r>
            </a:p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1500" kern="1200" dirty="0" smtClean="0"/>
                <a:t>ความสุข ความพึงพอใจในชีวิต</a:t>
              </a:r>
              <a:endParaRPr lang="en-US" sz="1500" kern="1200" dirty="0" smtClean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819400" y="2438400"/>
            <a:ext cx="4724400" cy="2844800"/>
            <a:chOff x="1219200" y="1016000"/>
            <a:chExt cx="4724400" cy="2844800"/>
          </a:xfrm>
        </p:grpSpPr>
        <p:sp>
          <p:nvSpPr>
            <p:cNvPr id="17" name="Rounded Rectangle 16"/>
            <p:cNvSpPr/>
            <p:nvPr/>
          </p:nvSpPr>
          <p:spPr>
            <a:xfrm>
              <a:off x="1219200" y="1016000"/>
              <a:ext cx="4724400" cy="2844800"/>
            </a:xfrm>
            <a:prstGeom prst="roundRect">
              <a:avLst>
                <a:gd name="adj" fmla="val 10500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18" name="Rounded Rectangle 10"/>
            <p:cNvSpPr/>
            <p:nvPr/>
          </p:nvSpPr>
          <p:spPr>
            <a:xfrm>
              <a:off x="1306687" y="1103487"/>
              <a:ext cx="4549426" cy="26698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8590" tIns="148590" rIns="148590" bIns="1806448" numCol="1" spcCol="1270" anchor="t" anchorCtr="0">
              <a:noAutofit/>
            </a:bodyPr>
            <a:lstStyle/>
            <a:p>
              <a:pPr lvl="0" algn="l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3900" dirty="0" smtClean="0"/>
                <a:t>การบริหารจัดการระบบหลักประกันสุขภาพระดับเขต</a:t>
              </a:r>
              <a:endParaRPr lang="en-US" sz="3900" kern="12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861310" y="3693160"/>
            <a:ext cx="1104513" cy="1280160"/>
            <a:chOff x="1337310" y="2296160"/>
            <a:chExt cx="1104513" cy="1280160"/>
          </a:xfrm>
        </p:grpSpPr>
        <p:sp>
          <p:nvSpPr>
            <p:cNvPr id="20" name="Rounded Rectangle 19"/>
            <p:cNvSpPr/>
            <p:nvPr/>
          </p:nvSpPr>
          <p:spPr>
            <a:xfrm>
              <a:off x="1337310" y="2296160"/>
              <a:ext cx="1104513" cy="1280160"/>
            </a:xfrm>
            <a:prstGeom prst="roundRect">
              <a:avLst>
                <a:gd name="adj" fmla="val 10500"/>
              </a:avLst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Rounded Rectangle 12"/>
            <p:cNvSpPr/>
            <p:nvPr/>
          </p:nvSpPr>
          <p:spPr>
            <a:xfrm>
              <a:off x="1371278" y="2330128"/>
              <a:ext cx="1036577" cy="12122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1500" kern="1200" dirty="0" smtClean="0"/>
                <a:t>เป้าหมายหลักประกัน</a:t>
              </a:r>
              <a:endParaRPr lang="en-US" sz="1500" kern="120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988325" y="3693160"/>
            <a:ext cx="1104513" cy="1280160"/>
            <a:chOff x="2464325" y="2296160"/>
            <a:chExt cx="1104513" cy="1280160"/>
          </a:xfrm>
        </p:grpSpPr>
        <p:sp>
          <p:nvSpPr>
            <p:cNvPr id="23" name="Rounded Rectangle 22"/>
            <p:cNvSpPr/>
            <p:nvPr/>
          </p:nvSpPr>
          <p:spPr>
            <a:xfrm>
              <a:off x="2464325" y="2296160"/>
              <a:ext cx="1104513" cy="1280160"/>
            </a:xfrm>
            <a:prstGeom prst="roundRect">
              <a:avLst>
                <a:gd name="adj" fmla="val 10500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Rounded Rectangle 14"/>
            <p:cNvSpPr/>
            <p:nvPr/>
          </p:nvSpPr>
          <p:spPr>
            <a:xfrm>
              <a:off x="2498293" y="2330128"/>
              <a:ext cx="1036577" cy="12122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1500" dirty="0" smtClean="0"/>
                <a:t>หลักประกันทางด้านต้นทุน</a:t>
              </a:r>
              <a:endParaRPr lang="en-US" sz="1500" kern="12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115341" y="3693160"/>
            <a:ext cx="1104513" cy="1280160"/>
            <a:chOff x="3591341" y="2296160"/>
            <a:chExt cx="1104513" cy="1280160"/>
          </a:xfrm>
        </p:grpSpPr>
        <p:sp>
          <p:nvSpPr>
            <p:cNvPr id="26" name="Rounded Rectangle 25"/>
            <p:cNvSpPr/>
            <p:nvPr/>
          </p:nvSpPr>
          <p:spPr>
            <a:xfrm>
              <a:off x="3591341" y="2296160"/>
              <a:ext cx="1104513" cy="1280160"/>
            </a:xfrm>
            <a:prstGeom prst="roundRect">
              <a:avLst>
                <a:gd name="adj" fmla="val 10500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Rounded Rectangle 16"/>
            <p:cNvSpPr/>
            <p:nvPr/>
          </p:nvSpPr>
          <p:spPr>
            <a:xfrm>
              <a:off x="3625309" y="2330128"/>
              <a:ext cx="1036577" cy="12122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1500" dirty="0" smtClean="0"/>
                <a:t>หลักประกัน     การดำเนินงาน</a:t>
              </a:r>
              <a:endParaRPr lang="en-US" sz="1500" kern="1200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242357" y="3693160"/>
            <a:ext cx="1104513" cy="1280160"/>
            <a:chOff x="4718357" y="2296160"/>
            <a:chExt cx="1104513" cy="1280160"/>
          </a:xfrm>
        </p:grpSpPr>
        <p:sp>
          <p:nvSpPr>
            <p:cNvPr id="29" name="Rounded Rectangle 28"/>
            <p:cNvSpPr/>
            <p:nvPr/>
          </p:nvSpPr>
          <p:spPr>
            <a:xfrm>
              <a:off x="4718357" y="2296160"/>
              <a:ext cx="1104513" cy="1280160"/>
            </a:xfrm>
            <a:prstGeom prst="roundRect">
              <a:avLst>
                <a:gd name="adj" fmla="val 10500"/>
              </a:avLst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0" name="Rounded Rectangle 18"/>
            <p:cNvSpPr/>
            <p:nvPr/>
          </p:nvSpPr>
          <p:spPr>
            <a:xfrm>
              <a:off x="4752325" y="2330128"/>
              <a:ext cx="1036577" cy="12122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1500" dirty="0" smtClean="0"/>
                <a:t>หลักประกันทางด้านผลลัพธ์</a:t>
              </a:r>
              <a:endParaRPr lang="en-US" sz="15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/>
        </p:nvGrpSpPr>
        <p:grpSpPr>
          <a:xfrm>
            <a:off x="1524000" y="1397000"/>
            <a:ext cx="6096000" cy="4064000"/>
            <a:chOff x="0" y="0"/>
            <a:chExt cx="6096000" cy="4064000"/>
          </a:xfrm>
        </p:grpSpPr>
        <p:sp>
          <p:nvSpPr>
            <p:cNvPr id="8" name="Rounded Rectangle 7"/>
            <p:cNvSpPr/>
            <p:nvPr/>
          </p:nvSpPr>
          <p:spPr>
            <a:xfrm>
              <a:off x="0" y="0"/>
              <a:ext cx="6096000" cy="4064000"/>
            </a:xfrm>
            <a:prstGeom prst="roundRect">
              <a:avLst>
                <a:gd name="adj" fmla="val 85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101176" y="101176"/>
              <a:ext cx="5893648" cy="3861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8590" tIns="148590" rIns="148590" bIns="3154116" numCol="1" spcCol="1270" anchor="t" anchorCtr="0">
              <a:noAutofit/>
            </a:bodyPr>
            <a:lstStyle/>
            <a:p>
              <a:pPr lvl="0" algn="l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3900" kern="1200" dirty="0" smtClean="0"/>
                <a:t>ส่วนขยาย</a:t>
              </a:r>
              <a:r>
                <a:rPr lang="th-TH" sz="3900" dirty="0" smtClean="0"/>
                <a:t>ที่</a:t>
              </a:r>
              <a:r>
                <a:rPr lang="th-TH" sz="3900" kern="1200" dirty="0" smtClean="0"/>
                <a:t>สนใจ </a:t>
              </a:r>
              <a:r>
                <a:rPr lang="en-US" sz="3900" kern="1200" dirty="0" smtClean="0"/>
                <a:t>: </a:t>
              </a:r>
              <a:r>
                <a:rPr lang="th-TH" sz="3900" kern="1200" dirty="0" smtClean="0"/>
                <a:t>บริบทและผลกระทบ</a:t>
              </a:r>
              <a:endParaRPr lang="en-US" sz="3900" kern="1200" dirty="0"/>
            </a:p>
          </p:txBody>
        </p:sp>
      </p:grpSp>
      <p:grpSp>
        <p:nvGrpSpPr>
          <p:cNvPr id="3" name="Group 9"/>
          <p:cNvGrpSpPr/>
          <p:nvPr/>
        </p:nvGrpSpPr>
        <p:grpSpPr>
          <a:xfrm>
            <a:off x="1676400" y="2413000"/>
            <a:ext cx="914400" cy="1398785"/>
            <a:chOff x="152400" y="1016000"/>
            <a:chExt cx="914400" cy="1398785"/>
          </a:xfrm>
        </p:grpSpPr>
        <p:sp>
          <p:nvSpPr>
            <p:cNvPr id="11" name="Rounded Rectangle 10"/>
            <p:cNvSpPr/>
            <p:nvPr/>
          </p:nvSpPr>
          <p:spPr>
            <a:xfrm>
              <a:off x="152400" y="1016000"/>
              <a:ext cx="914400" cy="1398785"/>
            </a:xfrm>
            <a:prstGeom prst="roundRect">
              <a:avLst>
                <a:gd name="adj" fmla="val 10500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Rounded Rectangle 6"/>
            <p:cNvSpPr/>
            <p:nvPr/>
          </p:nvSpPr>
          <p:spPr>
            <a:xfrm>
              <a:off x="180521" y="1044121"/>
              <a:ext cx="858158" cy="13425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1500" dirty="0" smtClean="0"/>
                <a:t>พื้นที่การปกครองประชากร</a:t>
              </a:r>
              <a:endParaRPr lang="en-US" sz="1500" kern="1200" dirty="0"/>
            </a:p>
          </p:txBody>
        </p:sp>
      </p:grpSp>
      <p:grpSp>
        <p:nvGrpSpPr>
          <p:cNvPr id="4" name="Group 12"/>
          <p:cNvGrpSpPr/>
          <p:nvPr/>
        </p:nvGrpSpPr>
        <p:grpSpPr>
          <a:xfrm>
            <a:off x="1676400" y="3856746"/>
            <a:ext cx="914400" cy="1398785"/>
            <a:chOff x="152400" y="2459746"/>
            <a:chExt cx="914400" cy="1398785"/>
          </a:xfrm>
        </p:grpSpPr>
        <p:sp>
          <p:nvSpPr>
            <p:cNvPr id="14" name="Rounded Rectangle 13"/>
            <p:cNvSpPr/>
            <p:nvPr/>
          </p:nvSpPr>
          <p:spPr>
            <a:xfrm>
              <a:off x="152400" y="2459746"/>
              <a:ext cx="914400" cy="1398785"/>
            </a:xfrm>
            <a:prstGeom prst="roundRect">
              <a:avLst>
                <a:gd name="adj" fmla="val 10500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Rounded Rectangle 8"/>
            <p:cNvSpPr/>
            <p:nvPr/>
          </p:nvSpPr>
          <p:spPr>
            <a:xfrm>
              <a:off x="180521" y="2487867"/>
              <a:ext cx="858158" cy="13425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1500" dirty="0" smtClean="0"/>
                <a:t>ความก้าวหน้าของคนในเขต</a:t>
              </a:r>
            </a:p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1500" kern="1200" dirty="0" smtClean="0"/>
                <a:t>ความสุข ความพึงพอใจในชีวิต</a:t>
              </a:r>
              <a:endParaRPr lang="en-US" sz="1500" kern="1200" dirty="0" smtClean="0"/>
            </a:p>
          </p:txBody>
        </p:sp>
      </p:grpSp>
      <p:grpSp>
        <p:nvGrpSpPr>
          <p:cNvPr id="5" name="Group 15"/>
          <p:cNvGrpSpPr/>
          <p:nvPr/>
        </p:nvGrpSpPr>
        <p:grpSpPr>
          <a:xfrm>
            <a:off x="2819400" y="2438400"/>
            <a:ext cx="4724400" cy="2844800"/>
            <a:chOff x="1219200" y="1016000"/>
            <a:chExt cx="4724400" cy="2844800"/>
          </a:xfrm>
        </p:grpSpPr>
        <p:sp>
          <p:nvSpPr>
            <p:cNvPr id="17" name="Rounded Rectangle 16"/>
            <p:cNvSpPr/>
            <p:nvPr/>
          </p:nvSpPr>
          <p:spPr>
            <a:xfrm>
              <a:off x="1219200" y="1016000"/>
              <a:ext cx="4724400" cy="2844800"/>
            </a:xfrm>
            <a:prstGeom prst="roundRect">
              <a:avLst>
                <a:gd name="adj" fmla="val 10500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18" name="Rounded Rectangle 10"/>
            <p:cNvSpPr/>
            <p:nvPr/>
          </p:nvSpPr>
          <p:spPr>
            <a:xfrm>
              <a:off x="1306687" y="1103487"/>
              <a:ext cx="4549426" cy="26698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8590" tIns="148590" rIns="148590" bIns="1806448" numCol="1" spcCol="1270" anchor="t" anchorCtr="0">
              <a:noAutofit/>
            </a:bodyPr>
            <a:lstStyle/>
            <a:p>
              <a:pPr lvl="0" algn="l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3900" kern="1200" dirty="0" smtClean="0"/>
                <a:t>การจัดกรอบเพื่อบริหารระบบ</a:t>
              </a:r>
              <a:endParaRPr lang="en-US" sz="3900" kern="1200" dirty="0"/>
            </a:p>
          </p:txBody>
        </p:sp>
      </p:grpSp>
      <p:grpSp>
        <p:nvGrpSpPr>
          <p:cNvPr id="6" name="Group 18"/>
          <p:cNvGrpSpPr/>
          <p:nvPr/>
        </p:nvGrpSpPr>
        <p:grpSpPr>
          <a:xfrm>
            <a:off x="2861310" y="3693160"/>
            <a:ext cx="1104513" cy="1280160"/>
            <a:chOff x="1337310" y="2296160"/>
            <a:chExt cx="1104513" cy="1280160"/>
          </a:xfrm>
        </p:grpSpPr>
        <p:sp>
          <p:nvSpPr>
            <p:cNvPr id="20" name="Rounded Rectangle 19"/>
            <p:cNvSpPr/>
            <p:nvPr/>
          </p:nvSpPr>
          <p:spPr>
            <a:xfrm>
              <a:off x="1337310" y="2296160"/>
              <a:ext cx="1104513" cy="1280160"/>
            </a:xfrm>
            <a:prstGeom prst="roundRect">
              <a:avLst>
                <a:gd name="adj" fmla="val 10500"/>
              </a:avLst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Rounded Rectangle 12"/>
            <p:cNvSpPr/>
            <p:nvPr/>
          </p:nvSpPr>
          <p:spPr>
            <a:xfrm>
              <a:off x="1371278" y="2330128"/>
              <a:ext cx="1036577" cy="12122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1500" kern="1200" dirty="0" smtClean="0"/>
                <a:t>เป้าหมายหลักประกัน</a:t>
              </a:r>
              <a:endParaRPr lang="en-US" sz="1500" kern="1200" dirty="0"/>
            </a:p>
          </p:txBody>
        </p:sp>
      </p:grpSp>
      <p:grpSp>
        <p:nvGrpSpPr>
          <p:cNvPr id="7" name="Group 21"/>
          <p:cNvGrpSpPr/>
          <p:nvPr/>
        </p:nvGrpSpPr>
        <p:grpSpPr>
          <a:xfrm>
            <a:off x="3988325" y="3693160"/>
            <a:ext cx="1104513" cy="1280160"/>
            <a:chOff x="2464325" y="2296160"/>
            <a:chExt cx="1104513" cy="1280160"/>
          </a:xfrm>
        </p:grpSpPr>
        <p:sp>
          <p:nvSpPr>
            <p:cNvPr id="23" name="Rounded Rectangle 22"/>
            <p:cNvSpPr/>
            <p:nvPr/>
          </p:nvSpPr>
          <p:spPr>
            <a:xfrm>
              <a:off x="2464325" y="2296160"/>
              <a:ext cx="1104513" cy="1280160"/>
            </a:xfrm>
            <a:prstGeom prst="roundRect">
              <a:avLst>
                <a:gd name="adj" fmla="val 10500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Rounded Rectangle 14"/>
            <p:cNvSpPr/>
            <p:nvPr/>
          </p:nvSpPr>
          <p:spPr>
            <a:xfrm>
              <a:off x="2498293" y="2330128"/>
              <a:ext cx="1036577" cy="12122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1500" dirty="0" smtClean="0"/>
                <a:t>หลักประกันทางด้านต้นทุน</a:t>
              </a:r>
              <a:endParaRPr lang="en-US" sz="1500" kern="1200" dirty="0"/>
            </a:p>
          </p:txBody>
        </p:sp>
      </p:grpSp>
      <p:grpSp>
        <p:nvGrpSpPr>
          <p:cNvPr id="10" name="Group 24"/>
          <p:cNvGrpSpPr/>
          <p:nvPr/>
        </p:nvGrpSpPr>
        <p:grpSpPr>
          <a:xfrm>
            <a:off x="5115341" y="3693160"/>
            <a:ext cx="1104513" cy="1280160"/>
            <a:chOff x="3591341" y="2296160"/>
            <a:chExt cx="1104513" cy="1280160"/>
          </a:xfrm>
        </p:grpSpPr>
        <p:sp>
          <p:nvSpPr>
            <p:cNvPr id="26" name="Rounded Rectangle 25"/>
            <p:cNvSpPr/>
            <p:nvPr/>
          </p:nvSpPr>
          <p:spPr>
            <a:xfrm>
              <a:off x="3591341" y="2296160"/>
              <a:ext cx="1104513" cy="1280160"/>
            </a:xfrm>
            <a:prstGeom prst="roundRect">
              <a:avLst>
                <a:gd name="adj" fmla="val 10500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Rounded Rectangle 16"/>
            <p:cNvSpPr/>
            <p:nvPr/>
          </p:nvSpPr>
          <p:spPr>
            <a:xfrm>
              <a:off x="3625309" y="2330128"/>
              <a:ext cx="1036577" cy="12122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1500" dirty="0" smtClean="0"/>
                <a:t>หลักประกัน     การดำเนินงาน</a:t>
              </a:r>
              <a:endParaRPr lang="en-US" sz="1500" kern="1200" dirty="0"/>
            </a:p>
          </p:txBody>
        </p:sp>
      </p:grpSp>
      <p:grpSp>
        <p:nvGrpSpPr>
          <p:cNvPr id="13" name="Group 27"/>
          <p:cNvGrpSpPr/>
          <p:nvPr/>
        </p:nvGrpSpPr>
        <p:grpSpPr>
          <a:xfrm>
            <a:off x="6242357" y="3693160"/>
            <a:ext cx="1104513" cy="1280160"/>
            <a:chOff x="4718357" y="2296160"/>
            <a:chExt cx="1104513" cy="1280160"/>
          </a:xfrm>
        </p:grpSpPr>
        <p:sp>
          <p:nvSpPr>
            <p:cNvPr id="29" name="Rounded Rectangle 28"/>
            <p:cNvSpPr/>
            <p:nvPr/>
          </p:nvSpPr>
          <p:spPr>
            <a:xfrm>
              <a:off x="4718357" y="2296160"/>
              <a:ext cx="1104513" cy="1280160"/>
            </a:xfrm>
            <a:prstGeom prst="roundRect">
              <a:avLst>
                <a:gd name="adj" fmla="val 10500"/>
              </a:avLst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0" name="Rounded Rectangle 18"/>
            <p:cNvSpPr/>
            <p:nvPr/>
          </p:nvSpPr>
          <p:spPr>
            <a:xfrm>
              <a:off x="4752325" y="2330128"/>
              <a:ext cx="1036577" cy="12122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1500" dirty="0" smtClean="0"/>
                <a:t>หลักประกันทางด้านผลลัพธ์</a:t>
              </a:r>
              <a:endParaRPr lang="en-US" sz="15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 Single Corner Rectangle 8"/>
          <p:cNvSpPr/>
          <p:nvPr/>
        </p:nvSpPr>
        <p:spPr>
          <a:xfrm>
            <a:off x="4572000" y="3936999"/>
            <a:ext cx="3048000" cy="15240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99136" tIns="199136" rIns="199136" bIns="199136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800" kern="1200" dirty="0" smtClean="0"/>
              <a:t>สธ.</a:t>
            </a:r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sz="2800" kern="1200" dirty="0" smtClean="0"/>
              <a:t>(ระหว่างกรม)</a:t>
            </a:r>
            <a:endParaRPr lang="en-US" sz="2800" kern="1200" dirty="0"/>
          </a:p>
        </p:txBody>
      </p:sp>
      <p:grpSp>
        <p:nvGrpSpPr>
          <p:cNvPr id="25" name="Group 24"/>
          <p:cNvGrpSpPr/>
          <p:nvPr/>
        </p:nvGrpSpPr>
        <p:grpSpPr>
          <a:xfrm>
            <a:off x="1524000" y="1397000"/>
            <a:ext cx="3048000" cy="2032000"/>
            <a:chOff x="0" y="0"/>
            <a:chExt cx="3048000" cy="2032000"/>
          </a:xfrm>
        </p:grpSpPr>
        <p:sp>
          <p:nvSpPr>
            <p:cNvPr id="38" name="Round Single Corner Rectangle 37"/>
            <p:cNvSpPr/>
            <p:nvPr/>
          </p:nvSpPr>
          <p:spPr>
            <a:xfrm rot="16200000">
              <a:off x="508000" y="-508000"/>
              <a:ext cx="2032000" cy="3048000"/>
            </a:xfrm>
            <a:prstGeom prst="round1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39" name="Round Single Corner Rectangle 4"/>
            <p:cNvSpPr/>
            <p:nvPr/>
          </p:nvSpPr>
          <p:spPr>
            <a:xfrm rot="21600000">
              <a:off x="0" y="0"/>
              <a:ext cx="3048000" cy="1524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9136" tIns="199136" rIns="199136" bIns="199136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3200" b="1" kern="1200" dirty="0" smtClean="0"/>
                <a:t>สปสช.เขต</a:t>
              </a:r>
              <a:endParaRPr lang="en-US" sz="3200" b="1" kern="1200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4572000" y="1397000"/>
            <a:ext cx="3048000" cy="2032000"/>
            <a:chOff x="3048000" y="0"/>
            <a:chExt cx="3048000" cy="2032000"/>
          </a:xfrm>
        </p:grpSpPr>
        <p:sp>
          <p:nvSpPr>
            <p:cNvPr id="36" name="Round Single Corner Rectangle 35"/>
            <p:cNvSpPr/>
            <p:nvPr/>
          </p:nvSpPr>
          <p:spPr>
            <a:xfrm>
              <a:off x="3048000" y="0"/>
              <a:ext cx="3048000" cy="2032000"/>
            </a:xfrm>
            <a:prstGeom prst="round1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37" name="Round Single Corner Rectangle 6"/>
            <p:cNvSpPr/>
            <p:nvPr/>
          </p:nvSpPr>
          <p:spPr>
            <a:xfrm>
              <a:off x="3048000" y="0"/>
              <a:ext cx="3048000" cy="1524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9136" tIns="199136" rIns="199136" bIns="199136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3200" b="1" kern="1200" dirty="0" smtClean="0"/>
                <a:t>สธ.เขต</a:t>
              </a:r>
              <a:endParaRPr lang="en-US" sz="3200" b="1" kern="1200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524000" y="3429000"/>
            <a:ext cx="3048000" cy="2032000"/>
            <a:chOff x="0" y="2032000"/>
            <a:chExt cx="3048000" cy="2032000"/>
          </a:xfrm>
        </p:grpSpPr>
        <p:sp>
          <p:nvSpPr>
            <p:cNvPr id="34" name="Round Single Corner Rectangle 33"/>
            <p:cNvSpPr/>
            <p:nvPr/>
          </p:nvSpPr>
          <p:spPr>
            <a:xfrm rot="10800000">
              <a:off x="0" y="2032000"/>
              <a:ext cx="3048000" cy="2032000"/>
            </a:xfrm>
            <a:prstGeom prst="round1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</p:sp>
        <p:sp>
          <p:nvSpPr>
            <p:cNvPr id="35" name="Round Single Corner Rectangle 8"/>
            <p:cNvSpPr/>
            <p:nvPr/>
          </p:nvSpPr>
          <p:spPr>
            <a:xfrm rot="21600000">
              <a:off x="0" y="2539999"/>
              <a:ext cx="3048000" cy="1524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9136" tIns="199136" rIns="199136" bIns="199136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3200" b="1" kern="1200" dirty="0" smtClean="0"/>
                <a:t>สปสช.ส่วนกลาง</a:t>
              </a:r>
            </a:p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3200" b="1" kern="1200" dirty="0" smtClean="0"/>
                <a:t>(ระหว่างกลุ่มงาน)</a:t>
              </a:r>
              <a:endParaRPr lang="en-US" sz="3200" b="1" kern="1200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572000" y="3428999"/>
            <a:ext cx="3048000" cy="2032000"/>
            <a:chOff x="3048000" y="2031999"/>
            <a:chExt cx="3048000" cy="2032000"/>
          </a:xfrm>
        </p:grpSpPr>
        <p:sp>
          <p:nvSpPr>
            <p:cNvPr id="32" name="Round Single Corner Rectangle 31"/>
            <p:cNvSpPr/>
            <p:nvPr/>
          </p:nvSpPr>
          <p:spPr>
            <a:xfrm rot="5400000">
              <a:off x="3556000" y="1523999"/>
              <a:ext cx="2032000" cy="3048000"/>
            </a:xfrm>
            <a:prstGeom prst="round1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</p:sp>
        <p:sp>
          <p:nvSpPr>
            <p:cNvPr id="33" name="Round Single Corner Rectangle 10"/>
            <p:cNvSpPr/>
            <p:nvPr/>
          </p:nvSpPr>
          <p:spPr>
            <a:xfrm>
              <a:off x="3048000" y="2539999"/>
              <a:ext cx="3048000" cy="1524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9136" tIns="199136" rIns="199136" bIns="199136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3200" b="1" kern="1200" dirty="0" smtClean="0"/>
                <a:t>กสธ.</a:t>
              </a:r>
            </a:p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3200" b="1" kern="1200" dirty="0" smtClean="0"/>
                <a:t>(ระหว่างกรม)</a:t>
              </a:r>
              <a:endParaRPr lang="en-US" sz="3200" b="1" kern="12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657600" y="2920999"/>
            <a:ext cx="1828800" cy="1016000"/>
            <a:chOff x="2133600" y="1523999"/>
            <a:chExt cx="1828800" cy="1016000"/>
          </a:xfrm>
        </p:grpSpPr>
        <p:sp>
          <p:nvSpPr>
            <p:cNvPr id="30" name="Rounded Rectangle 29"/>
            <p:cNvSpPr/>
            <p:nvPr/>
          </p:nvSpPr>
          <p:spPr>
            <a:xfrm>
              <a:off x="2133600" y="1523999"/>
              <a:ext cx="1828800" cy="1016000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</p:sp>
        <p:sp>
          <p:nvSpPr>
            <p:cNvPr id="31" name="Rounded Rectangle 12"/>
            <p:cNvSpPr/>
            <p:nvPr/>
          </p:nvSpPr>
          <p:spPr>
            <a:xfrm>
              <a:off x="2183197" y="1573596"/>
              <a:ext cx="1729606" cy="9168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3200" b="1" kern="1200" dirty="0" smtClean="0"/>
                <a:t>จังหวัด</a:t>
              </a:r>
              <a:endParaRPr lang="en-US" sz="3200" b="1" kern="1200" dirty="0"/>
            </a:p>
          </p:txBody>
        </p:sp>
      </p:grpSp>
      <p:sp>
        <p:nvSpPr>
          <p:cNvPr id="40" name="Rounded Rectangle 39"/>
          <p:cNvSpPr/>
          <p:nvPr/>
        </p:nvSpPr>
        <p:spPr>
          <a:xfrm>
            <a:off x="1981200" y="304800"/>
            <a:ext cx="53340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/>
              <a:t>เขตสุขภาพ</a:t>
            </a:r>
            <a:r>
              <a:rPr lang="en-US" sz="3600" b="1" dirty="0" smtClean="0"/>
              <a:t>:</a:t>
            </a:r>
            <a:r>
              <a:rPr lang="th-TH" sz="3600" b="1" dirty="0" smtClean="0"/>
              <a:t>สภาพที่ไร้รอยต่อ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524106" y="2755428"/>
            <a:ext cx="1699969" cy="1402119"/>
            <a:chOff x="106" y="1330940"/>
            <a:chExt cx="1699969" cy="1402119"/>
          </a:xfrm>
        </p:grpSpPr>
        <p:sp>
          <p:nvSpPr>
            <p:cNvPr id="23" name="Rounded Rectangle 22"/>
            <p:cNvSpPr/>
            <p:nvPr/>
          </p:nvSpPr>
          <p:spPr>
            <a:xfrm>
              <a:off x="106" y="1330940"/>
              <a:ext cx="1699969" cy="1402119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</p:sp>
        <p:sp>
          <p:nvSpPr>
            <p:cNvPr id="24" name="Rounded Rectangle 4"/>
            <p:cNvSpPr/>
            <p:nvPr/>
          </p:nvSpPr>
          <p:spPr>
            <a:xfrm>
              <a:off x="32373" y="1363207"/>
              <a:ext cx="1635435" cy="10371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7625" tIns="47625" rIns="47625" bIns="47625" numCol="1" spcCol="1270" anchor="t" anchorCtr="0">
              <a:noAutofit/>
            </a:bodyPr>
            <a:lstStyle/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h-TH" sz="2400" b="1" kern="1200" dirty="0" smtClean="0"/>
                <a:t>มองทั้งเขต</a:t>
              </a:r>
              <a:endParaRPr lang="en-US" sz="2400" b="1" kern="1200" dirty="0"/>
            </a:p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h-TH" sz="2400" b="1" dirty="0" smtClean="0"/>
                <a:t>ไม่แยก</a:t>
              </a:r>
              <a:r>
                <a:rPr lang="th-TH" sz="2400" b="1" kern="1200" dirty="0" smtClean="0"/>
                <a:t>ฝ่าย</a:t>
              </a:r>
              <a:endParaRPr lang="en-US" sz="2400" b="1" kern="1200" dirty="0"/>
            </a:p>
          </p:txBody>
        </p:sp>
      </p:grpSp>
      <p:sp>
        <p:nvSpPr>
          <p:cNvPr id="6" name=" 5"/>
          <p:cNvSpPr/>
          <p:nvPr/>
        </p:nvSpPr>
        <p:spPr>
          <a:xfrm>
            <a:off x="2499710" y="3162152"/>
            <a:ext cx="1767229" cy="1767229"/>
          </a:xfrm>
          <a:prstGeom prst="leftCircularArrow">
            <a:avLst>
              <a:gd name="adj1" fmla="val 2550"/>
              <a:gd name="adj2" fmla="val 309429"/>
              <a:gd name="adj3" fmla="val 2084940"/>
              <a:gd name="adj4" fmla="val 9024489"/>
              <a:gd name="adj5" fmla="val 2975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7" name="Group 6"/>
          <p:cNvGrpSpPr/>
          <p:nvPr/>
        </p:nvGrpSpPr>
        <p:grpSpPr>
          <a:xfrm>
            <a:off x="1901877" y="3857093"/>
            <a:ext cx="1511084" cy="600908"/>
            <a:chOff x="377877" y="2432605"/>
            <a:chExt cx="1511084" cy="600908"/>
          </a:xfrm>
        </p:grpSpPr>
        <p:sp>
          <p:nvSpPr>
            <p:cNvPr id="21" name="Rounded Rectangle 20"/>
            <p:cNvSpPr/>
            <p:nvPr/>
          </p:nvSpPr>
          <p:spPr>
            <a:xfrm>
              <a:off x="377877" y="2432605"/>
              <a:ext cx="1511084" cy="60090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ounded Rectangle 7"/>
            <p:cNvSpPr/>
            <p:nvPr/>
          </p:nvSpPr>
          <p:spPr>
            <a:xfrm>
              <a:off x="395477" y="2450205"/>
              <a:ext cx="1475884" cy="56570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55245" tIns="36830" rIns="55245" bIns="36830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900" b="1" kern="1200" dirty="0" smtClean="0"/>
                <a:t>ปรับมุมมอง</a:t>
              </a:r>
              <a:endParaRPr lang="en-US" sz="2900" b="1" kern="12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627572" y="2755428"/>
            <a:ext cx="1699969" cy="1402119"/>
            <a:chOff x="2103572" y="1330940"/>
            <a:chExt cx="1699969" cy="1402119"/>
          </a:xfrm>
        </p:grpSpPr>
        <p:sp>
          <p:nvSpPr>
            <p:cNvPr id="19" name="Rounded Rectangle 18"/>
            <p:cNvSpPr/>
            <p:nvPr/>
          </p:nvSpPr>
          <p:spPr>
            <a:xfrm>
              <a:off x="2103572" y="1330940"/>
              <a:ext cx="1699969" cy="1402119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20" name="Rounded Rectangle 9"/>
            <p:cNvSpPr/>
            <p:nvPr/>
          </p:nvSpPr>
          <p:spPr>
            <a:xfrm>
              <a:off x="2135839" y="1663661"/>
              <a:ext cx="1635435" cy="10371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7625" tIns="47625" rIns="47625" bIns="47625" numCol="1" spcCol="1270" anchor="t" anchorCtr="0">
              <a:noAutofit/>
            </a:bodyPr>
            <a:lstStyle/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h-TH" sz="2400" b="1" dirty="0" smtClean="0"/>
                <a:t>ลบ</a:t>
              </a:r>
              <a:r>
                <a:rPr lang="th-TH" sz="2400" b="1" kern="1200" dirty="0" smtClean="0"/>
                <a:t>รอยต่อ</a:t>
              </a:r>
              <a:endParaRPr lang="en-US" sz="2400" b="1" kern="1200" dirty="0"/>
            </a:p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h-TH" sz="2400" b="1" dirty="0" smtClean="0"/>
                <a:t>เสริมพลังกัน</a:t>
              </a:r>
              <a:endParaRPr lang="en-US" sz="2400" b="1" kern="1200" dirty="0"/>
            </a:p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2400" b="1" kern="1200" dirty="0"/>
            </a:p>
          </p:txBody>
        </p:sp>
      </p:grpSp>
      <p:sp>
        <p:nvSpPr>
          <p:cNvPr id="9" name="Circular Arrow 8"/>
          <p:cNvSpPr/>
          <p:nvPr/>
        </p:nvSpPr>
        <p:spPr>
          <a:xfrm>
            <a:off x="4589009" y="1928618"/>
            <a:ext cx="1984448" cy="1984448"/>
          </a:xfrm>
          <a:prstGeom prst="circularArrow">
            <a:avLst>
              <a:gd name="adj1" fmla="val 2271"/>
              <a:gd name="adj2" fmla="val 273786"/>
              <a:gd name="adj3" fmla="val 19550703"/>
              <a:gd name="adj4" fmla="val 12575511"/>
              <a:gd name="adj5" fmla="val 265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4005343" y="2454973"/>
            <a:ext cx="1511084" cy="600908"/>
            <a:chOff x="2481343" y="1030485"/>
            <a:chExt cx="1511084" cy="600908"/>
          </a:xfrm>
        </p:grpSpPr>
        <p:sp>
          <p:nvSpPr>
            <p:cNvPr id="17" name="Rounded Rectangle 16"/>
            <p:cNvSpPr/>
            <p:nvPr/>
          </p:nvSpPr>
          <p:spPr>
            <a:xfrm>
              <a:off x="2481343" y="1030485"/>
              <a:ext cx="1511084" cy="60090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12"/>
            <p:cNvSpPr/>
            <p:nvPr/>
          </p:nvSpPr>
          <p:spPr>
            <a:xfrm>
              <a:off x="2498943" y="1048085"/>
              <a:ext cx="1475884" cy="565708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55245" tIns="36830" rIns="55245" bIns="36830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900" b="1" kern="1200" dirty="0" smtClean="0"/>
                <a:t>ปรับวิธี</a:t>
              </a:r>
              <a:endParaRPr lang="en-US" sz="2900" b="1" kern="12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731037" y="2755428"/>
            <a:ext cx="1699969" cy="1402119"/>
            <a:chOff x="4207037" y="1330940"/>
            <a:chExt cx="1699969" cy="1402119"/>
          </a:xfrm>
        </p:grpSpPr>
        <p:sp>
          <p:nvSpPr>
            <p:cNvPr id="15" name="Rounded Rectangle 14"/>
            <p:cNvSpPr/>
            <p:nvPr/>
          </p:nvSpPr>
          <p:spPr>
            <a:xfrm>
              <a:off x="4207037" y="1330940"/>
              <a:ext cx="1699969" cy="1402119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</p:sp>
        <p:sp>
          <p:nvSpPr>
            <p:cNvPr id="16" name="Rounded Rectangle 14"/>
            <p:cNvSpPr/>
            <p:nvPr/>
          </p:nvSpPr>
          <p:spPr>
            <a:xfrm>
              <a:off x="4239304" y="1363207"/>
              <a:ext cx="1635435" cy="10371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7625" tIns="47625" rIns="47625" bIns="47625" numCol="1" spcCol="1270" anchor="t" anchorCtr="0">
              <a:noAutofit/>
            </a:bodyPr>
            <a:lstStyle/>
            <a:p>
              <a:pPr marL="228600" lvl="1" indent="-22860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h-TH" sz="2500" b="1" dirty="0" smtClean="0"/>
                <a:t>ทำเรื่องใหญ่และใหม่</a:t>
              </a:r>
              <a:endParaRPr lang="en-US" sz="2500" b="1" kern="1200" dirty="0"/>
            </a:p>
            <a:p>
              <a:pPr marL="228600" lvl="1" indent="-22860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h-TH" sz="2500" b="1" kern="1200" dirty="0" smtClean="0"/>
                <a:t>พอใจ</a:t>
              </a:r>
              <a:r>
                <a:rPr lang="th-TH" sz="2500" b="1" dirty="0" smtClean="0"/>
                <a:t>ทำ</a:t>
              </a:r>
              <a:endParaRPr lang="en-US" sz="2500" b="1" kern="12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108809" y="3857093"/>
            <a:ext cx="1511084" cy="600908"/>
            <a:chOff x="4584809" y="2432605"/>
            <a:chExt cx="1511084" cy="600908"/>
          </a:xfrm>
        </p:grpSpPr>
        <p:sp>
          <p:nvSpPr>
            <p:cNvPr id="13" name="Rounded Rectangle 12"/>
            <p:cNvSpPr/>
            <p:nvPr/>
          </p:nvSpPr>
          <p:spPr>
            <a:xfrm>
              <a:off x="4584809" y="2432605"/>
              <a:ext cx="1511084" cy="60090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ounded Rectangle 16"/>
            <p:cNvSpPr/>
            <p:nvPr/>
          </p:nvSpPr>
          <p:spPr>
            <a:xfrm>
              <a:off x="4602409" y="2450205"/>
              <a:ext cx="1475884" cy="5657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5245" tIns="36830" rIns="55245" bIns="36830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900" b="1" kern="1200" dirty="0" smtClean="0"/>
                <a:t>ปรับผลผลิต</a:t>
              </a:r>
              <a:endParaRPr lang="en-US" sz="2900" b="1" kern="1200" dirty="0"/>
            </a:p>
          </p:txBody>
        </p:sp>
      </p:grpSp>
      <p:sp>
        <p:nvSpPr>
          <p:cNvPr id="26" name="Rounded Rectangle 25"/>
          <p:cNvSpPr/>
          <p:nvPr/>
        </p:nvSpPr>
        <p:spPr>
          <a:xfrm>
            <a:off x="2057400" y="609600"/>
            <a:ext cx="4648200" cy="8382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4000" b="1" dirty="0" smtClean="0"/>
              <a:t>กระบวนทัศน์เขตสุขภาพ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ircular Arrow 57"/>
          <p:cNvSpPr/>
          <p:nvPr/>
        </p:nvSpPr>
        <p:spPr>
          <a:xfrm>
            <a:off x="2819867" y="1386716"/>
            <a:ext cx="4054539" cy="4054539"/>
          </a:xfrm>
          <a:prstGeom prst="circularArrow">
            <a:avLst>
              <a:gd name="adj1" fmla="val 5544"/>
              <a:gd name="adj2" fmla="val 330680"/>
              <a:gd name="adj3" fmla="val 13815233"/>
              <a:gd name="adj4" fmla="val 17362087"/>
              <a:gd name="adj5" fmla="val 5757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59" name="Group 58"/>
          <p:cNvGrpSpPr/>
          <p:nvPr/>
        </p:nvGrpSpPr>
        <p:grpSpPr>
          <a:xfrm>
            <a:off x="3913984" y="1410314"/>
            <a:ext cx="1866304" cy="933152"/>
            <a:chOff x="2114847" y="1515"/>
            <a:chExt cx="1866304" cy="933152"/>
          </a:xfrm>
        </p:grpSpPr>
        <p:sp>
          <p:nvSpPr>
            <p:cNvPr id="69" name="Rounded Rectangle 68"/>
            <p:cNvSpPr/>
            <p:nvPr/>
          </p:nvSpPr>
          <p:spPr>
            <a:xfrm>
              <a:off x="2114847" y="1515"/>
              <a:ext cx="1866304" cy="93315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70" name="Rounded Rectangle 5"/>
            <p:cNvSpPr/>
            <p:nvPr/>
          </p:nvSpPr>
          <p:spPr>
            <a:xfrm>
              <a:off x="2160400" y="47068"/>
              <a:ext cx="1775198" cy="8420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400" b="1" kern="1200" dirty="0" smtClean="0"/>
                <a:t>นิยามความเข้าใจ</a:t>
              </a:r>
              <a:endParaRPr lang="en-US" sz="2400" b="1" kern="1200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5638800" y="3581400"/>
            <a:ext cx="1866304" cy="933152"/>
            <a:chOff x="3131137" y="3129332"/>
            <a:chExt cx="1866304" cy="933152"/>
          </a:xfrm>
        </p:grpSpPr>
        <p:sp>
          <p:nvSpPr>
            <p:cNvPr id="67" name="Rounded Rectangle 66"/>
            <p:cNvSpPr/>
            <p:nvPr/>
          </p:nvSpPr>
          <p:spPr>
            <a:xfrm>
              <a:off x="3131137" y="3129332"/>
              <a:ext cx="1866304" cy="933152"/>
            </a:xfrm>
            <a:prstGeom prst="round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</p:sp>
        <p:sp>
          <p:nvSpPr>
            <p:cNvPr id="68" name="Rounded Rectangle 7"/>
            <p:cNvSpPr/>
            <p:nvPr/>
          </p:nvSpPr>
          <p:spPr>
            <a:xfrm>
              <a:off x="3176690" y="3174885"/>
              <a:ext cx="1775198" cy="8420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400" b="1" kern="1200" dirty="0" smtClean="0"/>
                <a:t>หา</a:t>
              </a:r>
              <a:r>
                <a:rPr lang="th-TH" sz="2400" b="1" kern="1200" dirty="0" smtClean="0"/>
                <a:t>จุดเปลี่ยน</a:t>
              </a:r>
              <a:endParaRPr lang="en-US" sz="2400" b="1" kern="1200" dirty="0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3962400" y="4724400"/>
            <a:ext cx="1866304" cy="933152"/>
            <a:chOff x="1098558" y="3129332"/>
            <a:chExt cx="1866304" cy="933152"/>
          </a:xfrm>
        </p:grpSpPr>
        <p:sp>
          <p:nvSpPr>
            <p:cNvPr id="65" name="Rounded Rectangle 64"/>
            <p:cNvSpPr/>
            <p:nvPr/>
          </p:nvSpPr>
          <p:spPr>
            <a:xfrm>
              <a:off x="1098558" y="3129332"/>
              <a:ext cx="1866304" cy="933152"/>
            </a:xfrm>
            <a:prstGeom prst="round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</p:sp>
        <p:sp>
          <p:nvSpPr>
            <p:cNvPr id="66" name="Rounded Rectangle 9"/>
            <p:cNvSpPr/>
            <p:nvPr/>
          </p:nvSpPr>
          <p:spPr>
            <a:xfrm>
              <a:off x="1144111" y="3174885"/>
              <a:ext cx="1775198" cy="8420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400" b="1" dirty="0" smtClean="0"/>
                <a:t>วางยุทธศาสตร์เขต</a:t>
              </a:r>
              <a:endParaRPr lang="en-US" sz="2400" b="1" kern="1200" dirty="0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2133600" y="2362200"/>
            <a:ext cx="1866304" cy="933152"/>
            <a:chOff x="470456" y="1196235"/>
            <a:chExt cx="1866304" cy="933152"/>
          </a:xfrm>
        </p:grpSpPr>
        <p:sp>
          <p:nvSpPr>
            <p:cNvPr id="63" name="Rounded Rectangle 62"/>
            <p:cNvSpPr/>
            <p:nvPr/>
          </p:nvSpPr>
          <p:spPr>
            <a:xfrm>
              <a:off x="470456" y="1196235"/>
              <a:ext cx="1866304" cy="933152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ounded Rectangle 11"/>
            <p:cNvSpPr/>
            <p:nvPr/>
          </p:nvSpPr>
          <p:spPr>
            <a:xfrm>
              <a:off x="516009" y="1241788"/>
              <a:ext cx="1775198" cy="8420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400" b="1" dirty="0" smtClean="0"/>
                <a:t>ติดตามประเมินผล</a:t>
              </a:r>
              <a:endParaRPr lang="en-US" sz="2400" b="1" kern="1200" dirty="0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5638800" y="2438400"/>
            <a:ext cx="1866304" cy="933152"/>
            <a:chOff x="470456" y="1196235"/>
            <a:chExt cx="1866304" cy="933152"/>
          </a:xfrm>
        </p:grpSpPr>
        <p:sp>
          <p:nvSpPr>
            <p:cNvPr id="72" name="Rounded Rectangle 71"/>
            <p:cNvSpPr/>
            <p:nvPr/>
          </p:nvSpPr>
          <p:spPr>
            <a:xfrm>
              <a:off x="470456" y="1196235"/>
              <a:ext cx="1866304" cy="933152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73" name="Rounded Rectangle 11"/>
            <p:cNvSpPr/>
            <p:nvPr/>
          </p:nvSpPr>
          <p:spPr>
            <a:xfrm>
              <a:off x="516009" y="1241788"/>
              <a:ext cx="1775198" cy="8420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400" b="1" dirty="0" smtClean="0"/>
                <a:t>มองระบบใหม่</a:t>
              </a:r>
              <a:endParaRPr lang="en-US" sz="2400" b="1" kern="1200" dirty="0"/>
            </a:p>
          </p:txBody>
        </p:sp>
      </p:grpSp>
      <p:sp>
        <p:nvSpPr>
          <p:cNvPr id="74" name="Rounded Rectangle 73"/>
          <p:cNvSpPr/>
          <p:nvPr/>
        </p:nvSpPr>
        <p:spPr>
          <a:xfrm>
            <a:off x="2743200" y="304800"/>
            <a:ext cx="4191000" cy="60960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/>
              <a:t>รวมพลังขับเคลื่อนเขตสุขภาพ</a:t>
            </a:r>
            <a:endParaRPr lang="en-US" sz="3200" b="1" dirty="0"/>
          </a:p>
        </p:txBody>
      </p:sp>
      <p:grpSp>
        <p:nvGrpSpPr>
          <p:cNvPr id="75" name="Group 74"/>
          <p:cNvGrpSpPr/>
          <p:nvPr/>
        </p:nvGrpSpPr>
        <p:grpSpPr>
          <a:xfrm>
            <a:off x="2133600" y="3657600"/>
            <a:ext cx="1866304" cy="933152"/>
            <a:chOff x="470456" y="1196235"/>
            <a:chExt cx="1866304" cy="933152"/>
          </a:xfrm>
        </p:grpSpPr>
        <p:sp>
          <p:nvSpPr>
            <p:cNvPr id="76" name="Rounded Rectangle 75"/>
            <p:cNvSpPr/>
            <p:nvPr/>
          </p:nvSpPr>
          <p:spPr>
            <a:xfrm>
              <a:off x="470456" y="1196235"/>
              <a:ext cx="1866304" cy="933152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</p:sp>
        <p:sp>
          <p:nvSpPr>
            <p:cNvPr id="77" name="Rounded Rectangle 11"/>
            <p:cNvSpPr/>
            <p:nvPr/>
          </p:nvSpPr>
          <p:spPr>
            <a:xfrm>
              <a:off x="516009" y="1241788"/>
              <a:ext cx="1775198" cy="8420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400" b="1" kern="1200" dirty="0" smtClean="0"/>
                <a:t>สร้างกลไก</a:t>
              </a:r>
              <a:r>
                <a:rPr lang="en-US" sz="2400" b="1" kern="1200" dirty="0" smtClean="0"/>
                <a:t>+</a:t>
              </a:r>
              <a:r>
                <a:rPr lang="th-TH" sz="2400" b="1" kern="1200" dirty="0" smtClean="0"/>
                <a:t>ขับเคลื่อน</a:t>
              </a:r>
              <a:endParaRPr lang="en-US" sz="2400" b="1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037708" y="2894708"/>
            <a:ext cx="1068585" cy="1068585"/>
            <a:chOff x="2513707" y="1497707"/>
            <a:chExt cx="1068585" cy="1068585"/>
          </a:xfrm>
        </p:grpSpPr>
        <p:sp>
          <p:nvSpPr>
            <p:cNvPr id="26" name="Oval 25"/>
            <p:cNvSpPr/>
            <p:nvPr/>
          </p:nvSpPr>
          <p:spPr>
            <a:xfrm>
              <a:off x="2513707" y="1497707"/>
              <a:ext cx="1068585" cy="1068585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27" name="Oval 4"/>
            <p:cNvSpPr/>
            <p:nvPr/>
          </p:nvSpPr>
          <p:spPr>
            <a:xfrm>
              <a:off x="2670198" y="1654198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kern="1200" dirty="0" smtClean="0"/>
                <a:t>เป้าหมาย</a:t>
              </a:r>
            </a:p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kern="1200" dirty="0" smtClean="0"/>
                <a:t>(ผู้</a:t>
              </a:r>
              <a:r>
                <a:rPr lang="th-TH" b="1" dirty="0" smtClean="0"/>
                <a:t>มี</a:t>
              </a:r>
              <a:r>
                <a:rPr lang="th-TH" b="1" kern="1200" dirty="0" smtClean="0"/>
                <a:t>สิทธิ)</a:t>
              </a:r>
              <a:endParaRPr lang="en-US" b="1" kern="1200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390341" y="2574549"/>
            <a:ext cx="363319" cy="226246"/>
            <a:chOff x="2866340" y="1177548"/>
            <a:chExt cx="363319" cy="226246"/>
          </a:xfrm>
        </p:grpSpPr>
        <p:sp>
          <p:nvSpPr>
            <p:cNvPr id="24" name="Right Arrow 23"/>
            <p:cNvSpPr/>
            <p:nvPr/>
          </p:nvSpPr>
          <p:spPr>
            <a:xfrm rot="16200000">
              <a:off x="2934877" y="1109011"/>
              <a:ext cx="226245" cy="36331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ight Arrow 6"/>
            <p:cNvSpPr/>
            <p:nvPr/>
          </p:nvSpPr>
          <p:spPr>
            <a:xfrm rot="16200000">
              <a:off x="2968814" y="1215612"/>
              <a:ext cx="158372" cy="217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b="1" kern="120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037708" y="1399244"/>
            <a:ext cx="1068585" cy="1068585"/>
            <a:chOff x="2513707" y="2243"/>
            <a:chExt cx="1068585" cy="1068585"/>
          </a:xfrm>
        </p:grpSpPr>
        <p:sp>
          <p:nvSpPr>
            <p:cNvPr id="22" name="Oval 21"/>
            <p:cNvSpPr/>
            <p:nvPr/>
          </p:nvSpPr>
          <p:spPr>
            <a:xfrm>
              <a:off x="2513707" y="2243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</p:sp>
        <p:sp>
          <p:nvSpPr>
            <p:cNvPr id="23" name="Oval 8"/>
            <p:cNvSpPr/>
            <p:nvPr/>
          </p:nvSpPr>
          <p:spPr>
            <a:xfrm>
              <a:off x="2670198" y="158734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kern="1200" dirty="0" smtClean="0"/>
                <a:t>มองทั้งเขต</a:t>
              </a:r>
              <a:endParaRPr lang="en-US" b="1" kern="12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200207" y="3247341"/>
            <a:ext cx="226245" cy="363319"/>
            <a:chOff x="3676206" y="1850340"/>
            <a:chExt cx="226245" cy="363319"/>
          </a:xfrm>
        </p:grpSpPr>
        <p:sp>
          <p:nvSpPr>
            <p:cNvPr id="20" name="Right Arrow 19"/>
            <p:cNvSpPr/>
            <p:nvPr/>
          </p:nvSpPr>
          <p:spPr>
            <a:xfrm>
              <a:off x="3676206" y="1850340"/>
              <a:ext cx="226245" cy="36331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ight Arrow 10"/>
            <p:cNvSpPr/>
            <p:nvPr/>
          </p:nvSpPr>
          <p:spPr>
            <a:xfrm>
              <a:off x="3676206" y="1923004"/>
              <a:ext cx="158372" cy="217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b="1" kern="120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533171" y="2894708"/>
            <a:ext cx="1068585" cy="1068585"/>
            <a:chOff x="4009170" y="1497707"/>
            <a:chExt cx="1068585" cy="1068585"/>
          </a:xfrm>
        </p:grpSpPr>
        <p:sp>
          <p:nvSpPr>
            <p:cNvPr id="18" name="Oval 17"/>
            <p:cNvSpPr/>
            <p:nvPr/>
          </p:nvSpPr>
          <p:spPr>
            <a:xfrm>
              <a:off x="4009170" y="1497707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</p:sp>
        <p:sp>
          <p:nvSpPr>
            <p:cNvPr id="19" name="Oval 12"/>
            <p:cNvSpPr/>
            <p:nvPr/>
          </p:nvSpPr>
          <p:spPr>
            <a:xfrm>
              <a:off x="4165661" y="1654198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kern="1200" dirty="0" smtClean="0"/>
                <a:t>ทำข้ามจังหวัด</a:t>
              </a:r>
              <a:endParaRPr lang="en-US" b="1" kern="12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037708" y="4390171"/>
            <a:ext cx="1068585" cy="1068585"/>
            <a:chOff x="2513707" y="2993170"/>
            <a:chExt cx="1068585" cy="1068585"/>
          </a:xfrm>
        </p:grpSpPr>
        <p:sp>
          <p:nvSpPr>
            <p:cNvPr id="16" name="Oval 15"/>
            <p:cNvSpPr/>
            <p:nvPr/>
          </p:nvSpPr>
          <p:spPr>
            <a:xfrm>
              <a:off x="2513707" y="2993170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</p:sp>
        <p:sp>
          <p:nvSpPr>
            <p:cNvPr id="17" name="Oval 14"/>
            <p:cNvSpPr/>
            <p:nvPr/>
          </p:nvSpPr>
          <p:spPr>
            <a:xfrm>
              <a:off x="2670198" y="3149661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kern="1200" dirty="0" smtClean="0"/>
                <a:t>ตั้งหน่วยนับใหม่</a:t>
              </a:r>
              <a:endParaRPr lang="en-US" b="1" kern="12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717549" y="3247341"/>
            <a:ext cx="226245" cy="363319"/>
            <a:chOff x="2193548" y="1850340"/>
            <a:chExt cx="226245" cy="363319"/>
          </a:xfrm>
        </p:grpSpPr>
        <p:sp>
          <p:nvSpPr>
            <p:cNvPr id="14" name="Right Arrow 13"/>
            <p:cNvSpPr/>
            <p:nvPr/>
          </p:nvSpPr>
          <p:spPr>
            <a:xfrm rot="10800000">
              <a:off x="2193548" y="1850340"/>
              <a:ext cx="226245" cy="36331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ight Arrow 16"/>
            <p:cNvSpPr/>
            <p:nvPr/>
          </p:nvSpPr>
          <p:spPr>
            <a:xfrm rot="21600000">
              <a:off x="2261421" y="1923004"/>
              <a:ext cx="158372" cy="217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b="1" kern="120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542244" y="2894708"/>
            <a:ext cx="1068585" cy="1068585"/>
            <a:chOff x="1018243" y="1497707"/>
            <a:chExt cx="1068585" cy="1068585"/>
          </a:xfrm>
        </p:grpSpPr>
        <p:sp>
          <p:nvSpPr>
            <p:cNvPr id="12" name="Oval 11"/>
            <p:cNvSpPr/>
            <p:nvPr/>
          </p:nvSpPr>
          <p:spPr>
            <a:xfrm>
              <a:off x="1018243" y="1497707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sp>
        <p:sp>
          <p:nvSpPr>
            <p:cNvPr id="13" name="Oval 18"/>
            <p:cNvSpPr/>
            <p:nvPr/>
          </p:nvSpPr>
          <p:spPr>
            <a:xfrm>
              <a:off x="1174734" y="1654198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kern="1200" dirty="0" smtClean="0"/>
                <a:t>จัดกลุ่มใหม่</a:t>
              </a:r>
              <a:endParaRPr lang="en-US" b="1" kern="1200" dirty="0"/>
            </a:p>
          </p:txBody>
        </p:sp>
      </p:grpSp>
      <p:grpSp>
        <p:nvGrpSpPr>
          <p:cNvPr id="28" name="Group 27"/>
          <p:cNvGrpSpPr/>
          <p:nvPr/>
        </p:nvGrpSpPr>
        <p:grpSpPr>
          <a:xfrm rot="5400000">
            <a:off x="4488137" y="3970063"/>
            <a:ext cx="226245" cy="363319"/>
            <a:chOff x="3676206" y="1850340"/>
            <a:chExt cx="226245" cy="363319"/>
          </a:xfrm>
        </p:grpSpPr>
        <p:sp>
          <p:nvSpPr>
            <p:cNvPr id="29" name="Right Arrow 28"/>
            <p:cNvSpPr/>
            <p:nvPr/>
          </p:nvSpPr>
          <p:spPr>
            <a:xfrm>
              <a:off x="3676206" y="1850340"/>
              <a:ext cx="226245" cy="36331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ight Arrow 10"/>
            <p:cNvSpPr/>
            <p:nvPr/>
          </p:nvSpPr>
          <p:spPr>
            <a:xfrm>
              <a:off x="3676206" y="1923004"/>
              <a:ext cx="158372" cy="217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b="1" kern="1200"/>
            </a:p>
          </p:txBody>
        </p:sp>
      </p:grpSp>
      <p:sp>
        <p:nvSpPr>
          <p:cNvPr id="31" name="Rounded Rectangle 30"/>
          <p:cNvSpPr/>
          <p:nvPr/>
        </p:nvSpPr>
        <p:spPr>
          <a:xfrm>
            <a:off x="2971800" y="304800"/>
            <a:ext cx="3276600" cy="6096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 smtClean="0"/>
              <a:t>การขับเคลื่อนเป้าหมายของหลักประกัน</a:t>
            </a:r>
            <a:endParaRPr lang="en-US" sz="2000" b="1" dirty="0"/>
          </a:p>
        </p:txBody>
      </p:sp>
      <p:grpSp>
        <p:nvGrpSpPr>
          <p:cNvPr id="35" name="Group 34"/>
          <p:cNvGrpSpPr/>
          <p:nvPr/>
        </p:nvGrpSpPr>
        <p:grpSpPr>
          <a:xfrm>
            <a:off x="5181600" y="4038600"/>
            <a:ext cx="1068585" cy="1068585"/>
            <a:chOff x="4009170" y="1497707"/>
            <a:chExt cx="1068585" cy="1068585"/>
          </a:xfrm>
        </p:grpSpPr>
        <p:sp>
          <p:nvSpPr>
            <p:cNvPr id="36" name="Oval 35"/>
            <p:cNvSpPr/>
            <p:nvPr/>
          </p:nvSpPr>
          <p:spPr>
            <a:xfrm>
              <a:off x="4009170" y="1497707"/>
              <a:ext cx="1068585" cy="106858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Oval 12"/>
            <p:cNvSpPr/>
            <p:nvPr/>
          </p:nvSpPr>
          <p:spPr>
            <a:xfrm>
              <a:off x="4165661" y="1654198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dirty="0" smtClean="0"/>
                <a:t>ผู้รอคิว</a:t>
              </a:r>
              <a:r>
                <a:rPr lang="en-US" b="1" dirty="0" smtClean="0"/>
                <a:t>(Back</a:t>
              </a:r>
            </a:p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 smtClean="0"/>
                <a:t>lock)</a:t>
              </a:r>
            </a:p>
          </p:txBody>
        </p:sp>
      </p:grpSp>
      <p:sp>
        <p:nvSpPr>
          <p:cNvPr id="33" name="Rounded Rectangle 32"/>
          <p:cNvSpPr/>
          <p:nvPr/>
        </p:nvSpPr>
        <p:spPr>
          <a:xfrm>
            <a:off x="2209800" y="5867400"/>
            <a:ext cx="4724400" cy="5334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 smtClean="0"/>
              <a:t>เป้าหมาย หมายถึง ผู้มีสิทธิหลักประกัน กลุ่มผู้ป่วย ชุมชนท้องถิ่น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4037708" y="2894708"/>
            <a:ext cx="1068585" cy="1068585"/>
            <a:chOff x="2513707" y="1497707"/>
            <a:chExt cx="1068585" cy="1068585"/>
          </a:xfrm>
        </p:grpSpPr>
        <p:sp>
          <p:nvSpPr>
            <p:cNvPr id="26" name="Oval 25"/>
            <p:cNvSpPr/>
            <p:nvPr/>
          </p:nvSpPr>
          <p:spPr>
            <a:xfrm>
              <a:off x="2513707" y="1497707"/>
              <a:ext cx="1068585" cy="1068585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27" name="Oval 4"/>
            <p:cNvSpPr/>
            <p:nvPr/>
          </p:nvSpPr>
          <p:spPr>
            <a:xfrm>
              <a:off x="2670198" y="1654198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dirty="0" smtClean="0"/>
                <a:t>ปัจจัยต้นทุน</a:t>
              </a:r>
              <a:endParaRPr lang="th-TH" b="1" kern="1200" dirty="0" smtClean="0"/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4390341" y="2574549"/>
            <a:ext cx="363319" cy="226246"/>
            <a:chOff x="2866340" y="1177548"/>
            <a:chExt cx="363319" cy="226246"/>
          </a:xfrm>
        </p:grpSpPr>
        <p:sp>
          <p:nvSpPr>
            <p:cNvPr id="24" name="Right Arrow 23"/>
            <p:cNvSpPr/>
            <p:nvPr/>
          </p:nvSpPr>
          <p:spPr>
            <a:xfrm rot="16200000">
              <a:off x="2934877" y="1109011"/>
              <a:ext cx="226245" cy="36331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ight Arrow 6"/>
            <p:cNvSpPr/>
            <p:nvPr/>
          </p:nvSpPr>
          <p:spPr>
            <a:xfrm rot="16200000">
              <a:off x="2968814" y="1215612"/>
              <a:ext cx="158372" cy="217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b="1" kern="1200"/>
            </a:p>
          </p:txBody>
        </p:sp>
      </p:grpSp>
      <p:grpSp>
        <p:nvGrpSpPr>
          <p:cNvPr id="4" name="Group 5"/>
          <p:cNvGrpSpPr/>
          <p:nvPr/>
        </p:nvGrpSpPr>
        <p:grpSpPr>
          <a:xfrm>
            <a:off x="4037708" y="1399244"/>
            <a:ext cx="1068585" cy="1068585"/>
            <a:chOff x="2513707" y="2243"/>
            <a:chExt cx="1068585" cy="1068585"/>
          </a:xfrm>
        </p:grpSpPr>
        <p:sp>
          <p:nvSpPr>
            <p:cNvPr id="22" name="Oval 21"/>
            <p:cNvSpPr/>
            <p:nvPr/>
          </p:nvSpPr>
          <p:spPr>
            <a:xfrm>
              <a:off x="2513707" y="2243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</p:sp>
        <p:sp>
          <p:nvSpPr>
            <p:cNvPr id="23" name="Oval 8"/>
            <p:cNvSpPr/>
            <p:nvPr/>
          </p:nvSpPr>
          <p:spPr>
            <a:xfrm>
              <a:off x="2670198" y="158734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kern="1200" dirty="0" smtClean="0"/>
                <a:t>มองทั้งเขต</a:t>
              </a:r>
              <a:endParaRPr lang="en-US" b="1" kern="1200" dirty="0"/>
            </a:p>
          </p:txBody>
        </p:sp>
      </p:grpSp>
      <p:grpSp>
        <p:nvGrpSpPr>
          <p:cNvPr id="5" name="Group 6"/>
          <p:cNvGrpSpPr/>
          <p:nvPr/>
        </p:nvGrpSpPr>
        <p:grpSpPr>
          <a:xfrm>
            <a:off x="5200207" y="3247341"/>
            <a:ext cx="226245" cy="363319"/>
            <a:chOff x="3676206" y="1850340"/>
            <a:chExt cx="226245" cy="363319"/>
          </a:xfrm>
        </p:grpSpPr>
        <p:sp>
          <p:nvSpPr>
            <p:cNvPr id="20" name="Right Arrow 19"/>
            <p:cNvSpPr/>
            <p:nvPr/>
          </p:nvSpPr>
          <p:spPr>
            <a:xfrm>
              <a:off x="3676206" y="1850340"/>
              <a:ext cx="226245" cy="36331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ight Arrow 10"/>
            <p:cNvSpPr/>
            <p:nvPr/>
          </p:nvSpPr>
          <p:spPr>
            <a:xfrm>
              <a:off x="3676206" y="1923004"/>
              <a:ext cx="158372" cy="217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b="1" kern="1200"/>
            </a:p>
          </p:txBody>
        </p:sp>
      </p:grpSp>
      <p:grpSp>
        <p:nvGrpSpPr>
          <p:cNvPr id="6" name="Group 7"/>
          <p:cNvGrpSpPr/>
          <p:nvPr/>
        </p:nvGrpSpPr>
        <p:grpSpPr>
          <a:xfrm>
            <a:off x="5533171" y="2894708"/>
            <a:ext cx="1068585" cy="1068585"/>
            <a:chOff x="4009170" y="1497707"/>
            <a:chExt cx="1068585" cy="1068585"/>
          </a:xfrm>
        </p:grpSpPr>
        <p:sp>
          <p:nvSpPr>
            <p:cNvPr id="18" name="Oval 17"/>
            <p:cNvSpPr/>
            <p:nvPr/>
          </p:nvSpPr>
          <p:spPr>
            <a:xfrm>
              <a:off x="4009170" y="1497707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</p:sp>
        <p:sp>
          <p:nvSpPr>
            <p:cNvPr id="19" name="Oval 12"/>
            <p:cNvSpPr/>
            <p:nvPr/>
          </p:nvSpPr>
          <p:spPr>
            <a:xfrm>
              <a:off x="4165661" y="1654198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kern="1200" dirty="0" smtClean="0"/>
                <a:t>มัดเงินรวม</a:t>
              </a:r>
              <a:endParaRPr lang="en-US" b="1" kern="1200" dirty="0"/>
            </a:p>
          </p:txBody>
        </p:sp>
      </p:grpSp>
      <p:grpSp>
        <p:nvGrpSpPr>
          <p:cNvPr id="7" name="Group 8"/>
          <p:cNvGrpSpPr/>
          <p:nvPr/>
        </p:nvGrpSpPr>
        <p:grpSpPr>
          <a:xfrm>
            <a:off x="4037708" y="4390171"/>
            <a:ext cx="1068585" cy="1068585"/>
            <a:chOff x="2513707" y="2993170"/>
            <a:chExt cx="1068585" cy="1068585"/>
          </a:xfrm>
        </p:grpSpPr>
        <p:sp>
          <p:nvSpPr>
            <p:cNvPr id="16" name="Oval 15"/>
            <p:cNvSpPr/>
            <p:nvPr/>
          </p:nvSpPr>
          <p:spPr>
            <a:xfrm>
              <a:off x="2513707" y="2993170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</p:sp>
        <p:sp>
          <p:nvSpPr>
            <p:cNvPr id="17" name="Oval 14"/>
            <p:cNvSpPr/>
            <p:nvPr/>
          </p:nvSpPr>
          <p:spPr>
            <a:xfrm>
              <a:off x="2670198" y="3149661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dirty="0" smtClean="0"/>
                <a:t>พัฒนาข้อมูลรวม</a:t>
              </a:r>
              <a:endParaRPr lang="en-US" b="1" kern="1200" dirty="0"/>
            </a:p>
          </p:txBody>
        </p:sp>
      </p:grpSp>
      <p:grpSp>
        <p:nvGrpSpPr>
          <p:cNvPr id="8" name="Group 9"/>
          <p:cNvGrpSpPr/>
          <p:nvPr/>
        </p:nvGrpSpPr>
        <p:grpSpPr>
          <a:xfrm>
            <a:off x="3717549" y="3247341"/>
            <a:ext cx="226245" cy="363319"/>
            <a:chOff x="2193548" y="1850340"/>
            <a:chExt cx="226245" cy="363319"/>
          </a:xfrm>
        </p:grpSpPr>
        <p:sp>
          <p:nvSpPr>
            <p:cNvPr id="14" name="Right Arrow 13"/>
            <p:cNvSpPr/>
            <p:nvPr/>
          </p:nvSpPr>
          <p:spPr>
            <a:xfrm rot="10800000">
              <a:off x="2193548" y="1850340"/>
              <a:ext cx="226245" cy="36331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ight Arrow 16"/>
            <p:cNvSpPr/>
            <p:nvPr/>
          </p:nvSpPr>
          <p:spPr>
            <a:xfrm rot="21600000">
              <a:off x="2261421" y="1923004"/>
              <a:ext cx="158372" cy="217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b="1" kern="1200"/>
            </a:p>
          </p:txBody>
        </p:sp>
      </p:grpSp>
      <p:grpSp>
        <p:nvGrpSpPr>
          <p:cNvPr id="9" name="Group 10"/>
          <p:cNvGrpSpPr/>
          <p:nvPr/>
        </p:nvGrpSpPr>
        <p:grpSpPr>
          <a:xfrm>
            <a:off x="2542244" y="2894708"/>
            <a:ext cx="1068585" cy="1068585"/>
            <a:chOff x="1018243" y="1497707"/>
            <a:chExt cx="1068585" cy="1068585"/>
          </a:xfrm>
        </p:grpSpPr>
        <p:sp>
          <p:nvSpPr>
            <p:cNvPr id="12" name="Oval 11"/>
            <p:cNvSpPr/>
            <p:nvPr/>
          </p:nvSpPr>
          <p:spPr>
            <a:xfrm>
              <a:off x="1018243" y="1497707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sp>
        <p:sp>
          <p:nvSpPr>
            <p:cNvPr id="13" name="Oval 18"/>
            <p:cNvSpPr/>
            <p:nvPr/>
          </p:nvSpPr>
          <p:spPr>
            <a:xfrm>
              <a:off x="1174734" y="1654198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kern="1200" dirty="0" smtClean="0"/>
                <a:t>เสริมพลังกำลังคน</a:t>
              </a:r>
              <a:endParaRPr lang="en-US" b="1" kern="1200" dirty="0"/>
            </a:p>
          </p:txBody>
        </p:sp>
      </p:grpSp>
      <p:grpSp>
        <p:nvGrpSpPr>
          <p:cNvPr id="10" name="Group 27"/>
          <p:cNvGrpSpPr/>
          <p:nvPr/>
        </p:nvGrpSpPr>
        <p:grpSpPr>
          <a:xfrm rot="5400000">
            <a:off x="4488137" y="3970063"/>
            <a:ext cx="226245" cy="363319"/>
            <a:chOff x="3676206" y="1850340"/>
            <a:chExt cx="226245" cy="363319"/>
          </a:xfrm>
        </p:grpSpPr>
        <p:sp>
          <p:nvSpPr>
            <p:cNvPr id="29" name="Right Arrow 28"/>
            <p:cNvSpPr/>
            <p:nvPr/>
          </p:nvSpPr>
          <p:spPr>
            <a:xfrm>
              <a:off x="3676206" y="1850340"/>
              <a:ext cx="226245" cy="36331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ight Arrow 10"/>
            <p:cNvSpPr/>
            <p:nvPr/>
          </p:nvSpPr>
          <p:spPr>
            <a:xfrm>
              <a:off x="3676206" y="1923004"/>
              <a:ext cx="158372" cy="217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b="1" kern="1200"/>
            </a:p>
          </p:txBody>
        </p:sp>
      </p:grpSp>
      <p:sp>
        <p:nvSpPr>
          <p:cNvPr id="31" name="Rounded Rectangle 30"/>
          <p:cNvSpPr/>
          <p:nvPr/>
        </p:nvSpPr>
        <p:spPr>
          <a:xfrm>
            <a:off x="3048000" y="304800"/>
            <a:ext cx="2971800" cy="6096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dirty="0" smtClean="0"/>
              <a:t>การขับเคลื่อนหลักประกันด้านต้นทุน</a:t>
            </a:r>
            <a:endParaRPr lang="en-US" sz="2000" dirty="0"/>
          </a:p>
        </p:txBody>
      </p:sp>
      <p:grpSp>
        <p:nvGrpSpPr>
          <p:cNvPr id="32" name="Group 7"/>
          <p:cNvGrpSpPr/>
          <p:nvPr/>
        </p:nvGrpSpPr>
        <p:grpSpPr>
          <a:xfrm>
            <a:off x="5105400" y="3962400"/>
            <a:ext cx="1068585" cy="1068585"/>
            <a:chOff x="4009170" y="1497707"/>
            <a:chExt cx="1068585" cy="1068585"/>
          </a:xfrm>
        </p:grpSpPr>
        <p:sp>
          <p:nvSpPr>
            <p:cNvPr id="33" name="Oval 32"/>
            <p:cNvSpPr/>
            <p:nvPr/>
          </p:nvSpPr>
          <p:spPr>
            <a:xfrm>
              <a:off x="4009170" y="1497707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</p:sp>
        <p:sp>
          <p:nvSpPr>
            <p:cNvPr id="34" name="Oval 12"/>
            <p:cNvSpPr/>
            <p:nvPr/>
          </p:nvSpPr>
          <p:spPr>
            <a:xfrm>
              <a:off x="4165661" y="1654198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dirty="0" smtClean="0"/>
                <a:t>ลบรอยต่อ</a:t>
              </a:r>
              <a:endParaRPr lang="en-US" b="1" kern="1200" dirty="0"/>
            </a:p>
          </p:txBody>
        </p:sp>
      </p:grpSp>
      <p:sp>
        <p:nvSpPr>
          <p:cNvPr id="35" name="Rounded Rectangle 34"/>
          <p:cNvSpPr/>
          <p:nvPr/>
        </p:nvSpPr>
        <p:spPr>
          <a:xfrm>
            <a:off x="1524000" y="5791200"/>
            <a:ext cx="6096000" cy="533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ปัจจัยต้นทุน หมายถึง หน่วยบริการ หน่วยบริหารจัดการ กำลังคน งบประมาณ ข้อมูลข่าวสาร</a:t>
            </a:r>
            <a:endParaRPr lang="en-US" dirty="0"/>
          </a:p>
        </p:txBody>
      </p:sp>
      <p:grpSp>
        <p:nvGrpSpPr>
          <p:cNvPr id="36" name="Group 7"/>
          <p:cNvGrpSpPr/>
          <p:nvPr/>
        </p:nvGrpSpPr>
        <p:grpSpPr>
          <a:xfrm>
            <a:off x="5105400" y="1828800"/>
            <a:ext cx="1068585" cy="1068585"/>
            <a:chOff x="4009170" y="1497707"/>
            <a:chExt cx="1068585" cy="1068585"/>
          </a:xfrm>
        </p:grpSpPr>
        <p:sp>
          <p:nvSpPr>
            <p:cNvPr id="37" name="Oval 36"/>
            <p:cNvSpPr/>
            <p:nvPr/>
          </p:nvSpPr>
          <p:spPr>
            <a:xfrm>
              <a:off x="4009170" y="1497707"/>
              <a:ext cx="1068585" cy="106858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12"/>
            <p:cNvSpPr/>
            <p:nvPr/>
          </p:nvSpPr>
          <p:spPr>
            <a:xfrm>
              <a:off x="4165661" y="1654198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dirty="0" smtClean="0"/>
                <a:t>รวมทุกหน่วย</a:t>
              </a:r>
              <a:endParaRPr lang="en-US" b="1" kern="1200" dirty="0"/>
            </a:p>
          </p:txBody>
        </p:sp>
      </p:grpSp>
      <p:grpSp>
        <p:nvGrpSpPr>
          <p:cNvPr id="39" name="Group 10"/>
          <p:cNvGrpSpPr/>
          <p:nvPr/>
        </p:nvGrpSpPr>
        <p:grpSpPr>
          <a:xfrm>
            <a:off x="2895600" y="1752600"/>
            <a:ext cx="1068585" cy="1068585"/>
            <a:chOff x="1018243" y="1497707"/>
            <a:chExt cx="1068585" cy="1068585"/>
          </a:xfrm>
        </p:grpSpPr>
        <p:sp>
          <p:nvSpPr>
            <p:cNvPr id="40" name="Oval 39"/>
            <p:cNvSpPr/>
            <p:nvPr/>
          </p:nvSpPr>
          <p:spPr>
            <a:xfrm>
              <a:off x="1018243" y="1497707"/>
              <a:ext cx="1068585" cy="1068585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</p:sp>
        <p:sp>
          <p:nvSpPr>
            <p:cNvPr id="41" name="Oval 18"/>
            <p:cNvSpPr/>
            <p:nvPr/>
          </p:nvSpPr>
          <p:spPr>
            <a:xfrm>
              <a:off x="1174734" y="1654198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dirty="0" smtClean="0"/>
                <a:t>โครงสร้าง</a:t>
              </a:r>
              <a:r>
                <a:rPr lang="th-TH" b="1" kern="1200" dirty="0" smtClean="0"/>
                <a:t>กำลังคน</a:t>
              </a:r>
              <a:endParaRPr lang="en-US" b="1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4037708" y="2894708"/>
            <a:ext cx="1068585" cy="1068585"/>
            <a:chOff x="2513707" y="1497707"/>
            <a:chExt cx="1068585" cy="1068585"/>
          </a:xfrm>
        </p:grpSpPr>
        <p:sp>
          <p:nvSpPr>
            <p:cNvPr id="26" name="Oval 25"/>
            <p:cNvSpPr/>
            <p:nvPr/>
          </p:nvSpPr>
          <p:spPr>
            <a:xfrm>
              <a:off x="2513707" y="1497707"/>
              <a:ext cx="1068585" cy="1068585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27" name="Oval 4"/>
            <p:cNvSpPr/>
            <p:nvPr/>
          </p:nvSpPr>
          <p:spPr>
            <a:xfrm>
              <a:off x="2670198" y="1654198"/>
              <a:ext cx="835001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dirty="0" smtClean="0"/>
                <a:t>การดำเนินงาน</a:t>
              </a:r>
              <a:endParaRPr lang="th-TH" b="1" kern="1200" dirty="0" smtClean="0"/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4390341" y="2574549"/>
            <a:ext cx="363319" cy="226246"/>
            <a:chOff x="2866340" y="1177548"/>
            <a:chExt cx="363319" cy="226246"/>
          </a:xfrm>
        </p:grpSpPr>
        <p:sp>
          <p:nvSpPr>
            <p:cNvPr id="24" name="Right Arrow 23"/>
            <p:cNvSpPr/>
            <p:nvPr/>
          </p:nvSpPr>
          <p:spPr>
            <a:xfrm rot="16200000">
              <a:off x="2934877" y="1109011"/>
              <a:ext cx="226245" cy="36331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ight Arrow 6"/>
            <p:cNvSpPr/>
            <p:nvPr/>
          </p:nvSpPr>
          <p:spPr>
            <a:xfrm rot="16200000">
              <a:off x="2968814" y="1215612"/>
              <a:ext cx="158372" cy="217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b="1" kern="1200"/>
            </a:p>
          </p:txBody>
        </p:sp>
      </p:grpSp>
      <p:grpSp>
        <p:nvGrpSpPr>
          <p:cNvPr id="4" name="Group 5"/>
          <p:cNvGrpSpPr/>
          <p:nvPr/>
        </p:nvGrpSpPr>
        <p:grpSpPr>
          <a:xfrm>
            <a:off x="4037708" y="1399244"/>
            <a:ext cx="1068585" cy="1068585"/>
            <a:chOff x="2513707" y="2243"/>
            <a:chExt cx="1068585" cy="1068585"/>
          </a:xfrm>
        </p:grpSpPr>
        <p:sp>
          <p:nvSpPr>
            <p:cNvPr id="22" name="Oval 21"/>
            <p:cNvSpPr/>
            <p:nvPr/>
          </p:nvSpPr>
          <p:spPr>
            <a:xfrm>
              <a:off x="2513707" y="2243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</p:sp>
        <p:sp>
          <p:nvSpPr>
            <p:cNvPr id="23" name="Oval 8"/>
            <p:cNvSpPr/>
            <p:nvPr/>
          </p:nvSpPr>
          <p:spPr>
            <a:xfrm>
              <a:off x="2670198" y="158734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kern="1200" dirty="0" smtClean="0"/>
                <a:t>มองทั้งเขต</a:t>
              </a:r>
              <a:endParaRPr lang="en-US" b="1" kern="1200" dirty="0"/>
            </a:p>
          </p:txBody>
        </p:sp>
      </p:grpSp>
      <p:grpSp>
        <p:nvGrpSpPr>
          <p:cNvPr id="5" name="Group 6"/>
          <p:cNvGrpSpPr/>
          <p:nvPr/>
        </p:nvGrpSpPr>
        <p:grpSpPr>
          <a:xfrm>
            <a:off x="5200207" y="3247341"/>
            <a:ext cx="226245" cy="363319"/>
            <a:chOff x="3676206" y="1850340"/>
            <a:chExt cx="226245" cy="363319"/>
          </a:xfrm>
        </p:grpSpPr>
        <p:sp>
          <p:nvSpPr>
            <p:cNvPr id="20" name="Right Arrow 19"/>
            <p:cNvSpPr/>
            <p:nvPr/>
          </p:nvSpPr>
          <p:spPr>
            <a:xfrm>
              <a:off x="3676206" y="1850340"/>
              <a:ext cx="226245" cy="36331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ight Arrow 10"/>
            <p:cNvSpPr/>
            <p:nvPr/>
          </p:nvSpPr>
          <p:spPr>
            <a:xfrm>
              <a:off x="3676206" y="1923004"/>
              <a:ext cx="158372" cy="217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b="1" kern="1200"/>
            </a:p>
          </p:txBody>
        </p:sp>
      </p:grpSp>
      <p:grpSp>
        <p:nvGrpSpPr>
          <p:cNvPr id="6" name="Group 7"/>
          <p:cNvGrpSpPr/>
          <p:nvPr/>
        </p:nvGrpSpPr>
        <p:grpSpPr>
          <a:xfrm>
            <a:off x="5533171" y="2894708"/>
            <a:ext cx="1068585" cy="1068585"/>
            <a:chOff x="4009170" y="1497707"/>
            <a:chExt cx="1068585" cy="1068585"/>
          </a:xfrm>
        </p:grpSpPr>
        <p:sp>
          <p:nvSpPr>
            <p:cNvPr id="18" name="Oval 17"/>
            <p:cNvSpPr/>
            <p:nvPr/>
          </p:nvSpPr>
          <p:spPr>
            <a:xfrm>
              <a:off x="4009170" y="1497707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</p:sp>
        <p:sp>
          <p:nvSpPr>
            <p:cNvPr id="19" name="Oval 12"/>
            <p:cNvSpPr/>
            <p:nvPr/>
          </p:nvSpPr>
          <p:spPr>
            <a:xfrm>
              <a:off x="4165661" y="1654198"/>
              <a:ext cx="755603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dirty="0" smtClean="0"/>
                <a:t>ลบรอยต่อ</a:t>
              </a:r>
              <a:endParaRPr lang="en-US" b="1" kern="1200" dirty="0"/>
            </a:p>
          </p:txBody>
        </p:sp>
      </p:grpSp>
      <p:grpSp>
        <p:nvGrpSpPr>
          <p:cNvPr id="7" name="Group 8"/>
          <p:cNvGrpSpPr/>
          <p:nvPr/>
        </p:nvGrpSpPr>
        <p:grpSpPr>
          <a:xfrm>
            <a:off x="4037708" y="4390171"/>
            <a:ext cx="1068585" cy="1068585"/>
            <a:chOff x="2513707" y="2993170"/>
            <a:chExt cx="1068585" cy="1068585"/>
          </a:xfrm>
        </p:grpSpPr>
        <p:sp>
          <p:nvSpPr>
            <p:cNvPr id="16" name="Oval 15"/>
            <p:cNvSpPr/>
            <p:nvPr/>
          </p:nvSpPr>
          <p:spPr>
            <a:xfrm>
              <a:off x="2513707" y="2993170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</p:sp>
        <p:sp>
          <p:nvSpPr>
            <p:cNvPr id="17" name="Oval 14"/>
            <p:cNvSpPr/>
            <p:nvPr/>
          </p:nvSpPr>
          <p:spPr>
            <a:xfrm>
              <a:off x="2670198" y="3149661"/>
              <a:ext cx="835001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 smtClean="0"/>
                <a:t>Commissioning</a:t>
              </a:r>
              <a:endParaRPr lang="en-US" b="1" kern="1200" dirty="0"/>
            </a:p>
          </p:txBody>
        </p:sp>
      </p:grpSp>
      <p:grpSp>
        <p:nvGrpSpPr>
          <p:cNvPr id="8" name="Group 9"/>
          <p:cNvGrpSpPr/>
          <p:nvPr/>
        </p:nvGrpSpPr>
        <p:grpSpPr>
          <a:xfrm>
            <a:off x="3717549" y="3247341"/>
            <a:ext cx="226245" cy="363319"/>
            <a:chOff x="2193548" y="1850340"/>
            <a:chExt cx="226245" cy="363319"/>
          </a:xfrm>
        </p:grpSpPr>
        <p:sp>
          <p:nvSpPr>
            <p:cNvPr id="14" name="Right Arrow 13"/>
            <p:cNvSpPr/>
            <p:nvPr/>
          </p:nvSpPr>
          <p:spPr>
            <a:xfrm rot="10800000">
              <a:off x="2193548" y="1850340"/>
              <a:ext cx="226245" cy="36331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ight Arrow 16"/>
            <p:cNvSpPr/>
            <p:nvPr/>
          </p:nvSpPr>
          <p:spPr>
            <a:xfrm rot="21600000">
              <a:off x="2261421" y="1923004"/>
              <a:ext cx="158372" cy="217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b="1" kern="1200"/>
            </a:p>
          </p:txBody>
        </p:sp>
      </p:grpSp>
      <p:grpSp>
        <p:nvGrpSpPr>
          <p:cNvPr id="9" name="Group 10"/>
          <p:cNvGrpSpPr/>
          <p:nvPr/>
        </p:nvGrpSpPr>
        <p:grpSpPr>
          <a:xfrm>
            <a:off x="2542244" y="2894708"/>
            <a:ext cx="1068585" cy="1068585"/>
            <a:chOff x="1018243" y="1497707"/>
            <a:chExt cx="1068585" cy="1068585"/>
          </a:xfrm>
        </p:grpSpPr>
        <p:sp>
          <p:nvSpPr>
            <p:cNvPr id="12" name="Oval 11"/>
            <p:cNvSpPr/>
            <p:nvPr/>
          </p:nvSpPr>
          <p:spPr>
            <a:xfrm>
              <a:off x="1018243" y="1497707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sp>
        <p:sp>
          <p:nvSpPr>
            <p:cNvPr id="13" name="Oval 18"/>
            <p:cNvSpPr/>
            <p:nvPr/>
          </p:nvSpPr>
          <p:spPr>
            <a:xfrm>
              <a:off x="1066800" y="1654198"/>
              <a:ext cx="863538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dirty="0" smtClean="0"/>
                <a:t>การรับฟัง</a:t>
              </a:r>
              <a:endParaRPr lang="en-US" b="1" dirty="0" smtClean="0"/>
            </a:p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 smtClean="0"/>
                <a:t>Hearing</a:t>
              </a:r>
              <a:endParaRPr lang="en-US" b="1" kern="1200" dirty="0"/>
            </a:p>
          </p:txBody>
        </p:sp>
      </p:grpSp>
      <p:grpSp>
        <p:nvGrpSpPr>
          <p:cNvPr id="10" name="Group 27"/>
          <p:cNvGrpSpPr/>
          <p:nvPr/>
        </p:nvGrpSpPr>
        <p:grpSpPr>
          <a:xfrm rot="5400000">
            <a:off x="4488137" y="3970063"/>
            <a:ext cx="226245" cy="363319"/>
            <a:chOff x="3676206" y="1850340"/>
            <a:chExt cx="226245" cy="363319"/>
          </a:xfrm>
        </p:grpSpPr>
        <p:sp>
          <p:nvSpPr>
            <p:cNvPr id="29" name="Right Arrow 28"/>
            <p:cNvSpPr/>
            <p:nvPr/>
          </p:nvSpPr>
          <p:spPr>
            <a:xfrm>
              <a:off x="3676206" y="1850340"/>
              <a:ext cx="226245" cy="363319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ight Arrow 10"/>
            <p:cNvSpPr/>
            <p:nvPr/>
          </p:nvSpPr>
          <p:spPr>
            <a:xfrm>
              <a:off x="3676206" y="1923004"/>
              <a:ext cx="158372" cy="217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b="1" kern="1200"/>
            </a:p>
          </p:txBody>
        </p:sp>
      </p:grpSp>
      <p:sp>
        <p:nvSpPr>
          <p:cNvPr id="31" name="Rounded Rectangle 30"/>
          <p:cNvSpPr/>
          <p:nvPr/>
        </p:nvSpPr>
        <p:spPr>
          <a:xfrm>
            <a:off x="2895600" y="304800"/>
            <a:ext cx="3429000" cy="6096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dirty="0" smtClean="0"/>
              <a:t>การขับเคลื่อนหลักประกันด้านการดำเนินงาน</a:t>
            </a:r>
            <a:endParaRPr lang="en-US" sz="2000" dirty="0"/>
          </a:p>
        </p:txBody>
      </p:sp>
      <p:grpSp>
        <p:nvGrpSpPr>
          <p:cNvPr id="32" name="Group 7"/>
          <p:cNvGrpSpPr/>
          <p:nvPr/>
        </p:nvGrpSpPr>
        <p:grpSpPr>
          <a:xfrm>
            <a:off x="5105400" y="3962400"/>
            <a:ext cx="1068585" cy="1068585"/>
            <a:chOff x="4009170" y="1497707"/>
            <a:chExt cx="1068585" cy="1068585"/>
          </a:xfrm>
        </p:grpSpPr>
        <p:sp>
          <p:nvSpPr>
            <p:cNvPr id="33" name="Oval 32"/>
            <p:cNvSpPr/>
            <p:nvPr/>
          </p:nvSpPr>
          <p:spPr>
            <a:xfrm>
              <a:off x="4009170" y="1497707"/>
              <a:ext cx="1068585" cy="1068585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sp>
        <p:sp>
          <p:nvSpPr>
            <p:cNvPr id="34" name="Oval 12"/>
            <p:cNvSpPr/>
            <p:nvPr/>
          </p:nvSpPr>
          <p:spPr>
            <a:xfrm>
              <a:off x="4165661" y="1654198"/>
              <a:ext cx="834109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dirty="0" smtClean="0"/>
                <a:t>ทำร่วมกัน</a:t>
              </a:r>
            </a:p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 smtClean="0"/>
                <a:t>Synergy</a:t>
              </a:r>
              <a:endParaRPr lang="en-US" b="1" kern="1200" dirty="0"/>
            </a:p>
          </p:txBody>
        </p:sp>
      </p:grpSp>
      <p:sp>
        <p:nvSpPr>
          <p:cNvPr id="35" name="Rounded Rectangle 34"/>
          <p:cNvSpPr/>
          <p:nvPr/>
        </p:nvSpPr>
        <p:spPr>
          <a:xfrm>
            <a:off x="1981200" y="5791200"/>
            <a:ext cx="52578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 smtClean="0"/>
              <a:t>การดำเนินงาน หมายถึง กระบวนการบริหารจัดการให้เกิดหลักประกัน</a:t>
            </a:r>
            <a:endParaRPr lang="en-US" b="1" dirty="0"/>
          </a:p>
        </p:txBody>
      </p:sp>
      <p:grpSp>
        <p:nvGrpSpPr>
          <p:cNvPr id="36" name="Group 8"/>
          <p:cNvGrpSpPr/>
          <p:nvPr/>
        </p:nvGrpSpPr>
        <p:grpSpPr>
          <a:xfrm>
            <a:off x="3048000" y="3886200"/>
            <a:ext cx="1068585" cy="1068585"/>
            <a:chOff x="2513707" y="2993170"/>
            <a:chExt cx="1068585" cy="1068585"/>
          </a:xfrm>
        </p:grpSpPr>
        <p:sp>
          <p:nvSpPr>
            <p:cNvPr id="37" name="Oval 36"/>
            <p:cNvSpPr/>
            <p:nvPr/>
          </p:nvSpPr>
          <p:spPr>
            <a:xfrm>
              <a:off x="2513707" y="2993170"/>
              <a:ext cx="1068585" cy="106858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14"/>
            <p:cNvSpPr/>
            <p:nvPr/>
          </p:nvSpPr>
          <p:spPr>
            <a:xfrm>
              <a:off x="2670198" y="3149661"/>
              <a:ext cx="835001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kern="1200" dirty="0" smtClean="0"/>
                <a:t>มีพันธะสัญญา</a:t>
              </a:r>
              <a:endParaRPr lang="en-US" b="1" kern="1200" dirty="0"/>
            </a:p>
          </p:txBody>
        </p:sp>
      </p:grpSp>
      <p:grpSp>
        <p:nvGrpSpPr>
          <p:cNvPr id="39" name="Group 10"/>
          <p:cNvGrpSpPr/>
          <p:nvPr/>
        </p:nvGrpSpPr>
        <p:grpSpPr>
          <a:xfrm>
            <a:off x="2895600" y="1752600"/>
            <a:ext cx="1068585" cy="1068585"/>
            <a:chOff x="1018243" y="1497707"/>
            <a:chExt cx="1068585" cy="1068585"/>
          </a:xfrm>
        </p:grpSpPr>
        <p:sp>
          <p:nvSpPr>
            <p:cNvPr id="40" name="Oval 39"/>
            <p:cNvSpPr/>
            <p:nvPr/>
          </p:nvSpPr>
          <p:spPr>
            <a:xfrm>
              <a:off x="1018243" y="1497707"/>
              <a:ext cx="1068585" cy="10685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sp>
        <p:sp>
          <p:nvSpPr>
            <p:cNvPr id="41" name="Oval 18"/>
            <p:cNvSpPr/>
            <p:nvPr/>
          </p:nvSpPr>
          <p:spPr>
            <a:xfrm>
              <a:off x="1066800" y="1654198"/>
              <a:ext cx="863538" cy="7556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b="1" dirty="0" smtClean="0"/>
                <a:t>แก้กฎระเบียบ</a:t>
              </a:r>
              <a:endParaRPr lang="en-US" b="1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</TotalTime>
  <Words>368</Words>
  <Application>Microsoft Office PowerPoint</Application>
  <PresentationFormat>On-screen Show (4:3)</PresentationFormat>
  <Paragraphs>106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nitithorn.t</dc:creator>
  <cp:lastModifiedBy>nitithorn.t</cp:lastModifiedBy>
  <cp:revision>94</cp:revision>
  <dcterms:created xsi:type="dcterms:W3CDTF">2013-02-17T14:50:48Z</dcterms:created>
  <dcterms:modified xsi:type="dcterms:W3CDTF">2013-03-05T14:29:59Z</dcterms:modified>
</cp:coreProperties>
</file>