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60" r:id="rId4"/>
    <p:sldId id="259" r:id="rId5"/>
    <p:sldId id="262" r:id="rId6"/>
    <p:sldId id="264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82" y="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7F98A-DC9B-4312-90AD-8FCE57199F7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77C51-94C3-46FC-AD44-CB0C054B84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Nuch\Desktop\kae\รูปการ์ตูน\4992c7672fc46.jpg"/>
          <p:cNvPicPr>
            <a:picLocks noChangeAspect="1" noChangeArrowheads="1"/>
          </p:cNvPicPr>
          <p:nvPr/>
        </p:nvPicPr>
        <p:blipFill>
          <a:blip r:embed="rId2"/>
          <a:srcRect l="53999" t="19170" b="28114"/>
          <a:stretch>
            <a:fillRect/>
          </a:stretch>
        </p:blipFill>
        <p:spPr bwMode="auto">
          <a:xfrm>
            <a:off x="6143625" y="2286000"/>
            <a:ext cx="3000375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2" descr="C:\Documents and Settings\Nuch\Desktop\kae\รูปการ์ตูน\4992c7672fc46.jpg"/>
          <p:cNvPicPr>
            <a:picLocks noChangeAspect="1" noChangeArrowheads="1"/>
          </p:cNvPicPr>
          <p:nvPr/>
        </p:nvPicPr>
        <p:blipFill>
          <a:blip r:embed="rId2"/>
          <a:srcRect l="53999" t="19170" b="28114"/>
          <a:stretch>
            <a:fillRect/>
          </a:stretch>
        </p:blipFill>
        <p:spPr bwMode="auto">
          <a:xfrm>
            <a:off x="0" y="2286000"/>
            <a:ext cx="3000375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571625" y="2214563"/>
            <a:ext cx="5786438" cy="2357437"/>
            <a:chOff x="1785918" y="1428736"/>
            <a:chExt cx="5943941" cy="2786082"/>
          </a:xfrm>
        </p:grpSpPr>
        <p:sp>
          <p:nvSpPr>
            <p:cNvPr id="4" name="Oval 3"/>
            <p:cNvSpPr/>
            <p:nvPr/>
          </p:nvSpPr>
          <p:spPr>
            <a:xfrm>
              <a:off x="3429674" y="1513162"/>
              <a:ext cx="2571631" cy="2363949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h-TH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ระบบหลักประกันสุขภาพแห่งชาติ</a:t>
              </a:r>
              <a:endParaRPr lang="th-TH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pic>
          <p:nvPicPr>
            <p:cNvPr id="14351" name="Picture 3" descr="C:\Documents and Settings\Nuch\Desktop\kae\รูปการ์ตูน\kae\kae001.gi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85918" y="1428736"/>
              <a:ext cx="2786082" cy="27715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2" name="Picture 4" descr="C:\Documents and Settings\Nuch\Desktop\kae\รูปการ์ตูน\kae\kae006.g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929190" y="1428736"/>
              <a:ext cx="2800669" cy="2786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Oval 7"/>
          <p:cNvSpPr/>
          <p:nvPr/>
        </p:nvSpPr>
        <p:spPr>
          <a:xfrm>
            <a:off x="5572125" y="1214438"/>
            <a:ext cx="2232025" cy="92868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คนไทยไม่ทอดทิ้งกัน</a:t>
            </a:r>
            <a:endParaRPr lang="th-TH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Oval 8"/>
          <p:cNvSpPr/>
          <p:nvPr/>
        </p:nvSpPr>
        <p:spPr>
          <a:xfrm>
            <a:off x="3214688" y="571500"/>
            <a:ext cx="2232025" cy="928688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การเงินการคลัง</a:t>
            </a:r>
            <a:endParaRPr lang="th-TH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42875" y="4500563"/>
            <a:ext cx="2643188" cy="928687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กว่าจะมีวันนี้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57250" y="1143000"/>
            <a:ext cx="2232025" cy="928688"/>
          </a:xfrm>
          <a:prstGeom prst="ellipse">
            <a:avLst/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หัวใจความเป็นมนุษย์</a:t>
            </a:r>
            <a:endParaRPr lang="th-TH" sz="24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28600" y="5562600"/>
            <a:ext cx="2643187" cy="1081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ลดความเหลื่อมล้ำ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143625" y="4500563"/>
            <a:ext cx="2428875" cy="928687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ประกาศเจตนารมณ์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214688" y="5562600"/>
            <a:ext cx="2643187" cy="1081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สร้างความเป็นธรรม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143250" y="4500563"/>
            <a:ext cx="2500313" cy="928687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ต้องช่วยกันรักษาไว้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172200" y="5562600"/>
            <a:ext cx="2643187" cy="1143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ระบบสขภาพมาตรฐานเดียว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 3"/>
          <p:cNvSpPr/>
          <p:nvPr/>
        </p:nvSpPr>
        <p:spPr>
          <a:xfrm>
            <a:off x="1524000" y="1523999"/>
            <a:ext cx="6096000" cy="3810000"/>
          </a:xfrm>
          <a:prstGeom prst="swooshArrow">
            <a:avLst>
              <a:gd name="adj1" fmla="val 25000"/>
              <a:gd name="adj2" fmla="val 25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5" name="Oval 4"/>
          <p:cNvSpPr/>
          <p:nvPr/>
        </p:nvSpPr>
        <p:spPr>
          <a:xfrm>
            <a:off x="2298192" y="4153661"/>
            <a:ext cx="158496" cy="158496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" name="Group 5"/>
          <p:cNvGrpSpPr/>
          <p:nvPr/>
        </p:nvGrpSpPr>
        <p:grpSpPr>
          <a:xfrm>
            <a:off x="2377440" y="4232910"/>
            <a:ext cx="1420368" cy="1101090"/>
            <a:chOff x="853440" y="2835910"/>
            <a:chExt cx="1420368" cy="1101090"/>
          </a:xfrm>
        </p:grpSpPr>
        <p:sp>
          <p:nvSpPr>
            <p:cNvPr id="15" name="Rectangle 14"/>
            <p:cNvSpPr/>
            <p:nvPr/>
          </p:nvSpPr>
          <p:spPr>
            <a:xfrm>
              <a:off x="853440" y="2835910"/>
              <a:ext cx="1420368" cy="110109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ctangle 15"/>
            <p:cNvSpPr/>
            <p:nvPr/>
          </p:nvSpPr>
          <p:spPr>
            <a:xfrm>
              <a:off x="853440" y="2835910"/>
              <a:ext cx="1420368" cy="1101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3984" tIns="0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Pre 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HS-profile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14 Oct.1973-</a:t>
              </a:r>
              <a:endParaRPr lang="en-US" sz="2200" b="1" kern="12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7" name="Oval 6"/>
          <p:cNvSpPr/>
          <p:nvPr/>
        </p:nvSpPr>
        <p:spPr>
          <a:xfrm>
            <a:off x="3697224" y="3118103"/>
            <a:ext cx="286512" cy="286512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" name="Group 7"/>
          <p:cNvGrpSpPr/>
          <p:nvPr/>
        </p:nvGrpSpPr>
        <p:grpSpPr>
          <a:xfrm>
            <a:off x="3840480" y="3261359"/>
            <a:ext cx="1508760" cy="2316481"/>
            <a:chOff x="2316480" y="1864359"/>
            <a:chExt cx="1508760" cy="2316481"/>
          </a:xfrm>
        </p:grpSpPr>
        <p:sp>
          <p:nvSpPr>
            <p:cNvPr id="13" name="Rectangle 12"/>
            <p:cNvSpPr/>
            <p:nvPr/>
          </p:nvSpPr>
          <p:spPr>
            <a:xfrm>
              <a:off x="2316480" y="1864359"/>
              <a:ext cx="1463040" cy="207264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2362200" y="2108200"/>
              <a:ext cx="1463040" cy="20726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1817" tIns="0" rIns="0" bIns="0" numCol="1" spcCol="1270" anchor="t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1</a:t>
              </a:r>
              <a:r>
                <a:rPr lang="en-US" sz="2800" b="1" kern="1200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st Decade of HS : Modernized profile</a:t>
              </a:r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(2002-2012)</a:t>
              </a:r>
              <a:endParaRPr lang="en-US" sz="2800" b="1" kern="1200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9" name="Oval 8"/>
          <p:cNvSpPr/>
          <p:nvPr/>
        </p:nvSpPr>
        <p:spPr>
          <a:xfrm>
            <a:off x="5379720" y="2487929"/>
            <a:ext cx="396240" cy="396240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" name="Group 9"/>
          <p:cNvGrpSpPr/>
          <p:nvPr/>
        </p:nvGrpSpPr>
        <p:grpSpPr>
          <a:xfrm>
            <a:off x="5257800" y="2686049"/>
            <a:ext cx="1783080" cy="3086101"/>
            <a:chOff x="3733800" y="1289049"/>
            <a:chExt cx="1783080" cy="3086101"/>
          </a:xfrm>
        </p:grpSpPr>
        <p:sp>
          <p:nvSpPr>
            <p:cNvPr id="11" name="Rectangle 10"/>
            <p:cNvSpPr/>
            <p:nvPr/>
          </p:nvSpPr>
          <p:spPr>
            <a:xfrm>
              <a:off x="4053840" y="1289049"/>
              <a:ext cx="1463040" cy="26479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3733800" y="1727200"/>
              <a:ext cx="1463040" cy="26479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959" tIns="0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2</a:t>
              </a:r>
              <a:r>
                <a:rPr lang="en-US" sz="2200" b="1" kern="1200" baseline="30000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nd</a:t>
              </a:r>
              <a:r>
                <a:rPr lang="en-US" sz="2200" b="1" kern="1200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 Decade of HS : Humanized  profile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2012-</a:t>
              </a:r>
              <a:endParaRPr lang="en-US" sz="2200" b="1" kern="1200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981200" y="1295400"/>
            <a:ext cx="28956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Health security(HS) profile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 3"/>
          <p:cNvSpPr/>
          <p:nvPr/>
        </p:nvSpPr>
        <p:spPr>
          <a:xfrm>
            <a:off x="1524000" y="1523999"/>
            <a:ext cx="6096000" cy="3810000"/>
          </a:xfrm>
          <a:prstGeom prst="swooshArrow">
            <a:avLst>
              <a:gd name="adj1" fmla="val 25000"/>
              <a:gd name="adj2" fmla="val 25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5" name="Oval 4"/>
          <p:cNvSpPr/>
          <p:nvPr/>
        </p:nvSpPr>
        <p:spPr>
          <a:xfrm>
            <a:off x="2298192" y="4153661"/>
            <a:ext cx="158496" cy="158496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" name="Group 5"/>
          <p:cNvGrpSpPr/>
          <p:nvPr/>
        </p:nvGrpSpPr>
        <p:grpSpPr>
          <a:xfrm>
            <a:off x="2377440" y="4232910"/>
            <a:ext cx="1493520" cy="1211580"/>
            <a:chOff x="853440" y="2835910"/>
            <a:chExt cx="1493520" cy="1211580"/>
          </a:xfrm>
        </p:grpSpPr>
        <p:sp>
          <p:nvSpPr>
            <p:cNvPr id="15" name="Rectangle 14"/>
            <p:cNvSpPr/>
            <p:nvPr/>
          </p:nvSpPr>
          <p:spPr>
            <a:xfrm>
              <a:off x="853440" y="2835910"/>
              <a:ext cx="1420368" cy="110109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ctangle 15"/>
            <p:cNvSpPr/>
            <p:nvPr/>
          </p:nvSpPr>
          <p:spPr>
            <a:xfrm>
              <a:off x="914400" y="2946400"/>
              <a:ext cx="1432560" cy="1101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3984" tIns="0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2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กว่า</a:t>
              </a:r>
              <a:r>
                <a:rPr lang="th-TH" sz="2200" b="1" kern="12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จะมีวันนี้</a:t>
              </a:r>
              <a:r>
                <a:rPr lang="en-US" sz="2200" b="1" kern="12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 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14 </a:t>
              </a:r>
              <a:r>
                <a:rPr lang="th-TH" sz="22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ตุลาคม </a:t>
              </a:r>
              <a:r>
                <a:rPr lang="en-US" sz="22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2516………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200" b="1" kern="12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คุณาปการของ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2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คุณหมอสงวน</a:t>
              </a:r>
              <a:endParaRPr lang="en-US" sz="2200" b="1" kern="12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7" name="Oval 6"/>
          <p:cNvSpPr/>
          <p:nvPr/>
        </p:nvSpPr>
        <p:spPr>
          <a:xfrm>
            <a:off x="3697224" y="3118103"/>
            <a:ext cx="286512" cy="286512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" name="Group 7"/>
          <p:cNvGrpSpPr/>
          <p:nvPr/>
        </p:nvGrpSpPr>
        <p:grpSpPr>
          <a:xfrm>
            <a:off x="3810000" y="3261359"/>
            <a:ext cx="1493520" cy="2392681"/>
            <a:chOff x="2286000" y="1864359"/>
            <a:chExt cx="1493520" cy="2392681"/>
          </a:xfrm>
        </p:grpSpPr>
        <p:sp>
          <p:nvSpPr>
            <p:cNvPr id="13" name="Rectangle 12"/>
            <p:cNvSpPr/>
            <p:nvPr/>
          </p:nvSpPr>
          <p:spPr>
            <a:xfrm>
              <a:off x="2316480" y="1864359"/>
              <a:ext cx="1463040" cy="207264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2286000" y="2184400"/>
              <a:ext cx="1463040" cy="20726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1817" tIns="0" rIns="0" bIns="0" numCol="1" spcCol="1270" anchor="t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800" b="1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ทศวรรษแรกหลักประกันสุขภาพ</a:t>
              </a:r>
              <a:r>
                <a:rPr lang="en-US" sz="2800" b="1" kern="1200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 : </a:t>
              </a:r>
              <a:r>
                <a:rPr lang="th-TH" sz="2800" b="1" kern="1200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เค้าโครงแห่งการเปลี่ยนแปลง</a:t>
              </a:r>
              <a:r>
                <a:rPr lang="th-TH" sz="2800" b="1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สู่ระบบ</a:t>
              </a:r>
              <a:r>
                <a:rPr lang="th-TH" sz="2800" b="1" kern="1200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ใหม่</a:t>
              </a:r>
              <a:endParaRPr lang="en-US" sz="2800" b="1" kern="1200" baseline="30000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endParaRPr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(2</a:t>
              </a:r>
              <a:r>
                <a:rPr lang="en-US" sz="2800" b="1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545</a:t>
              </a:r>
              <a:r>
                <a:rPr lang="en-US" sz="2800" b="1" kern="1200" baseline="30000" dirty="0" smtClean="0">
                  <a:solidFill>
                    <a:srgbClr val="0070C0"/>
                  </a:solidFill>
                  <a:latin typeface="TH SarabunPSK" pitchFamily="34" charset="-34"/>
                  <a:cs typeface="TH SarabunPSK" pitchFamily="34" charset="-34"/>
                </a:rPr>
                <a:t>-2550)</a:t>
              </a:r>
              <a:endParaRPr lang="th-TH" sz="2800" b="1" kern="1200" baseline="30000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endParaRPr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800" b="1" baseline="300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รวมพลังขับเคลื่อนสร้างผลงานให้เป็นที่ประจักษ์</a:t>
              </a:r>
              <a:endParaRPr lang="en-US" sz="2800" b="1" kern="12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9" name="Oval 8"/>
          <p:cNvSpPr/>
          <p:nvPr/>
        </p:nvSpPr>
        <p:spPr>
          <a:xfrm>
            <a:off x="5379720" y="2487929"/>
            <a:ext cx="396240" cy="396240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" name="Group 9"/>
          <p:cNvGrpSpPr/>
          <p:nvPr/>
        </p:nvGrpSpPr>
        <p:grpSpPr>
          <a:xfrm>
            <a:off x="5410200" y="3048000"/>
            <a:ext cx="1463040" cy="2647950"/>
            <a:chOff x="4053840" y="1289049"/>
            <a:chExt cx="1463040" cy="2647950"/>
          </a:xfrm>
        </p:grpSpPr>
        <p:sp>
          <p:nvSpPr>
            <p:cNvPr id="11" name="Rectangle 10"/>
            <p:cNvSpPr/>
            <p:nvPr/>
          </p:nvSpPr>
          <p:spPr>
            <a:xfrm>
              <a:off x="4053840" y="1289049"/>
              <a:ext cx="1463040" cy="26479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4053840" y="1289049"/>
              <a:ext cx="1463040" cy="26479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959" tIns="0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200" b="1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ทศวรรษที่สองหลักประกันสุขภาพ</a:t>
              </a:r>
              <a:r>
                <a:rPr lang="en-US" sz="2200" b="1" kern="1200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 </a:t>
              </a:r>
              <a:endParaRPr lang="th-TH" sz="2200" b="1" kern="1200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endParaRP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: </a:t>
              </a:r>
              <a:r>
                <a:rPr lang="th-TH" sz="2200" b="1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เค้าโครงแห่งมนุษยธรรม</a:t>
              </a:r>
              <a:endParaRPr lang="en-US" sz="2200" b="1" kern="1200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endParaRP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2</a:t>
              </a:r>
              <a:r>
                <a:rPr lang="en-US" sz="2200" b="1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550</a:t>
              </a:r>
              <a:r>
                <a:rPr lang="en-US" sz="2200" b="1" kern="1200" dirty="0" smtClean="0">
                  <a:solidFill>
                    <a:srgbClr val="00B050"/>
                  </a:solidFill>
                  <a:latin typeface="TH SarabunPSK" pitchFamily="34" charset="-34"/>
                  <a:cs typeface="TH SarabunPSK" pitchFamily="34" charset="-34"/>
                </a:rPr>
                <a:t>-2565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200" b="1" kern="1200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จะต้องช่วยกันรักษาไว้และส่งต่อไปให้คนรุ่นหลัง</a:t>
              </a:r>
              <a:endParaRPr lang="en-US" sz="2200" b="1" kern="12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600200" y="1295400"/>
            <a:ext cx="35814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ประวัติศาสตร์หลักประกันสุขภาพ</a:t>
            </a:r>
          </a:p>
          <a:p>
            <a:pPr algn="ctr"/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โดย คุณหมอประเวศ คุณหมอวิชัย คุณหมอโกมาตร</a:t>
            </a:r>
            <a:endParaRPr lang="en-US" sz="16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022305" y="3165778"/>
            <a:ext cx="2235200" cy="2235200"/>
            <a:chOff x="2844800" y="1828800"/>
            <a:chExt cx="2235200" cy="2235200"/>
          </a:xfrm>
        </p:grpSpPr>
        <p:sp>
          <p:nvSpPr>
            <p:cNvPr id="15" name=" 3"/>
            <p:cNvSpPr/>
            <p:nvPr/>
          </p:nvSpPr>
          <p:spPr>
            <a:xfrm>
              <a:off x="2844800" y="1828800"/>
              <a:ext cx="2235200" cy="2235200"/>
            </a:xfrm>
            <a:prstGeom prst="gear9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16" name=" 4"/>
            <p:cNvSpPr/>
            <p:nvPr/>
          </p:nvSpPr>
          <p:spPr>
            <a:xfrm>
              <a:off x="3294173" y="2352387"/>
              <a:ext cx="1336454" cy="11489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800" b="1" kern="1200" dirty="0" smtClean="0">
                  <a:latin typeface="TH SarabunPSK" pitchFamily="34" charset="-34"/>
                  <a:cs typeface="TH SarabunPSK" pitchFamily="34" charset="-34"/>
                </a:rPr>
                <a:t>การเงิน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800" b="1" kern="1200" dirty="0" smtClean="0">
                  <a:latin typeface="TH SarabunPSK" pitchFamily="34" charset="-34"/>
                  <a:cs typeface="TH SarabunPSK" pitchFamily="34" charset="-34"/>
                </a:rPr>
                <a:t>การคลัง</a:t>
              </a:r>
              <a:endParaRPr lang="en-US" sz="28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721825" y="2637458"/>
            <a:ext cx="1625600" cy="1625600"/>
            <a:chOff x="1544320" y="1300480"/>
            <a:chExt cx="1625600" cy="1625600"/>
          </a:xfrm>
        </p:grpSpPr>
        <p:sp>
          <p:nvSpPr>
            <p:cNvPr id="13" name=" 5"/>
            <p:cNvSpPr/>
            <p:nvPr/>
          </p:nvSpPr>
          <p:spPr>
            <a:xfrm>
              <a:off x="1544320" y="1300480"/>
              <a:ext cx="1625600" cy="1625600"/>
            </a:xfrm>
            <a:prstGeom prst="gear6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4" name=" 6"/>
            <p:cNvSpPr/>
            <p:nvPr/>
          </p:nvSpPr>
          <p:spPr>
            <a:xfrm>
              <a:off x="1953569" y="1712204"/>
              <a:ext cx="807102" cy="8021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900" b="1" kern="1200" dirty="0" smtClean="0">
                  <a:latin typeface="TH SarabunPSK" pitchFamily="34" charset="-34"/>
                  <a:cs typeface="TH SarabunPSK" pitchFamily="34" charset="-34"/>
                </a:rPr>
                <a:t>หัวใจความเป็นมนุษย์</a:t>
              </a:r>
              <a:endParaRPr lang="en-US" sz="19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632326" y="1515959"/>
            <a:ext cx="1592756" cy="1592756"/>
            <a:chOff x="2454821" y="178981"/>
            <a:chExt cx="1592756" cy="1592756"/>
          </a:xfrm>
        </p:grpSpPr>
        <p:sp>
          <p:nvSpPr>
            <p:cNvPr id="11" name=" 7"/>
            <p:cNvSpPr/>
            <p:nvPr/>
          </p:nvSpPr>
          <p:spPr>
            <a:xfrm rot="20700000">
              <a:off x="2454821" y="178981"/>
              <a:ext cx="1592756" cy="1592756"/>
            </a:xfrm>
            <a:prstGeom prst="gear6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2" name=" 8"/>
            <p:cNvSpPr/>
            <p:nvPr/>
          </p:nvSpPr>
          <p:spPr>
            <a:xfrm>
              <a:off x="2804160" y="528320"/>
              <a:ext cx="894080" cy="8940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000" b="1" kern="1200" dirty="0" smtClean="0">
                  <a:latin typeface="TH SarabunPSK" pitchFamily="34" charset="-34"/>
                  <a:cs typeface="TH SarabunPSK" pitchFamily="34" charset="-34"/>
                </a:rPr>
                <a:t>คนไทยไม่ทอดทิ้งกัน</a:t>
              </a:r>
              <a:endParaRPr lang="en-US" sz="20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8" name="Circular Arrow 7"/>
          <p:cNvSpPr/>
          <p:nvPr/>
        </p:nvSpPr>
        <p:spPr>
          <a:xfrm>
            <a:off x="3849010" y="2829298"/>
            <a:ext cx="2861056" cy="2861056"/>
          </a:xfrm>
          <a:prstGeom prst="circularArrow">
            <a:avLst>
              <a:gd name="adj1" fmla="val 4687"/>
              <a:gd name="adj2" fmla="val 299029"/>
              <a:gd name="adj3" fmla="val 2513083"/>
              <a:gd name="adj4" fmla="val 15867933"/>
              <a:gd name="adj5" fmla="val 5469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 10"/>
          <p:cNvSpPr/>
          <p:nvPr/>
        </p:nvSpPr>
        <p:spPr>
          <a:xfrm>
            <a:off x="2433934" y="2278333"/>
            <a:ext cx="2078736" cy="2078736"/>
          </a:xfrm>
          <a:prstGeom prst="leftCircularArrow">
            <a:avLst>
              <a:gd name="adj1" fmla="val 6452"/>
              <a:gd name="adj2" fmla="val 429999"/>
              <a:gd name="adj3" fmla="val 10489124"/>
              <a:gd name="adj4" fmla="val 14837806"/>
              <a:gd name="adj5" fmla="val 7527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66938"/>
              <a:satOff val="19906"/>
              <a:lumOff val="4314"/>
              <a:alphaOff val="0"/>
            </a:schemeClr>
          </a:fillRef>
          <a:effectRef idx="0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Circular Arrow 9"/>
          <p:cNvSpPr/>
          <p:nvPr/>
        </p:nvSpPr>
        <p:spPr>
          <a:xfrm>
            <a:off x="3263905" y="1167646"/>
            <a:ext cx="2241296" cy="2241296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933876"/>
              <a:satOff val="39811"/>
              <a:lumOff val="8628"/>
              <a:alphaOff val="0"/>
            </a:schemeClr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Rounded Rectangle 16"/>
          <p:cNvSpPr/>
          <p:nvPr/>
        </p:nvSpPr>
        <p:spPr>
          <a:xfrm>
            <a:off x="2209800" y="381000"/>
            <a:ext cx="5257800" cy="762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แกนหมุนหลักประกันสุขภาพที่ไม่มีวันย้อนกลับ</a:t>
            </a:r>
            <a:endParaRPr lang="en-US" sz="28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718560" y="1529954"/>
            <a:ext cx="3901440" cy="1047750"/>
            <a:chOff x="2194560" y="132954"/>
            <a:chExt cx="3901440" cy="1047750"/>
          </a:xfrm>
        </p:grpSpPr>
        <p:sp>
          <p:nvSpPr>
            <p:cNvPr id="22" name="Round Same Side Corner Rectangle 21"/>
            <p:cNvSpPr/>
            <p:nvPr/>
          </p:nvSpPr>
          <p:spPr>
            <a:xfrm rot="5400000">
              <a:off x="3621405" y="-1293891"/>
              <a:ext cx="1047750" cy="3901440"/>
            </a:xfrm>
            <a:prstGeom prst="round2Same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23" name="Round Same Side Corner Rectangle 4"/>
            <p:cNvSpPr/>
            <p:nvPr/>
          </p:nvSpPr>
          <p:spPr>
            <a:xfrm>
              <a:off x="2194561" y="184100"/>
              <a:ext cx="3850293" cy="9454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ลัดขั้นตอน </a:t>
              </a:r>
              <a:r>
                <a:rPr lang="en-US" sz="2300" b="1" kern="1200" dirty="0" smtClean="0">
                  <a:latin typeface="TH SarabunPSK" pitchFamily="34" charset="-34"/>
                  <a:cs typeface="TH SarabunPSK" pitchFamily="34" charset="-34"/>
                </a:rPr>
                <a:t>/Medical hub </a:t>
              </a: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ดึงทรัพยากร</a:t>
              </a:r>
              <a:endParaRPr lang="en-US" sz="2300" b="1" kern="1200" dirty="0">
                <a:latin typeface="TH SarabunPSK" pitchFamily="34" charset="-34"/>
                <a:cs typeface="TH SarabunPSK" pitchFamily="34" charset="-34"/>
              </a:endParaRPr>
            </a:p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ร่วมจ่าย </a:t>
              </a:r>
              <a:r>
                <a:rPr lang="en-US" sz="2300" b="1" kern="1200" dirty="0" smtClean="0">
                  <a:latin typeface="TH SarabunPSK" pitchFamily="34" charset="-34"/>
                  <a:cs typeface="TH SarabunPSK" pitchFamily="34" charset="-34"/>
                </a:rPr>
                <a:t>/</a:t>
              </a: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เก็บ </a:t>
              </a:r>
              <a:r>
                <a:rPr lang="en-US" sz="2300" b="1" kern="1200" dirty="0" smtClean="0">
                  <a:latin typeface="TH SarabunPSK" pitchFamily="34" charset="-34"/>
                  <a:cs typeface="TH SarabunPSK" pitchFamily="34" charset="-34"/>
                </a:rPr>
                <a:t>30 </a:t>
              </a: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บาท </a:t>
              </a:r>
              <a:r>
                <a:rPr lang="en-US" sz="2300" b="1" kern="1200" dirty="0" smtClean="0">
                  <a:latin typeface="TH SarabunPSK" pitchFamily="34" charset="-34"/>
                  <a:cs typeface="TH SarabunPSK" pitchFamily="34" charset="-34"/>
                </a:rPr>
                <a:t>/EMCO</a:t>
              </a:r>
              <a:endParaRPr lang="en-US" sz="2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524000" y="1398984"/>
            <a:ext cx="2194560" cy="1309687"/>
            <a:chOff x="0" y="1984"/>
            <a:chExt cx="2194560" cy="1309687"/>
          </a:xfrm>
        </p:grpSpPr>
        <p:sp>
          <p:nvSpPr>
            <p:cNvPr id="20" name="Rounded Rectangle 19"/>
            <p:cNvSpPr/>
            <p:nvPr/>
          </p:nvSpPr>
          <p:spPr>
            <a:xfrm>
              <a:off x="0" y="1984"/>
              <a:ext cx="2194560" cy="1309687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21" name="Rounded Rectangle 6"/>
            <p:cNvSpPr/>
            <p:nvPr/>
          </p:nvSpPr>
          <p:spPr>
            <a:xfrm>
              <a:off x="63934" y="65918"/>
              <a:ext cx="2066692" cy="11818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6210" tIns="78105" rIns="156210" bIns="78105" numCol="1" spcCol="1270" anchor="ctr" anchorCtr="0">
              <a:noAutofit/>
            </a:bodyPr>
            <a:lstStyle/>
            <a:p>
              <a:pPr lvl="0" algn="ctr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100" b="1" kern="1200" dirty="0" smtClean="0">
                  <a:latin typeface="TH SarabunPSK" pitchFamily="34" charset="-34"/>
                  <a:cs typeface="TH SarabunPSK" pitchFamily="34" charset="-34"/>
                </a:rPr>
                <a:t>หาประโยชน์</a:t>
              </a:r>
              <a:endParaRPr lang="en-US" sz="41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718560" y="2905124"/>
            <a:ext cx="3901440" cy="1047750"/>
            <a:chOff x="2194560" y="1508124"/>
            <a:chExt cx="3901440" cy="1047750"/>
          </a:xfrm>
        </p:grpSpPr>
        <p:sp>
          <p:nvSpPr>
            <p:cNvPr id="18" name="Round Same Side Corner Rectangle 17"/>
            <p:cNvSpPr/>
            <p:nvPr/>
          </p:nvSpPr>
          <p:spPr>
            <a:xfrm rot="5400000">
              <a:off x="3621405" y="81279"/>
              <a:ext cx="1047750" cy="3901440"/>
            </a:xfrm>
            <a:prstGeom prst="round2Same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19" name="Round Same Side Corner Rectangle 8"/>
            <p:cNvSpPr/>
            <p:nvPr/>
          </p:nvSpPr>
          <p:spPr>
            <a:xfrm>
              <a:off x="2194561" y="1559271"/>
              <a:ext cx="3850293" cy="9454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การตั้ง คกก.ฯ(บอร์ด)</a:t>
              </a:r>
              <a:endParaRPr lang="en-US" sz="2300" b="1" kern="1200" dirty="0">
                <a:latin typeface="TH SarabunPSK" pitchFamily="34" charset="-34"/>
                <a:cs typeface="TH SarabunPSK" pitchFamily="34" charset="-34"/>
              </a:endParaRPr>
            </a:p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การตั้งคณะอนุกรรมการฯ</a:t>
              </a:r>
              <a:endParaRPr lang="en-US" sz="2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24000" y="2774156"/>
            <a:ext cx="2194560" cy="1309687"/>
            <a:chOff x="0" y="1377156"/>
            <a:chExt cx="2194560" cy="1309687"/>
          </a:xfrm>
        </p:grpSpPr>
        <p:sp>
          <p:nvSpPr>
            <p:cNvPr id="16" name="Rounded Rectangle 15"/>
            <p:cNvSpPr/>
            <p:nvPr/>
          </p:nvSpPr>
          <p:spPr>
            <a:xfrm>
              <a:off x="0" y="1377156"/>
              <a:ext cx="2194560" cy="1309687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17" name="Rounded Rectangle 10"/>
            <p:cNvSpPr/>
            <p:nvPr/>
          </p:nvSpPr>
          <p:spPr>
            <a:xfrm>
              <a:off x="63934" y="1441090"/>
              <a:ext cx="2066692" cy="11818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6210" tIns="78105" rIns="156210" bIns="78105" numCol="1" spcCol="1270" anchor="ctr" anchorCtr="0">
              <a:noAutofit/>
            </a:bodyPr>
            <a:lstStyle/>
            <a:p>
              <a:pPr lvl="0" algn="ctr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100" b="1" kern="1200" dirty="0" smtClean="0">
                  <a:latin typeface="TH SarabunPSK" pitchFamily="34" charset="-34"/>
                  <a:cs typeface="TH SarabunPSK" pitchFamily="34" charset="-34"/>
                </a:rPr>
                <a:t>แทรกแซง</a:t>
              </a:r>
              <a:endParaRPr lang="en-US" sz="41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18560" y="4280296"/>
            <a:ext cx="3901440" cy="1047750"/>
            <a:chOff x="2194560" y="2883296"/>
            <a:chExt cx="3901440" cy="1047750"/>
          </a:xfrm>
        </p:grpSpPr>
        <p:sp>
          <p:nvSpPr>
            <p:cNvPr id="14" name="Round Same Side Corner Rectangle 13"/>
            <p:cNvSpPr/>
            <p:nvPr/>
          </p:nvSpPr>
          <p:spPr>
            <a:xfrm rot="5400000">
              <a:off x="3621405" y="1456451"/>
              <a:ext cx="1047750" cy="3901440"/>
            </a:xfrm>
            <a:prstGeom prst="round2Same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5" name="Round Same Side Corner Rectangle 12"/>
            <p:cNvSpPr/>
            <p:nvPr/>
          </p:nvSpPr>
          <p:spPr>
            <a:xfrm>
              <a:off x="2194561" y="2934443"/>
              <a:ext cx="3850293" cy="9454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การตั้งรองเลขาธิการฯ</a:t>
              </a:r>
              <a:endParaRPr lang="en-US" sz="2300" b="1" kern="1200" dirty="0">
                <a:latin typeface="TH SarabunPSK" pitchFamily="34" charset="-34"/>
                <a:cs typeface="TH SarabunPSK" pitchFamily="34" charset="-34"/>
              </a:endParaRPr>
            </a:p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300" b="1" kern="1200" dirty="0" smtClean="0">
                  <a:latin typeface="TH SarabunPSK" pitchFamily="34" charset="-34"/>
                  <a:cs typeface="TH SarabunPSK" pitchFamily="34" charset="-34"/>
                </a:rPr>
                <a:t>ควบคุมการจัดสรรเงิน</a:t>
              </a:r>
              <a:endParaRPr lang="en-US" sz="2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524000" y="4149328"/>
            <a:ext cx="2194560" cy="1309687"/>
            <a:chOff x="0" y="2752328"/>
            <a:chExt cx="2194560" cy="1309687"/>
          </a:xfrm>
        </p:grpSpPr>
        <p:sp>
          <p:nvSpPr>
            <p:cNvPr id="12" name="Rounded Rectangle 11"/>
            <p:cNvSpPr/>
            <p:nvPr/>
          </p:nvSpPr>
          <p:spPr>
            <a:xfrm>
              <a:off x="0" y="2752328"/>
              <a:ext cx="2194560" cy="1309687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3" name="Rounded Rectangle 14"/>
            <p:cNvSpPr/>
            <p:nvPr/>
          </p:nvSpPr>
          <p:spPr>
            <a:xfrm>
              <a:off x="63934" y="2816262"/>
              <a:ext cx="2066692" cy="11818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6210" tIns="78105" rIns="156210" bIns="78105" numCol="1" spcCol="1270" anchor="ctr" anchorCtr="0">
              <a:noAutofit/>
            </a:bodyPr>
            <a:lstStyle/>
            <a:p>
              <a:pPr lvl="0" algn="ctr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100" b="1" kern="1200" dirty="0" smtClean="0">
                  <a:latin typeface="TH SarabunPSK" pitchFamily="34" charset="-34"/>
                  <a:cs typeface="TH SarabunPSK" pitchFamily="34" charset="-34"/>
                </a:rPr>
                <a:t>บีบบังคับ</a:t>
              </a:r>
              <a:endParaRPr lang="en-US" sz="41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3200400" y="228600"/>
            <a:ext cx="3810000" cy="685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ภัยคุกคามหลักประกันสุขภาพ</a:t>
            </a:r>
            <a:endParaRPr lang="en-US" sz="36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1397000"/>
            <a:ext cx="5181600" cy="1219200"/>
            <a:chOff x="0" y="0"/>
            <a:chExt cx="5181600" cy="1219200"/>
          </a:xfrm>
        </p:grpSpPr>
        <p:sp>
          <p:nvSpPr>
            <p:cNvPr id="17" name="Rounded Rectangle 16"/>
            <p:cNvSpPr/>
            <p:nvPr/>
          </p:nvSpPr>
          <p:spPr>
            <a:xfrm>
              <a:off x="0" y="0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35709" y="35709"/>
              <a:ext cx="3865988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kern="1200" dirty="0" smtClean="0">
                  <a:latin typeface="TH SarabunPSK" pitchFamily="34" charset="-34"/>
                  <a:cs typeface="TH SarabunPSK" pitchFamily="34" charset="-34"/>
                </a:rPr>
                <a:t>แสวงหาเพื่อน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981199" y="2819399"/>
            <a:ext cx="5181600" cy="1219200"/>
            <a:chOff x="457199" y="1422399"/>
            <a:chExt cx="5181600" cy="1219200"/>
          </a:xfrm>
        </p:grpSpPr>
        <p:sp>
          <p:nvSpPr>
            <p:cNvPr id="15" name="Rounded Rectangle 14"/>
            <p:cNvSpPr/>
            <p:nvPr/>
          </p:nvSpPr>
          <p:spPr>
            <a:xfrm>
              <a:off x="457199" y="1422399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6" name="Rounded Rectangle 6"/>
            <p:cNvSpPr/>
            <p:nvPr/>
          </p:nvSpPr>
          <p:spPr>
            <a:xfrm>
              <a:off x="492908" y="1458108"/>
              <a:ext cx="3860502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kern="1200" dirty="0" smtClean="0">
                  <a:latin typeface="TH SarabunPSK" pitchFamily="34" charset="-34"/>
                  <a:cs typeface="TH SarabunPSK" pitchFamily="34" charset="-34"/>
                </a:rPr>
                <a:t>ผนึกกำลัง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438399" y="4241799"/>
            <a:ext cx="5181600" cy="1219200"/>
            <a:chOff x="914399" y="2844799"/>
            <a:chExt cx="5181600" cy="1219200"/>
          </a:xfrm>
        </p:grpSpPr>
        <p:sp>
          <p:nvSpPr>
            <p:cNvPr id="13" name="Rounded Rectangle 12"/>
            <p:cNvSpPr/>
            <p:nvPr/>
          </p:nvSpPr>
          <p:spPr>
            <a:xfrm>
              <a:off x="914399" y="2844799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4" name="Rounded Rectangle 8"/>
            <p:cNvSpPr/>
            <p:nvPr/>
          </p:nvSpPr>
          <p:spPr>
            <a:xfrm>
              <a:off x="950108" y="2880508"/>
              <a:ext cx="3860502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kern="1200" dirty="0" smtClean="0">
                  <a:latin typeface="TH SarabunPSK" pitchFamily="34" charset="-34"/>
                  <a:cs typeface="TH SarabunPSK" pitchFamily="34" charset="-34"/>
                </a:rPr>
                <a:t>สร้างมาตรฐานเดียวกัน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913120" y="2321560"/>
            <a:ext cx="792480" cy="792480"/>
            <a:chOff x="4389120" y="924560"/>
            <a:chExt cx="792480" cy="792480"/>
          </a:xfrm>
        </p:grpSpPr>
        <p:sp>
          <p:nvSpPr>
            <p:cNvPr id="11" name="Down Arrow 10"/>
            <p:cNvSpPr/>
            <p:nvPr/>
          </p:nvSpPr>
          <p:spPr>
            <a:xfrm>
              <a:off x="4389120" y="924560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Down Arrow 10"/>
            <p:cNvSpPr/>
            <p:nvPr/>
          </p:nvSpPr>
          <p:spPr>
            <a:xfrm>
              <a:off x="4567428" y="924560"/>
              <a:ext cx="435864" cy="5963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4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370320" y="3735832"/>
            <a:ext cx="792480" cy="792480"/>
            <a:chOff x="4846320" y="2338832"/>
            <a:chExt cx="792480" cy="792480"/>
          </a:xfrm>
        </p:grpSpPr>
        <p:sp>
          <p:nvSpPr>
            <p:cNvPr id="9" name="Down Arrow 8"/>
            <p:cNvSpPr/>
            <p:nvPr/>
          </p:nvSpPr>
          <p:spPr>
            <a:xfrm>
              <a:off x="4846320" y="2338832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Down Arrow 12"/>
            <p:cNvSpPr/>
            <p:nvPr/>
          </p:nvSpPr>
          <p:spPr>
            <a:xfrm>
              <a:off x="5024628" y="2338832"/>
              <a:ext cx="435864" cy="5963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4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9" name="Rounded Rectangle 18"/>
          <p:cNvSpPr/>
          <p:nvPr/>
        </p:nvSpPr>
        <p:spPr>
          <a:xfrm>
            <a:off x="2362200" y="304800"/>
            <a:ext cx="4495800" cy="6858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ยุทธศาสตร์การขับเคลื่อนของกลุ่มคนรักสุขภาพ</a:t>
            </a:r>
            <a:endParaRPr lang="en-US" sz="24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1397000"/>
            <a:ext cx="5181600" cy="1219200"/>
            <a:chOff x="0" y="0"/>
            <a:chExt cx="5181600" cy="1219200"/>
          </a:xfrm>
        </p:grpSpPr>
        <p:sp>
          <p:nvSpPr>
            <p:cNvPr id="17" name="Rounded Rectangle 16"/>
            <p:cNvSpPr/>
            <p:nvPr/>
          </p:nvSpPr>
          <p:spPr>
            <a:xfrm>
              <a:off x="0" y="0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35709" y="35709"/>
              <a:ext cx="3865988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dirty="0" smtClean="0">
                  <a:latin typeface="TH SarabunPSK" pitchFamily="34" charset="-34"/>
                  <a:cs typeface="TH SarabunPSK" pitchFamily="34" charset="-34"/>
                </a:rPr>
                <a:t>ลดความเหลื่อมล้ำ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981199" y="2819399"/>
            <a:ext cx="5181600" cy="1219200"/>
            <a:chOff x="457199" y="1422399"/>
            <a:chExt cx="5181600" cy="1219200"/>
          </a:xfrm>
        </p:grpSpPr>
        <p:sp>
          <p:nvSpPr>
            <p:cNvPr id="15" name="Rounded Rectangle 14"/>
            <p:cNvSpPr/>
            <p:nvPr/>
          </p:nvSpPr>
          <p:spPr>
            <a:xfrm>
              <a:off x="457199" y="1422399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6" name="Rounded Rectangle 6"/>
            <p:cNvSpPr/>
            <p:nvPr/>
          </p:nvSpPr>
          <p:spPr>
            <a:xfrm>
              <a:off x="492908" y="1458108"/>
              <a:ext cx="3860502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dirty="0" smtClean="0">
                  <a:latin typeface="TH SarabunPSK" pitchFamily="34" charset="-34"/>
                  <a:cs typeface="TH SarabunPSK" pitchFamily="34" charset="-34"/>
                </a:rPr>
                <a:t>สร้างความเป็นธรรม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2438399" y="4241799"/>
            <a:ext cx="5181600" cy="1219200"/>
            <a:chOff x="914399" y="2844799"/>
            <a:chExt cx="5181600" cy="1219200"/>
          </a:xfrm>
        </p:grpSpPr>
        <p:sp>
          <p:nvSpPr>
            <p:cNvPr id="13" name="Rounded Rectangle 12"/>
            <p:cNvSpPr/>
            <p:nvPr/>
          </p:nvSpPr>
          <p:spPr>
            <a:xfrm>
              <a:off x="914399" y="2844799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4" name="Rounded Rectangle 8"/>
            <p:cNvSpPr/>
            <p:nvPr/>
          </p:nvSpPr>
          <p:spPr>
            <a:xfrm>
              <a:off x="950108" y="2880508"/>
              <a:ext cx="4764892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dirty="0" smtClean="0">
                  <a:latin typeface="TH SarabunPSK" pitchFamily="34" charset="-34"/>
                  <a:cs typeface="TH SarabunPSK" pitchFamily="34" charset="-34"/>
                </a:rPr>
                <a:t>ระบบสุขภาพ</a:t>
              </a:r>
              <a:r>
                <a:rPr lang="th-TH" sz="4400" b="1" kern="1200" dirty="0" smtClean="0">
                  <a:latin typeface="TH SarabunPSK" pitchFamily="34" charset="-34"/>
                  <a:cs typeface="TH SarabunPSK" pitchFamily="34" charset="-34"/>
                </a:rPr>
                <a:t>มาตรฐานเดียว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913120" y="2321560"/>
            <a:ext cx="792480" cy="792480"/>
            <a:chOff x="4389120" y="924560"/>
            <a:chExt cx="792480" cy="792480"/>
          </a:xfrm>
        </p:grpSpPr>
        <p:sp>
          <p:nvSpPr>
            <p:cNvPr id="11" name="Down Arrow 10"/>
            <p:cNvSpPr/>
            <p:nvPr/>
          </p:nvSpPr>
          <p:spPr>
            <a:xfrm>
              <a:off x="4389120" y="924560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Down Arrow 10"/>
            <p:cNvSpPr/>
            <p:nvPr/>
          </p:nvSpPr>
          <p:spPr>
            <a:xfrm>
              <a:off x="4567428" y="924560"/>
              <a:ext cx="435864" cy="5963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4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6370320" y="3735832"/>
            <a:ext cx="792480" cy="792480"/>
            <a:chOff x="4846320" y="2338832"/>
            <a:chExt cx="792480" cy="792480"/>
          </a:xfrm>
        </p:grpSpPr>
        <p:sp>
          <p:nvSpPr>
            <p:cNvPr id="9" name="Down Arrow 8"/>
            <p:cNvSpPr/>
            <p:nvPr/>
          </p:nvSpPr>
          <p:spPr>
            <a:xfrm>
              <a:off x="4846320" y="2338832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Down Arrow 12"/>
            <p:cNvSpPr/>
            <p:nvPr/>
          </p:nvSpPr>
          <p:spPr>
            <a:xfrm>
              <a:off x="5024628" y="2338832"/>
              <a:ext cx="435864" cy="5963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4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9" name="Rounded Rectangle 18"/>
          <p:cNvSpPr/>
          <p:nvPr/>
        </p:nvSpPr>
        <p:spPr>
          <a:xfrm>
            <a:off x="2362200" y="304800"/>
            <a:ext cx="4495800" cy="6858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ทิศทางการขับเคลื่อนของกลุ่มคนรักสุขภาพ</a:t>
            </a:r>
            <a:endParaRPr lang="en-US" sz="24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447800" y="1371600"/>
            <a:ext cx="5181600" cy="1219200"/>
            <a:chOff x="0" y="0"/>
            <a:chExt cx="5181600" cy="1219200"/>
          </a:xfrm>
        </p:grpSpPr>
        <p:sp>
          <p:nvSpPr>
            <p:cNvPr id="17" name="Rounded Rectangle 16"/>
            <p:cNvSpPr/>
            <p:nvPr/>
          </p:nvSpPr>
          <p:spPr>
            <a:xfrm>
              <a:off x="0" y="0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35709" y="35709"/>
              <a:ext cx="3865988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dirty="0" smtClean="0">
                  <a:latin typeface="TH SarabunPSK" pitchFamily="34" charset="-34"/>
                  <a:cs typeface="TH SarabunPSK" pitchFamily="34" charset="-34"/>
                </a:rPr>
                <a:t>สปสช.ต้องเป็นอิสระ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981199" y="2819399"/>
            <a:ext cx="5181600" cy="1219200"/>
            <a:chOff x="457199" y="1422399"/>
            <a:chExt cx="5181600" cy="1219200"/>
          </a:xfrm>
        </p:grpSpPr>
        <p:sp>
          <p:nvSpPr>
            <p:cNvPr id="15" name="Rounded Rectangle 14"/>
            <p:cNvSpPr/>
            <p:nvPr/>
          </p:nvSpPr>
          <p:spPr>
            <a:xfrm>
              <a:off x="457199" y="1422399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6" name="Rounded Rectangle 6"/>
            <p:cNvSpPr/>
            <p:nvPr/>
          </p:nvSpPr>
          <p:spPr>
            <a:xfrm>
              <a:off x="492908" y="1458108"/>
              <a:ext cx="3860502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dirty="0" smtClean="0">
                  <a:latin typeface="TH SarabunPSK" pitchFamily="34" charset="-34"/>
                  <a:cs typeface="TH SarabunPSK" pitchFamily="34" charset="-34"/>
                </a:rPr>
                <a:t>มุ่งสร้างมิตรภาพบำบัด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2438399" y="4241799"/>
            <a:ext cx="5181600" cy="1219200"/>
            <a:chOff x="914399" y="2844799"/>
            <a:chExt cx="5181600" cy="1219200"/>
          </a:xfrm>
        </p:grpSpPr>
        <p:sp>
          <p:nvSpPr>
            <p:cNvPr id="13" name="Rounded Rectangle 12"/>
            <p:cNvSpPr/>
            <p:nvPr/>
          </p:nvSpPr>
          <p:spPr>
            <a:xfrm>
              <a:off x="914399" y="2844799"/>
              <a:ext cx="5181600" cy="1219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4" name="Rounded Rectangle 8"/>
            <p:cNvSpPr/>
            <p:nvPr/>
          </p:nvSpPr>
          <p:spPr>
            <a:xfrm>
              <a:off x="950108" y="2880508"/>
              <a:ext cx="4917292" cy="1147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dirty="0" smtClean="0">
                  <a:latin typeface="TH SarabunPSK" pitchFamily="34" charset="-34"/>
                  <a:cs typeface="TH SarabunPSK" pitchFamily="34" charset="-34"/>
                </a:rPr>
                <a:t>ขยายอาสาสมัครให้ครอบคลุม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913120" y="2321560"/>
            <a:ext cx="792480" cy="792480"/>
            <a:chOff x="4389120" y="924560"/>
            <a:chExt cx="792480" cy="792480"/>
          </a:xfrm>
        </p:grpSpPr>
        <p:sp>
          <p:nvSpPr>
            <p:cNvPr id="11" name="Down Arrow 10"/>
            <p:cNvSpPr/>
            <p:nvPr/>
          </p:nvSpPr>
          <p:spPr>
            <a:xfrm>
              <a:off x="4389120" y="924560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Down Arrow 10"/>
            <p:cNvSpPr/>
            <p:nvPr/>
          </p:nvSpPr>
          <p:spPr>
            <a:xfrm>
              <a:off x="4567428" y="924560"/>
              <a:ext cx="435864" cy="5963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4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6370320" y="3735832"/>
            <a:ext cx="792480" cy="792480"/>
            <a:chOff x="4846320" y="2338832"/>
            <a:chExt cx="792480" cy="792480"/>
          </a:xfrm>
        </p:grpSpPr>
        <p:sp>
          <p:nvSpPr>
            <p:cNvPr id="9" name="Down Arrow 8"/>
            <p:cNvSpPr/>
            <p:nvPr/>
          </p:nvSpPr>
          <p:spPr>
            <a:xfrm>
              <a:off x="4846320" y="2338832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Down Arrow 12"/>
            <p:cNvSpPr/>
            <p:nvPr/>
          </p:nvSpPr>
          <p:spPr>
            <a:xfrm>
              <a:off x="5024628" y="2338832"/>
              <a:ext cx="435864" cy="5963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4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9" name="Rounded Rectangle 18"/>
          <p:cNvSpPr/>
          <p:nvPr/>
        </p:nvSpPr>
        <p:spPr>
          <a:xfrm>
            <a:off x="2362200" y="304800"/>
            <a:ext cx="4495800" cy="6858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ประกาศเจตนารมณ์กลุ่มคนรักสุขภาพ</a:t>
            </a:r>
            <a:endParaRPr lang="en-US" sz="24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257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nitithorn.t</dc:creator>
  <cp:lastModifiedBy>nitithorn.t</cp:lastModifiedBy>
  <cp:revision>14</cp:revision>
  <dcterms:created xsi:type="dcterms:W3CDTF">2013-03-04T15:36:51Z</dcterms:created>
  <dcterms:modified xsi:type="dcterms:W3CDTF">2013-03-06T01:40:23Z</dcterms:modified>
</cp:coreProperties>
</file>