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CCFF33"/>
    <a:srgbClr val="003300"/>
    <a:srgbClr val="CC3300"/>
    <a:srgbClr val="663300"/>
    <a:srgbClr val="0000FF"/>
    <a:srgbClr val="339966"/>
    <a:srgbClr val="FFCF37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50000"/>
              </a:schemeClr>
            </a:gs>
            <a:gs pos="65000">
              <a:schemeClr val="accent6">
                <a:lumMod val="7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147628-2785-44F4-903E-14E74A65A74C}" type="datetimeFigureOut">
              <a:rPr lang="th-TH" smtClean="0"/>
              <a:pPr/>
              <a:t>13/03/56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24DAD4-9013-4B46-9D6B-BACD07CE835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6">
                <a:lumMod val="50000"/>
              </a:schemeClr>
            </a:gs>
            <a:gs pos="65000">
              <a:schemeClr val="accent6">
                <a:lumMod val="7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ltGray">
          <a:xfrm>
            <a:off x="285720" y="5643578"/>
            <a:ext cx="8643998" cy="756776"/>
          </a:xfrm>
          <a:prstGeom prst="homePlate">
            <a:avLst>
              <a:gd name="adj" fmla="val 51551"/>
            </a:avLst>
          </a:prstGeom>
          <a:solidFill>
            <a:srgbClr val="663300"/>
          </a:soli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0" y="203625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6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ระบบสุขภาพชุมชน</a:t>
            </a:r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en-US" sz="56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:</a:t>
            </a:r>
            <a:r>
              <a:rPr lang="en-US" sz="4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th-TH" sz="56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คุณค่าและความดีงาม</a:t>
            </a:r>
            <a:endParaRPr lang="en-US" sz="56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62992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h-TH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IrisUPC" pitchFamily="34" charset="-34"/>
                <a:cs typeface="IrisUPC" pitchFamily="34" charset="-34"/>
              </a:rPr>
              <a:t>ประเวศ วะสี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58000" dir="5400000" sy="-100000" algn="bl" rotWithShape="0"/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9281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9050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๑๓ มีนาคม ๒๕๕๖</a:t>
            </a:r>
            <a:endParaRPr lang="en-US" sz="4000" b="1" dirty="0">
              <a:ln w="19050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643578"/>
            <a:ext cx="9144000" cy="830997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มหกรรมกองทุนหลักประกันสุขภาพระดับท้องถิ่น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5108" y="2285992"/>
            <a:ext cx="2405058" cy="1214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32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เป้าหมายของการพัฒนา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0" y="924690"/>
            <a:ext cx="9144000" cy="1026702"/>
            <a:chOff x="0" y="924690"/>
            <a:chExt cx="9144000" cy="1026702"/>
          </a:xfrm>
        </p:grpSpPr>
        <p:grpSp>
          <p:nvGrpSpPr>
            <p:cNvPr id="12" name="Group 160"/>
            <p:cNvGrpSpPr>
              <a:grpSpLocks/>
            </p:cNvGrpSpPr>
            <p:nvPr/>
          </p:nvGrpSpPr>
          <p:grpSpPr bwMode="auto">
            <a:xfrm>
              <a:off x="2244042" y="924690"/>
              <a:ext cx="4643470" cy="938214"/>
              <a:chOff x="2155" y="986"/>
              <a:chExt cx="1332" cy="607"/>
            </a:xfrm>
            <a:gradFill>
              <a:gsLst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</p:grpSpPr>
          <p:sp>
            <p:nvSpPr>
              <p:cNvPr id="13" name="AutoShape 161"/>
              <p:cNvSpPr>
                <a:spLocks noChangeArrowheads="1"/>
              </p:cNvSpPr>
              <p:nvPr/>
            </p:nvSpPr>
            <p:spPr bwMode="gray">
              <a:xfrm>
                <a:off x="2155" y="986"/>
                <a:ext cx="1332" cy="607"/>
              </a:xfrm>
              <a:prstGeom prst="roundRect">
                <a:avLst>
                  <a:gd name="adj" fmla="val 13181"/>
                </a:avLst>
              </a:prstGeom>
              <a:grpFill/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1C1C1C"/>
                </a:outerShdw>
              </a:effectLst>
            </p:spPr>
            <p:txBody>
              <a:bodyPr wrap="none" anchor="ctr"/>
              <a:lstStyle/>
              <a:p>
                <a:endParaRPr lang="th-TH"/>
              </a:p>
            </p:txBody>
          </p:sp>
          <p:pic>
            <p:nvPicPr>
              <p:cNvPr id="14" name="Picture 162" descr="high_line01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t="8891" r="58304" b="12320"/>
              <a:stretch>
                <a:fillRect/>
              </a:stretch>
            </p:blipFill>
            <p:spPr bwMode="gray">
              <a:xfrm rot="16200000">
                <a:off x="2721" y="460"/>
                <a:ext cx="218" cy="1293"/>
              </a:xfrm>
              <a:prstGeom prst="rect">
                <a:avLst/>
              </a:prstGeom>
              <a:grpFill/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0" y="1028062"/>
              <a:ext cx="91440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54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สุขภาวะของคนทั้งมวล</a:t>
              </a:r>
              <a:endParaRPr lang="en-US" sz="54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226664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การพัฒนาอย่าง</a:t>
            </a:r>
            <a:r>
              <a:rPr lang="th-TH" sz="4800" b="1" dirty="0" err="1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บูรณา</a:t>
            </a:r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4481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เอาพื้นที่เป็นตัวตั้ง</a:t>
            </a:r>
            <a:endParaRPr lang="en-US" sz="48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 rot="16200000">
            <a:off x="4240387" y="1907830"/>
            <a:ext cx="640642" cy="598698"/>
          </a:xfrm>
          <a:prstGeom prst="rightArrow">
            <a:avLst>
              <a:gd name="adj1" fmla="val 49380"/>
              <a:gd name="adj2" fmla="val 38871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1" name="Group 50"/>
          <p:cNvGrpSpPr/>
          <p:nvPr/>
        </p:nvGrpSpPr>
        <p:grpSpPr>
          <a:xfrm>
            <a:off x="0" y="5684536"/>
            <a:ext cx="9144000" cy="923330"/>
            <a:chOff x="0" y="5715016"/>
            <a:chExt cx="9144000" cy="923330"/>
          </a:xfrm>
        </p:grpSpPr>
        <p:sp>
          <p:nvSpPr>
            <p:cNvPr id="38" name="AutoShape 14"/>
            <p:cNvSpPr>
              <a:spLocks noChangeArrowheads="1"/>
            </p:cNvSpPr>
            <p:nvPr/>
          </p:nvSpPr>
          <p:spPr bwMode="gray">
            <a:xfrm>
              <a:off x="2357422" y="5758865"/>
              <a:ext cx="4429156" cy="8080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C4FCD"/>
                </a:gs>
                <a:gs pos="100000">
                  <a:srgbClr val="6699FF"/>
                </a:gs>
              </a:gsLst>
              <a:lin ang="0" scaled="1"/>
            </a:gra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5715016"/>
              <a:ext cx="91440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54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ระบบสุขภาพชุมชน</a:t>
              </a:r>
              <a:endParaRPr lang="en-US" sz="54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  <p:pic>
          <p:nvPicPr>
            <p:cNvPr id="39" name="Picture 26" descr="01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9000" contrast="36000"/>
            </a:blip>
            <a:srcRect/>
            <a:stretch>
              <a:fillRect/>
            </a:stretch>
          </p:blipFill>
          <p:spPr bwMode="auto">
            <a:xfrm>
              <a:off x="2357422" y="5781089"/>
              <a:ext cx="4429156" cy="148241"/>
            </a:xfrm>
            <a:prstGeom prst="rect">
              <a:avLst/>
            </a:prstGeom>
            <a:noFill/>
          </p:spPr>
        </p:pic>
      </p:grpSp>
      <p:grpSp>
        <p:nvGrpSpPr>
          <p:cNvPr id="50" name="Group 49"/>
          <p:cNvGrpSpPr/>
          <p:nvPr/>
        </p:nvGrpSpPr>
        <p:grpSpPr>
          <a:xfrm>
            <a:off x="0" y="3040012"/>
            <a:ext cx="9220200" cy="1122750"/>
            <a:chOff x="0" y="3040012"/>
            <a:chExt cx="9220200" cy="1122750"/>
          </a:xfrm>
        </p:grpSpPr>
        <p:grpSp>
          <p:nvGrpSpPr>
            <p:cNvPr id="42" name="Group 9"/>
            <p:cNvGrpSpPr>
              <a:grpSpLocks/>
            </p:cNvGrpSpPr>
            <p:nvPr/>
          </p:nvGrpSpPr>
          <p:grpSpPr bwMode="auto">
            <a:xfrm>
              <a:off x="0" y="3054760"/>
              <a:ext cx="9144000" cy="987131"/>
              <a:chOff x="797" y="1945"/>
              <a:chExt cx="1489" cy="1584"/>
            </a:xfrm>
          </p:grpSpPr>
          <p:sp>
            <p:nvSpPr>
              <p:cNvPr id="43" name="AutoShape 10"/>
              <p:cNvSpPr>
                <a:spLocks noChangeArrowheads="1"/>
              </p:cNvSpPr>
              <p:nvPr/>
            </p:nvSpPr>
            <p:spPr bwMode="gray">
              <a:xfrm>
                <a:off x="799" y="1945"/>
                <a:ext cx="1487" cy="1584"/>
              </a:xfrm>
              <a:prstGeom prst="roundRect">
                <a:avLst>
                  <a:gd name="adj" fmla="val 12574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gray">
              <a:xfrm>
                <a:off x="797" y="3118"/>
                <a:ext cx="1488" cy="408"/>
              </a:xfrm>
              <a:prstGeom prst="roundRect">
                <a:avLst>
                  <a:gd name="adj" fmla="val 49755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5" name="AutoShape 12"/>
              <p:cNvSpPr>
                <a:spLocks noChangeArrowheads="1"/>
              </p:cNvSpPr>
              <p:nvPr/>
            </p:nvSpPr>
            <p:spPr bwMode="gray">
              <a:xfrm>
                <a:off x="817" y="1950"/>
                <a:ext cx="1462" cy="408"/>
              </a:xfrm>
              <a:prstGeom prst="roundRect">
                <a:avLst>
                  <a:gd name="adj" fmla="val 38727"/>
                </a:avLst>
              </a:prstGeom>
              <a:gradFill rotWithShape="1">
                <a:gsLst>
                  <a:gs pos="0">
                    <a:schemeClr val="accent1">
                      <a:gamma/>
                      <a:tint val="3333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3040012"/>
              <a:ext cx="91440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36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(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เศรษฐกิจ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จิตใจ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สังคม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วัฒนธรรม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00" y="3454876"/>
              <a:ext cx="91440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		     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สิ่งแวดล้อม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สุขภาพ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การศึกษา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-</a:t>
              </a:r>
              <a:r>
                <a:rPr lang="th-TH" sz="4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ประชาธิปไตย</a:t>
              </a:r>
              <a:r>
                <a:rPr lang="th-TH" sz="36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)</a:t>
              </a:r>
              <a:endParaRPr lang="en-US" sz="4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sp>
        <p:nvSpPr>
          <p:cNvPr id="46" name="AutoShape 14"/>
          <p:cNvSpPr>
            <a:spLocks noChangeArrowheads="1"/>
          </p:cNvSpPr>
          <p:nvPr/>
        </p:nvSpPr>
        <p:spPr bwMode="gray">
          <a:xfrm rot="16200000">
            <a:off x="4250528" y="4092914"/>
            <a:ext cx="640642" cy="598698"/>
          </a:xfrm>
          <a:prstGeom prst="rightArrow">
            <a:avLst>
              <a:gd name="adj1" fmla="val 49380"/>
              <a:gd name="adj2" fmla="val 38871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gray">
          <a:xfrm rot="16200000">
            <a:off x="4252830" y="5178248"/>
            <a:ext cx="640642" cy="598698"/>
          </a:xfrm>
          <a:prstGeom prst="rightArrow">
            <a:avLst>
              <a:gd name="adj1" fmla="val 49380"/>
              <a:gd name="adj2" fmla="val 38871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hidden">
          <a:xfrm>
            <a:off x="31956" y="730580"/>
            <a:ext cx="9067800" cy="76200"/>
          </a:xfrm>
          <a:prstGeom prst="rect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3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6"/>
          <p:cNvSpPr>
            <a:spLocks noChangeArrowheads="1"/>
          </p:cNvSpPr>
          <p:nvPr/>
        </p:nvSpPr>
        <p:spPr bwMode="gray">
          <a:xfrm flipV="1">
            <a:off x="-103236" y="712054"/>
            <a:ext cx="9247236" cy="216616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80000"/>
                </a:srgb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0" y="3961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“</a:t>
            </a:r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สามเหลี่ยมเขยื้อนภูเขา</a:t>
            </a:r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”</a:t>
            </a:r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ในพื้นที่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291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			  </a:t>
            </a:r>
            <a:r>
              <a:rPr lang="th-TH" sz="40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รพสต. </a:t>
            </a:r>
            <a:r>
              <a:rPr lang="th-TH" sz="5400" b="1" dirty="0" err="1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รพช.</a:t>
            </a:r>
            <a:endParaRPr lang="en-US" sz="54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3197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อำนาจความรู้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91686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อำนาจสังคม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4773876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อำนาจรัฐ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5715016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ชุมชน</a:t>
            </a:r>
            <a:endParaRPr lang="en-US" sz="54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15272" y="5643578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err="1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อบท.</a:t>
            </a:r>
            <a:endParaRPr lang="en-US" sz="54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04534" y="2126066"/>
            <a:ext cx="3034496" cy="2857520"/>
            <a:chOff x="5045075" y="1981200"/>
            <a:chExt cx="914400" cy="715963"/>
          </a:xfrm>
        </p:grpSpPr>
        <p:sp>
          <p:nvSpPr>
            <p:cNvPr id="20" name="Freeform 83"/>
            <p:cNvSpPr>
              <a:spLocks/>
            </p:cNvSpPr>
            <p:nvPr/>
          </p:nvSpPr>
          <p:spPr bwMode="gray">
            <a:xfrm>
              <a:off x="5454650" y="1981200"/>
              <a:ext cx="504825" cy="715963"/>
            </a:xfrm>
            <a:custGeom>
              <a:avLst/>
              <a:gdLst>
                <a:gd name="T0" fmla="*/ 387 w 477"/>
                <a:gd name="T1" fmla="*/ 624 h 625"/>
                <a:gd name="T2" fmla="*/ 476 w 477"/>
                <a:gd name="T3" fmla="*/ 527 h 625"/>
                <a:gd name="T4" fmla="*/ 0 w 477"/>
                <a:gd name="T5" fmla="*/ 0 h 625"/>
                <a:gd name="T6" fmla="*/ 387 w 477"/>
                <a:gd name="T7" fmla="*/ 624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7"/>
                <a:gd name="T13" fmla="*/ 0 h 625"/>
                <a:gd name="T14" fmla="*/ 477 w 477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solidFill>
              <a:schemeClr val="accent1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84"/>
            <p:cNvSpPr>
              <a:spLocks/>
            </p:cNvSpPr>
            <p:nvPr/>
          </p:nvSpPr>
          <p:spPr bwMode="gray">
            <a:xfrm>
              <a:off x="5045075" y="1981200"/>
              <a:ext cx="819150" cy="715963"/>
            </a:xfrm>
            <a:custGeom>
              <a:avLst/>
              <a:gdLst>
                <a:gd name="T0" fmla="*/ 0 w 773"/>
                <a:gd name="T1" fmla="*/ 624 h 625"/>
                <a:gd name="T2" fmla="*/ 772 w 773"/>
                <a:gd name="T3" fmla="*/ 624 h 625"/>
                <a:gd name="T4" fmla="*/ 387 w 773"/>
                <a:gd name="T5" fmla="*/ 0 h 625"/>
                <a:gd name="T6" fmla="*/ 0 w 773"/>
                <a:gd name="T7" fmla="*/ 624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chemeClr val="accent1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5400000">
            <a:off x="4386428" y="1500928"/>
            <a:ext cx="371938" cy="794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7822429" y="5464983"/>
            <a:ext cx="357190" cy="285752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07191" y="5536421"/>
            <a:ext cx="357190" cy="285752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85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38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385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1"/>
      <p:bldP spid="6" grpId="0"/>
      <p:bldP spid="7" grpId="0"/>
      <p:bldP spid="8" grpId="0"/>
      <p:bldP spid="9" grpId="1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4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เป้าหมายของระบบสุขภาพชุมชน</a:t>
            </a:r>
            <a:endParaRPr lang="en-US" sz="60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0" y="987662"/>
            <a:ext cx="9144000" cy="861774"/>
            <a:chOff x="0" y="987662"/>
            <a:chExt cx="9144000" cy="861774"/>
          </a:xfrm>
        </p:grpSpPr>
        <p:sp>
          <p:nvSpPr>
            <p:cNvPr id="16" name="AutoShape 4"/>
            <p:cNvSpPr>
              <a:spLocks noChangeArrowheads="1"/>
            </p:cNvSpPr>
            <p:nvPr/>
          </p:nvSpPr>
          <p:spPr bwMode="gray">
            <a:xfrm>
              <a:off x="0" y="989964"/>
              <a:ext cx="4214810" cy="642942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987662"/>
              <a:ext cx="9144000" cy="861774"/>
            </a:xfrm>
            <a:prstGeom prst="rect">
              <a:avLst/>
            </a:prstGeom>
            <a:noFill/>
            <a:ln>
              <a:noFill/>
              <a:prstDash val="lgDashDot"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๑.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สัมมาชีพเต็มพื้นที่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0" y="2307640"/>
            <a:ext cx="9144000" cy="861774"/>
            <a:chOff x="0" y="2335776"/>
            <a:chExt cx="9144000" cy="861774"/>
          </a:xfrm>
        </p:grpSpPr>
        <p:sp>
          <p:nvSpPr>
            <p:cNvPr id="18" name="AutoShape 4"/>
            <p:cNvSpPr>
              <a:spLocks noChangeArrowheads="1"/>
            </p:cNvSpPr>
            <p:nvPr/>
          </p:nvSpPr>
          <p:spPr bwMode="gray">
            <a:xfrm>
              <a:off x="0" y="2355128"/>
              <a:ext cx="5000628" cy="628194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335776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๒.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เป็นสังคมไม่ทอดทิ้งกัน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0" y="3561732"/>
            <a:ext cx="9144000" cy="861774"/>
            <a:chOff x="0" y="3561732"/>
            <a:chExt cx="9144000" cy="861774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0" y="3644850"/>
              <a:ext cx="6429388" cy="603302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561732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๓.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ชุมชนเข้มแข็งจัดการตนเองได้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0" y="4860062"/>
            <a:ext cx="9144000" cy="861774"/>
            <a:chOff x="0" y="4860062"/>
            <a:chExt cx="9144000" cy="861774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gray">
            <a:xfrm>
              <a:off x="0" y="4919054"/>
              <a:ext cx="7358082" cy="642942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4860062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๔.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รักษาโรคพบบ่อย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32" y="1559846"/>
            <a:ext cx="9144032" cy="861774"/>
            <a:chOff x="-32" y="1573914"/>
            <a:chExt cx="9144032" cy="861774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gray">
            <a:xfrm rot="10800000">
              <a:off x="3071802" y="1674848"/>
              <a:ext cx="6072198" cy="628194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32" y="1573914"/>
              <a:ext cx="9144032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			   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๕.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ควบคุมเบาหวานความดันสูง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CCFF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0" y="2872924"/>
            <a:ext cx="9144000" cy="861774"/>
            <a:chOff x="0" y="2886992"/>
            <a:chExt cx="9144000" cy="861774"/>
          </a:xfrm>
        </p:grpSpPr>
        <p:sp>
          <p:nvSpPr>
            <p:cNvPr id="23" name="AutoShape 4"/>
            <p:cNvSpPr>
              <a:spLocks noChangeArrowheads="1"/>
            </p:cNvSpPr>
            <p:nvPr/>
          </p:nvSpPr>
          <p:spPr bwMode="gray">
            <a:xfrm rot="10800000">
              <a:off x="3929058" y="3002674"/>
              <a:ext cx="5214942" cy="630496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2886992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   			         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๖.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ดูแลผู้สูงอายุ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CCFF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0" y="4202372"/>
            <a:ext cx="9144000" cy="861774"/>
            <a:chOff x="0" y="4202372"/>
            <a:chExt cx="9144000" cy="861774"/>
          </a:xfrm>
        </p:grpSpPr>
        <p:sp>
          <p:nvSpPr>
            <p:cNvPr id="22" name="AutoShape 4"/>
            <p:cNvSpPr>
              <a:spLocks noChangeArrowheads="1"/>
            </p:cNvSpPr>
            <p:nvPr/>
          </p:nvSpPr>
          <p:spPr bwMode="gray">
            <a:xfrm rot="10800000">
              <a:off x="4357686" y="4276112"/>
              <a:ext cx="4786314" cy="615787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202372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			            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๗.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ควบคุมโรค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CCFF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0" y="5499760"/>
            <a:ext cx="9144000" cy="861774"/>
            <a:chOff x="0" y="5527896"/>
            <a:chExt cx="9144000" cy="861774"/>
          </a:xfrm>
        </p:grpSpPr>
        <p:sp>
          <p:nvSpPr>
            <p:cNvPr id="19" name="AutoShape 4"/>
            <p:cNvSpPr>
              <a:spLocks noChangeArrowheads="1"/>
            </p:cNvSpPr>
            <p:nvPr/>
          </p:nvSpPr>
          <p:spPr bwMode="gray">
            <a:xfrm rot="10800000">
              <a:off x="5072066" y="5633433"/>
              <a:ext cx="4071934" cy="653101"/>
            </a:xfrm>
            <a:prstGeom prst="homePlate">
              <a:avLst>
                <a:gd name="adj" fmla="val 26911"/>
              </a:avLst>
            </a:prstGeom>
            <a:gradFill flip="none" rotWithShape="1">
              <a:gsLst>
                <a:gs pos="6000">
                  <a:schemeClr val="bg2">
                    <a:lumMod val="5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h-TH" sz="5000" b="1" dirty="0">
                <a:ln w="19050">
                  <a:noFill/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5527896"/>
              <a:ext cx="9144000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			                 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๘.</a:t>
              </a:r>
              <a:r>
                <a:rPr lang="th-TH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5000" b="1" dirty="0" smtClean="0">
                  <a:ln w="19050">
                    <a:noFill/>
                    <a:prstDash val="solid"/>
                  </a:ln>
                  <a:solidFill>
                    <a:srgbClr val="CCFF3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สร้างเสริมสุขภาพ  </a:t>
              </a:r>
              <a:endParaRPr lang="en-US" sz="5000" b="1" dirty="0">
                <a:ln w="19050">
                  <a:noFill/>
                  <a:prstDash val="solid"/>
                </a:ln>
                <a:solidFill>
                  <a:srgbClr val="CCFF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1"/>
          <p:cNvSpPr/>
          <p:nvPr/>
        </p:nvSpPr>
        <p:spPr>
          <a:xfrm>
            <a:off x="0" y="-807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IrisUPC" pitchFamily="34" charset="-34"/>
              </a:rPr>
              <a:t>กระบวนการชุมชน</a:t>
            </a:r>
            <a:endParaRPr lang="th-TH" sz="60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7" name="สี่เหลี่ยมผืนผ้า 23"/>
          <p:cNvSpPr/>
          <p:nvPr/>
        </p:nvSpPr>
        <p:spPr>
          <a:xfrm>
            <a:off x="0" y="5443381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cap="all" dirty="0" smtClean="0">
                <a:ln w="9000" cmpd="sng">
                  <a:noFill/>
                  <a:prstDash val="solid"/>
                </a:ln>
                <a:solidFill>
                  <a:srgbClr val="0000FF"/>
                </a:solidFill>
                <a:effectLst>
                  <a:glow rad="101600">
                    <a:srgbClr val="FFFFFF">
                      <a:alpha val="40000"/>
                    </a:srgbClr>
                  </a:glow>
                  <a:reflection blurRad="6350" stA="60000" endA="900" endPos="58000" dir="5400000" sy="-100000" algn="bl" rotWithShape="0"/>
                </a:effectLst>
                <a:cs typeface="IrisUPC" pitchFamily="34" charset="-34"/>
              </a:rPr>
              <a:t>สังคมศานติสุข</a:t>
            </a:r>
            <a:endParaRPr lang="th-TH" sz="7200" b="1" cap="all" dirty="0">
              <a:ln w="9000" cmpd="sng">
                <a:noFill/>
                <a:prstDash val="solid"/>
              </a:ln>
              <a:solidFill>
                <a:srgbClr val="0000FF"/>
              </a:solidFill>
              <a:effectLst>
                <a:glow rad="101600">
                  <a:srgbClr val="FFFFFF">
                    <a:alpha val="40000"/>
                  </a:srgbClr>
                </a:glow>
                <a:reflection blurRad="6350" stA="60000" endA="900" endPos="58000" dir="5400000" sy="-100000" algn="bl" rotWithShape="0"/>
              </a:effectLst>
              <a:cs typeface="IrisUPC" pitchFamily="34" charset="-34"/>
            </a:endParaRPr>
          </a:p>
        </p:txBody>
      </p:sp>
      <p:sp>
        <p:nvSpPr>
          <p:cNvPr id="8" name="สี่เหลี่ยมผืนผ้า 5"/>
          <p:cNvSpPr/>
          <p:nvPr/>
        </p:nvSpPr>
        <p:spPr>
          <a:xfrm>
            <a:off x="-32" y="1016485"/>
            <a:ext cx="26821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IrisUPC" pitchFamily="34" charset="-34"/>
              </a:rPr>
              <a:t>๑.สภาผู้นำชุมชน</a:t>
            </a:r>
            <a:endParaRPr lang="th-TH" sz="40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9" name="ลูกศรขวา 6"/>
          <p:cNvSpPr/>
          <p:nvPr/>
        </p:nvSpPr>
        <p:spPr>
          <a:xfrm>
            <a:off x="2643174" y="1272005"/>
            <a:ext cx="428628" cy="214314"/>
          </a:xfrm>
          <a:prstGeom prst="rightArrow">
            <a:avLst/>
          </a:prstGeom>
          <a:solidFill>
            <a:srgbClr val="92D050"/>
          </a:solidFill>
          <a:ln>
            <a:solidFill>
              <a:srgbClr val="33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สี่เหลี่ยมผืนผ้า 8"/>
          <p:cNvSpPr/>
          <p:nvPr/>
        </p:nvSpPr>
        <p:spPr>
          <a:xfrm>
            <a:off x="2968254" y="1012108"/>
            <a:ext cx="33089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IrisUPC" pitchFamily="34" charset="-34"/>
              </a:rPr>
              <a:t>๒.สำรวจข้อมูลชุมชน</a:t>
            </a:r>
            <a:endParaRPr lang="th-TH" sz="40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11" name="ลูกศรขวา 15"/>
          <p:cNvSpPr/>
          <p:nvPr/>
        </p:nvSpPr>
        <p:spPr>
          <a:xfrm>
            <a:off x="214282" y="1901092"/>
            <a:ext cx="428628" cy="214314"/>
          </a:xfrm>
          <a:prstGeom prst="rightArrow">
            <a:avLst/>
          </a:prstGeom>
          <a:solidFill>
            <a:srgbClr val="92D050"/>
          </a:solidFill>
          <a:ln>
            <a:solidFill>
              <a:srgbClr val="33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สี่เหลี่ยมผืนผ้า 16"/>
          <p:cNvSpPr/>
          <p:nvPr/>
        </p:nvSpPr>
        <p:spPr>
          <a:xfrm>
            <a:off x="3714744" y="1621834"/>
            <a:ext cx="53799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IrisUPC" pitchFamily="34" charset="-34"/>
              </a:rPr>
              <a:t>๕.คนทั้งชุมชนขับเคลื่อนแผนชุมชน</a:t>
            </a:r>
            <a:endParaRPr lang="th-TH" sz="40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13" name="ลูกศรขวา 9"/>
          <p:cNvSpPr/>
          <p:nvPr/>
        </p:nvSpPr>
        <p:spPr>
          <a:xfrm>
            <a:off x="3286116" y="1887237"/>
            <a:ext cx="428628" cy="214314"/>
          </a:xfrm>
          <a:prstGeom prst="rightArrow">
            <a:avLst/>
          </a:prstGeom>
          <a:solidFill>
            <a:srgbClr val="92D050"/>
          </a:solidFill>
          <a:ln>
            <a:solidFill>
              <a:srgbClr val="33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4"/>
          <p:cNvSpPr/>
          <p:nvPr/>
        </p:nvSpPr>
        <p:spPr>
          <a:xfrm>
            <a:off x="0" y="250567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IrisUPC" pitchFamily="34" charset="-34"/>
              </a:rPr>
              <a:t>การพัฒนาอย่างบูรณาการ</a:t>
            </a:r>
            <a:endParaRPr lang="th-TH" sz="54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IrisUPC" pitchFamily="34" charset="-34"/>
            </a:endParaRPr>
          </a:p>
        </p:txBody>
      </p:sp>
      <p:grpSp>
        <p:nvGrpSpPr>
          <p:cNvPr id="15" name="Group 48"/>
          <p:cNvGrpSpPr/>
          <p:nvPr/>
        </p:nvGrpSpPr>
        <p:grpSpPr>
          <a:xfrm>
            <a:off x="0" y="3500438"/>
            <a:ext cx="9144000" cy="1643074"/>
            <a:chOff x="0" y="2285992"/>
            <a:chExt cx="9144000" cy="1643074"/>
          </a:xfrm>
        </p:grpSpPr>
        <p:sp>
          <p:nvSpPr>
            <p:cNvPr id="16" name="Rectangle 15"/>
            <p:cNvSpPr/>
            <p:nvPr/>
          </p:nvSpPr>
          <p:spPr>
            <a:xfrm>
              <a:off x="0" y="2357430"/>
              <a:ext cx="9144000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th-TH" sz="4400" b="1" dirty="0" smtClean="0">
                  <a:ln w="1905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IrisUPC" pitchFamily="34" charset="-34"/>
                </a:rPr>
                <a:t>เศรษฐกิจ – จิตใจ – สังคม – วัฒนธรรม – </a:t>
              </a:r>
            </a:p>
            <a:p>
              <a:pPr algn="ctr"/>
              <a:r>
                <a:rPr lang="th-TH" sz="4400" b="1" dirty="0" smtClean="0">
                  <a:ln w="1905"/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IrisUPC" pitchFamily="34" charset="-34"/>
                </a:rPr>
                <a:t>สิ่งแวดล้อม – สุขภาพ – การศึกษา – ประชาธิปไตย</a:t>
              </a:r>
              <a:endParaRPr lang="en-US" sz="44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IrisUPC" pitchFamily="34" charset="-34"/>
              </a:endParaRPr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gray">
            <a:xfrm>
              <a:off x="0" y="2285992"/>
              <a:ext cx="9144000" cy="1643074"/>
            </a:xfrm>
            <a:custGeom>
              <a:avLst/>
              <a:gdLst/>
              <a:ahLst/>
              <a:cxnLst>
                <a:cxn ang="0">
                  <a:pos x="20" y="62"/>
                </a:cxn>
                <a:cxn ang="0">
                  <a:pos x="132" y="20"/>
                </a:cxn>
                <a:cxn ang="0">
                  <a:pos x="406" y="32"/>
                </a:cxn>
                <a:cxn ang="0">
                  <a:pos x="746" y="8"/>
                </a:cxn>
                <a:cxn ang="0">
                  <a:pos x="1054" y="26"/>
                </a:cxn>
                <a:cxn ang="0">
                  <a:pos x="1270" y="30"/>
                </a:cxn>
                <a:cxn ang="0">
                  <a:pos x="1474" y="6"/>
                </a:cxn>
                <a:cxn ang="0">
                  <a:pos x="1612" y="18"/>
                </a:cxn>
                <a:cxn ang="0">
                  <a:pos x="1698" y="120"/>
                </a:cxn>
                <a:cxn ang="0">
                  <a:pos x="1694" y="338"/>
                </a:cxn>
                <a:cxn ang="0">
                  <a:pos x="1704" y="750"/>
                </a:cxn>
                <a:cxn ang="0">
                  <a:pos x="1694" y="902"/>
                </a:cxn>
                <a:cxn ang="0">
                  <a:pos x="1696" y="1038"/>
                </a:cxn>
                <a:cxn ang="0">
                  <a:pos x="1650" y="1120"/>
                </a:cxn>
                <a:cxn ang="0">
                  <a:pos x="1474" y="1122"/>
                </a:cxn>
                <a:cxn ang="0">
                  <a:pos x="1250" y="1102"/>
                </a:cxn>
                <a:cxn ang="0">
                  <a:pos x="914" y="1126"/>
                </a:cxn>
                <a:cxn ang="0">
                  <a:pos x="580" y="1100"/>
                </a:cxn>
                <a:cxn ang="0">
                  <a:pos x="344" y="1116"/>
                </a:cxn>
                <a:cxn ang="0">
                  <a:pos x="64" y="1116"/>
                </a:cxn>
                <a:cxn ang="0">
                  <a:pos x="8" y="1020"/>
                </a:cxn>
                <a:cxn ang="0">
                  <a:pos x="16" y="860"/>
                </a:cxn>
                <a:cxn ang="0">
                  <a:pos x="16" y="550"/>
                </a:cxn>
                <a:cxn ang="0">
                  <a:pos x="2" y="384"/>
                </a:cxn>
                <a:cxn ang="0">
                  <a:pos x="14" y="222"/>
                </a:cxn>
                <a:cxn ang="0">
                  <a:pos x="20" y="62"/>
                </a:cxn>
              </a:cxnLst>
              <a:rect l="0" t="0" r="r" b="b"/>
              <a:pathLst>
                <a:path w="1712" h="1134">
                  <a:moveTo>
                    <a:pt x="20" y="62"/>
                  </a:moveTo>
                  <a:cubicBezTo>
                    <a:pt x="40" y="28"/>
                    <a:pt x="68" y="25"/>
                    <a:pt x="132" y="20"/>
                  </a:cubicBezTo>
                  <a:cubicBezTo>
                    <a:pt x="196" y="15"/>
                    <a:pt x="304" y="34"/>
                    <a:pt x="406" y="32"/>
                  </a:cubicBezTo>
                  <a:cubicBezTo>
                    <a:pt x="508" y="30"/>
                    <a:pt x="638" y="9"/>
                    <a:pt x="746" y="8"/>
                  </a:cubicBezTo>
                  <a:cubicBezTo>
                    <a:pt x="854" y="7"/>
                    <a:pt x="967" y="22"/>
                    <a:pt x="1054" y="26"/>
                  </a:cubicBezTo>
                  <a:cubicBezTo>
                    <a:pt x="1141" y="30"/>
                    <a:pt x="1200" y="33"/>
                    <a:pt x="1270" y="30"/>
                  </a:cubicBezTo>
                  <a:cubicBezTo>
                    <a:pt x="1340" y="27"/>
                    <a:pt x="1417" y="8"/>
                    <a:pt x="1474" y="6"/>
                  </a:cubicBezTo>
                  <a:cubicBezTo>
                    <a:pt x="1531" y="4"/>
                    <a:pt x="1573" y="0"/>
                    <a:pt x="1612" y="18"/>
                  </a:cubicBezTo>
                  <a:cubicBezTo>
                    <a:pt x="1651" y="36"/>
                    <a:pt x="1684" y="67"/>
                    <a:pt x="1698" y="120"/>
                  </a:cubicBezTo>
                  <a:cubicBezTo>
                    <a:pt x="1712" y="173"/>
                    <a:pt x="1694" y="232"/>
                    <a:pt x="1694" y="338"/>
                  </a:cubicBezTo>
                  <a:cubicBezTo>
                    <a:pt x="1694" y="444"/>
                    <a:pt x="1706" y="662"/>
                    <a:pt x="1704" y="750"/>
                  </a:cubicBezTo>
                  <a:cubicBezTo>
                    <a:pt x="1702" y="838"/>
                    <a:pt x="1695" y="854"/>
                    <a:pt x="1694" y="902"/>
                  </a:cubicBezTo>
                  <a:cubicBezTo>
                    <a:pt x="1693" y="950"/>
                    <a:pt x="1703" y="1002"/>
                    <a:pt x="1696" y="1038"/>
                  </a:cubicBezTo>
                  <a:cubicBezTo>
                    <a:pt x="1689" y="1074"/>
                    <a:pt x="1687" y="1106"/>
                    <a:pt x="1650" y="1120"/>
                  </a:cubicBezTo>
                  <a:cubicBezTo>
                    <a:pt x="1613" y="1134"/>
                    <a:pt x="1531" y="1124"/>
                    <a:pt x="1474" y="1122"/>
                  </a:cubicBezTo>
                  <a:cubicBezTo>
                    <a:pt x="1417" y="1120"/>
                    <a:pt x="1343" y="1101"/>
                    <a:pt x="1250" y="1102"/>
                  </a:cubicBezTo>
                  <a:cubicBezTo>
                    <a:pt x="1157" y="1103"/>
                    <a:pt x="1026" y="1126"/>
                    <a:pt x="914" y="1126"/>
                  </a:cubicBezTo>
                  <a:cubicBezTo>
                    <a:pt x="802" y="1126"/>
                    <a:pt x="675" y="1102"/>
                    <a:pt x="580" y="1100"/>
                  </a:cubicBezTo>
                  <a:cubicBezTo>
                    <a:pt x="485" y="1098"/>
                    <a:pt x="430" y="1113"/>
                    <a:pt x="344" y="1116"/>
                  </a:cubicBezTo>
                  <a:cubicBezTo>
                    <a:pt x="258" y="1119"/>
                    <a:pt x="120" y="1132"/>
                    <a:pt x="64" y="1116"/>
                  </a:cubicBezTo>
                  <a:cubicBezTo>
                    <a:pt x="8" y="1100"/>
                    <a:pt x="16" y="1063"/>
                    <a:pt x="8" y="1020"/>
                  </a:cubicBezTo>
                  <a:cubicBezTo>
                    <a:pt x="0" y="977"/>
                    <a:pt x="15" y="938"/>
                    <a:pt x="16" y="860"/>
                  </a:cubicBezTo>
                  <a:cubicBezTo>
                    <a:pt x="17" y="782"/>
                    <a:pt x="18" y="629"/>
                    <a:pt x="16" y="550"/>
                  </a:cubicBezTo>
                  <a:cubicBezTo>
                    <a:pt x="14" y="471"/>
                    <a:pt x="2" y="439"/>
                    <a:pt x="2" y="384"/>
                  </a:cubicBezTo>
                  <a:cubicBezTo>
                    <a:pt x="2" y="329"/>
                    <a:pt x="11" y="276"/>
                    <a:pt x="14" y="222"/>
                  </a:cubicBezTo>
                  <a:cubicBezTo>
                    <a:pt x="17" y="168"/>
                    <a:pt x="0" y="96"/>
                    <a:pt x="20" y="62"/>
                  </a:cubicBezTo>
                  <a:close/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8" name="ลูกศรขวา 9"/>
          <p:cNvSpPr/>
          <p:nvPr/>
        </p:nvSpPr>
        <p:spPr>
          <a:xfrm>
            <a:off x="6215074" y="1271112"/>
            <a:ext cx="428628" cy="214314"/>
          </a:xfrm>
          <a:prstGeom prst="rightArrow">
            <a:avLst/>
          </a:prstGeom>
          <a:solidFill>
            <a:srgbClr val="92D050"/>
          </a:solidFill>
          <a:ln>
            <a:solidFill>
              <a:srgbClr val="33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สี่เหลี่ยมผืนผ้า 11"/>
          <p:cNvSpPr/>
          <p:nvPr/>
        </p:nvSpPr>
        <p:spPr>
          <a:xfrm>
            <a:off x="6603231" y="1014856"/>
            <a:ext cx="2502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9050">
                  <a:noFill/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IrisUPC" pitchFamily="34" charset="-34"/>
              </a:rPr>
              <a:t>๓.ทำแผนชุมชน</a:t>
            </a:r>
            <a:endParaRPr lang="th-TH" sz="4000" b="1" dirty="0">
              <a:ln w="19050">
                <a:noFill/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20" name="ลูกศรขวา 13"/>
          <p:cNvSpPr/>
          <p:nvPr/>
        </p:nvSpPr>
        <p:spPr>
          <a:xfrm rot="5400000">
            <a:off x="4388724" y="2298681"/>
            <a:ext cx="363261" cy="254751"/>
          </a:xfrm>
          <a:prstGeom prst="rightArrow">
            <a:avLst/>
          </a:prstGeom>
          <a:solidFill>
            <a:srgbClr val="92D050"/>
          </a:solidFill>
          <a:ln>
            <a:solidFill>
              <a:srgbClr val="33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สี่เหลี่ยมผืนผ้า 14"/>
          <p:cNvSpPr/>
          <p:nvPr/>
        </p:nvSpPr>
        <p:spPr>
          <a:xfrm>
            <a:off x="615200" y="1649544"/>
            <a:ext cx="2573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IrisUPC" pitchFamily="34" charset="-34"/>
              </a:rPr>
              <a:t>๔.สภาประชาชน</a:t>
            </a:r>
            <a:endParaRPr lang="th-TH" sz="40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IrisUPC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4215243" y="4722670"/>
            <a:ext cx="6367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solidFill>
                  <a:srgbClr val="92D05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=</a:t>
            </a:r>
            <a:endParaRPr lang="en-US" sz="8800" b="1" dirty="0">
              <a:ln w="11430"/>
              <a:solidFill>
                <a:srgbClr val="92D05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85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385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8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38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85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385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8" grpId="0" animBg="1"/>
      <p:bldP spid="19" grpId="0"/>
      <p:bldP spid="20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422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บริการใกล้บ้านใกล้ใจ</a:t>
            </a:r>
            <a:endParaRPr lang="en-US" sz="60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7658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คนไทยทุกคนมีหมอประจำครอบครัว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4104" name="Picture 8" descr="http://4.bp.blogspot.com/-cgZ8wGyLNFU/TipWv3Hu4FI/AAAAAAAAAFk/MGoW9_wK_xI/s1600/Noteboo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5732" y="4286256"/>
            <a:ext cx="1586384" cy="1602248"/>
          </a:xfrm>
          <a:prstGeom prst="rect">
            <a:avLst/>
          </a:prstGeom>
          <a:noFill/>
        </p:spPr>
      </p:pic>
      <p:pic>
        <p:nvPicPr>
          <p:cNvPr id="4112" name="Picture 16" descr="http://www.shopat7.com/images/catalog_images/134148058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8338" y="4357694"/>
            <a:ext cx="1443032" cy="1443032"/>
          </a:xfrm>
          <a:prstGeom prst="rect">
            <a:avLst/>
          </a:prstGeom>
          <a:noFill/>
        </p:spPr>
      </p:pic>
      <p:pic>
        <p:nvPicPr>
          <p:cNvPr id="4114" name="Picture 18" descr="http://www.xn--b3ctcf8dk5ge8j9c.com/resource/icons/carrentals/%E0%B9%80%E0%B8%8A%E0%B9%88%E0%B8%B2%E0%B8%A3%E0%B8%96%E0%B8%A1%E0%B8%AD%E0%B9%80%E0%B8%95%E0%B8%AD%E0%B8%A3%E0%B9%8C%E0%B9%84%E0%B8%8B%E0%B8%84%E0%B9%8C/%E0%B8%A3%E0%B8%96%E0%B8%A1%E0%B8%AD%E0%B9%80%E0%B8%95%E0%B8%AD%E0%B8%A3%E0%B9%8C%E0%B9%84%E0%B8%8B%E0%B8%84%E0%B9%8C%E0%B8%84%E0%B8%A3%E0%B8%AD%E0%B8%9A%E0%B8%84%E0%B8%A3%E0%B8%B1%E0%B8%A7/Honda/Honda_Scoopy_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9948" y="4272608"/>
            <a:ext cx="2482564" cy="2000264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0" y="2000240"/>
            <a:ext cx="9144000" cy="1800383"/>
            <a:chOff x="0" y="2000240"/>
            <a:chExt cx="9144000" cy="1800383"/>
          </a:xfrm>
        </p:grpSpPr>
        <p:sp>
          <p:nvSpPr>
            <p:cNvPr id="7" name="Rectangle 6"/>
            <p:cNvSpPr/>
            <p:nvPr/>
          </p:nvSpPr>
          <p:spPr>
            <a:xfrm>
              <a:off x="0" y="2000240"/>
              <a:ext cx="91440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72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นสค.</a:t>
              </a:r>
              <a:r>
                <a:rPr lang="en-US" sz="6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 = </a:t>
              </a:r>
              <a:r>
                <a:rPr lang="th-TH" sz="6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นักสุขภาพครอบครัว         </a:t>
              </a:r>
              <a:endParaRPr lang="en-US" sz="60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2784960"/>
              <a:ext cx="9144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6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			    </a:t>
              </a:r>
              <a:r>
                <a:rPr lang="th-TH" sz="32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</a:t>
              </a:r>
              <a:r>
                <a:rPr lang="th-TH" sz="60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หมอประจำครอบครัว</a:t>
              </a:r>
              <a:endParaRPr lang="en-US" sz="60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hidden">
          <a:xfrm>
            <a:off x="31956" y="758600"/>
            <a:ext cx="9067800" cy="76200"/>
          </a:xfrm>
          <a:prstGeom prst="rect">
            <a:avLst/>
          </a:prstGeom>
          <a:gradFill rotWithShape="1">
            <a:gsLst>
              <a:gs pos="0">
                <a:srgbClr val="C00000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0118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0099"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การเงิน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000099"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Picture 10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2025" y="4997788"/>
            <a:ext cx="1521976" cy="18602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AutoShape 4" descr="data:image/jpeg;base64,/9j/4AAQSkZJRgABAQAAAQABAAD/2wCEAAkGBhQSERUUExQVFRUVGRgXFRgYFxYXFhgXFxgcHRwYHBcaHCYeFxkkHBcYHy8gIycqLiwsFx4xNTAqNSYrLCkBCQoKDgwOGg8PGi8kHyUtLCksLCwsLCksLCwsLCwsLCwsLCwsLCwsLCwvLCwsLCwsLCwsLCwsLCwsLCwsLCwsLP/AABEIALMBGQMBIgACEQEDEQH/xAAcAAACAgMBAQAAAAAAAAAAAAAFBgAEAQIDBwj/xABJEAACAgAEBAQDBAcEBwYHAAABAgMRAAQSIQUTMUEGIlFhMnGBI0KRoQcUUoKxwdFicqLwFRYzg5Ky4SQ0Q1NjwhdUk5TD0tP/xAAaAQACAwEBAAAAAAAAAAAAAAADBAABAgUG/8QALxEAAgICAQMDAgUDBQAAAAAAAAECEQMSIQQxQRMiUYHwFGFxscEjMqEkQpHR4f/aAAwDAQACEQMRAD8A9OVcdkixtGmLSQ4achRRs4LDjIixbEeJycD3CaFXlYnLxa5OM8nE3JoVOXicvF0R4xyhibl6FMx4zo9sWjDjPLGK3JoVRHjPLxZ5eNuXityaFdUxty8duXiBcTc1oVzHjBixb0YwY8TcrQqcrGDFi4YxjHKxe5WhT5eMCPFww4nJxe5WhU5eII8W+TicnE3JoVeXjITFkxYyIsVuXoVwmMhMcM/xrLwsFlmjjY9AzAEj1rri5A6uoZSGVtwQbBHqCMVua0OfLxBFiyRjBXFbE0OKrjYLjpoxNOK2L1NNOM6cazyKilnYKo6liAB9TtiiPEEP3GMp/wDSR5fpaAqPqcSy9S8VxjRihJxCVvhgKj1ldIx/wrrbpvuBgRxLi8kaMzZhFAYLUcQuzVDVIzdmB+EfTEsmoy6cYrHmcHiNzqZp5i6s/K0zKVZouivEEWkc7A1vfbDf/rcP/LOJZbhQUgGLiYqwDFpMbkDj2N8a6sbY1AwNmyE4xqxtpxNOKLNS2BHibxGMnCH0F2ZtCKDVsQT+ArBXMzLGjOxpUBZj6BRZ/LChPlJMxLFJmRHpSMsIxe0j18SGxagVd7+gwLLlWONsJCDm6RRzfifiEwCwpArbMWjlSRtPppY7dr2/jg74X8VGcmGYFcwhYMNBVWCnr3CnfcX8sDpPEUcDsoQeVWLUQCCrBWLDTsve7J2O2IseojiEJVHCOJUrWkqIQSyMdJB0r8VdgCNjYcOacuZLgJkgo8IdA2NtWNRXbAziXGQjGONTJLQOnoqhrpnfoo2PSyaNDDTaStgUr7HbjPG48tHzJD3pRtbMegFkD5k7AbnCjxfjHEYyJUeMo1kppjKxixQMjFdXXrY+WOc0ZnnKZheY2poyDHScnTqEkZBuMawo62dVWdOJx/JOyx5eImKIC3ezQVdgoYmztd+1WexUydRrNJfaGMeK1Yc8J+MRmtUcgVJ0+JVYMrD9pWBN+4s16nDLqOPPf0XcFozZj7jExxEgWwDWWvsNgNu4Ppj0IAYcQu+5gNjbViBcTTiGSE4gbE04mnEIYBxtqxNOJpxCzUtgJxLOSTSNDC2hU086Te96PKSiCraer35bFb9CfEc2sMTyN0RS1dzXQD3JoD54R+F5N4JXllMdQs8s8qhuYWkSzlz+3RcNQ2FL3OB5JUuDUVbGDiPDUEWmOHL0SLDperfzb9S1feN/ngX+j99EmbhU3FHKNG/TUWBH+EfhjXjPDJROZhpcAh4925qhFoxBemljW4rqb6DCblvEOYyEskStGzF1aU0DbDdlDH2JB9Dde4MMm5d/ASUaiez6sUOIcWZCVSPmMqhjbaF8xIUaiDudLHpsBuRYx34ZMZIkdlKF1DFTuVvejsP4DA7j+Rb4430tK0UTAjUK10GG4KsodvY/nhsCatxbMMp2y8P9+RpCP3FVP+bFGbi232uac+ogjEQ+rtqb8GGNOI8Gy2WQtPLOxpnoFtwo3NRrsPUnpeNuHcKyPLR5I4hIwGsMS5WQR63U6idJVQTv0rE4N+0oy+JcjGdQiDG/jfztY/ttrJO3riwvjaWXaGBj6Wrfz/pjMGcgJqOGRhoEiEQr5lYkAizag0TqfSNsbS+JxG0do/LkhE9iiyqdNsyj4VUMSWv7uwOIXa+CjxL9elAJCIovd5CgWwVN6QL2Y4F8O8LyZvmasymlXp2iAZS2lWsOetAi/cYJZ+U5qSNWiGlEM7sYw+hH1FNntS2hASKJJYVQBwwZFWGTTWFR5AgYKqpRkq7AoAhTv/dOIU5vwefZSDkZg+Z/gkcs3xNSjTv8nX8Dhw/1fPoPwP8AXCjxWdpM2QpOlikIFCyJPNW/Sg0YPyx67pGIZkytEuOwxogxuMbbBo3xqWxtjFYwaRjVjGvGaxyzebSJdTsFHSya3PQD1J9BiFnHiWTE0LxElQ6lSR1F/wCenfC/PK65xUkZCXhZhoTSDpcDzWxJO/yFn545cX8badIjXSr9JWo+UjZ1QkBtiSLP3aIugVPIcRcZ4ytOrBtac10JVlUErSqQQCEFV3PffC+ZLJBpBsacZWNmZbXK2iWNTGrK4kVvLrA84IZT8OwPTrv1xmfh6zvlY2ZnXRJ51bSWXlKDuPusCLHvgdHmmmUSPHl30XbGyF0/FvTbD+9XfAviPG8wswljJ1RLTLyyoQMzEqyknZgsbEk7A9qOE8EXsr8B8qpfqeog4XfEbmORZVDLSESSCMyRldVhWVSGBBshtqsjezRfhHFEnjDr8mXa1YdQR2P+ffADjSyZ9VWBAsSyauexHWM9Y4wftBYO7Up7eo6UlsqFF7Wb5GQ8pSXLahr1MNPxb/D90CwAO3vihxjNVE5urGkeXUfMasL3O/Tvtji3HRy4xMpjlcRt+0jCQNoOrfSxCklT3GK3iDMXCUU+dxS1vVUSf4D5suOI8Uo5UpLydaDTxuSHng0sRgTkf7MCk63tsQb31Xd3vd4vhsI/hASxpHy2B55ncpISU1RyAeVhbKzKdRPmB09O+GnI8Q1O8ciiORNJoPqVle9JVqUn4WFV1GO6chovq+Ni+MViViFG2rE1YxpxnTiFGNeOMudVANbKt9NRAv5X1x1048k8ZZqQ5+YSC1AVIwQCOWQGFX3LA2RR+IWKAMNLk9E8QRO6RvGDII5FkaMV9oo9PUqSHA6Er8sU587kSP1hjCTs2o6ddjoSnxah8rGOf6Pcs65XzkFWctH28lAWBQoFgxGw63QvC/4j8PSPLyAxji1roUu+h4KW1WybZGU+TsGFCsByxi1cjUe9IO5viAkjMq6lGgkWNxa3uOx36e2LfBfCWWgAflhpSAWeQ621Eb1q6b30xRzVEwx7/ayqpA66N2b6aFIPzw1sgIwt0MeJS+WG6l1USNmhilm5Nc0KjoC8h/dXSP8AFID9MWXi2s4GycQSOaQt8MUcait2aSRmOhR3Y6Y6H9oY6LpIUTdg/wARcJ5ruZWIEj5eKJQZCpAbU2pF2s3ILNgCumLGW4BIJJJDKFJaYx6EFrzWXzEtsz6EVfhoe+LXBc+cyWZ4kCI1xMDq81MrUSACQDRZbHmYAmicd83lHedeqxiOTzAjUJHpRQ33ChjfTzd8ZNAiCTLpSK2hFVcvKZbXWipIERS1blmJsAWBti9JxnLI4irU2kpSRtJQUleWSoNbqwo7eVvTAzg3h1WieHWw5WY8xUKCwjCsq6wAxIsEtsdQYdOvHIy5aKRi0UqPFzEeacoAqa3Jk1FvMWaRhqUE+YWfWFlXM8Z5LLMJp+VLCZgpAdho30DciPVrWyFAAA8w3OCXiLNkR0diqa3F3TTHlKL+TTH9wHBXJrCX0Rqv2UaDYdI3vSoPp5Lr5YSvH2dqJyDvLI5HukKiED3GppGH9cWZXIL8Fuczn42bpzJcxXYen0Dfwx65WPNv0XZYCeU/sRIvyLNZH4qcekacUSXc1XG2NRjbFso2xoDjcHErFFo1LYW/Gjao4YiGIlmQNpNHQlu1HsfKN8MlYU+I8WAzraxIOXGFi+zcg6m+1kFDcbRqD7H1xjJJxi2jcVborw8EXrJZrzXIQd97aqCqT3IAut7641jzmVZSDJCR13dPQjre3XFvKyjNNmUDHSNCqaogPHuQDR+K+uAPHMtDl5g0gbl6h50ii12I2PxLFVqw3Fbhh6HHMWLeXvfI3vSpII+HOBvDqBcNCW1oAbDGtmPptW3qAewwP45xybWwg5mlxQIitWOkkBWKEk9bHfT88cuEeOoFiSFhISAqAhbvahZu8Es1wqSM6YHmUAIQA7HdXCtWu6Ohtqr4caXGT+r9C/HtB2T4dqeJsuGikm1wuhsGNNJ1mqBtBVA9PKB2w+c9IlEa7BVpQBsoA2H5DALw4ixAyuHkLl1jZI5JLQP5pGKg+eRqJPcIldMcM5xyuZGIZzMVZlDR6QS1qCCx2UHff9mhjoQqMeWKye0uAXnzKDzEAOpMoos0In0IY3320G5kI2HnqxeK+c4S8mZjjP8A3gnUKACwRhfiZQ7LqttfW7C/tCr0HEZ0kGWcq6tA+sFECgLEaA8oJVTQ3L7XddrvhnLrHklkCjXKpkkf7x6lRfZQK29b98SOs6kiSuK1J4fl+wyVLpCLLMDWzXzAYl96bUb7AVe9Vs9xHncnMFdJcNEQCTsV5kZ+ez/jg1wHLDRGNtMeWiVegGuVSXb50qD94+uBuX4cX4euhdTrHFLGNhbR9r91Yr9cGi6dgmNXCc9zYlfuRTf3hsfz3+uLerALw7xKPlFiyqjASAsQoph6nbah+ON4uM5eSSkzsZJOyB0P0q98XJJNlqw3iHGXS8YA2xmjNlPjU7Jl5WWrWNyLNDZT37Y82nzWp0iRYZHYALqijSiFvmOquwJoABWINknSceg57i1bLXXr1+ePPIUInlkfQZQwEHmoPMJVfSLGxIcIT0FnfbFZMTasJCauh+4JMqwQC6+yXqd7A8wJ9dQOB3jHP6o+UsYkJ0lrbToBJ0sD2k2bTV1pY9BRBZfiRheRB/4lutlmRW1HWwHZPMKUdSQOpJxjLZwyAkBqBO7EFmboWattRoDbYAADYYZhicuH9ReeTXlA1p5pguksHhMg5hu1JkpNLbWaicXvdMD1w9eGvEJmR1loSxfHXQrWzgeho7djt6YTMmaGrSU1EMwPUv5iT1NAa9I+Xvjf9cpxJFu8YNr01L95Ce4NfQgYuHTKOPhFSzuU+R7k4iSbPlUb9egrqT2ws8dzLkc8RkxlWk2ZI2EarWqz5uZIu2qiUj2FFjgX4o44ssdRseTQJNaS5JAqu6r5hXdl9Buak8Pvngs+tAjqBGvm8iBrAIIqWyAxBoWookb4WzJ8KK4DY65bGPw5xJZYbVVVUYxjQbjpQK0Gh5RddOx7b4rcfjlkmjiUa4nV+YrCo10aaLOo1GyfhBF6a6EkEuD8KTLwrGu4FkserMxtmNdyf6dsWMyx0nTWo/DYJF+pAIsfUYouxOy/CswixiKOOEmGUOBIyKssrbPyxqsqqit+9Xti+fCETKyxjla4xExRQPJrDMb6lmrTZOOhDliGfMsb30Q8lduwZhdfJ8FeHZFIxq8wZh5tcjMfluxH4Yviiu7B3+jUya5iZC5LKpIZy3mRSFotvZY9ST17VjzHxbPqzUcQ3WPlxD0Omr/Fifwx6d4rzYCxL+3IpNH7sfnv5alQfXHkImMubVu/xn5hTIfzvFG4/J6J+jaP/vL0Kd0I37HUwH4OuHasKn6PlGiaumuMD6QRjDbiGZ9ziuN8aDGwOLZlGcDuM8aigQ82RUJVtNsAzUPug9T0xU41xRtZgiJDBNchFagCaVVJ2DNR3PQD3sTKcJjVQ7RxmRlpi1yEj0LvbN174BLNGLoMsbqyn+jyCZcmvO1eZiyajZ0ELXvRNkA+uLviHhzSaHirmxElQfvow80ftdLR7EDFfheXbL5gICvKm5hVFsaWQK16ei2CwIG2yGrJx14jnGEp09RQv6D+uN8Tjz2ZStS4A3hXiolzExWwNEVqfiVlMgK164ni/LrPcA2AZGkOqNd2sImpzQJ3b18oH3sayzumZ1Iis0kYvzMpAjY3dKbJMii/Y40h4XO6tcirzTql8oYgFdLRqGBWqIGrrt3GOfLXHPl8eBqnNWBM1+jNgPsZCzC9WoqgHvtZPTDXk4z+qxq5JYxJZ3slkG99b3wG4hLIxlELryyIV8xcg8ykUjTux3Ne7X16G+IPyotIbzBdKsdvgSi9egq/mQMZytyxxt82XFVJ/As8S/SE+VrLxcuXleUuykbAABKVgGK7gtsD6bYO5r9fJidUyzFlpn5TXGGolTblit7nSOwwnw+Gtc0TCNlFB2Flg5G9An4bNCm33J26YfcjnteZi5WtrQnMtqbQpo0pQk6HDjptQJ69nVO+E7+QEouPdFCCyHciJZMxlVuUKVj1HWbPceRlJH9jGIONLFl0l3jykOlY9gZp9OwoMfIhq/2jRPlAxS8Ry6eGsOjCoj7FZNBv2pT+OO/AeIQZiIKUVigAkjYA0RtdHbqLB+QxeXK8STS4JDHvYXfxXCxoLMrBA+8L7I3RjpBobdTtipwri0KQxRJmIrCLGXJ0bCgWGrvQNe9YJFmVpnVElSWrGrluvkC6GsG1oX6izscA1zX6npjdI1ippCLcgWxPLiFebTSkg0TqJ23xHnVccmFj55LQ4PlMtEnMhE7NtshmY3uWUMWIQah06WOpOOPG5440RIViIVDNEZGOmRSaaFSb1AqxOm+6V2q3wzhmrLwWzIyIdJjaiFk8xUEbEUVH7oIrGc7BMukRIrCMDkEEK0TAUQ2r/aRtsCLv2JogCzxUqbCem6tBvh/EeZCsg6MoYD0Nbr8wbHzGOEvEmJA6etXiuJORKh20ZkkSJv5ZQhYyL7GiG99J6k3Zy8SyA70RRHy/pjpYpRkthSaadA7NbsK+tYrZqDUjoejqyH2vofaiFa/7OCOZgMZs9DtY/wA/TFRr7dPU+mGaTVAuwlgvPG8ikLy0bzNV6gB5EHdias9APesGs5lBC7xqKCml3vy0K39a/O8duNZdVy02kAHQ1GqA9/8APrivm5S7l+7Et87N4Ljty5fgHkSUeCjIT3xUhy7mZFjbSzyadxY3s+YDetu2LrbnboMcsmQMxET/AOan+IV/MYYyf2ugMP7kE8j4fEsn/aY2SOIC4z0kkH3VI2aIAA2OuoehGHrh6VFGAKAVdvTYYQ5ZNWYc2fvoL2G6lBt9R+Pvj0ZfT0xzMqafI9HtwYxo4pr9f81juMcsw3bA0WyjNzi3kaNR6lGdvwDKB+eOkMLafMdR9dIX8hjV+BxsSXDPe51PIV/4S2kD2Ax0y3B4Y21JFGrDoQoB398S6JQi+OM9pdwP/CjCD+9OwJr3C6MI0KcvMOO4SUC/eJgB+BwzeK84HlLD4XmLH1KRlYxXzClvpha46NOYPXpv89Nf0wFy99Daj/TT+/J634My2iFm/bZT77Qxjf8AA/jhg14GeGyDlkI6NbfQk1+VYJ42LS5bOa4p8T4skGnUGJbVQUAmlFljZACixuT3GLinAnj8dGNx8fmjUFdaFXALah6AR3d9q74qTpWairYt8MzzztmJACdczKDelgqbKNwQoArb3bBiadkjaN3AcR1qGqyz38NAsQuwsC77XgDwkRZWSVedHy2KlbaMNqqmsD1P8MMPDuJxODplRt9gHBPTpXXHKnK5SdWvke19qKPhXJ6Z5XdSjFEKhin/AInxkBQAN0Vel+Xfc1i/nf8AaMff+Qxy/wBA5cyB5rcJvcrsyrW90x0gbC9t6wHTOaMtlhEgZ8wZioBArz6tNWFUhW79NPQ9n8eRTjaFnHVnbi+TVni287OgBBIIVG5jdOopfzxpxubOBnWONXjdaBVgJFsG+p6/T06455fi6cxU1lczGTUcrUkgYUyEhQEZqFbA7KfMDi/k+MhnMcimKVSAUbf4vhIYbMD2Pc4V6lu1JK/vuMY14sBqmZjjmaaMCo0ZCmjSDlrYAqpFA6QLF9sHOKHntMAaOkRVsdLMvMe6/vxA/wB3FTxVxKSOORFSMo8LlmZiGVbCGhQBY6wBv88c4OP5ZFjBzETMVBcgiuY27bVtue/pipbPDtXL+CRS9Sr7BXh16kDAA7k1uoIB6Egevpi4OPBoWkhp6YIpNhSxdV69SoLdvTAbL+JcsJN5k9BuSLJ7kDYe52xY4twqT7R4WjCy6WkD2NLJX2isLHRRYP7OBYE4tbKjWemzhn+DvJDmIpNKtLI7jSSwB8pG5APxKe3fCZ4by0au/MfRMhBS5OX38ykkEXtVH/rj0tJjKiTaSvMUPR6gEX/PCVmOKRtm1aJKBISSU1oZQQPKPvUSBrFfUDHSypuLoXxtWrGmGUPTIwI7FSCPxHXcHFj9eIFEfnW/yxSkzL6hHFEXci23CKgugzE9ib6AnynY47Hww5GueXVRtkBKRaB8VsPOT3skDbpRxysXTTnyuEOZMsI8PuV+FTATmOFjyxGW5YKsquZKIAAuMd9JNHVsBRwSz8zrpKAsbooqglrU0Cx2jUHctv0r5p/GfG+xiyY5USUNSIAxvuq15F36/ET6YKSw8oVl+c02gzai5PlB3Lh2pruq67+2G54ltG+foKp2mxgyWUCHmzHXLRUADyIpN6UB9TVsdzQ6CgLpzvWlr32vC/D4xikQSaJFWrY6LRa6+b7w91v+WDDrR9iLGOnjUKpCc9u7Okp5ilTuN8BixGzDcfgcXtZs1inxAFt63HX3wxHgFwCvECH9XkuqIA39yB9MTO5bSzqPusy/QHb8sV/E2afRoUfEDuexUgj26/PHTh0M8sesxNJ21IYzdCt1LAj06dsEjLV2zM47LgpwLV/9MDs6+l9R+66sa9FIY/wwal4ZmBv+ruB6loh/77xSn4HLIU1KqKzoGGu2NsB2Fbj37YufUY6q+WCjjkmrCsEfMzEVXTut+2hhIT9VjOHwdcLeSyAhmD6XYBWAoAnWxHawAAq1++cbcU8eQZeURSrKpoMTpUgA3R8rH0wnll7hyCtByTMSAkLGWHrqQD8Lv8scXaY9I0HzkYn8BH/PA0+PMqACWemFqeW+46WNul45f/EbKdjIflG39MZUZfBqkMUDmhfXvXS/rjhxPOcqJ5D0RWc/JRf8sAR+kDLtehZSQCxASth1JJIAr+WFzi/6RUzMTQpG/wBpS1Q38w1Dr3Wxi2mu5mgfq8u9ApGRv+1Gg1V/9xf7uBfHMiXzSLYBddvSwzAX+AH/AFwajm5ztpjMavFmdKk2QzBKHU9BEO/fHDiWV1cucBmKxa10i6827H2Gq966YVkmsqT+ByMk8T/VHpvA4dGXiX0RR+A64v4GeHZbgUG7UspBFHysasdjVGu14J3gwm+4OzufCDpZ2rHnn6SuOF+TErEUC7gbAtdL86AbbteHbi8R1g9qofPHm3j3LESRv2KlR81N/wDuxGFS4FmCAuwUdTf5An+Awb8N8PY1LymlptMaUTreibNbhF2JruV6YueGuBsDHKAj69Q0uxACMGUkqASe/TDpJHKrxM4V4lsPFGpAogUQC4DUR3AoMdsLyzxUtQqxSqwjl5I8wjrQv4JY2KkqSPMjVseuxB3GBYZYU06bOWlkCkgFyjZdnS26mxpW+/LF41z6s0ozChsukSEKFVHc/ONBTJv8JY9NtO+On2WbSVw1ODCZNDBoiFV1VlbrTK5u9xpAoVgFQUJ6vimbp2thQ8W8L5mZLINLMisb6MdwT7dB/HAvL5+cSxxSu5Fqim7IVmAOl/Su3T22wz8ROqSFr+KE9Olqwsf4jirlbjdPIrqrA2Vj1bkbliuqlGojzddPQDfPTzvEk/j9uAs4JO4lDxfHyVEV+d75lVRRXJRtujsNBYH9hPXArwtwqLMTiKV2QMDp01ZbsLINd8a8emeXMyE/GSQwB2DDYhb+6KoX2Awy+AeDhQcxIpJomMVewG7Aep6D/rhnJP08YvGLnIr8a8AlJQsUhbUuoB0kJFHu6IUA92r+eDK+IMsyxQTTTRqII+ctDS3lU6S2ktqYH7vUbXgpHxmWRo4w0V5mF3RVDEx2rUzMTTC6XoN79N1jxrkUfKZbNKgRyoilA/bQAUfcaHFnfYD0xcLaqfcy/wAhk8ReIlmy6IiukcrAM7LScnr1Hwh9lo0QCbrAvMqrpoAopYSxtpoqRXdCCQa9exGKHDvEoC6HAMUeWjY7eYmlBW+4Jav+mOOfzARFaIuqOgkVSbo1KDQ9Pg2xfS9RJzcMke/3/wAmM+GkpwYzeEcy5TMBz9orpVkajEqAL/eUG967m9ycXuP8RIyOYHcqFB9BIwU/hqwAyUjuQ0bBZYnbTYtWUEqVYdaZDf1wM/SHxJ9cRS0hkj1BbNawx1ggHqppfpthiePR0uxmM91z3FfIS/aXWpQQ2+wIBFX1Avpvtvj1zLQO5jzEUihuXpNgtG6tR7EEURsbwkeAOMRRiSJ20M+6sSApFboSdlurs9enzeuGZREiHLsK5LAWdNbjyg7KD122PUY53UzadrwN4opqm+5ym8O3BoGkyBzKNtMbtqLGNkBoRm6A7bYJRZ5ZlDgEblWU/Ejj4kYdiPz698V8zk2ZkKyuhU7BdJU3tupG5329McOERxrNmGDloiEVmLajJOCxdlrrQZVOkVtX3cb6PK5As8KL67YrZl63wO4l4pSLWKI0DVb0BW9AAG2ZiKC7dCbAF4Uv/iPLqUqAD94tpYb+i6eg+dn1GOk56iqhYweIZBSkDoxH4j+oGB/DMy36qqAsKkmBAJF1oYXXoJDtjd+MrmI2K+WmLUaFqGrUBZIHXbt71eOGV8qnruxYN2OpVDC/UEJ+OM9S7w2iqq0MXAcwTBIpJIWQKL3rTd17bD88bTzDmwjvrLge0aMfw1FMUvDWZ/7KW7PLIdvmD/O/qcX8t58wSB8EX1Gtxv8A4B/kY52NXlSZfYsyyte5N/OvTtgDxiVpCSf2zQ7kxx0D9ZNP44Y2hLdj862r1vCpl5CZ6NGrcUDXnmaTr/ulHyw51LvWP5hsHG0vhF/PcCgYlgC2kKvxMPhFAAem2NIPDsAO6E308z/1xadNBHy67f5rG8c23uBfyx0E2l3Fe4H4zwqKFHCggy6YxuTszLfXpsD+GAvDAqOxAAVTO4AH7CiJK/edjhl46fs1ci9OuWvQRJ/MuMAYeFkIxHwgRR36u2qVv8WnCsntmSDRVQbCPBwvNjKsT5whsGhrDKB9f5DHbhWaReXrHkGXfVtq8oMV+XuBRv2GB/C7Cs3QCWE7f2XU/wADiwuXAGk18OZjFkhQyuXUk+g5d++B9Txni/vyFxc4pIfeBcQWaFZFCgNZpSD3oXXRtIFjt0wQwteC1TSdFAhVBGxYeVdIJ/u0a9ThnvEkqYApZ5QY2BNbbfMbj+GFPjvBf1qFkA8wBeOt/MB0+vw/UYcpIQwpgCPQ4EcZ0Q5aaWIbiNguk9ztt6GyPwxQRPgV/B0BMCF9B06lQUNagHv94WS1A9hhpQbY838LcT0sNRKqbUON9JuxY6sN9x6X0IBx6F+u6QqFSXb4QukhxV6kdiAV/MXuO+Ob1HTTU9kuGO48sXFJnRYvlgW2bRQUTdJteparluDXN3+FC9KynoxFdawSMjqN4ZR60ob/AJC2KOUjEs5VIyoWpJiyNGXYbom4BIJFk+gr72M4ITjKmuGXknGSuxbz6FJIAwKn7UbjbzBTV/tWD+OOsWVZjSqWO+wwYyPD1ziPFNe5EoI+66kr0PajVf2T88cGjhyMuhZdUzKAAEOiLWQvMkomlBK7e49bDP4fXhGI5+HfcHcL4RIsk0mgMS7REAqrrywLILDSbPrW6++G3JZYLQHYd6vt1ra8CYM6sUHmBVo/I6/E5lvzj1Zmck33sY3h8RKjfao8XqWor9XW1H1Ixz8zcsjX3wHjxAnFmjyrrIsYXU32rqltook9BYttI+ZJOBWXZc9BnkjobpMkRvUJFHmO2wDlOgJosd98GeLeF0zWh2nflmzoUqV3A3U/dFD39dt778LaOMPMirHlkGhQqqDMxIBfURei6VdwCdTE1WHunVceRXI7EvIcLy/IldixZ0CRxqCaRArmQ6QTQoWT0ruTgQ2azM4EECmWOKwhSK209AS1FhY7XjGf4mYpHWPyvG+lWVmpQlhq7NbdbG9YLfozlIneib0HV6Ealrb5/wA8HnULmYXu9pb4DBm0IOYgZEU/GVqtq8w6/vGht1wXTgkeYnlys96WCzw15XR/hkCk+tISpHe8NQ4bE0jSafM4CtuaKgEaSLojc7YUOK5x98mroGjDpG7hg8qEKeVHKfKkmk6GJO9D1wRdQ8ipgvSUZWgbNwXJRyhMsGZlcBpWkJoi9o1FaiSpBeiFo1fZqyrNE4glY66uMsSSyfs6j1dOh7nY98K/+kY1UHLoi6FVmQr52INGMnatIBJO9fxYTIucgSy2iyV7OpUkag3xAg9DgWSCyxqx2MNKor5mZ8wyFVb9XDsrGyokYbVS76Qb3JAJBFHAjiXHxlXC6QRdAgeUBa6AHsK2FCz164avDXHI+WIdI8i/ZsAoWVA1agATpcWNSncE33wh/pKyQXMCRLCuNVH9os2uvTcAker+4wXFWOOsRWdylbF/j3GmzUvMZQvlC6RZFD5/M4HacZGMjfGjIZ8KD/tC3qEYBMpH7A6k+qiwSPQHD54i4XyolKUU0FQRXxGzfuCO9npjzPJcQeFtUbFWqtj27gjuPY49QyGZkjgjRf8AYzaOUbpoi9Hlk90O6qeq2B74Hklxq/Pb9SOFq0Y8O5QJk4Y2ZBNbSBC66ivQEfMAH3wrcb8VyI7/AKr5ATpaUDzNp3ChjYCgsTt63fTDLlMmS8sMq6tTF2bcMpJ2Vj+1W6kE7DttfU8AhDKWEaqG2BFh2f1B2BJC9L6YTeeMZ21yHjgtKViLl/HGcU7zFx3DhXBHcGxdHDh4ZyZzEUUwAHlmDAbBWXSqAWdgVv63izm+DwMTccHx23re1WK3YqxJ37jr2zyP1aBgs7xxLbqiUCLA2Dklms71tuxu7wSPVQbTa5Rp4ZpUvJ3mIk7dOnqMGBwRF0lCSdutVR/yDjjksqoRed/tqBlo0AxALD02vev4YITcRijIWR1UncX0oECyegFkCzQ3x1ZZPg5yj4FzjGSCzkykLCI0BY0E/wBoWZbIqzpXb0+eNPD/ABPJy86NniAeQOik6PKI0Aq6qiprBDi/DUz2rdSkbKiG9tQdTK4I6mhoHuG9cCuI+AUkYnyjdACNZJUG2vfdjZG9/COnZGWaMZOTYxGNx1ozxXJQ/qspyrrJQbUEbUR37We2BcOXDIdYsc4k1fR1a7r3lo4r8S8FshuJ/PbfCWU0W8u/SgOowwcE4OpyUchtmfS777WNgfatK/UYiyrNOLTumE19KDvycvAuYSJswryjaQKCx639AoJYNt169qOHrThX4flljZtEaszlS1rZtdgb7UL/AA/E/wDa/wBn8/64alGmKp2V+LSFYXYGtKOTtZPkNV6EGj9MefeJtcULNAQqHSkqqBW3wtXQH7t+hHtXovEVuGT+4/8AynHnefc3LAbYSSSoCe2kAqK9Lv8ADHO6naM4zXj7Y908YyjKPkUuF54LSMBp3s99+9+2HbL555IWy7FLbzRMxCAOpDB1forAiypoHcg7lceb3g5wviQZSklVW19Pl88dOFZFpL6Ccri9l9R9yHEJWOtyyvfmGqwGXbpdV7dumLU/FHUswrW1KCVsA2ADRPYajXscK3A+IMkrRubDAGM/IUVP5f5OC+clJYbgaFaQk9AR5QTZqvM2E894k/lDWLWdfAQl4u2W2XQ3NshiughwRrVlU0x0sGFEXTDbFvhHDOaZGbzRyqVbVRZroEH5EHtXStugPisivHaG9LpW3UmgPxEnbB3wfmfLpPdVb60Af4j88C6fM8sLffszOfHpOl2BnBowubUzeaT7TLFmo1JEAY5PYvDdn2O+K/FOJnKSRSEEqHaN1BoEsKHyHlP44scZyyx8S5nUSwlvYMhCsa7+ULjnxzhhzMDKm7FdaDuStEV7kbfXGM+JylCa8P8AwFxTSi0/KBss8DypLy0WNpUWVK0qFagbVTpbc9SPnhm8c55YMjIKNOOUunYAsDXTotDp36d7CXw3NKsTfrUMtvpADJIiH4tRLAHYUPQ/hi1ns9l58u0WqZmNFScxza09qJFD6HDfgBVnn2nf5/1w9+FPD88E58yD7NlbdJNNsDWlZNXW98B834HnSEzqFkiAu1PmA6WV67Hr6UcMHhnxBLmGBmKodlRlhAMpAsoZKqwBddcBz7aOgmOth1XKMwBaaTp90Rp/BdX54GZvw8gjZS8rKXMumw0ivZbyO16SWN7CzZs4LQZjaj0HpjpYs45yzT7phnjSfJ5nmuFSZsB1tTpLB2Xlh7NUwGxfqNS2NiCB0wR4bxSWONstmo9KiMhHQgagaXSvYnft0rcYM8ThbLkvGByiwdw1UpZ1VtFGwTq1EHby7bnAvxs1ZVq6hkI9uov2+I4Jjzyx5Iw41fb8gmqlFy8ozJw14pFmBVhEBVKVbQBTKFXy/CWN1fTbBzM8OizSGKbdG3Vl2ZGPRgfcfSsKXh3jBjhZxTDmxgWDYJS2G56AqAD6WcGOHcTEcfQsjE8gLROnbydiAl1qIAqu+2OjaQvkSa2QLP6IptZHOi0dmp9R+aVt/wAWFHiXAJoJGR42BUgEgEg3dEEdQaNY9OzmakkVG/WjqN6khfSq1VCh5n72x+gAwOnWW3KzPcgAbmU5IAoDUAGUVte5F3ucBn1MIy1vn8xdNeRK4R4annao4pDW7mtIA9i1C67Xvj1LJ8KduWJFEUUWkrGGDOxStOtgKUAgGgTZHWutnJ8e1LpChGQC47tQp2VlPdNq7EHYgYLQTLIuofX2OGNYyqXf4K2klwCuL+Go5lcraSNR1BnA1AUCV1aT0AO29YD8JldS8MgZXG4BsqV6HST1F7+14cFXC74kNZiCttKTt+cY/ngXU44yxsJgnJTRVzN6wigvI24UGvL+0znZV6/yBxpnvDU+jSsiTKykOHtNJbrpYAkoOwO4obnBjwqRJE03XmsdJo/AnlXr2sM372Crx4zg6aKj7u5vN1M9vb2QsZmGRAvm1EKNR7lgACfr1xP1ryxPT3CW5rrpNQVZVlJGpSR1+7pJ9LO5nhuroa/Dp9f87YG8S4R5hGDQnbRQvaOtUl9q0jSPdl9MdCbi4UJQtOwllAgQBUCCrC0Fq9+g2B33xrKd6xJGABY9Nz9P8nAv/SLMSdBVfRqsj6E19ceanJtnWxwszm2Gv5AfLHDgXLTMrEJWZTHIgXma01hgSlA0hVQewuzucdHfUS35da2xb8GZVP1dXCrr1TKW0jVXObbVV102w10S9zJ1XEUmGoMoqfCoH8fxx2xMTHUuzlg7i0unLzN6RyHfp8Bwh8ZXl5wqdvtUcE9xKlEj94H88eizZdXQq4DKwIYHoQe2OHEeCxT6eYgbSQw3I3F+nbfA82PdUHw5NHZ8/SiiR7nETD1x/wDRhOJWbL06MzEAsqsAaNG6s2WH7vvgLH4BzpYjkEULssgHyDaqJ9sERm0VuGzF33LaviUjqCPT023+mGvxHIzZQggBhEjEbdGck9O3kJ+uFBcvLlZVaWN0ZTdMpWx3Fnrte4w4caT7B76/q6fMAs5QH30lcY6mS0vza/cJgVzrxT/Yp8GkIylNuNUJHXYEx19AVODvhPPCJgWJ08qNarpfc/z+WFzKOTkZDRBVEr9w9fyvHXJZu+VvQYRqem4HN/oML9N3n+v8IJ1X+1r4HLxdABLlZP7UkZ/3ibfmn54p8LzQKR0fMI439vQfmpxe4uvO4cHA1MipMtd2hNkfUBh9cK0Weq2jPlVNjtuqThiN/wCxLWGWCj2HY8Tcjal9as4qzcNjkNyICfXofxFHFfLSFZnRiSGAeP2ryuv0IVv38Vc3nHMxQmSNVXUNFDVZpWtlNigRVVYPtjMpqC2l2NRhs6iMcWU0oFi8oHa+93dnqd97ws8Xzapm4I2IIgEkj6Phj1jSC4AAre77XZ2N4o8W8aZmNDCunWdxNpr7P10/CHBsX06begzI5IIeYSWYtqLFiCWPVtQN2fX+OBzyxlDjsxjD0eSUm/gZYvtM5LGZZFRIkdNDAaSzEEaSpVtWxs9Kxfg4ZL93ML/vYrP/ABJIoJ+gwqcN4hypyQoRZlEQaujBtS30VQSa8qgdNrw35DM6kvv0I9D/AE74kcUHFcWYyKcJOMuDZeBMzBZ5eYoIbSEEakqbXVuxIBA2sD1vAbxvwsDJzMu4XQQK3FyC/oBe+C+Z4k0cqm7QKpKn+8Qd/UVitxiQPl8xFuCVK/TWBY/HGp9PClKu3KALJO2r7iR4Sy8ixWoF81XXVqCnTE5JsbkAEdO5A2vBdOCybkSrqYlmHLXTZ7UDYG5rfuffG/DUVVijBPkeUV6gpF3+hwuZPiUpzr27bMQRdrpEgWq9ADhPPKeVuMHwlY3jjBRW6u3Qfkyk6DYJJ06WrD6HY/8AFjm+f0/GjI17BiDa38QPt3rpeL/iHPNDl3kQgMmmrF3bBT/zYEZ3NtPw/msAHFEnts1Ej6HCWNbpSklTdcEy9Pj5Ue6VjDkyJIucguSHcp+3Ew867dbG4/tIME4c0kFylwISobWehUi1Pz7V1N9N8JvCOMOh1IQGuONLG3n8u42sd69sXOKcAWgpzB5URtSyoKIvvYGmzt9B2GOhjyxwY0n81/Inixynx8G3F/GST3olK6eih9HXuSpBdva6Hv1OMnNAXBkJKgMC/OcvVDodfTVe3t8sDX8ILK2rnKR0tYwf/wAnpjWT9HP7OYjP96N1/hqw5HqsElVo08OSPNMJSeJnyZVYZBJl1pY0cLdVZOtQDsSRuDhy8PeIEzSWBTLRIvUCDdEGhYsEbgEFSDjyTifhuWDqAw3oqSRsLPUA3QJ6dsZ8McbkinjVWOhjoYE7aXIs+24B/H1wa4SjcGYcWuGetZXiIllIA8v3fcDv/n2xSzXHYv1kMr8wLEyWgMoDM6kj7MGjSd/bHPIQW5iFjUp1V92Mkat72JoBfS2P3cGM3xJIIrUDStDSpACg3XT4RtjE+UUlyUGzrsPJl5mBHcIg/CR1b8scVSb/AOUav78H/wDTGn+v8Pov/wBVMYHj6L/0x85V/kMJ/hsQdTyLsSfKT9Vyzj25kP8A++M8Azv6qki5hJIgZWZWZSUAfSd5FtR5tXU4F5njiuSwcGyT5CzAfVf54s8P48AwXmhw2xRiTqHoNXeuw+uLxwhjdpGpuc402OSSg9DeNsJ/hniunXGB5Ue162I3sqK7gbj5Lhr/AFlfX8jhsTcWjZcbjGi46DGjJmsYC42xhWxlmkV8zkEkrWivpOpdQBpvUX0Pviu/B1aV3cKb5enbfyX19dyPwwQ14gfGXHZUzSbXKFjM+FGLyUTplB3O4XykAV9cAMp4CnjEYUqShJJLbfENgPStX43j0Utjba8Dx4Y47rybyZZZKvwCPDfDmigCP2ZyvrpZi1HqCQSfpWArfo9Amco2mFlPl66S1qygVsmmiN7sD0w4a8Z5mCg06BGR4FQQykM8fwkWN+l/UDce/fY4XPGmbMWahoA80KhJPQBm7e+rqcPJfCl454E0+h40LSIr0RVhlKunU9yrD5tgeSG0GmFxT1mpCdns4mYWTSKMDUb6lGtWNdqO/wC6MC8tnWDICTQFkdrHX8r/AAweyXhqWPOMnLZY8yh1GrVSx3FjY017ehwJfgM8bBZIirEgrZHms0RY2+8T9RhTFFJUu3FfU6uLM3Kr5/6/8C/E41dKHzH1wy+ECJ4bupoyEku/NQ8re1jv6g4Df6mZpdNaSABtrqvYg1g74b8MyQymVm0bFSikEML2LH2uxX88GxbRdFdbPFPHcZK0GG4MsgpwQRsCPQ9fY4oZvhtzMhDaZCdx6HckGuobthhDViarw1bONYmjwlMsgIKFQxqrBIKEXXbeu/bABPAmYOYzMoUqAC0Y2JkZvMFB6bEbm+tD5eo6sYvC0enUZOXyqC+tLVIR/EvAHfKyqtvIaIUDrTqSAO52wJy3B5I8hLFItMvMRgDeltIYAnp0YdMejyRWbG3rjIgUFiFALm22+I0BZ9dgB9MK4emno8c/DtMK+o9235HiSxloX0g3oSXb0j2Y/wCLBvxtlW/VkNVoYagOgtSB+B/jh3m8IxDLSQxKFZ4mjDncjV6kdiQCa9MWcz4ejliKSC9aBWr1AHmF97AOGJ9PJyjKPh/4B48qjGSfkRvAsAEBYHrpZht11yKfyVf+IY18cyPGsTKxXWWAIJBpaNij31dfbHoWW4LDHWiNVpOXQFDTd7r0JsXZ3xw4p4ahzIUTKWCagoBK1q0+m/3R+Jxh9L/qPUrj+TX4h+nqLPEYy2RjmG/2cb3186EFv4H88InCeFmTNCPVpJLi/wB1jj2heCxDL/q4X7LSVqyTRu9zve53xxHhjLhkcRhXToy7E7Vv+1Y7nfDODF6UpJdnyDyZd0vkXpJJI8vmJfNrcrEK82kRCpStdfOZAD7A4D+G+HpInNZAxY+UMAQoG4peg69fbHo0eRRVVVUBV3A7bmz87JvAXK+HxCFjWyu/m2ve6sD02/DCvXKfp1H5SDdPOKfuAP8ArEpzBy6wNJItn7gFKuo1feht6msFearANHWkgMCABYYAjt6HHHI+D5YuI/rWqMxkEMPNq3TTsKrqAeuCOT8OuiabU0zBevwajo6jqFIBHthPP0TeKMop7eQuPPH1HfYET+JUjmaEanZE5j6CAAAupgASLIXcgfyOLHFJjLl5F6gxsVPWmC6lYX0Ngb42zHgTVmEzAk5bqacadSutUe4olSV77Vi7wjgjRqkclNoWtQ6ELsvXvQF/XFPpXi9OeNNO+UV6sZbKQr8FtZ0cAlJU0k+hsMt/iRh1/wBGn1/L/pjpk+CRRKoVL0AKpO5odPw6X6Yv1jtRi13E5zvsc0OOuJiYKCRlcZXExMZZaJWIBiYmKNGQuM1jOJiEMEY1IxMTEISsTTiYmIQzpxxzOWV1plBHXf19fbExMU+xaOqjGCMTExZhmDjY4mJiEMVjYjExMQhqmIRiYmIX4M1jFYmJjZklYgGJiYhCEYyRiYmIQxWIRiYmIQxWMg4mJiEMHExMTFEJjN4mJiEP/9k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78" name="Picture 6" descr="http://www.nathoncity.com/upload/pics/pic4ccb395c9cf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6581" y="3714752"/>
            <a:ext cx="1437420" cy="18418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6" name="Group 35"/>
          <p:cNvGrpSpPr/>
          <p:nvPr/>
        </p:nvGrpSpPr>
        <p:grpSpPr>
          <a:xfrm>
            <a:off x="0" y="1483328"/>
            <a:ext cx="9144000" cy="923330"/>
            <a:chOff x="0" y="1483328"/>
            <a:chExt cx="9144000" cy="923330"/>
          </a:xfrm>
        </p:grpSpPr>
        <p:sp>
          <p:nvSpPr>
            <p:cNvPr id="5" name="Rectangle 4"/>
            <p:cNvSpPr/>
            <p:nvPr/>
          </p:nvSpPr>
          <p:spPr>
            <a:xfrm>
              <a:off x="0" y="1483328"/>
              <a:ext cx="91440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4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    กองทุนสุขภาพตำบล สปสช. ๔๐ บาท/คน</a:t>
              </a:r>
              <a:endParaRPr lang="en-US" sz="54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32534" y="1714488"/>
              <a:ext cx="354856" cy="496042"/>
              <a:chOff x="1319992" y="714356"/>
              <a:chExt cx="1809673" cy="2281992"/>
            </a:xfrm>
          </p:grpSpPr>
          <p:pic>
            <p:nvPicPr>
              <p:cNvPr id="15" name="Picture 36" descr="shadow_1_m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12000"/>
              </a:blip>
              <a:srcRect/>
              <a:stretch>
                <a:fillRect/>
              </a:stretch>
            </p:blipFill>
            <p:spPr bwMode="gray">
              <a:xfrm>
                <a:off x="1347411" y="2603478"/>
                <a:ext cx="1713705" cy="392870"/>
              </a:xfrm>
              <a:prstGeom prst="rect">
                <a:avLst/>
              </a:prstGeom>
              <a:noFill/>
            </p:spPr>
          </p:pic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1319992" y="714356"/>
                <a:ext cx="1809673" cy="2137103"/>
                <a:chOff x="887" y="2040"/>
                <a:chExt cx="433" cy="422"/>
              </a:xfrm>
            </p:grpSpPr>
            <p:pic>
              <p:nvPicPr>
                <p:cNvPr id="17" name="Picture 38" descr="circuler_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gray">
                <a:xfrm>
                  <a:off x="887" y="2040"/>
                  <a:ext cx="430" cy="420"/>
                </a:xfrm>
                <a:prstGeom prst="rect">
                  <a:avLst/>
                </a:prstGeom>
                <a:noFill/>
              </p:spPr>
            </p:pic>
            <p:sp>
              <p:nvSpPr>
                <p:cNvPr id="18" name="Oval 39"/>
                <p:cNvSpPr>
                  <a:spLocks noChangeArrowheads="1"/>
                </p:cNvSpPr>
                <p:nvPr/>
              </p:nvSpPr>
              <p:spPr bwMode="gray">
                <a:xfrm>
                  <a:off x="887" y="2040"/>
                  <a:ext cx="433" cy="4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pic>
              <p:nvPicPr>
                <p:cNvPr id="19" name="Picture 40" descr="Picture2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gray">
                <a:xfrm>
                  <a:off x="930" y="2044"/>
                  <a:ext cx="345" cy="149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37" name="Group 36"/>
          <p:cNvGrpSpPr/>
          <p:nvPr/>
        </p:nvGrpSpPr>
        <p:grpSpPr>
          <a:xfrm>
            <a:off x="0" y="2752366"/>
            <a:ext cx="9144000" cy="923330"/>
            <a:chOff x="0" y="2752366"/>
            <a:chExt cx="9144000" cy="923330"/>
          </a:xfrm>
        </p:grpSpPr>
        <p:sp>
          <p:nvSpPr>
            <p:cNvPr id="6" name="Rectangle 5"/>
            <p:cNvSpPr/>
            <p:nvPr/>
          </p:nvSpPr>
          <p:spPr>
            <a:xfrm>
              <a:off x="0" y="2752366"/>
              <a:ext cx="91440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4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    สถาบันการเงินของชุมชน</a:t>
              </a:r>
              <a:endParaRPr lang="en-US" sz="54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45844" y="2983526"/>
              <a:ext cx="354856" cy="496042"/>
              <a:chOff x="1319992" y="714356"/>
              <a:chExt cx="1809673" cy="2281992"/>
            </a:xfrm>
          </p:grpSpPr>
          <p:pic>
            <p:nvPicPr>
              <p:cNvPr id="24" name="Picture 36" descr="shadow_1_m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12000"/>
              </a:blip>
              <a:srcRect/>
              <a:stretch>
                <a:fillRect/>
              </a:stretch>
            </p:blipFill>
            <p:spPr bwMode="gray">
              <a:xfrm>
                <a:off x="1347411" y="2603478"/>
                <a:ext cx="1713705" cy="392870"/>
              </a:xfrm>
              <a:prstGeom prst="rect">
                <a:avLst/>
              </a:prstGeom>
              <a:noFill/>
            </p:spPr>
          </p:pic>
          <p:grpSp>
            <p:nvGrpSpPr>
              <p:cNvPr id="25" name="Group 37"/>
              <p:cNvGrpSpPr>
                <a:grpSpLocks/>
              </p:cNvGrpSpPr>
              <p:nvPr/>
            </p:nvGrpSpPr>
            <p:grpSpPr bwMode="auto">
              <a:xfrm>
                <a:off x="1319992" y="714356"/>
                <a:ext cx="1809673" cy="2137103"/>
                <a:chOff x="887" y="2040"/>
                <a:chExt cx="433" cy="422"/>
              </a:xfrm>
            </p:grpSpPr>
            <p:pic>
              <p:nvPicPr>
                <p:cNvPr id="26" name="Picture 38" descr="circuler_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gray">
                <a:xfrm>
                  <a:off x="887" y="2040"/>
                  <a:ext cx="430" cy="420"/>
                </a:xfrm>
                <a:prstGeom prst="rect">
                  <a:avLst/>
                </a:prstGeom>
                <a:noFill/>
              </p:spPr>
            </p:pic>
            <p:sp>
              <p:nvSpPr>
                <p:cNvPr id="27" name="Oval 39"/>
                <p:cNvSpPr>
                  <a:spLocks noChangeArrowheads="1"/>
                </p:cNvSpPr>
                <p:nvPr/>
              </p:nvSpPr>
              <p:spPr bwMode="gray">
                <a:xfrm>
                  <a:off x="887" y="2040"/>
                  <a:ext cx="433" cy="4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pic>
              <p:nvPicPr>
                <p:cNvPr id="28" name="Picture 40" descr="Picture2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gray">
                <a:xfrm>
                  <a:off x="930" y="2044"/>
                  <a:ext cx="345" cy="149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38" name="Group 37"/>
          <p:cNvGrpSpPr/>
          <p:nvPr/>
        </p:nvGrpSpPr>
        <p:grpSpPr>
          <a:xfrm>
            <a:off x="0" y="3925868"/>
            <a:ext cx="9144000" cy="923330"/>
            <a:chOff x="0" y="3925868"/>
            <a:chExt cx="9144000" cy="923330"/>
          </a:xfrm>
        </p:grpSpPr>
        <p:sp>
          <p:nvSpPr>
            <p:cNvPr id="7" name="Rectangle 6"/>
            <p:cNvSpPr/>
            <p:nvPr/>
          </p:nvSpPr>
          <p:spPr>
            <a:xfrm>
              <a:off x="0" y="3925868"/>
              <a:ext cx="91440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h-TH" sz="5400" b="1" dirty="0" smtClean="0">
                  <a:ln w="1905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risUPC" pitchFamily="34" charset="-34"/>
                  <a:cs typeface="IrisUPC" pitchFamily="34" charset="-34"/>
                </a:rPr>
                <a:t>     ธนาคารความดี</a:t>
              </a:r>
              <a:endParaRPr lang="en-US" sz="5400" b="1" dirty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42646" y="4143380"/>
              <a:ext cx="354856" cy="496042"/>
              <a:chOff x="1319992" y="714356"/>
              <a:chExt cx="1809673" cy="2281992"/>
            </a:xfrm>
          </p:grpSpPr>
          <p:pic>
            <p:nvPicPr>
              <p:cNvPr id="30" name="Picture 36" descr="shadow_1_m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12000"/>
              </a:blip>
              <a:srcRect/>
              <a:stretch>
                <a:fillRect/>
              </a:stretch>
            </p:blipFill>
            <p:spPr bwMode="gray">
              <a:xfrm>
                <a:off x="1347411" y="2603478"/>
                <a:ext cx="1713705" cy="392870"/>
              </a:xfrm>
              <a:prstGeom prst="rect">
                <a:avLst/>
              </a:prstGeom>
              <a:noFill/>
            </p:spPr>
          </p:pic>
          <p:grpSp>
            <p:nvGrpSpPr>
              <p:cNvPr id="31" name="Group 37"/>
              <p:cNvGrpSpPr>
                <a:grpSpLocks/>
              </p:cNvGrpSpPr>
              <p:nvPr/>
            </p:nvGrpSpPr>
            <p:grpSpPr bwMode="auto">
              <a:xfrm>
                <a:off x="1319992" y="714356"/>
                <a:ext cx="1809673" cy="2137103"/>
                <a:chOff x="887" y="2040"/>
                <a:chExt cx="433" cy="422"/>
              </a:xfrm>
            </p:grpSpPr>
            <p:pic>
              <p:nvPicPr>
                <p:cNvPr id="32" name="Picture 38" descr="circuler_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gray">
                <a:xfrm>
                  <a:off x="887" y="2040"/>
                  <a:ext cx="430" cy="420"/>
                </a:xfrm>
                <a:prstGeom prst="rect">
                  <a:avLst/>
                </a:prstGeom>
                <a:noFill/>
              </p:spPr>
            </p:pic>
            <p:sp>
              <p:nvSpPr>
                <p:cNvPr id="33" name="Oval 39"/>
                <p:cNvSpPr>
                  <a:spLocks noChangeArrowheads="1"/>
                </p:cNvSpPr>
                <p:nvPr/>
              </p:nvSpPr>
              <p:spPr bwMode="gray">
                <a:xfrm>
                  <a:off x="887" y="2040"/>
                  <a:ext cx="433" cy="4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pic>
              <p:nvPicPr>
                <p:cNvPr id="34" name="Picture 40" descr="Picture2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gray">
                <a:xfrm>
                  <a:off x="930" y="2044"/>
                  <a:ext cx="345" cy="149"/>
                </a:xfrm>
                <a:prstGeom prst="rect">
                  <a:avLst/>
                </a:prstGeom>
                <a:noFill/>
              </p:spPr>
            </p:pic>
          </p:grpSp>
        </p:grpSp>
      </p:grpSp>
      <p:pic>
        <p:nvPicPr>
          <p:cNvPr id="3080" name="Picture 8" descr="http://www.ptr.dkcode.biz/pict/2944_PmZ92IrcyO.jpg"/>
          <p:cNvPicPr>
            <a:picLocks noChangeAspect="1" noChangeArrowheads="1"/>
          </p:cNvPicPr>
          <p:nvPr/>
        </p:nvPicPr>
        <p:blipFill>
          <a:blip r:embed="rId7">
            <a:lum bright="28000" contrast="-25000"/>
          </a:blip>
          <a:srcRect/>
          <a:stretch>
            <a:fillRect/>
          </a:stretch>
        </p:blipFill>
        <p:spPr bwMode="auto">
          <a:xfrm>
            <a:off x="6635011" y="5047903"/>
            <a:ext cx="1437420" cy="18100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hidden">
          <a:xfrm>
            <a:off x="31956" y="758600"/>
            <a:ext cx="9067800" cy="76200"/>
          </a:xfrm>
          <a:prstGeom prst="rect">
            <a:avLst/>
          </a:prstGeom>
          <a:gradFill rotWithShape="1">
            <a:gsLst>
              <a:gs pos="0">
                <a:schemeClr val="tx1">
                  <a:lumMod val="75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0" name="Picture 3" descr="8855"/>
          <p:cNvPicPr>
            <a:picLocks noChangeAspect="1" noChangeArrowheads="1"/>
          </p:cNvPicPr>
          <p:nvPr/>
        </p:nvPicPr>
        <p:blipFill>
          <a:blip r:embed="rId2" cstate="print">
            <a:lum bright="-21000"/>
          </a:blip>
          <a:srcRect/>
          <a:stretch>
            <a:fillRect/>
          </a:stretch>
        </p:blipFill>
        <p:spPr bwMode="auto">
          <a:xfrm>
            <a:off x="642910" y="2786058"/>
            <a:ext cx="7858180" cy="328614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-24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ระบบสุขภาพชุมชน</a:t>
            </a:r>
            <a:endParaRPr lang="en-US" sz="60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4385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เพื่อสุขภาวะของคนทั้งมวล</a:t>
            </a:r>
            <a:endParaRPr lang="en-US" sz="54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1448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9050">
                  <a:noFill/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คนทั้งมวลร่วมสร้าง</a:t>
            </a:r>
            <a:endParaRPr lang="en-US" sz="6600" b="1" dirty="0">
              <a:ln w="19050">
                <a:noFill/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4324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E = Equity </a:t>
            </a:r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IrisUPC" pitchFamily="34" charset="-34"/>
              </a:rPr>
              <a:t>ทั่วถึงเป็นธรรม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2309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Q = Quality </a:t>
            </a:r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IrisUPC" pitchFamily="34" charset="-34"/>
              </a:rPr>
              <a:t>คุณภาพดี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02092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E = Efficiency </a:t>
            </a:r>
            <a:r>
              <a:rPr lang="th-TH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IrisUPC" pitchFamily="34" charset="-34"/>
              </a:rPr>
              <a:t>เป็นไปได้ทางการเงิน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0192CD"/>
      </a:dk1>
      <a:lt1>
        <a:srgbClr val="00349E"/>
      </a:lt1>
      <a:dk2>
        <a:srgbClr val="666666"/>
      </a:dk2>
      <a:lt2>
        <a:srgbClr val="00449E"/>
      </a:lt2>
      <a:accent1>
        <a:srgbClr val="002676"/>
      </a:accent1>
      <a:accent2>
        <a:srgbClr val="72A0FF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537</TotalTime>
  <Words>200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chananchida</dc:creator>
  <cp:lastModifiedBy>nitithorn.t</cp:lastModifiedBy>
  <cp:revision>126</cp:revision>
  <dcterms:created xsi:type="dcterms:W3CDTF">2013-03-06T02:43:29Z</dcterms:created>
  <dcterms:modified xsi:type="dcterms:W3CDTF">2013-03-13T13:43:54Z</dcterms:modified>
</cp:coreProperties>
</file>