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72" r:id="rId3"/>
    <p:sldId id="271" r:id="rId4"/>
    <p:sldId id="263" r:id="rId5"/>
    <p:sldId id="264" r:id="rId6"/>
    <p:sldId id="273" r:id="rId7"/>
    <p:sldId id="269" r:id="rId8"/>
    <p:sldId id="268" r:id="rId9"/>
    <p:sldId id="275" r:id="rId10"/>
    <p:sldId id="276" r:id="rId11"/>
    <p:sldId id="278" r:id="rId12"/>
    <p:sldId id="261" r:id="rId13"/>
    <p:sldId id="280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279" r:id="rId23"/>
    <p:sldId id="304" r:id="rId24"/>
    <p:sldId id="305" r:id="rId25"/>
    <p:sldId id="306" r:id="rId26"/>
    <p:sldId id="307" r:id="rId27"/>
    <p:sldId id="321" r:id="rId28"/>
    <p:sldId id="308" r:id="rId29"/>
    <p:sldId id="322" r:id="rId30"/>
    <p:sldId id="281" r:id="rId31"/>
    <p:sldId id="302" r:id="rId32"/>
    <p:sldId id="303" r:id="rId33"/>
    <p:sldId id="323" r:id="rId34"/>
    <p:sldId id="328" r:id="rId35"/>
    <p:sldId id="329" r:id="rId36"/>
    <p:sldId id="282" r:id="rId37"/>
    <p:sldId id="300" r:id="rId38"/>
    <p:sldId id="301" r:id="rId39"/>
    <p:sldId id="331" r:id="rId40"/>
    <p:sldId id="283" r:id="rId41"/>
    <p:sldId id="296" r:id="rId42"/>
    <p:sldId id="298" r:id="rId43"/>
    <p:sldId id="299" r:id="rId44"/>
    <p:sldId id="297" r:id="rId45"/>
    <p:sldId id="284" r:id="rId46"/>
    <p:sldId id="318" r:id="rId47"/>
    <p:sldId id="319" r:id="rId48"/>
    <p:sldId id="320" r:id="rId49"/>
    <p:sldId id="324" r:id="rId50"/>
    <p:sldId id="285" r:id="rId51"/>
    <p:sldId id="291" r:id="rId52"/>
    <p:sldId id="292" r:id="rId53"/>
    <p:sldId id="293" r:id="rId54"/>
    <p:sldId id="294" r:id="rId55"/>
    <p:sldId id="295" r:id="rId56"/>
    <p:sldId id="325" r:id="rId57"/>
    <p:sldId id="326" r:id="rId58"/>
    <p:sldId id="327" r:id="rId59"/>
    <p:sldId id="286" r:id="rId60"/>
    <p:sldId id="258" r:id="rId61"/>
    <p:sldId id="287" r:id="rId62"/>
    <p:sldId id="288" r:id="rId63"/>
    <p:sldId id="289" r:id="rId64"/>
    <p:sldId id="290" r:id="rId65"/>
    <p:sldId id="332" r:id="rId66"/>
    <p:sldId id="333" r:id="rId67"/>
    <p:sldId id="317" r:id="rId68"/>
    <p:sldId id="259" r:id="rId69"/>
  </p:sldIdLst>
  <p:sldSz cx="9144000" cy="6858000" type="screen4x3"/>
  <p:notesSz cx="6884988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FF00"/>
    <a:srgbClr val="FF00FF"/>
    <a:srgbClr val="FF0066"/>
    <a:srgbClr val="0000FF"/>
    <a:srgbClr val="990000"/>
    <a:srgbClr val="FF3399"/>
    <a:srgbClr val="00FFFF"/>
    <a:srgbClr val="0066FF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4" d="100"/>
          <a:sy n="64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90B838FB-7797-489A-BFDC-F6A128D2AD12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8" tIns="48294" rIns="96588" bIns="48294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F98FF000-BBC2-460C-B940-E1FEDEFAD66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308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F000-BBC2-460C-B940-E1FEDEFAD66B}" type="slidenum">
              <a:rPr lang="th-TH" smtClean="0"/>
              <a:pPr/>
              <a:t>40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E3-17C8-4AB4-98D2-3DA885638FF9}" type="datetimeFigureOut">
              <a:rPr lang="th-TH" smtClean="0"/>
              <a:pPr/>
              <a:t>14/03/56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022E-BFD1-4082-BDEF-89ACC3B242D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รูปภาพ1210210.emf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796880" y="2010403"/>
            <a:ext cx="3143272" cy="228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Administrator.KKDV2-20120507Q\Pictures\รูปภาพ1วววววว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3182937"/>
            <a:ext cx="5100028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858180" cy="1785950"/>
          </a:xfrm>
          <a:ln w="38100">
            <a:solidFill>
              <a:schemeClr val="bg1"/>
            </a:solidFill>
            <a:prstDash val="sysDash"/>
          </a:ln>
          <a:effectLst>
            <a:glow rad="101600">
              <a:srgbClr val="FF00FF">
                <a:alpha val="60000"/>
              </a:srgbClr>
            </a:glow>
          </a:effectLst>
        </p:spPr>
        <p:txBody>
          <a:bodyPr>
            <a:noAutofit/>
          </a:bodyPr>
          <a:lstStyle/>
          <a:p>
            <a:r>
              <a:rPr lang="th-TH" sz="5000" b="1" dirty="0" smtClean="0">
                <a:solidFill>
                  <a:srgbClr val="800000"/>
                </a:solidFill>
              </a:rPr>
              <a:t>สร้างนวัตกรรมที่ตอบโจทย์ปัญหาได้</a:t>
            </a:r>
            <a:br>
              <a:rPr lang="th-TH" sz="5000" b="1" dirty="0" smtClean="0">
                <a:solidFill>
                  <a:srgbClr val="800000"/>
                </a:solidFill>
              </a:rPr>
            </a:br>
            <a:r>
              <a:rPr lang="th-TH" sz="5000" b="1" dirty="0" smtClean="0">
                <a:solidFill>
                  <a:srgbClr val="800000"/>
                </a:solidFill>
              </a:rPr>
              <a:t>และสอดคล้องกับบริบทของชุมชน</a:t>
            </a:r>
            <a:endParaRPr lang="th-TH" sz="5000" b="1" dirty="0">
              <a:solidFill>
                <a:srgbClr val="800000"/>
              </a:solidFill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214546" y="2428868"/>
            <a:ext cx="4643470" cy="71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นวัตกรรม   แบบไหน</a:t>
            </a:r>
            <a:r>
              <a:rPr kumimoji="0" lang="th-TH" sz="44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?</a:t>
            </a:r>
            <a:r>
              <a:rPr kumimoji="0" lang="th-TH" sz="44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071670" y="3929066"/>
            <a:ext cx="4929222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นวัตกรรมแบบคนสร้างคน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214414" y="5429264"/>
            <a:ext cx="671517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คนสร้างคน   สร้างอย่างไร  ? 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4286248" y="3214686"/>
            <a:ext cx="500066" cy="714380"/>
          </a:xfrm>
          <a:prstGeom prst="downArrow">
            <a:avLst/>
          </a:prstGeom>
          <a:solidFill>
            <a:srgbClr val="66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ลง 6"/>
          <p:cNvSpPr/>
          <p:nvPr/>
        </p:nvSpPr>
        <p:spPr>
          <a:xfrm>
            <a:off x="4286248" y="4714884"/>
            <a:ext cx="500066" cy="714380"/>
          </a:xfrm>
          <a:prstGeom prst="downArrow">
            <a:avLst/>
          </a:prstGeom>
          <a:solidFill>
            <a:srgbClr val="66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2343875"/>
            <a:ext cx="28809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cs typeface="+mj-cs"/>
              </a:rPr>
              <a:t>เครือข่าย</a:t>
            </a:r>
          </a:p>
          <a:p>
            <a:pPr algn="ctr"/>
            <a:r>
              <a:rPr lang="th-TH" sz="5400" b="1" dirty="0" smtClean="0">
                <a:solidFill>
                  <a:srgbClr val="FF0000"/>
                </a:solidFill>
                <a:cs typeface="+mj-cs"/>
              </a:rPr>
              <a:t>พลังประชาชน</a:t>
            </a:r>
          </a:p>
          <a:p>
            <a:pPr algn="ctr"/>
            <a:r>
              <a:rPr lang="th-TH" sz="5400" b="1" dirty="0" smtClean="0">
                <a:solidFill>
                  <a:srgbClr val="FF0000"/>
                </a:solidFill>
                <a:cs typeface="+mj-cs"/>
              </a:rPr>
              <a:t>เพื่อสุขภาพ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หัวใจ 4"/>
          <p:cNvSpPr/>
          <p:nvPr/>
        </p:nvSpPr>
        <p:spPr>
          <a:xfrm>
            <a:off x="3357554" y="2071678"/>
            <a:ext cx="2214578" cy="1857388"/>
          </a:xfrm>
          <a:prstGeom prst="heart">
            <a:avLst/>
          </a:prstGeom>
          <a:ln w="28575">
            <a:solidFill>
              <a:srgbClr val="F808D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993" y="2427770"/>
            <a:ext cx="2071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 smtClean="0">
                <a:cs typeface="+mj-cs"/>
              </a:rPr>
              <a:t>ประชาชน</a:t>
            </a:r>
            <a:endParaRPr lang="th-TH" sz="4800" dirty="0">
              <a:cs typeface="+mj-cs"/>
            </a:endParaRPr>
          </a:p>
        </p:txBody>
      </p:sp>
      <p:sp>
        <p:nvSpPr>
          <p:cNvPr id="21" name="วงรี 20"/>
          <p:cNvSpPr/>
          <p:nvPr/>
        </p:nvSpPr>
        <p:spPr>
          <a:xfrm>
            <a:off x="2071670" y="1071546"/>
            <a:ext cx="4929222" cy="385765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1648723" y="1685988"/>
            <a:ext cx="1428760" cy="18158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ชุดปฏิบัติการพิฆาต</a:t>
            </a:r>
          </a:p>
          <a:p>
            <a:pPr algn="ctr"/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ยุงลาย</a:t>
            </a:r>
            <a:endParaRPr lang="th-TH" dirty="0">
              <a:ln>
                <a:solidFill>
                  <a:srgbClr val="FF00FF"/>
                </a:solidFill>
              </a:ln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884" y="1857364"/>
            <a:ext cx="1714512" cy="1384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n>
                  <a:solidFill>
                    <a:srgbClr val="F808D6"/>
                  </a:solidFill>
                </a:ln>
                <a:solidFill>
                  <a:srgbClr val="FF00FF"/>
                </a:solidFill>
                <a:cs typeface="+mj-cs"/>
              </a:rPr>
              <a:t>ชุดปฏิบัติการ</a:t>
            </a:r>
          </a:p>
          <a:p>
            <a:pPr algn="ctr"/>
            <a:r>
              <a:rPr lang="th-TH" dirty="0" smtClean="0">
                <a:ln>
                  <a:solidFill>
                    <a:srgbClr val="F808D6"/>
                  </a:solidFill>
                </a:ln>
                <a:solidFill>
                  <a:srgbClr val="FF00FF"/>
                </a:solidFill>
                <a:cs typeface="+mj-cs"/>
              </a:rPr>
              <a:t>ป้องกัน</a:t>
            </a:r>
          </a:p>
          <a:p>
            <a:pPr algn="ctr"/>
            <a:r>
              <a:rPr lang="th-TH" dirty="0" smtClean="0">
                <a:ln>
                  <a:solidFill>
                    <a:srgbClr val="F808D6"/>
                  </a:solidFill>
                </a:ln>
                <a:solidFill>
                  <a:srgbClr val="FF00FF"/>
                </a:solidFill>
                <a:cs typeface="+mj-cs"/>
              </a:rPr>
              <a:t>โรคพิษสุนัขบ้า</a:t>
            </a:r>
            <a:endParaRPr lang="th-TH" dirty="0">
              <a:ln>
                <a:solidFill>
                  <a:srgbClr val="F808D6"/>
                </a:solidFill>
              </a:ln>
              <a:solidFill>
                <a:srgbClr val="FF00FF"/>
              </a:solidFill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36" y="3929066"/>
            <a:ext cx="1000132" cy="5232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จิตอาสา</a:t>
            </a:r>
            <a:endParaRPr lang="th-TH" dirty="0">
              <a:ln>
                <a:solidFill>
                  <a:srgbClr val="FF00FF"/>
                </a:solidFill>
              </a:ln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5591" y="4033210"/>
            <a:ext cx="1714512" cy="9541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อาสาคุ้มครอง</a:t>
            </a:r>
          </a:p>
          <a:p>
            <a:pPr algn="ctr"/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ผู้บริโภค</a:t>
            </a:r>
            <a:endParaRPr lang="th-TH" dirty="0">
              <a:ln>
                <a:solidFill>
                  <a:srgbClr val="FF00FF"/>
                </a:solidFill>
              </a:ln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3786190"/>
            <a:ext cx="785818" cy="5232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err="1" smtClean="0">
                <a:ln>
                  <a:solidFill>
                    <a:srgbClr val="FF00FF"/>
                  </a:solidFill>
                </a:ln>
                <a:cs typeface="+mj-cs"/>
              </a:rPr>
              <a:t>อส</a:t>
            </a:r>
            <a:r>
              <a:rPr lang="th-TH" dirty="0" smtClean="0">
                <a:ln>
                  <a:solidFill>
                    <a:srgbClr val="FF00FF"/>
                  </a:solidFill>
                </a:ln>
                <a:cs typeface="+mj-cs"/>
              </a:rPr>
              <a:t>ม.</a:t>
            </a:r>
            <a:endParaRPr lang="th-TH" dirty="0">
              <a:ln>
                <a:solidFill>
                  <a:srgbClr val="FF00FF"/>
                </a:solidFill>
              </a:ln>
              <a:cs typeface="+mj-cs"/>
            </a:endParaRPr>
          </a:p>
        </p:txBody>
      </p:sp>
      <p:sp>
        <p:nvSpPr>
          <p:cNvPr id="22" name="วงรี 21"/>
          <p:cNvSpPr/>
          <p:nvPr/>
        </p:nvSpPr>
        <p:spPr>
          <a:xfrm>
            <a:off x="972730" y="487689"/>
            <a:ext cx="7286676" cy="47358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3093070" y="5972721"/>
            <a:ext cx="2907192" cy="5847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+mj-lt"/>
              </a:rPr>
              <a:t>เทศบาลตำบลวิหารแดง</a:t>
            </a:r>
            <a:endParaRPr lang="th-TH" sz="3200" dirty="0">
              <a:ln>
                <a:solidFill>
                  <a:srgbClr val="FF0000"/>
                </a:solidFill>
              </a:ln>
              <a:solidFill>
                <a:srgbClr val="FF0066"/>
              </a:solidFill>
              <a:latin typeface="+mj-lt"/>
            </a:endParaRPr>
          </a:p>
        </p:txBody>
      </p:sp>
      <p:sp>
        <p:nvSpPr>
          <p:cNvPr id="27" name="ลูกศรขึ้น 26"/>
          <p:cNvSpPr/>
          <p:nvPr/>
        </p:nvSpPr>
        <p:spPr>
          <a:xfrm>
            <a:off x="4291584" y="5312225"/>
            <a:ext cx="357190" cy="571504"/>
          </a:xfrm>
          <a:prstGeom prst="up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/>
          <p:cNvSpPr txBox="1"/>
          <p:nvPr/>
        </p:nvSpPr>
        <p:spPr>
          <a:xfrm>
            <a:off x="7027930" y="5541808"/>
            <a:ext cx="1835654" cy="10772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+mj-lt"/>
              </a:rPr>
              <a:t>สาธารณสุขจังหวัดสระบุรี</a:t>
            </a:r>
            <a:endParaRPr lang="th-TH" sz="3200" dirty="0">
              <a:ln>
                <a:solidFill>
                  <a:srgbClr val="FF0000"/>
                </a:solidFill>
              </a:ln>
              <a:solidFill>
                <a:srgbClr val="FF0066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7601" y="4663693"/>
            <a:ext cx="1764171" cy="20621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solidFill>
              <a:srgbClr val="F80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</a:rPr>
              <a:t>รพ.วิหารแดงและ</a:t>
            </a:r>
          </a:p>
          <a:p>
            <a:pPr algn="ctr"/>
            <a:r>
              <a:rPr lang="th-TH" sz="3200" dirty="0" smtClean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</a:rPr>
              <a:t>สาธารณสุข</a:t>
            </a:r>
          </a:p>
          <a:p>
            <a:pPr algn="ctr"/>
            <a:r>
              <a:rPr lang="th-TH" sz="3200" dirty="0" smtClean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</a:rPr>
              <a:t>อ.วิหารแดง</a:t>
            </a:r>
            <a:endParaRPr lang="th-TH" sz="3200" dirty="0">
              <a:ln>
                <a:solidFill>
                  <a:srgbClr val="FF000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30" name="ลูกศรขวา 29"/>
          <p:cNvSpPr/>
          <p:nvPr/>
        </p:nvSpPr>
        <p:spPr>
          <a:xfrm>
            <a:off x="2038619" y="6072206"/>
            <a:ext cx="957928" cy="35719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ลูกศรซ้าย 30"/>
          <p:cNvSpPr/>
          <p:nvPr/>
        </p:nvSpPr>
        <p:spPr>
          <a:xfrm>
            <a:off x="6099236" y="6072206"/>
            <a:ext cx="857256" cy="357190"/>
          </a:xfrm>
          <a:prstGeom prst="lef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14332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800000"/>
                </a:solidFill>
              </a:rPr>
              <a:t>ขยายเครือข่าย                                   กระจายพันธมิตร</a:t>
            </a:r>
            <a:endParaRPr lang="th-TH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Pictures\รูปภาพ1้้้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85860"/>
            <a:ext cx="7272337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00166" y="714356"/>
            <a:ext cx="5572164" cy="1143000"/>
          </a:xfrm>
        </p:spPr>
        <p:txBody>
          <a:bodyPr>
            <a:normAutofit/>
          </a:bodyPr>
          <a:lstStyle/>
          <a:p>
            <a:r>
              <a:rPr lang="th-TH" sz="6600" dirty="0" smtClean="0"/>
              <a:t>คลินิกเคลื่อนที่สู่ชุมชน</a:t>
            </a:r>
            <a:endParaRPr lang="th-TH" sz="6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2571744"/>
            <a:ext cx="8286808" cy="2286016"/>
          </a:xfrm>
        </p:spPr>
        <p:txBody>
          <a:bodyPr>
            <a:noAutofit/>
          </a:bodyPr>
          <a:lstStyle/>
          <a:p>
            <a:r>
              <a:rPr lang="th-TH" sz="4400" dirty="0" smtClean="0"/>
              <a:t>ร่วมกับเจ้าหน้าที่กองสาธารณสุขและสิ่งแวดล้อม</a:t>
            </a:r>
          </a:p>
          <a:p>
            <a:pPr>
              <a:buNone/>
            </a:pPr>
            <a:r>
              <a:rPr lang="th-TH" sz="4400" dirty="0" smtClean="0"/>
              <a:t>	ออกปฏิบัติการเชิงรุก ตรวจสุขภาพประชาชนในชุมชน รวมทั้งตรวจสุขภาพพระในวัดด้วย</a:t>
            </a:r>
            <a:endParaRPr lang="th-TH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72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</a:rPr>
              <a:t>นางอรนุช   คูวิจิตรสุวรรณ</a:t>
            </a:r>
            <a:br>
              <a:rPr lang="th-TH" b="1" dirty="0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</a:rPr>
            </a:br>
            <a:r>
              <a:rPr lang="th-TH" b="1" dirty="0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</a:rPr>
              <a:t>นายกเทศมนตรีตำบลวิหารแดง</a:t>
            </a:r>
            <a:endParaRPr lang="th-TH" b="1" dirty="0">
              <a:ln>
                <a:solidFill>
                  <a:srgbClr val="FF0066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00034" y="50006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 descr="C:\Users\Administrator\Pictures\''''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785794"/>
            <a:ext cx="5749188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h-TH" b="1" dirty="0" smtClean="0"/>
              <a:t>โครงการ</a:t>
            </a:r>
            <a:br>
              <a:rPr lang="th-TH" b="1" dirty="0" smtClean="0"/>
            </a:br>
            <a:r>
              <a:rPr lang="th-TH" b="1" dirty="0" smtClean="0"/>
              <a:t>ชุมชนปลอดลูกน้ำยุงลาย ปลอดภัยจากไข้เลือดออก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  <a:ln>
            <a:solidFill>
              <a:srgbClr val="FF00FF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th-TH" sz="3000" dirty="0" smtClean="0"/>
              <a:t>ดำเนินงานและรับผิดชอบโดย  </a:t>
            </a:r>
            <a:r>
              <a:rPr lang="en-US" sz="3000" dirty="0" smtClean="0"/>
              <a:t>:</a:t>
            </a:r>
            <a:r>
              <a:rPr lang="th-TH" sz="3000" dirty="0" smtClean="0"/>
              <a:t>  </a:t>
            </a:r>
            <a:r>
              <a:rPr lang="th-TH" sz="3000" dirty="0" err="1" smtClean="0"/>
              <a:t>อส</a:t>
            </a:r>
            <a:r>
              <a:rPr lang="th-TH" sz="3000" dirty="0" smtClean="0"/>
              <a:t>ม.  </a:t>
            </a:r>
          </a:p>
          <a:p>
            <a:r>
              <a:rPr lang="th-TH" sz="3000" dirty="0" smtClean="0"/>
              <a:t>ระยะเวลาดำเนินงานตลอดปีงบประมาณ ทำอย่างต่อเนื่องเป็นประจำทุกปี  </a:t>
            </a:r>
          </a:p>
          <a:p>
            <a:r>
              <a:rPr lang="th-TH" sz="3000" dirty="0" smtClean="0"/>
              <a:t>ลักษณะแผนการดำเนินงาน  แบ่งเป็น </a:t>
            </a:r>
            <a:r>
              <a:rPr lang="en-US" sz="3000" dirty="0" smtClean="0"/>
              <a:t>2 </a:t>
            </a:r>
            <a:r>
              <a:rPr lang="th-TH" sz="3000" dirty="0" smtClean="0"/>
              <a:t>ระยะ  </a:t>
            </a:r>
          </a:p>
          <a:p>
            <a:pPr lvl="1"/>
            <a:r>
              <a:rPr lang="th-TH" sz="3000" dirty="0" smtClean="0"/>
              <a:t> แผนระยะสั้นดำเนินการเป็นเวลา </a:t>
            </a:r>
            <a:r>
              <a:rPr lang="en-US" sz="3000" dirty="0" smtClean="0"/>
              <a:t>4 </a:t>
            </a:r>
            <a:r>
              <a:rPr lang="th-TH" sz="3000" dirty="0" smtClean="0"/>
              <a:t>เดือน  มิถุนายน   -  กันยายน </a:t>
            </a:r>
            <a:r>
              <a:rPr lang="th-TH" sz="3000" dirty="0" err="1" smtClean="0"/>
              <a:t>อส</a:t>
            </a:r>
            <a:r>
              <a:rPr lang="th-TH" sz="3000" dirty="0" smtClean="0"/>
              <a:t>ม.ออกปฏิบัติการ  สำรวจและทำลายแหล่ง</a:t>
            </a:r>
            <a:r>
              <a:rPr lang="th-TH" sz="3000" dirty="0" err="1" smtClean="0"/>
              <a:t>เพาะธุ์</a:t>
            </a:r>
            <a:r>
              <a:rPr lang="th-TH" sz="3000" dirty="0" smtClean="0"/>
              <a:t>ลูกน้ำยุงลาย และมีชุดปฏิบัติการพิฆาตยุงลายออกฉีดพ่นหมอกควันตามชุมชน ปฏิบัติการทุกวันพุธและพฤหัสบดี เป็นเวลา  </a:t>
            </a:r>
            <a:r>
              <a:rPr lang="en-US" sz="3000" dirty="0" smtClean="0"/>
              <a:t>4  </a:t>
            </a:r>
            <a:r>
              <a:rPr lang="th-TH" sz="3000" dirty="0" smtClean="0"/>
              <a:t>เดือน</a:t>
            </a:r>
          </a:p>
          <a:p>
            <a:pPr lvl="1"/>
            <a:r>
              <a:rPr lang="th-TH" sz="3000" dirty="0" smtClean="0"/>
              <a:t>แผนระยะยาว  ดำเนินการดำเนินการหลังแผนระยะสั้นเสร็จแล้วโดยดำเนินการทุกวันที่  </a:t>
            </a:r>
            <a:r>
              <a:rPr lang="en-US" sz="3000" dirty="0" smtClean="0"/>
              <a:t>15</a:t>
            </a:r>
            <a:r>
              <a:rPr lang="th-TH" sz="3000" dirty="0" smtClean="0"/>
              <a:t>  ของเดือน</a:t>
            </a:r>
          </a:p>
          <a:p>
            <a:pPr lvl="1"/>
            <a:endParaRPr lang="th-TH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อสม หนุ่ม\DSC02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16758"/>
            <a:ext cx="7081202" cy="5310587"/>
          </a:xfrm>
          <a:prstGeom prst="rect">
            <a:avLst/>
          </a:prstGeom>
          <a:ln>
            <a:noFill/>
          </a:ln>
          <a:effectLst>
            <a:glow rad="889000">
              <a:schemeClr val="bg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1325386" y="4293096"/>
            <a:ext cx="7135046" cy="1934249"/>
          </a:xfrm>
          <a:prstGeom prst="rect">
            <a:avLst/>
          </a:prstGeom>
          <a:solidFill>
            <a:srgbClr val="FF0066"/>
          </a:solidFill>
          <a:effectLst>
            <a:glow rad="558800">
              <a:schemeClr val="bg1">
                <a:alpha val="40000"/>
              </a:schemeClr>
            </a:glow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h-TH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th-TH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    ชุดปฏิบัติการพิฆาตยุงลาย</a:t>
            </a:r>
          </a:p>
          <a:p>
            <a:pPr algn="ctr"/>
            <a:endParaRPr lang="th-TH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E:\อสม หนุ่ม\DSC027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ABBADB"/>
              </a:clrFrom>
              <a:clrTo>
                <a:srgbClr val="ABBA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167" b="99154" l="0" r="94661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80495"/>
            <a:ext cx="2650773" cy="35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36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2317" y="2967335"/>
            <a:ext cx="4600939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ปฏิบัติการพิฆาตยุงลาย</a:t>
            </a:r>
            <a:endParaRPr lang="th-TH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2317" y="2967335"/>
            <a:ext cx="4600939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ปฏิบัติการพิฆาตยุงลาย</a:t>
            </a:r>
            <a:endParaRPr lang="th-TH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5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rgbClr val="800000"/>
                </a:solidFill>
              </a:rPr>
              <a:t>ข้อมูลพื้นฐาน</a:t>
            </a:r>
            <a:endParaRPr lang="th-TH" b="1" dirty="0">
              <a:solidFill>
                <a:srgbClr val="8000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5720" y="1142984"/>
            <a:ext cx="8643998" cy="5214974"/>
          </a:xfrm>
        </p:spPr>
        <p:txBody>
          <a:bodyPr>
            <a:normAutofit fontScale="92500" lnSpcReduction="20000"/>
          </a:bodyPr>
          <a:lstStyle/>
          <a:p>
            <a:r>
              <a:rPr lang="th-TH" dirty="0" smtClean="0">
                <a:cs typeface="+mj-cs"/>
              </a:rPr>
              <a:t>งบประมาณกองทุนฯ    ปีละ   </a:t>
            </a:r>
            <a:r>
              <a:rPr lang="en-US" dirty="0" smtClean="0">
                <a:cs typeface="+mj-cs"/>
              </a:rPr>
              <a:t>  272</a:t>
            </a:r>
            <a:r>
              <a:rPr lang="th-TH" dirty="0" smtClean="0">
                <a:cs typeface="+mj-cs"/>
              </a:rPr>
              <a:t>,</a:t>
            </a:r>
            <a:r>
              <a:rPr lang="en-US" dirty="0" smtClean="0">
                <a:cs typeface="+mj-cs"/>
              </a:rPr>
              <a:t>240</a:t>
            </a:r>
          </a:p>
          <a:p>
            <a:r>
              <a:rPr lang="th-TH" dirty="0" smtClean="0">
                <a:cs typeface="+mj-cs"/>
              </a:rPr>
              <a:t>ประชากรในพื้นที่รับผิดชอบ  ประมาณ  </a:t>
            </a:r>
            <a:r>
              <a:rPr lang="en-US" dirty="0" smtClean="0">
                <a:cs typeface="+mj-cs"/>
              </a:rPr>
              <a:t>4</a:t>
            </a:r>
            <a:r>
              <a:rPr lang="th-TH" dirty="0" smtClean="0">
                <a:cs typeface="+mj-cs"/>
              </a:rPr>
              <a:t>,</a:t>
            </a:r>
            <a:r>
              <a:rPr lang="en-US" dirty="0" smtClean="0">
                <a:cs typeface="+mj-cs"/>
              </a:rPr>
              <a:t>500  </a:t>
            </a:r>
            <a:r>
              <a:rPr lang="th-TH" dirty="0" smtClean="0">
                <a:cs typeface="+mj-cs"/>
              </a:rPr>
              <a:t>คน</a:t>
            </a:r>
          </a:p>
          <a:p>
            <a:r>
              <a:rPr lang="th-TH" dirty="0" smtClean="0">
                <a:cs typeface="+mj-cs"/>
              </a:rPr>
              <a:t>มีพื้นที่ในการดูแล  </a:t>
            </a:r>
            <a:r>
              <a:rPr lang="en-US" dirty="0" smtClean="0">
                <a:cs typeface="+mj-cs"/>
              </a:rPr>
              <a:t>2.25  </a:t>
            </a:r>
            <a:r>
              <a:rPr lang="th-TH" dirty="0" smtClean="0">
                <a:cs typeface="+mj-cs"/>
              </a:rPr>
              <a:t>ตารางกิโลเมตร ยาวตลอดแนว </a:t>
            </a:r>
            <a:r>
              <a:rPr lang="en-US" dirty="0" smtClean="0">
                <a:cs typeface="+mj-cs"/>
              </a:rPr>
              <a:t>2</a:t>
            </a:r>
            <a:r>
              <a:rPr lang="th-TH" dirty="0" smtClean="0">
                <a:cs typeface="+mj-cs"/>
              </a:rPr>
              <a:t> ฝั่งถนนสุวรรณศร</a:t>
            </a:r>
          </a:p>
          <a:p>
            <a:r>
              <a:rPr lang="th-TH" dirty="0" smtClean="0">
                <a:cs typeface="+mj-cs"/>
              </a:rPr>
              <a:t>ที่อยู่อาศัย </a:t>
            </a:r>
            <a:r>
              <a:rPr lang="en-US" dirty="0" smtClean="0">
                <a:cs typeface="+mj-cs"/>
              </a:rPr>
              <a:t>2</a:t>
            </a:r>
            <a:r>
              <a:rPr lang="th-TH" dirty="0" smtClean="0">
                <a:cs typeface="+mj-cs"/>
              </a:rPr>
              <a:t> ฝั่งถนนเป็นอาคารพาณิชย่านค้าขาย  ตามซอยส่วนใหญ่เป็นบ้านเรือนตั้งอยู่หนาแน่น </a:t>
            </a:r>
          </a:p>
          <a:p>
            <a:r>
              <a:rPr lang="th-TH" dirty="0" smtClean="0">
                <a:cs typeface="+mj-cs"/>
              </a:rPr>
              <a:t>ลักษณะเป็นชุมชนเมือง ประชาชนเป็นคนพื้นที่อาศัยมาตั้งแต่รุ่น</a:t>
            </a:r>
            <a:r>
              <a:rPr lang="th-TH" dirty="0" err="1" smtClean="0">
                <a:cs typeface="+mj-cs"/>
              </a:rPr>
              <a:t>บรรพบุรุษ</a:t>
            </a:r>
            <a:r>
              <a:rPr lang="th-TH" dirty="0" smtClean="0">
                <a:cs typeface="+mj-cs"/>
              </a:rPr>
              <a:t>ประชาชนในชุมชนจึงรู้จักมักคุ้นกันดี อยู่กันแบบพี่แบบน้อง  </a:t>
            </a:r>
          </a:p>
          <a:p>
            <a:r>
              <a:rPr lang="th-TH" dirty="0" smtClean="0">
                <a:cs typeface="+mj-cs"/>
              </a:rPr>
              <a:t>ประชาชนส่วนใหญ่  </a:t>
            </a:r>
            <a:r>
              <a:rPr lang="en-US" dirty="0" smtClean="0">
                <a:cs typeface="+mj-cs"/>
              </a:rPr>
              <a:t>80 % </a:t>
            </a:r>
            <a:r>
              <a:rPr lang="th-TH" dirty="0" smtClean="0">
                <a:cs typeface="+mj-cs"/>
              </a:rPr>
              <a:t>ประกอบอาชีพค้าขาย และธุรกิจส่วนตัว อีก  </a:t>
            </a:r>
            <a:r>
              <a:rPr lang="en-US" dirty="0" smtClean="0">
                <a:cs typeface="+mj-cs"/>
              </a:rPr>
              <a:t>20%  </a:t>
            </a:r>
            <a:r>
              <a:rPr lang="th-TH" dirty="0" smtClean="0">
                <a:cs typeface="+mj-cs"/>
              </a:rPr>
              <a:t>เป็นมนุษย์เงินเดือน</a:t>
            </a:r>
          </a:p>
          <a:p>
            <a:r>
              <a:rPr lang="th-TH" dirty="0" smtClean="0">
                <a:cs typeface="+mj-cs"/>
              </a:rPr>
              <a:t>ภาพรวมเศรษฐกิจในชุมชนอยู่ในเกณฑ์ดี</a:t>
            </a:r>
          </a:p>
          <a:p>
            <a:r>
              <a:rPr lang="th-TH" dirty="0" smtClean="0">
                <a:cs typeface="+mj-cs"/>
              </a:rPr>
              <a:t>มี    </a:t>
            </a:r>
            <a:r>
              <a:rPr lang="en-US" dirty="0" smtClean="0">
                <a:cs typeface="+mj-cs"/>
              </a:rPr>
              <a:t>9   </a:t>
            </a:r>
            <a:r>
              <a:rPr lang="th-TH" dirty="0" smtClean="0">
                <a:cs typeface="+mj-cs"/>
              </a:rPr>
              <a:t>ชุมชน</a:t>
            </a:r>
          </a:p>
          <a:p>
            <a:r>
              <a:rPr lang="th-TH" dirty="0" err="1" smtClean="0">
                <a:cs typeface="+mj-cs"/>
              </a:rPr>
              <a:t>อส</a:t>
            </a:r>
            <a:r>
              <a:rPr lang="th-TH" dirty="0" smtClean="0">
                <a:cs typeface="+mj-cs"/>
              </a:rPr>
              <a:t>ม. </a:t>
            </a:r>
            <a:r>
              <a:rPr lang="en-US" dirty="0" smtClean="0">
                <a:cs typeface="+mj-cs"/>
              </a:rPr>
              <a:t>80  </a:t>
            </a:r>
            <a:r>
              <a:rPr lang="th-TH" dirty="0" smtClean="0">
                <a:cs typeface="+mj-cs"/>
              </a:rPr>
              <a:t>คน  </a:t>
            </a:r>
          </a:p>
          <a:p>
            <a:pPr>
              <a:buNone/>
            </a:pPr>
            <a:endParaRPr lang="en-US" dirty="0" smtClean="0">
              <a:cs typeface="+mj-cs"/>
            </a:endParaRPr>
          </a:p>
          <a:p>
            <a:endParaRPr lang="th-TH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29600" cy="1143000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h-TH" b="1" dirty="0" smtClean="0"/>
              <a:t>โครงการ </a:t>
            </a:r>
            <a:r>
              <a:rPr lang="th-TH" b="1" dirty="0" err="1" smtClean="0"/>
              <a:t>อส</a:t>
            </a:r>
            <a:r>
              <a:rPr lang="th-TH" b="1" dirty="0" smtClean="0"/>
              <a:t>ม. มืออาชีพ </a:t>
            </a:r>
            <a:br>
              <a:rPr lang="th-TH" b="1" dirty="0" smtClean="0"/>
            </a:br>
            <a:r>
              <a:rPr lang="th-TH" b="1" dirty="0" smtClean="0"/>
              <a:t>เฝ้าระวังโรคความดันโลหิตในชุมชน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5000660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buNone/>
            </a:pPr>
            <a:endParaRPr lang="th-TH" sz="1000" dirty="0" smtClean="0"/>
          </a:p>
          <a:p>
            <a:pPr>
              <a:buNone/>
            </a:pPr>
            <a:r>
              <a:rPr lang="th-TH" sz="2800" dirty="0" smtClean="0"/>
              <a:t>ดำเนินงานและรับผิดชอบโครงการโดย </a:t>
            </a:r>
            <a:r>
              <a:rPr lang="en-US" sz="2800" dirty="0" smtClean="0"/>
              <a:t>  :  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</a:t>
            </a:r>
          </a:p>
          <a:p>
            <a:pPr>
              <a:buNone/>
            </a:pPr>
            <a:r>
              <a:rPr lang="th-TH" sz="2800" dirty="0" smtClean="0"/>
              <a:t>กลุ่มเป้าหมาย  </a:t>
            </a:r>
            <a:r>
              <a:rPr lang="en-US" sz="2800" dirty="0" smtClean="0"/>
              <a:t>:  </a:t>
            </a:r>
            <a:r>
              <a:rPr lang="th-TH" sz="2800" dirty="0" smtClean="0"/>
              <a:t>ได้แก่ ผู้ป่วยโรคความดันโลหิต และกลุ่มเสี่ยง</a:t>
            </a:r>
          </a:p>
          <a:p>
            <a:pPr>
              <a:buNone/>
            </a:pPr>
            <a:endParaRPr lang="th-TH" sz="1000" dirty="0" smtClean="0"/>
          </a:p>
          <a:p>
            <a:pPr>
              <a:buNone/>
            </a:pPr>
            <a:r>
              <a:rPr lang="th-TH" sz="2800" dirty="0" smtClean="0"/>
              <a:t>วิธีดำเนินการ   </a:t>
            </a:r>
            <a:r>
              <a:rPr lang="en-US" sz="2800" dirty="0" smtClean="0"/>
              <a:t>:   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 ปฏิบัติการเชิงรุกในชุมชน / ดำ</a:t>
            </a:r>
            <a:r>
              <a:rPr lang="th-TH" sz="2800" dirty="0" err="1" smtClean="0"/>
              <a:t>เนิการต่อ</a:t>
            </a:r>
            <a:r>
              <a:rPr lang="th-TH" sz="2800" dirty="0" smtClean="0"/>
              <a:t>เนื่อง</a:t>
            </a:r>
            <a:endParaRPr lang="en-US" sz="2800" dirty="0" smtClean="0"/>
          </a:p>
          <a:p>
            <a:pPr marL="514350" indent="-514350">
              <a:buAutoNum type="arabicPeriod"/>
            </a:pPr>
            <a:r>
              <a:rPr lang="th-TH" sz="2800" dirty="0" err="1" smtClean="0"/>
              <a:t>อส</a:t>
            </a:r>
            <a:r>
              <a:rPr lang="th-TH" sz="2800" dirty="0" smtClean="0"/>
              <a:t>ม.ให้บริการตรวจวัดความดันโลหิตให้แก่ประชาชน </a:t>
            </a:r>
          </a:p>
          <a:p>
            <a:pPr marL="514350" indent="-514350">
              <a:buAutoNum type="arabicPeriod"/>
            </a:pPr>
            <a:r>
              <a:rPr lang="th-TH" sz="2800" dirty="0" smtClean="0"/>
              <a:t>ประชาชนในเขตเทศบาลตำบลวิหารแดงได้รับการตรวจวัดความดันโลหิตและได้รับการตรวจคัดกรองโรคความดันโลหิต โดย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  และได้รับคำแนะนำในการดูแลสุขภาพได้อย่างถูกต้อง</a:t>
            </a:r>
          </a:p>
          <a:p>
            <a:pPr marL="514350" indent="-514350">
              <a:buNone/>
            </a:pPr>
            <a:endParaRPr lang="th-TH" sz="1000" dirty="0" smtClean="0"/>
          </a:p>
          <a:p>
            <a:pPr marL="514350" indent="-514350">
              <a:buNone/>
            </a:pPr>
            <a:r>
              <a:rPr lang="th-TH" sz="2800" dirty="0" smtClean="0"/>
              <a:t>สิ่งที่ได้รับจากโครงการ </a:t>
            </a:r>
            <a:r>
              <a:rPr lang="en-US" sz="2800" dirty="0" smtClean="0"/>
              <a:t>  : </a:t>
            </a:r>
            <a:r>
              <a:rPr lang="th-TH" sz="2800" dirty="0" smtClean="0"/>
              <a:t>  ประชาชนในเขตเทศบาลตำบลวิหารแดงได้รับการดูแลสุขภาพอย่างทั่วถึง โดย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 มืออาชีพ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894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094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0129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1285884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th-TH" b="1" dirty="0" smtClean="0">
                <a:cs typeface="+mn-cs"/>
              </a:rPr>
              <a:t>โครงการ </a:t>
            </a:r>
            <a:br>
              <a:rPr lang="th-TH" b="1" dirty="0" smtClean="0">
                <a:cs typeface="+mn-cs"/>
              </a:rPr>
            </a:br>
            <a:r>
              <a:rPr lang="th-TH" b="1" dirty="0" err="1" smtClean="0">
                <a:cs typeface="+mn-cs"/>
              </a:rPr>
              <a:t>อส</a:t>
            </a:r>
            <a:r>
              <a:rPr lang="th-TH" b="1" dirty="0" smtClean="0">
                <a:cs typeface="+mn-cs"/>
              </a:rPr>
              <a:t>ม. เชิงรุกเฝ้าระวังและดูแลผู้ป่วยเบาหวานในชุมชน</a:t>
            </a:r>
            <a:endParaRPr lang="th-TH" b="1" dirty="0">
              <a:cs typeface="+mn-cs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714488"/>
            <a:ext cx="8429684" cy="4929222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buNone/>
            </a:pPr>
            <a:endParaRPr lang="th-TH" sz="1050" dirty="0" smtClean="0"/>
          </a:p>
          <a:p>
            <a:pPr>
              <a:buNone/>
            </a:pPr>
            <a:r>
              <a:rPr lang="th-TH" sz="2800" dirty="0" smtClean="0"/>
              <a:t>ดำเนินงานและรับผิดชอบโครงการโดย </a:t>
            </a:r>
            <a:r>
              <a:rPr lang="en-US" sz="2800" dirty="0" smtClean="0"/>
              <a:t>  :  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</a:t>
            </a:r>
          </a:p>
          <a:p>
            <a:pPr>
              <a:buNone/>
            </a:pPr>
            <a:r>
              <a:rPr lang="th-TH" sz="2800" dirty="0" smtClean="0"/>
              <a:t>กลุ่มเป้าหมาย  </a:t>
            </a:r>
            <a:r>
              <a:rPr lang="en-US" sz="2800" dirty="0" smtClean="0"/>
              <a:t>:  </a:t>
            </a:r>
            <a:r>
              <a:rPr lang="th-TH" sz="2800" dirty="0" smtClean="0"/>
              <a:t>ได้แก่ ผู้ป่วยเบาหวาน และกลุ่มเสี่ยง</a:t>
            </a:r>
          </a:p>
          <a:p>
            <a:pPr>
              <a:buNone/>
            </a:pPr>
            <a:endParaRPr lang="th-TH" sz="1000" dirty="0" smtClean="0"/>
          </a:p>
          <a:p>
            <a:pPr>
              <a:buNone/>
            </a:pPr>
            <a:r>
              <a:rPr lang="th-TH" sz="2800" dirty="0" smtClean="0"/>
              <a:t>วิธีดำเนินการ   </a:t>
            </a:r>
            <a:r>
              <a:rPr lang="en-US" sz="2800" dirty="0" smtClean="0"/>
              <a:t>:   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 ปฏิบัติการเชิงรุกในชุมชน  ดำเนินการต่อเนื่อง</a:t>
            </a:r>
            <a:endParaRPr lang="en-US" sz="2800" dirty="0" smtClean="0"/>
          </a:p>
          <a:p>
            <a:pPr marL="514350" indent="-514350">
              <a:buAutoNum type="arabicPeriod"/>
            </a:pPr>
            <a:r>
              <a:rPr lang="th-TH" sz="2800" dirty="0" err="1" smtClean="0"/>
              <a:t>อส</a:t>
            </a:r>
            <a:r>
              <a:rPr lang="th-TH" sz="2800" dirty="0" smtClean="0"/>
              <a:t>ม.ให้บริการตรวจน้ำตาลในเลือดให้แก่ประชาชน </a:t>
            </a:r>
          </a:p>
          <a:p>
            <a:pPr marL="514350" indent="-514350">
              <a:buAutoNum type="arabicPeriod"/>
            </a:pPr>
            <a:r>
              <a:rPr lang="th-TH" sz="2800" dirty="0" smtClean="0"/>
              <a:t>ประชาชนในเขตเทศบาลตำบลวิหารแดงได้รับการตรวจน้ำตาลในเลือดและได้รับการตรวจคัดกรองโรคเบาหวาน โดย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 และได้รับการแนะนำในการดูแลสุขภาพได้อย่างถูกต้อง  </a:t>
            </a:r>
          </a:p>
          <a:p>
            <a:pPr marL="514350" indent="-514350">
              <a:buNone/>
            </a:pPr>
            <a:endParaRPr lang="th-TH" sz="1000" dirty="0" smtClean="0"/>
          </a:p>
          <a:p>
            <a:pPr marL="514350" indent="-514350">
              <a:buNone/>
            </a:pPr>
            <a:r>
              <a:rPr lang="th-TH" sz="2800" dirty="0" smtClean="0"/>
              <a:t>สิ่งที่ได้รับจากโครงการ </a:t>
            </a:r>
            <a:r>
              <a:rPr lang="en-US" sz="2800" dirty="0" smtClean="0"/>
              <a:t>  : </a:t>
            </a:r>
            <a:r>
              <a:rPr lang="th-TH" sz="2800" dirty="0" smtClean="0"/>
              <a:t>  ประชาชนในเขตเทศบาลตำบลวิหารแดงได้รับการดูแลสุขภาพอย่างทั่วถึง โดย </a:t>
            </a:r>
            <a:r>
              <a:rPr lang="th-TH" sz="2800" dirty="0" err="1" smtClean="0"/>
              <a:t>อส</a:t>
            </a:r>
            <a:r>
              <a:rPr lang="th-TH" sz="2800" dirty="0" smtClean="0"/>
              <a:t>ม.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0213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3058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ปัญหาและอุปสรรคในการดำเนินงานดูแลสุขภาพประชาชนในพื้นที่</a:t>
            </a:r>
            <a:endParaRPr lang="th-TH" sz="5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85720" y="2285992"/>
            <a:ext cx="8572528" cy="4143404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endParaRPr lang="en-US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1143000" lvl="0" indent="-1143000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1. </a:t>
            </a:r>
            <a:r>
              <a:rPr lang="th-TH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เจ้าหน้าที่ไม่พอทำงานทำให้ดูแลประชาชนในพื้นที่ได้ไม่เต็มที่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2</a:t>
            </a:r>
            <a:r>
              <a:rPr lang="th-TH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. 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งบประมาณมีค่อนข้างจำกัด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3. </a:t>
            </a:r>
            <a:r>
              <a:rPr lang="th-TH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โครงการที่ต้องการจะทำมีมาก แต่งบประมาณมีน้อย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4. </a:t>
            </a:r>
            <a:r>
              <a:rPr lang="th-TH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ประชาชนยังเข้าไม่ถึงบริการด้านสาธารณสุขตามสิทธิ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4000" b="1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    ประโยชน์ที่ควรจะได้รับ    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sz="4000" b="1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th-TH" dirty="0" smtClean="0"/>
              <a:t>โครงการ “ฟื้นฟูกาย สร้างพลังใจ”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900634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th-TH" sz="1200" dirty="0" smtClean="0"/>
          </a:p>
          <a:p>
            <a:r>
              <a:rPr lang="th-TH" dirty="0" smtClean="0"/>
              <a:t>ดำเนินงานและรับผิดชอบงานโดย  </a:t>
            </a:r>
            <a:r>
              <a:rPr lang="en-US" dirty="0" smtClean="0"/>
              <a:t>:  </a:t>
            </a:r>
            <a:r>
              <a:rPr lang="th-TH" dirty="0" smtClean="0"/>
              <a:t>กลุ่มจิตอาสา</a:t>
            </a:r>
          </a:p>
          <a:p>
            <a:r>
              <a:rPr lang="th-TH" dirty="0" smtClean="0"/>
              <a:t>ลักษณะงาน  </a:t>
            </a:r>
            <a:r>
              <a:rPr lang="en-US" dirty="0" smtClean="0"/>
              <a:t>:  </a:t>
            </a:r>
            <a:r>
              <a:rPr lang="th-TH" dirty="0" smtClean="0"/>
              <a:t>ดูแลฟื้นฟูร่างกาย / ปฏิบัติงานเชิงรุกในชุมชน/งานต่อเนื่อง</a:t>
            </a:r>
          </a:p>
          <a:p>
            <a:r>
              <a:rPr lang="th-TH" dirty="0" smtClean="0"/>
              <a:t>กลุ่มเป้าหมาย  </a:t>
            </a:r>
            <a:r>
              <a:rPr lang="en-US" dirty="0" smtClean="0"/>
              <a:t>:  </a:t>
            </a:r>
            <a:r>
              <a:rPr lang="th-TH" dirty="0" smtClean="0"/>
              <a:t>ผู้พิการในชุมชน</a:t>
            </a:r>
          </a:p>
          <a:p>
            <a:r>
              <a:rPr lang="th-TH" dirty="0" smtClean="0"/>
              <a:t>วิธีดำเนินงาน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     </a:t>
            </a:r>
            <a:r>
              <a:rPr lang="en-US" dirty="0" smtClean="0"/>
              <a:t>1. </a:t>
            </a:r>
            <a:r>
              <a:rPr lang="th-TH" dirty="0" smtClean="0"/>
              <a:t>ผู้พิการได้รับการทำกายภาพบำบัดด้วยการนวดแผนไทย ช่วยให้ร่างกายมีสมรรถภาพดีขึ้น </a:t>
            </a:r>
          </a:p>
          <a:p>
            <a:pPr>
              <a:buNone/>
            </a:pPr>
            <a:r>
              <a:rPr lang="th-TH" dirty="0" smtClean="0"/>
              <a:t> </a:t>
            </a:r>
            <a:r>
              <a:rPr lang="en-US" dirty="0" smtClean="0"/>
              <a:t>    2. </a:t>
            </a:r>
            <a:r>
              <a:rPr lang="th-TH" dirty="0" smtClean="0"/>
              <a:t>ผู้พิการและญาติได้รับทราบถึงการปฏิบัติตัวในการดูแลรักษาฟื้นฟูสมรรถภาพของร่างกาย </a:t>
            </a:r>
          </a:p>
          <a:p>
            <a:r>
              <a:rPr lang="th-TH" dirty="0" smtClean="0"/>
              <a:t>สิ่งที่ได้รับจากโครงการ  </a:t>
            </a:r>
            <a:r>
              <a:rPr lang="en-US" dirty="0" smtClean="0"/>
              <a:t>:  </a:t>
            </a:r>
            <a:r>
              <a:rPr lang="th-TH" dirty="0" smtClean="0"/>
              <a:t>ผู้พิการมีความเข้าใจและความรู้สึกที่ดีมากขึ้นต่อหน่วยงานราชการและสังคม อีกทั้งรู้สึกอบอุ่นมากขึ้นที่ตนเองไม่ได้ถูกทอดทิ้ง โดยได้รับการดูแลจากกลุ่มจิตอาสา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796908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th-TH" dirty="0" smtClean="0"/>
              <a:t>โครงการ “จิตอาสา พัฒนาคุณภาพชีวิต และจิตผ่องใส”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5720" y="1214422"/>
            <a:ext cx="8643998" cy="5357850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buNone/>
            </a:pPr>
            <a:endParaRPr lang="th-TH" sz="1000" dirty="0" smtClean="0"/>
          </a:p>
          <a:p>
            <a:r>
              <a:rPr lang="th-TH" sz="2400" dirty="0" smtClean="0"/>
              <a:t>ดำเนินงานและรับผิดชอบงานโดย  </a:t>
            </a:r>
            <a:r>
              <a:rPr lang="en-US" sz="2400" dirty="0" smtClean="0"/>
              <a:t>:  </a:t>
            </a:r>
            <a:r>
              <a:rPr lang="th-TH" sz="2400" dirty="0" smtClean="0"/>
              <a:t>กลุ่มจิตอาสา</a:t>
            </a:r>
          </a:p>
          <a:p>
            <a:r>
              <a:rPr lang="th-TH" sz="2400" dirty="0" smtClean="0"/>
              <a:t>กลุ่มเป้าหมาย  </a:t>
            </a:r>
            <a:r>
              <a:rPr lang="en-US" sz="2400" dirty="0" smtClean="0"/>
              <a:t>:  </a:t>
            </a:r>
            <a:r>
              <a:rPr lang="th-TH" sz="2400" dirty="0" smtClean="0"/>
              <a:t>ได้แก่ ผู้พิการ ผู้สูงอายุ เด็ก และผู้ด้อยโอกาสในชุมชน</a:t>
            </a:r>
          </a:p>
          <a:p>
            <a:r>
              <a:rPr lang="th-TH" sz="2400" dirty="0" smtClean="0"/>
              <a:t>วิธีดำเนินงาน  </a:t>
            </a:r>
            <a:r>
              <a:rPr lang="en-US" sz="2400" dirty="0" smtClean="0"/>
              <a:t>:  </a:t>
            </a:r>
            <a:r>
              <a:rPr lang="th-TH" sz="2400" dirty="0" smtClean="0"/>
              <a:t>ปฏิบัติการเชิงรุกในชุมชน / งานต่อเนื่อง</a:t>
            </a:r>
          </a:p>
          <a:p>
            <a:pPr>
              <a:buNone/>
            </a:pPr>
            <a:r>
              <a:rPr lang="en-US" sz="2400" dirty="0" smtClean="0"/>
              <a:t>	1. </a:t>
            </a:r>
            <a:r>
              <a:rPr lang="th-TH" sz="2400" dirty="0" smtClean="0"/>
              <a:t>กลุ่มจิตอาสา ปฏิบัติการให้การช่วยเหลือและดูแลผู้พิการ ผู้สูงอายุ เด็ก และผู้ด้อยโอกาสในชุมชน</a:t>
            </a:r>
          </a:p>
          <a:p>
            <a:pPr>
              <a:buNone/>
            </a:pPr>
            <a:r>
              <a:rPr lang="th-TH" sz="2400" dirty="0" smtClean="0"/>
              <a:t>	</a:t>
            </a:r>
            <a:r>
              <a:rPr lang="en-US" sz="2400" dirty="0" smtClean="0"/>
              <a:t>2.</a:t>
            </a:r>
            <a:r>
              <a:rPr lang="th-TH" sz="2400" dirty="0" smtClean="0"/>
              <a:t> ดูแลอนามัยส่วนบุคคลให้กับผู้ด้อยโอกาสในชุมชนให้มีสุขอนามัยส่วนบุคคลที่ดีขึ้น เช่น ช่วยตัดผม กำจัดเหา ให้เด็กในชุมชน </a:t>
            </a:r>
          </a:p>
          <a:p>
            <a:pPr>
              <a:buNone/>
            </a:pPr>
            <a:r>
              <a:rPr lang="th-TH" sz="2400" dirty="0" smtClean="0"/>
              <a:t>	</a:t>
            </a:r>
            <a:r>
              <a:rPr lang="en-US" sz="2400" dirty="0" smtClean="0"/>
              <a:t>3. </a:t>
            </a:r>
            <a:r>
              <a:rPr lang="th-TH" sz="2400" dirty="0" smtClean="0"/>
              <a:t>ช่วยดูแลสุขอนามัยส่วนบุคคลให้แก่ผู้ป่วยพิการที่ญาติยังไมมีความชำนาญในการดูแลผู้ป่วยรวมทั้งฝึกญาติให้สามารถดูแลเป็นได้ด้วย</a:t>
            </a:r>
          </a:p>
          <a:p>
            <a:pPr>
              <a:buNone/>
            </a:pPr>
            <a:r>
              <a:rPr lang="th-TH" sz="2400" dirty="0" smtClean="0"/>
              <a:t>	</a:t>
            </a:r>
            <a:r>
              <a:rPr lang="en-US" sz="2400" dirty="0" smtClean="0"/>
              <a:t>4. </a:t>
            </a:r>
            <a:r>
              <a:rPr lang="th-TH" sz="2400" dirty="0" smtClean="0"/>
              <a:t>ช่วยดูแลผู้สูงอายุในชุมชนที่อยู่บ้านตามลำพังหรือเวลาที่ญาติไม่ว่าง </a:t>
            </a:r>
          </a:p>
          <a:p>
            <a:r>
              <a:rPr lang="th-TH" sz="2400" dirty="0" smtClean="0"/>
              <a:t>สิ่งที่ได้รับจากโครงการ  </a:t>
            </a:r>
            <a:r>
              <a:rPr lang="en-US" sz="2400" dirty="0" smtClean="0"/>
              <a:t>:  </a:t>
            </a:r>
            <a:r>
              <a:rPr lang="th-TH" sz="2400" dirty="0" smtClean="0"/>
              <a:t>เป็นการช่วยแบ่งเบาภาระค่าใช้จ่ายของผู้ด้วยโอกาสและครอบครัวได้  และช่วยให้ผู้ด้อยโอกาสเกิดความสุขทางใจมากขึ้น ที่มีคนมาคอยดูแลเพิ่ม  และที่สำคัญเกิดสังคมแห่งความรัก ความเอื้ออาทรต่อกันอย่างยั่งยืน เกิดเป็นชุมชนและท้องถิ่นแห่งความสมานฉันท์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629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186542" y="454544"/>
            <a:ext cx="2898550" cy="523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เงินมีน้อย / คนไม่พอทำงาน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00034" y="2014308"/>
            <a:ext cx="3884397" cy="523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ภาระงานตามนโยบายหลักของเทศบาล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57146" y="2004124"/>
            <a:ext cx="1978427" cy="523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การถ่ายโอนภารกิจ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488" y="3475025"/>
            <a:ext cx="2683748" cy="954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โอนแต่งาน  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-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ไม่โอนงบ </a:t>
            </a:r>
          </a:p>
          <a:p>
            <a:pPr algn="ctr"/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-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ไม่มีแรงจูงใจ เช่น รางวัล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310578" y="3518327"/>
            <a:ext cx="2404826" cy="95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โอนงาน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+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งบประมาณ</a:t>
            </a:r>
          </a:p>
          <a:p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+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แรงจูงใจ รางวัล  </a:t>
            </a:r>
            <a:r>
              <a:rPr lang="th-TH" b="1" dirty="0" err="1" smtClean="0">
                <a:latin typeface="AngsanaUPC" pitchFamily="18" charset="-34"/>
                <a:cs typeface="AngsanaUPC" pitchFamily="18" charset="-34"/>
              </a:rPr>
              <a:t>โล่ห์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786050" y="5000636"/>
            <a:ext cx="2928958" cy="954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ผลกระทบ</a:t>
            </a:r>
          </a:p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งบประมาณ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 +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 อัตรากำลังคน </a:t>
            </a:r>
            <a:endParaRPr lang="th-TH" dirty="0"/>
          </a:p>
        </p:txBody>
      </p:sp>
      <p:sp>
        <p:nvSpPr>
          <p:cNvPr id="26" name="ลบ 25"/>
          <p:cNvSpPr/>
          <p:nvPr/>
        </p:nvSpPr>
        <p:spPr>
          <a:xfrm flipH="1">
            <a:off x="4572000" y="255396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ลบ 26"/>
          <p:cNvSpPr/>
          <p:nvPr/>
        </p:nvSpPr>
        <p:spPr>
          <a:xfrm>
            <a:off x="2214546" y="1500174"/>
            <a:ext cx="4643470" cy="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ลบ 27"/>
          <p:cNvSpPr/>
          <p:nvPr/>
        </p:nvSpPr>
        <p:spPr>
          <a:xfrm flipH="1">
            <a:off x="2829352" y="742516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ลบ 28"/>
          <p:cNvSpPr/>
          <p:nvPr/>
        </p:nvSpPr>
        <p:spPr>
          <a:xfrm flipH="1">
            <a:off x="6243210" y="742516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ลบ 29"/>
          <p:cNvSpPr/>
          <p:nvPr/>
        </p:nvSpPr>
        <p:spPr>
          <a:xfrm flipH="1">
            <a:off x="6215074" y="1812964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ลบ 30"/>
          <p:cNvSpPr/>
          <p:nvPr/>
        </p:nvSpPr>
        <p:spPr>
          <a:xfrm>
            <a:off x="3714744" y="3070712"/>
            <a:ext cx="4643470" cy="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ลบ 31"/>
          <p:cNvSpPr/>
          <p:nvPr/>
        </p:nvSpPr>
        <p:spPr>
          <a:xfrm flipH="1">
            <a:off x="7757476" y="2342818"/>
            <a:ext cx="0" cy="187200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ลบ 32"/>
          <p:cNvSpPr/>
          <p:nvPr/>
        </p:nvSpPr>
        <p:spPr>
          <a:xfrm flipH="1">
            <a:off x="4329550" y="2415380"/>
            <a:ext cx="0" cy="172800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6715140" y="5000636"/>
            <a:ext cx="2000264" cy="954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ผลกระทบ</a:t>
            </a:r>
          </a:p>
          <a:p>
            <a:pPr algn="ctr"/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อัตรากำลังคน </a:t>
            </a:r>
            <a:endParaRPr lang="th-TH" dirty="0"/>
          </a:p>
        </p:txBody>
      </p:sp>
      <p:cxnSp>
        <p:nvCxnSpPr>
          <p:cNvPr id="37" name="ตัวเชื่อมต่อตรง 36"/>
          <p:cNvCxnSpPr/>
          <p:nvPr/>
        </p:nvCxnSpPr>
        <p:spPr>
          <a:xfrm rot="5400000">
            <a:off x="749272" y="3966187"/>
            <a:ext cx="2786082" cy="1588"/>
          </a:xfrm>
          <a:prstGeom prst="line">
            <a:avLst/>
          </a:prstGeom>
          <a:ln w="28575">
            <a:solidFill>
              <a:srgbClr val="FA0C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2143108" y="5400638"/>
            <a:ext cx="571504" cy="1588"/>
          </a:xfrm>
          <a:prstGeom prst="line">
            <a:avLst/>
          </a:prstGeom>
          <a:ln w="28575">
            <a:solidFill>
              <a:srgbClr val="FA0C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ลบ 41"/>
          <p:cNvSpPr/>
          <p:nvPr/>
        </p:nvSpPr>
        <p:spPr>
          <a:xfrm flipH="1">
            <a:off x="4214810" y="3714752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ลบ 42"/>
          <p:cNvSpPr/>
          <p:nvPr/>
        </p:nvSpPr>
        <p:spPr>
          <a:xfrm flipH="1">
            <a:off x="7715272" y="3714776"/>
            <a:ext cx="0" cy="2000240"/>
          </a:xfrm>
          <a:prstGeom prst="mathMinus">
            <a:avLst/>
          </a:prstGeom>
          <a:ln>
            <a:solidFill>
              <a:srgbClr val="FA0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4" name="ตัวเชื่อมต่อตรง 43"/>
          <p:cNvCxnSpPr/>
          <p:nvPr/>
        </p:nvCxnSpPr>
        <p:spPr>
          <a:xfrm>
            <a:off x="5786446" y="5416294"/>
            <a:ext cx="864000" cy="1588"/>
          </a:xfrm>
          <a:prstGeom prst="line">
            <a:avLst/>
          </a:prstGeom>
          <a:ln w="28575">
            <a:solidFill>
              <a:srgbClr val="FA0C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สี่เหลี่ยมผืนผ้า 44"/>
          <p:cNvSpPr/>
          <p:nvPr/>
        </p:nvSpPr>
        <p:spPr>
          <a:xfrm>
            <a:off x="0" y="6197601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 smtClean="0">
                <a:ln w="12700">
                  <a:noFill/>
                  <a:prstDash val="solid"/>
                </a:ln>
                <a:solidFill>
                  <a:srgbClr val="FA0C06"/>
                </a:solidFill>
              </a:rPr>
              <a:t>งบไม่พอ</a:t>
            </a:r>
            <a:r>
              <a:rPr lang="en-US" sz="3600" b="1" dirty="0" smtClean="0">
                <a:ln w="12700">
                  <a:noFill/>
                  <a:prstDash val="solid"/>
                </a:ln>
                <a:solidFill>
                  <a:srgbClr val="FA0C06"/>
                </a:solidFill>
              </a:rPr>
              <a:t>!</a:t>
            </a:r>
            <a:r>
              <a:rPr lang="en-US" sz="3600" b="1" cap="none" spc="0" dirty="0" smtClean="0">
                <a:ln w="12700">
                  <a:noFill/>
                  <a:prstDash val="solid"/>
                </a:ln>
                <a:solidFill>
                  <a:srgbClr val="FA0C06"/>
                </a:solidFill>
              </a:rPr>
              <a:t>   </a:t>
            </a:r>
            <a:r>
              <a:rPr lang="th-TH" sz="3600" b="1" cap="none" spc="0" dirty="0" smtClean="0">
                <a:ln w="12700">
                  <a:noFill/>
                  <a:prstDash val="solid"/>
                </a:ln>
                <a:solidFill>
                  <a:srgbClr val="FA0C06"/>
                </a:solidFill>
              </a:rPr>
              <a:t> คนไม่พอ</a:t>
            </a:r>
            <a:r>
              <a:rPr lang="en-US" sz="3600" b="1" cap="none" spc="0" dirty="0" smtClean="0">
                <a:ln w="12700">
                  <a:noFill/>
                  <a:prstDash val="solid"/>
                </a:ln>
                <a:solidFill>
                  <a:srgbClr val="FA0C06"/>
                </a:solidFill>
              </a:rPr>
              <a:t>!       ???????</a:t>
            </a:r>
            <a:endParaRPr lang="th-TH" sz="3600" b="1" cap="none" spc="0" dirty="0">
              <a:ln w="12700">
                <a:noFill/>
                <a:prstDash val="solid"/>
              </a:ln>
              <a:solidFill>
                <a:srgbClr val="FA0C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th-TH" dirty="0" smtClean="0"/>
              <a:t>ชุดปฏิบัติการป้องกันโรคพิษสุนัขบ้า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th-TH" dirty="0" smtClean="0"/>
              <a:t>ลักษณะการปฏิบัติงาน</a:t>
            </a:r>
          </a:p>
          <a:p>
            <a:pPr>
              <a:buNone/>
            </a:pPr>
            <a:r>
              <a:rPr lang="en-US" dirty="0" smtClean="0"/>
              <a:t>	1.  </a:t>
            </a:r>
            <a:r>
              <a:rPr lang="th-TH" dirty="0" smtClean="0"/>
              <a:t>ได้รับอนุญาตจากปศุสัตว์อำเภอวิหารแดง ในการฉีดวัคซีนป้องกันโรคพิษสุนัขบ้าในชุมชน  และฉีดยาคุมกำเนิดให้แก่สุนัขและแมวได้</a:t>
            </a:r>
          </a:p>
          <a:p>
            <a:pPr>
              <a:buNone/>
            </a:pPr>
            <a:r>
              <a:rPr lang="th-TH" dirty="0" smtClean="0"/>
              <a:t>	</a:t>
            </a:r>
            <a:r>
              <a:rPr lang="en-US" dirty="0" smtClean="0"/>
              <a:t>2.</a:t>
            </a:r>
            <a:r>
              <a:rPr lang="th-TH" dirty="0" smtClean="0"/>
              <a:t> ได้รับการฝึกฝนจนชำนาญและมีความเข้าใจในการใช้ เก็บรักษาวัคซีนและยาคุมกำเนิดเป็นอย่างดี จากทีมปศุสัตว์อำเภอวิหารแดง</a:t>
            </a:r>
          </a:p>
          <a:p>
            <a:pPr>
              <a:buNone/>
            </a:pPr>
            <a:r>
              <a:rPr lang="th-TH" dirty="0" smtClean="0"/>
              <a:t>	</a:t>
            </a:r>
            <a:r>
              <a:rPr lang="en-US" dirty="0" smtClean="0"/>
              <a:t>3. </a:t>
            </a:r>
            <a:r>
              <a:rPr lang="th-TH" dirty="0" smtClean="0"/>
              <a:t>ปฏิบัติการเชิงรุกในชุมชน ฉีดวัคซีนป้องกันโรคพิษสุนัขบ้าและยาคุมกำเนิดให้สุนัขและแมวได้ รวมทั้งสามารถให้คำแนะนำแก่ประชาชนได้อย่างถูกต้อง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142852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108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702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blipFill>
                <a:blip r:embed="rId6"/>
                <a:stretch>
                  <a:fillRect/>
                </a:stretch>
              </a:blip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743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17596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th-TH" dirty="0" smtClean="0"/>
              <a:t>กลุ่มอาสาคุ้มครองผู้บริโภค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  <a:ln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th-TH" sz="2800" dirty="0" smtClean="0"/>
              <a:t>ลักษณะการปฏิบัติงาน</a:t>
            </a:r>
          </a:p>
          <a:p>
            <a:pPr>
              <a:buNone/>
            </a:pPr>
            <a:r>
              <a:rPr lang="th-TH" sz="2800" dirty="0" smtClean="0"/>
              <a:t>	</a:t>
            </a:r>
            <a:r>
              <a:rPr lang="en-US" sz="2800" dirty="0" smtClean="0"/>
              <a:t>1.  </a:t>
            </a:r>
            <a:r>
              <a:rPr lang="th-TH" sz="2800" dirty="0" smtClean="0"/>
              <a:t>ปฏิบัติงานเชิงรุกในชุมชน ดำเนินงานอย่างต่อเนื่อง</a:t>
            </a:r>
          </a:p>
          <a:p>
            <a:pPr>
              <a:buNone/>
            </a:pPr>
            <a:r>
              <a:rPr lang="th-TH" sz="2800" dirty="0" smtClean="0"/>
              <a:t>	</a:t>
            </a:r>
            <a:r>
              <a:rPr lang="en-US" sz="2800" dirty="0" smtClean="0"/>
              <a:t>2. </a:t>
            </a:r>
            <a:r>
              <a:rPr lang="th-TH" sz="2800" dirty="0" smtClean="0"/>
              <a:t>ได้รับการอบรมทั้งภาคทฤษฎีและภาคปฏิบัติจนสามารถปฏิบัติงานได้อย่างมีศักยภาพ</a:t>
            </a:r>
          </a:p>
          <a:p>
            <a:pPr>
              <a:buNone/>
            </a:pPr>
            <a:r>
              <a:rPr lang="th-TH" sz="2800" dirty="0" smtClean="0"/>
              <a:t>	</a:t>
            </a:r>
            <a:r>
              <a:rPr lang="en-US" sz="2800" dirty="0" smtClean="0"/>
              <a:t>3. </a:t>
            </a:r>
            <a:r>
              <a:rPr lang="th-TH" sz="2800" dirty="0" smtClean="0"/>
              <a:t> มีการจัดตั้งศูนย์รับเรื่องร้องเรียนการคุ้มครองผู้บริโภคในชุมชน ซึ่งดูแลโดยกลุ่มอาสาคุ้มครองผู้บริโภค</a:t>
            </a:r>
          </a:p>
          <a:p>
            <a:pPr>
              <a:buNone/>
            </a:pPr>
            <a:r>
              <a:rPr lang="th-TH" sz="2800" dirty="0" smtClean="0"/>
              <a:t>	</a:t>
            </a:r>
            <a:r>
              <a:rPr lang="en-US" sz="2800" dirty="0" smtClean="0"/>
              <a:t>4. </a:t>
            </a:r>
            <a:r>
              <a:rPr lang="th-TH" sz="2800" dirty="0" smtClean="0"/>
              <a:t>ตรวจสารปนเปื้อนในอาหาร ผลิตภัณฑ์อาหาร และสารปลอมปนในผลิตภัณฑ์สุขภาพ </a:t>
            </a:r>
            <a:r>
              <a:rPr lang="th-TH" sz="2800" smtClean="0"/>
              <a:t>และเครื่องสำอาง</a:t>
            </a:r>
            <a:r>
              <a:rPr lang="th-TH" sz="2800" dirty="0" smtClean="0"/>
              <a:t>ได้ โดยลงพื้นที่ตรวจจริงตามร้านเสริมสวย ตลาดสด และตลาดนัด รวมทั้งร้านจำหน่ายเครื่องสำอางด้วย</a:t>
            </a:r>
          </a:p>
          <a:p>
            <a:pPr>
              <a:buNone/>
            </a:pPr>
            <a:r>
              <a:rPr lang="en-US" sz="2800" dirty="0" smtClean="0"/>
              <a:t>	5. </a:t>
            </a:r>
            <a:r>
              <a:rPr lang="th-TH" sz="2800" dirty="0" smtClean="0"/>
              <a:t>ให้คำแนะนำแก่ประชาชนในการเฝ้าระวังความปลอดภัยในการบริโภคได้อย่างมีประสิทธิภาพ</a:t>
            </a:r>
            <a:endParaRPr lang="th-TH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0" y="1142984"/>
            <a:ext cx="9144000" cy="4357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th-TH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วิเคราะห์</a:t>
            </a:r>
            <a:r>
              <a:rPr lang="th-TH" sz="5400" b="1" dirty="0" smtClean="0">
                <a:solidFill>
                  <a:srgbClr val="800000"/>
                </a:solidFill>
                <a:cs typeface="+mj-cs"/>
              </a:rPr>
              <a:t>สถานการณ์ตามหลัก  </a:t>
            </a:r>
            <a:endParaRPr lang="en-US" sz="5400" b="1" dirty="0" smtClean="0">
              <a:solidFill>
                <a:srgbClr val="800000"/>
              </a:solidFill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US" sz="5400" b="1" dirty="0" smtClean="0">
                <a:solidFill>
                  <a:srgbClr val="800000"/>
                </a:solidFill>
                <a:cs typeface="+mj-cs"/>
              </a:rPr>
              <a:t>SWOT</a:t>
            </a:r>
          </a:p>
          <a:p>
            <a:pPr algn="ctr">
              <a:spcBef>
                <a:spcPct val="0"/>
              </a:spcBef>
            </a:pPr>
            <a:endParaRPr lang="th-TH" sz="5400" b="1" dirty="0" smtClean="0">
              <a:solidFill>
                <a:srgbClr val="800000"/>
              </a:solidFill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5400" b="1" dirty="0" smtClean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จุดแข็ง </a:t>
            </a:r>
            <a:r>
              <a:rPr lang="en-US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+ </a:t>
            </a:r>
            <a:r>
              <a:rPr lang="th-TH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จุดอ่อน </a:t>
            </a:r>
            <a:r>
              <a:rPr lang="en-US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+</a:t>
            </a:r>
            <a:r>
              <a:rPr lang="th-TH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โอกาส </a:t>
            </a:r>
            <a:r>
              <a:rPr lang="en-US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+ </a:t>
            </a:r>
            <a:r>
              <a:rPr lang="th-TH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อุปสรรค 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ลูกศรลง 4"/>
          <p:cNvSpPr/>
          <p:nvPr/>
        </p:nvSpPr>
        <p:spPr>
          <a:xfrm>
            <a:off x="4143372" y="3357562"/>
            <a:ext cx="642942" cy="714380"/>
          </a:xfrm>
          <a:prstGeom prst="downArrow">
            <a:avLst/>
          </a:prstGeom>
          <a:solidFill>
            <a:srgbClr val="FA0C06"/>
          </a:solidFill>
          <a:ln>
            <a:solidFill>
              <a:srgbClr val="F80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n>
                <a:solidFill>
                  <a:srgbClr val="FF0066"/>
                </a:solidFill>
              </a:ln>
              <a:solidFill>
                <a:srgbClr val="FA0C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43438" y="3571876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214290"/>
            <a:ext cx="400052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0034" y="3571876"/>
            <a:ext cx="3929090" cy="3071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14290"/>
            <a:ext cx="3929090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85728"/>
            <a:ext cx="80666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 smtClean="0"/>
              <a:t>เครือข่ายพลังประชาชนเพื่อสุขภาพ</a:t>
            </a:r>
          </a:p>
          <a:p>
            <a:pPr algn="ctr"/>
            <a:r>
              <a:rPr lang="th-TH" sz="5400" dirty="0" smtClean="0"/>
              <a:t>เป็นเพียงก้าวแรก  </a:t>
            </a:r>
          </a:p>
          <a:p>
            <a:pPr algn="ctr"/>
            <a:r>
              <a:rPr lang="th-TH" sz="5400" dirty="0" smtClean="0"/>
              <a:t>ยังไม่ใช่ความสำเร็จสูงสุดของนวัตกรรม   ?</a:t>
            </a:r>
            <a:endParaRPr lang="th-TH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/>
          <p:cNvGrpSpPr/>
          <p:nvPr/>
        </p:nvGrpSpPr>
        <p:grpSpPr>
          <a:xfrm>
            <a:off x="1643042" y="642918"/>
            <a:ext cx="5929354" cy="5286412"/>
            <a:chOff x="3571868" y="1000108"/>
            <a:chExt cx="5929354" cy="5286412"/>
          </a:xfrm>
        </p:grpSpPr>
        <p:sp>
          <p:nvSpPr>
            <p:cNvPr id="6" name="สามเหลี่ยมหน้าจั่ว 5"/>
            <p:cNvSpPr/>
            <p:nvPr/>
          </p:nvSpPr>
          <p:spPr>
            <a:xfrm>
              <a:off x="3571868" y="1000108"/>
              <a:ext cx="5929354" cy="5286412"/>
            </a:xfrm>
            <a:prstGeom prst="triangle">
              <a:avLst/>
            </a:prstGeom>
            <a:solidFill>
              <a:srgbClr val="FF66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9" name="ตัวเชื่อมต่อตรง 8"/>
            <p:cNvCxnSpPr>
              <a:stCxn id="6" idx="1"/>
              <a:endCxn id="6" idx="5"/>
            </p:cNvCxnSpPr>
            <p:nvPr/>
          </p:nvCxnSpPr>
          <p:spPr>
            <a:xfrm rot="10800000" flipH="1">
              <a:off x="5054206" y="3643314"/>
              <a:ext cx="296467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714744" y="2357430"/>
            <a:ext cx="1850186" cy="830997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th-TH" sz="4800" dirty="0" smtClean="0"/>
              <a:t>ประชาชน</a:t>
            </a:r>
            <a:endParaRPr lang="th-TH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500298" y="4572008"/>
            <a:ext cx="4006225" cy="830997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th-TH" sz="4800" dirty="0" smtClean="0"/>
              <a:t>เครือข่ายพลังประชาชน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รูปภาพ1บบบ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7631113" cy="214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รูปภาพ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6351587" cy="171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71670" y="1857364"/>
            <a:ext cx="4786346" cy="2857520"/>
          </a:xfrm>
        </p:spPr>
        <p:txBody>
          <a:bodyPr>
            <a:noAutofit/>
          </a:bodyPr>
          <a:lstStyle/>
          <a:p>
            <a: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  <a:t>ภาระงาน</a:t>
            </a:r>
            <a:r>
              <a:rPr lang="th-TH" sz="54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  <a:t>เพิ่มขึ้น</a:t>
            </a:r>
            <a: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  <a:t>งบไม่พอ </a:t>
            </a:r>
            <a:b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6000" b="1" dirty="0" smtClean="0">
                <a:solidFill>
                  <a:srgbClr val="8C4306"/>
                </a:solidFill>
                <a:latin typeface="AngsanaUPC" pitchFamily="18" charset="-34"/>
                <a:cs typeface="AngsanaUPC" pitchFamily="18" charset="-34"/>
              </a:rPr>
              <a:t>คนไม่พอ </a:t>
            </a:r>
            <a:endParaRPr lang="th-TH" sz="6000" b="1" dirty="0">
              <a:solidFill>
                <a:srgbClr val="8C4306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500298" y="5572140"/>
            <a:ext cx="428628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แล้วทำยังไง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?</a:t>
            </a:r>
            <a:endParaRPr kumimoji="0" lang="th-TH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928794" y="0"/>
            <a:ext cx="535785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จุดอ่อน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+ </a:t>
            </a:r>
            <a:r>
              <a:rPr kumimoji="0" lang="th-TH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อุปสรรค</a:t>
            </a:r>
            <a:endParaRPr kumimoji="0" lang="th-TH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ลูกศรลง 4"/>
          <p:cNvSpPr/>
          <p:nvPr/>
        </p:nvSpPr>
        <p:spPr>
          <a:xfrm>
            <a:off x="4214810" y="1142984"/>
            <a:ext cx="500066" cy="714380"/>
          </a:xfrm>
          <a:prstGeom prst="downArrow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66FF33"/>
              </a:solidFill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4214810" y="4929198"/>
            <a:ext cx="500066" cy="714380"/>
          </a:xfrm>
          <a:prstGeom prst="downArrow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1538" y="0"/>
            <a:ext cx="7643866" cy="857272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จุดแข็ง 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+ 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โอกาส</a:t>
            </a:r>
            <a:endParaRPr lang="th-TH" sz="6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74914" y="729522"/>
            <a:ext cx="8643998" cy="6072206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 </a:t>
            </a:r>
            <a:endParaRPr kumimoji="0" lang="th-TH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85786" y="872398"/>
            <a:ext cx="7643866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4400" b="1" dirty="0" smtClean="0"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 smtClean="0">
                <a:latin typeface="AngsanaUPC" pitchFamily="18" charset="-34"/>
                <a:ea typeface="+mj-ea"/>
                <a:cs typeface="AngsanaUPC" pitchFamily="18" charset="-34"/>
              </a:rPr>
              <a:t>พบว่า ในวิกฤตยังมีโอกาสแฝงอยู่  นั่นคือ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71538" y="3786190"/>
            <a:ext cx="7643866" cy="85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85720" y="1714488"/>
            <a:ext cx="8643998" cy="4857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3200" dirty="0" smtClean="0">
              <a:solidFill>
                <a:srgbClr val="800000"/>
              </a:solidFill>
              <a:latin typeface="AngsanaUPC" pitchFamily="18" charset="-34"/>
              <a:ea typeface="+mj-ea"/>
              <a:cs typeface="AngsanaUPC" pitchFamily="18" charset="-34"/>
            </a:endParaRP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err="1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มีอ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สม.  ที่เข้มแข็ง</a:t>
            </a: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มีกรรมการชุมชนที่ใส่ใจในชีวิตความเป็นอยู่ของคนในชุมชน</a:t>
            </a: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ประชาชนสนใจปกป้องสิทธิของตนเอง ครอบครัวและเพื่อนบ้าน</a:t>
            </a:r>
            <a:endParaRPr lang="en-US" sz="3200" dirty="0" smtClean="0">
              <a:solidFill>
                <a:srgbClr val="800000"/>
              </a:solidFill>
              <a:latin typeface="AngsanaUPC" pitchFamily="18" charset="-34"/>
              <a:cs typeface="AngsanaUPC" pitchFamily="18" charset="-34"/>
            </a:endParaRP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คณะผู้บริหารของเทศบาลให้ความสำคัญของการมีสุขภาพที่ดี และชีวิตความเป็นอยู่ของคนในชุมชน</a:t>
            </a: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ทีมงานที่เข้มแข็ง และความร่วมมือจากพนักงานในองค์กร</a:t>
            </a: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มีพันธมิตรที่ดี ได้แก่ สาธารณสุข 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อ.วิหารแดง รพ.วิหารแดง และ </a:t>
            </a:r>
            <a:r>
              <a:rPr lang="th-TH" sz="3200" dirty="0" err="1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สสจ.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cs typeface="AngsanaUPC" pitchFamily="18" charset="-34"/>
              </a:rPr>
              <a:t>สระบุรี ที่มีวิสัยทัศน์คอยเป็นพี่เลี้ยง ให้คำแนะนำ ให้คำปรึกษา </a:t>
            </a:r>
          </a:p>
          <a:p>
            <a:pPr marL="742950" lvl="0" indent="-742950">
              <a:spcBef>
                <a:spcPct val="0"/>
              </a:spcBef>
              <a:buAutoNum type="arabicPeriod"/>
            </a:pPr>
            <a:r>
              <a:rPr lang="th-TH" sz="3200" dirty="0" err="1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สปสช.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+ 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เทศบาล </a:t>
            </a:r>
            <a:r>
              <a:rPr lang="en-US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= </a:t>
            </a: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กองทุนหลักประกันสุขภาพเทศบาลตำบลวิหารแดง</a:t>
            </a:r>
          </a:p>
          <a:p>
            <a:pPr marL="742950" lvl="0" indent="-742950">
              <a:spcBef>
                <a:spcPct val="0"/>
              </a:spcBef>
            </a:pPr>
            <a:r>
              <a:rPr lang="th-TH" sz="3200" dirty="0" smtClean="0">
                <a:solidFill>
                  <a:srgbClr val="800000"/>
                </a:solidFill>
                <a:latin typeface="AngsanaUPC" pitchFamily="18" charset="-34"/>
                <a:ea typeface="+mj-ea"/>
                <a:cs typeface="AngsanaUPC" pitchFamily="18" charset="-34"/>
              </a:rPr>
              <a:t>	ทำให้ปัญหาด้านเงินๆ ทองๆ หมดไป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ลูกศรลง 6"/>
          <p:cNvSpPr/>
          <p:nvPr/>
        </p:nvSpPr>
        <p:spPr>
          <a:xfrm>
            <a:off x="4143372" y="3929066"/>
            <a:ext cx="642942" cy="857256"/>
          </a:xfrm>
          <a:prstGeom prst="downArrow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98" name="Picture 2" descr="C:\Users\Administrator\Pictures\รูปภาพ1พพพพ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650287" cy="2193925"/>
          </a:xfrm>
          <a:prstGeom prst="rect">
            <a:avLst/>
          </a:prstGeom>
          <a:noFill/>
        </p:spPr>
      </p:pic>
      <p:pic>
        <p:nvPicPr>
          <p:cNvPr id="4099" name="Picture 3" descr="C:\Users\Administrator\Pictures\รูปภาพ1h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3" y="2714620"/>
            <a:ext cx="8905875" cy="1158875"/>
          </a:xfrm>
          <a:prstGeom prst="rect">
            <a:avLst/>
          </a:prstGeom>
          <a:noFill/>
        </p:spPr>
      </p:pic>
      <p:pic>
        <p:nvPicPr>
          <p:cNvPr id="4100" name="Picture 4" descr="C:\Users\Administrator\Pictures\รูปภาพ1อแแ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056207"/>
            <a:ext cx="8240713" cy="115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เทศบาล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952</Words>
  <Application>Microsoft Office PowerPoint</Application>
  <PresentationFormat>On-screen Show (4:3)</PresentationFormat>
  <Paragraphs>167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ชุดรูปแบบของ Office</vt:lpstr>
      <vt:lpstr>Slide 1</vt:lpstr>
      <vt:lpstr>นางอรนุช   คูวิจิตรสุวรรณ นายกเทศมนตรีตำบลวิหารแดง</vt:lpstr>
      <vt:lpstr>ข้อมูลพื้นฐาน</vt:lpstr>
      <vt:lpstr>ปัญหาและอุปสรรคในการดำเนินงานดูแลสุขภาพประชาชนในพื้นที่</vt:lpstr>
      <vt:lpstr>Slide 5</vt:lpstr>
      <vt:lpstr>Slide 6</vt:lpstr>
      <vt:lpstr>ภาระงานเพิ่มขึ้น งบไม่พอ  คนไม่พอ </vt:lpstr>
      <vt:lpstr>จุดแข็ง + โอกาส</vt:lpstr>
      <vt:lpstr>Slide 9</vt:lpstr>
      <vt:lpstr>สร้างนวัตกรรมที่ตอบโจทย์ปัญหาได้ และสอดคล้องกับบริบทของชุมชน</vt:lpstr>
      <vt:lpstr>Slide 11</vt:lpstr>
      <vt:lpstr>ขยายเครือข่าย                                   กระจายพันธมิตร</vt:lpstr>
      <vt:lpstr>Slide 13</vt:lpstr>
      <vt:lpstr>คลินิกเคลื่อนที่สู่ชุมชน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โครงการ ชุมชนปลอดลูกน้ำยุงลาย ปลอดภัยจากไข้เลือดออก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โครงการ อสม. มืออาชีพ  เฝ้าระวังโรคความดันโลหิตในชุมชน</vt:lpstr>
      <vt:lpstr>Slide 31</vt:lpstr>
      <vt:lpstr>Slide 32</vt:lpstr>
      <vt:lpstr>Slide 33</vt:lpstr>
      <vt:lpstr>Slide 34</vt:lpstr>
      <vt:lpstr>Slide 35</vt:lpstr>
      <vt:lpstr>โครงการ  อสม. เชิงรุกเฝ้าระวังและดูแลผู้ป่วยเบาหวานในชุมชน</vt:lpstr>
      <vt:lpstr>Slide 37</vt:lpstr>
      <vt:lpstr>Slide 38</vt:lpstr>
      <vt:lpstr>Slide 39</vt:lpstr>
      <vt:lpstr>โครงการ “ฟื้นฟูกาย สร้างพลังใจ” </vt:lpstr>
      <vt:lpstr>Slide 41</vt:lpstr>
      <vt:lpstr>Slide 42</vt:lpstr>
      <vt:lpstr>Slide 43</vt:lpstr>
      <vt:lpstr>Slide 44</vt:lpstr>
      <vt:lpstr>โครงการ “จิตอาสา พัฒนาคุณภาพชีวิต และจิตผ่องใส” </vt:lpstr>
      <vt:lpstr>Slide 46</vt:lpstr>
      <vt:lpstr>Slide 47</vt:lpstr>
      <vt:lpstr>Slide 48</vt:lpstr>
      <vt:lpstr>Slide 49</vt:lpstr>
      <vt:lpstr>ชุดปฏิบัติการป้องกันโรคพิษสุนัขบ้า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กลุ่มอาสาคุ้มครองผู้บริโภค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Administrator</dc:creator>
  <cp:lastModifiedBy>nitithorn.t</cp:lastModifiedBy>
  <cp:revision>171</cp:revision>
  <cp:lastPrinted>2013-03-12T02:10:16Z</cp:lastPrinted>
  <dcterms:created xsi:type="dcterms:W3CDTF">2013-03-08T03:59:04Z</dcterms:created>
  <dcterms:modified xsi:type="dcterms:W3CDTF">2013-03-14T07:21:10Z</dcterms:modified>
</cp:coreProperties>
</file>