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ustom.xml" ContentType="application/vnd.openxmlformats-officedocument.custom-properties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Default Extension="gif" ContentType="image/gif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4" r:id="rId2"/>
  </p:sldMasterIdLst>
  <p:notesMasterIdLst>
    <p:notesMasterId r:id="rId28"/>
  </p:notesMasterIdLst>
  <p:handoutMasterIdLst>
    <p:handoutMasterId r:id="rId29"/>
  </p:handoutMasterIdLst>
  <p:sldIdLst>
    <p:sldId id="256" r:id="rId3"/>
    <p:sldId id="257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60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206" autoAdjust="0"/>
  </p:normalViewPr>
  <p:slideViewPr>
    <p:cSldViewPr>
      <p:cViewPr>
        <p:scale>
          <a:sx n="66" d="100"/>
          <a:sy n="66" d="100"/>
        </p:scale>
        <p:origin x="-552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71C71B-0FA9-4B73-9BF2-AA294A3CC712}" type="datetimeFigureOut">
              <a:rPr lang="th-TH" smtClean="0"/>
              <a:pPr/>
              <a:t>14/02/56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7BA68-CABE-483D-A381-6DEC71CC4D35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1E324-4E58-4EE8-81B8-BD7FC429005D}" type="datetimeFigureOut">
              <a:rPr lang="th-TH" smtClean="0"/>
              <a:pPr/>
              <a:t>14/02/56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6FFB2-5B41-4A3E-B69B-C8B7E1E7DD67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</a:t>
            </a:fld>
            <a:endParaRPr lang="th-T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10</a:t>
            </a:fld>
            <a:endParaRPr lang="th-TH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11</a:t>
            </a:fld>
            <a:endParaRPr lang="th-TH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12</a:t>
            </a:fld>
            <a:endParaRPr lang="th-TH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13</a:t>
            </a:fld>
            <a:endParaRPr lang="th-TH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14</a:t>
            </a:fld>
            <a:endParaRPr lang="th-TH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15</a:t>
            </a:fld>
            <a:endParaRPr lang="th-TH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16</a:t>
            </a:fld>
            <a:endParaRPr lang="th-TH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17</a:t>
            </a:fld>
            <a:endParaRPr lang="th-TH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18</a:t>
            </a:fld>
            <a:endParaRPr lang="th-TH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19</a:t>
            </a:fld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2</a:t>
            </a:fld>
            <a:endParaRPr lang="th-TH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20</a:t>
            </a:fld>
            <a:endParaRPr lang="th-TH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21</a:t>
            </a:fld>
            <a:endParaRPr lang="th-TH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22</a:t>
            </a:fld>
            <a:endParaRPr lang="th-TH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23</a:t>
            </a:fld>
            <a:endParaRPr lang="th-TH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24</a:t>
            </a:fld>
            <a:endParaRPr lang="th-TH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25</a:t>
            </a:fld>
            <a:endParaRPr lang="th-T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3</a:t>
            </a:fld>
            <a:endParaRPr lang="th-T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4</a:t>
            </a:fld>
            <a:endParaRPr lang="th-TH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5</a:t>
            </a:fld>
            <a:endParaRPr lang="th-T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6</a:t>
            </a:fld>
            <a:endParaRPr lang="th-T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7</a:t>
            </a:fld>
            <a:endParaRPr lang="th-TH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8</a:t>
            </a:fld>
            <a:endParaRPr lang="th-TH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96FFB2-5B41-4A3E-B69B-C8B7E1E7DD67}" type="slidenum">
              <a:rPr lang="th-TH" smtClean="0"/>
              <a:pPr/>
              <a:t>9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5381600-50F0-46D6-856D-CBA66302C0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AC039-9714-4BFB-BCD8-49A207F750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62B8DE-08ED-42EE-BE8C-8B71E7C47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307975"/>
            <a:ext cx="5486400" cy="3273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1481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AA0D69-AF21-47FB-991E-9EA1080F868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1802478" y="3731034"/>
            <a:ext cx="5486400" cy="407322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221162"/>
          </a:xfrm>
        </p:spPr>
        <p:txBody>
          <a:bodyPr vert="eaVert"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2pPr>
            <a:lvl3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F8B07A-795B-4D44-897A-0B359788D8F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Vertical Text Placeholder 2"/>
          <p:cNvSpPr>
            <a:spLocks noGrp="1"/>
          </p:cNvSpPr>
          <p:nvPr>
            <p:ph type="body" orient="vert" idx="13" hasCustomPrompt="1"/>
          </p:nvPr>
        </p:nvSpPr>
        <p:spPr>
          <a:xfrm>
            <a:off x="6553200" y="288174"/>
            <a:ext cx="1295400" cy="4221162"/>
          </a:xfrm>
        </p:spPr>
        <p:txBody>
          <a:bodyPr vert="eaVert"/>
          <a:lstStyle>
            <a:lvl1pPr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text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68828D-3D29-4AD2-B2E0-A8130514B3B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9344B0B-6AA0-4C8F-8F14-5302FD3A33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992AF0-7BD5-4687-9916-F241BCB25C6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ED01E0-9DE4-434B-AC9E-3F51060F66D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FFF79-A39E-49A1-BD0E-94B6BBC8D1B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74292-449C-4DC2-B8DB-7FAC87782C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DED182-4BBC-46BC-9380-FBA7C7ACBD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AB62B8DE-08ED-42EE-BE8C-8B71E7C4737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AB62B8DE-08ED-42EE-BE8C-8B71E7C473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  <p:sldLayoutId id="2147483657" r:id="rId12"/>
    <p:sldLayoutId id="2147483659" r:id="rId13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gi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nimationfactory.com/" TargetMode="Externa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648" y="476672"/>
            <a:ext cx="6400800" cy="792088"/>
          </a:xfrm>
        </p:spPr>
        <p:txBody>
          <a:bodyPr>
            <a:noAutofit/>
          </a:bodyPr>
          <a:lstStyle/>
          <a:p>
            <a:r>
              <a:rPr lang="th-TH" sz="5400" b="1" dirty="0" smtClean="0">
                <a:solidFill>
                  <a:srgbClr val="FFC000"/>
                </a:solidFill>
                <a:latin typeface="TH Niramit AS" pitchFamily="2" charset="-34"/>
                <a:cs typeface="TH Niramit AS" pitchFamily="2" charset="-34"/>
              </a:rPr>
              <a:t>บทที่ </a:t>
            </a:r>
            <a:r>
              <a:rPr lang="en-US" sz="5400" b="1" dirty="0" smtClean="0">
                <a:solidFill>
                  <a:srgbClr val="FFC000"/>
                </a:solidFill>
                <a:latin typeface="TH Niramit AS" pitchFamily="2" charset="-34"/>
                <a:cs typeface="TH Niramit AS" pitchFamily="2" charset="-34"/>
              </a:rPr>
              <a:t>2</a:t>
            </a:r>
            <a:endParaRPr lang="en-US" sz="5400" b="1" dirty="0">
              <a:solidFill>
                <a:srgbClr val="FFC000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23528" y="1916832"/>
            <a:ext cx="8604448" cy="576064"/>
          </a:xfrm>
        </p:spPr>
        <p:txBody>
          <a:bodyPr>
            <a:noAutofit/>
          </a:bodyPr>
          <a:lstStyle/>
          <a:p>
            <a:r>
              <a:rPr lang="th-TH" sz="4800" b="1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การกำหนดกรอบคิดในการวิจัยเชิงคุณภาพ</a:t>
            </a:r>
            <a:endParaRPr lang="en-US" sz="4800" b="1" dirty="0"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28184" y="2420888"/>
            <a:ext cx="272542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i="1" dirty="0" err="1" smtClean="0">
                <a:latin typeface="TH Niramit AS" pitchFamily="2" charset="-34"/>
                <a:cs typeface="TH Niramit AS" pitchFamily="2" charset="-34"/>
              </a:rPr>
              <a:t>ชยันต์</a:t>
            </a:r>
            <a:r>
              <a:rPr lang="th-TH" sz="4000" i="1" dirty="0" smtClean="0">
                <a:latin typeface="TH Niramit AS" pitchFamily="2" charset="-34"/>
                <a:cs typeface="TH Niramit AS" pitchFamily="2" charset="-34"/>
              </a:rPr>
              <a:t> วรรธนะภูติ</a:t>
            </a:r>
            <a:endParaRPr lang="th-TH" sz="4000" i="1" dirty="0"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99992" y="5733256"/>
            <a:ext cx="43620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h-TH" sz="4000" dirty="0" smtClean="0">
                <a:latin typeface="TH Niramit AS" pitchFamily="2" charset="-34"/>
                <a:cs typeface="TH Niramit AS" pitchFamily="2" charset="-34"/>
              </a:rPr>
              <a:t>โดย นางสาวนวลรัตน์ ว่องก๊ก</a:t>
            </a:r>
            <a:endParaRPr lang="th-TH" sz="4000" dirty="0"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6" name="Picture 2" descr="https://encrypted-tbn3.gstatic.com/images?q=tbn:ANd9GcRSxKbgfU82h54ps2lcv2_6lFs4a6x2YjIwAMz3e34MM8H_sLv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356992"/>
            <a:ext cx="4352925" cy="2266951"/>
          </a:xfrm>
          <a:prstGeom prst="rect">
            <a:avLst/>
          </a:prstGeom>
          <a:noFill/>
        </p:spPr>
      </p:pic>
      <p:pic>
        <p:nvPicPr>
          <p:cNvPr id="40962" name="Picture 2" descr="การเอาแรงช่วยงานกันในกลุ่มครอบครัวและเครือญาติ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3429000"/>
            <a:ext cx="3265433" cy="20882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2.2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หลักการของการวิจัยเชิงคุณภาพในการศึกษาชุมชน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332656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052736"/>
            <a:ext cx="86409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ความสนใจที่แตกต่างกันระหว่างนักสังคมศาสตร์และนักวิจัยเชิงคุณภาพ คือนักสังคมศาสตร์จะให้ความสำคัญกับมิติทางเวลาเสมอ แต่นักวิจัยเชิงคุณภาพนอกจากจะสนใจว่ามีปัจจัยอะไรบ้างที่ก่อให้เกิดการเปลี่ยนแปลง หรือมีอะไรเกิดขึ้น ยังมีความสนใจที่จะรู้ลึกลงไปว่า มีขั้นตอนกระบวนการ อะไร และอย่างไร ที่เกิดขึ้น และมีปฏิสัมพันธ์กันอย่างไร ใครเกี่ยวข้องด้วยบ้าง  ส่วนนักสังคมศาสตร์จะไม่สนใจรายละเอียดของลำดับเหตุการณ์ที่เกิดขึ้นในช่วงเวลาใดเวลาหนึ่ง ซึ่งการมองปัญหาแบบนักวิจัยเชิงคุณภาพ จะเป็นการกำหนดทัศนะพื้นฐานในการมองการเปลี่ยนแปลงของปรากฏการณ์ทางสังคม ซึ่งอาจจะเรียกได้ว่าเป็นความเชื่อพื้นฐาน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(Assumption)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ที่นำไปใช้สร้างกรอบคิดในการวิจัยและการเก็บข้อมูลและวิเคราะห์ข้อมูล</a:t>
            </a:r>
          </a:p>
        </p:txBody>
      </p:sp>
      <p:pic>
        <p:nvPicPr>
          <p:cNvPr id="1026" name="Picture 2" descr="C:\Program Files\Microsoft Office\MEDIA\CAGCAT10\j0233018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444208" y="3861048"/>
            <a:ext cx="1843039" cy="1872208"/>
          </a:xfrm>
          <a:prstGeom prst="snipRound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3.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ทฤษฎีและข้อสมมติฐานในการกำหนดกรอบคิด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954588"/>
            <a:ext cx="8640960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</a:t>
            </a:r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การวิจัยเชิงคุณภาพเหมือนกับการวิจัยแบบอื่น ที่ต้องมีการกำหนดปัญหาในการวิจัยให้ชัดเจนและรัดกุม นักวิจัยต้องสามารถอธิบายได้ว่า ต้องการศึกษาวิจัยเรื่องอะไร อย่างไร และเพราะเหตุอะไร ซึ่งปัญหาในการวิจัยเชิงคุณภาพสามารถแบ่งออกได้เป็น </a:t>
            </a:r>
            <a:r>
              <a:rPr lang="en-US" sz="2200" dirty="0" smtClean="0">
                <a:latin typeface="TH Niramit AS" pitchFamily="2" charset="-34"/>
                <a:cs typeface="TH Niramit AS" pitchFamily="2" charset="-34"/>
              </a:rPr>
              <a:t>2 </a:t>
            </a:r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ประเภท คือ</a:t>
            </a:r>
          </a:p>
          <a:p>
            <a:pPr algn="thaiDist"/>
            <a:endParaRPr lang="th-TH" sz="2200" dirty="0" smtClean="0">
              <a:latin typeface="TH Niramit AS" pitchFamily="2" charset="-34"/>
              <a:cs typeface="TH Niramit AS" pitchFamily="2" charset="-34"/>
            </a:endParaRPr>
          </a:p>
          <a:p>
            <a:pPr algn="thaiDist"/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           </a:t>
            </a:r>
            <a:r>
              <a:rPr lang="en-US" sz="2200" dirty="0" smtClean="0">
                <a:latin typeface="TH Niramit AS" pitchFamily="2" charset="-34"/>
                <a:cs typeface="TH Niramit AS" pitchFamily="2" charset="-34"/>
              </a:rPr>
              <a:t>	1.</a:t>
            </a:r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 </a:t>
            </a:r>
            <a:r>
              <a:rPr lang="th-TH" sz="2200" b="1" dirty="0" smtClean="0">
                <a:latin typeface="TH Niramit AS" pitchFamily="2" charset="-34"/>
                <a:cs typeface="TH Niramit AS" pitchFamily="2" charset="-34"/>
              </a:rPr>
              <a:t>ปัญหาที่ต้องการรู้ว่าปรากฏการณ์ที่สนใจนั้นมันเป็นอย่างไร  </a:t>
            </a:r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เช่นต้องการรู้ว่าวิถีชีวิตของชาวประมงเป็นอย่างไร</a:t>
            </a:r>
          </a:p>
          <a:p>
            <a:pPr algn="thaiDist"/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           </a:t>
            </a:r>
            <a:r>
              <a:rPr lang="en-US" sz="2200" dirty="0" smtClean="0">
                <a:latin typeface="TH Niramit AS" pitchFamily="2" charset="-34"/>
                <a:cs typeface="TH Niramit AS" pitchFamily="2" charset="-34"/>
              </a:rPr>
              <a:t>	2. </a:t>
            </a:r>
            <a:r>
              <a:rPr lang="th-TH" sz="2200" b="1" dirty="0" smtClean="0">
                <a:latin typeface="TH Niramit AS" pitchFamily="2" charset="-34"/>
                <a:cs typeface="TH Niramit AS" pitchFamily="2" charset="-34"/>
              </a:rPr>
              <a:t>ปัญหาที่ต้องการคำอธิบายเชิงเหตุและผล </a:t>
            </a:r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เช่น สาเหตุที่ทำให้วิถีชีวิตของชาวประมงเปลี่ยนไป</a:t>
            </a:r>
          </a:p>
          <a:p>
            <a:pPr algn="thaiDist"/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	ซึ่งปัญหาแบบที่สองจะเป็นปัญหาที่มีความเจาะจงและต้องอาศัยข้อมูลที่ละเอียดกว่าปัญหาแบบแรก โดยต้องมีการศึกษาปรากฏการณ์จากปัญหาแบบแรกก่อนเพื่อนำมาเป็นข้อมูลในการทำความเข้าใจเงื่อนไขของปัญหาที่มีลักษณะเจาะจง </a:t>
            </a:r>
          </a:p>
          <a:p>
            <a:pPr algn="thaiDist"/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	ถึงแม้ว่าการศึกษาปัญหาทั้งสองแบบจะมีความซับซ้อนและแตกต่างกัน แต่ทั้งสองแบบก็ต้องอาศัยแนวคิดทฤษฎีเข้ามาเกี่ยวข้อง เพื่อเป็นเครื่องมือชี้ทางให้กับนักวิจัยว่าควรจะเก็บข้อมูลอะไรและอย่างไร เช่น แนวคิดเกี่ยวกับโครงสร้างและการหน้าที่ </a:t>
            </a:r>
            <a:r>
              <a:rPr lang="en-US" sz="2200" dirty="0" smtClean="0">
                <a:latin typeface="TH Niramit AS" pitchFamily="2" charset="-34"/>
                <a:cs typeface="TH Niramit AS" pitchFamily="2" charset="-34"/>
              </a:rPr>
              <a:t>(Structural – Functionalism) </a:t>
            </a:r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แนวคิดเกี่ยวกับความสัมพันธ์ทางสังคม เช่นแนวคิดเรื่องผู้นำ ระบบผู้อุปถัมภ์ </a:t>
            </a:r>
            <a:r>
              <a:rPr lang="en-US" sz="2200" dirty="0" smtClean="0">
                <a:latin typeface="TH Niramit AS" pitchFamily="2" charset="-34"/>
                <a:cs typeface="TH Niramit AS" pitchFamily="2" charset="-34"/>
              </a:rPr>
              <a:t>(Patron-Client) </a:t>
            </a:r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หรือความสัมพันธ์ทางชนชั้น </a:t>
            </a:r>
            <a:r>
              <a:rPr lang="en-US" sz="2200" dirty="0" smtClean="0">
                <a:latin typeface="TH Niramit AS" pitchFamily="2" charset="-34"/>
                <a:cs typeface="TH Niramit AS" pitchFamily="2" charset="-34"/>
              </a:rPr>
              <a:t>(Class Relation)</a:t>
            </a:r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เพื่อโยงให้เห็นความสัมพันธ์ที่มีลักษณะเป็นเครือข่าย </a:t>
            </a:r>
            <a:r>
              <a:rPr lang="en-US" sz="2200" dirty="0" smtClean="0">
                <a:latin typeface="TH Niramit AS" pitchFamily="2" charset="-34"/>
                <a:cs typeface="TH Niramit AS" pitchFamily="2" charset="-34"/>
              </a:rPr>
              <a:t>(Network) </a:t>
            </a:r>
            <a:r>
              <a:rPr lang="th-TH" sz="2200" dirty="0" smtClean="0">
                <a:latin typeface="TH Niramit AS" pitchFamily="2" charset="-34"/>
                <a:cs typeface="TH Niramit AS" pitchFamily="2" charset="-34"/>
              </a:rPr>
              <a:t>และทำความเข้าใจกับการดำรงอยู่และการเปลี่ยนแปลง ตลอดจนความขัดแย้งที่เกิดขึ้นในชุมชน เป็นต้น</a:t>
            </a:r>
            <a:endParaRPr lang="th-TH" sz="2400" dirty="0" smtClean="0">
              <a:latin typeface="TH Niramit AS" pitchFamily="2" charset="-34"/>
              <a:cs typeface="TH Niramit AS" pitchFamily="2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3.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ทฤษฎีและข้อสมมติฐานในการกำหนดกรอบคิด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046341"/>
            <a:ext cx="86409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นักวิจัยเชิงคุณภาพใช้ทฤษฎีหรือกรอบแนวคิดทางทฤษฎีใน </a:t>
            </a:r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2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ลักษณะ คือ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             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1.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ใช้เป็นพื้นฐานในการมองปรากฏการณ์และหาข้อมูลพื้นฐาน เพื่อทำความเข้าใจปรากฏการณ์ในภาพรวม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        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2.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ใช้กำหนดกรอบแนวคิดสำหรับศึกษาและวิเคราะห์ปัญหาที่มีลักษณะเฉพาะมากขึ้น  ซึ่งนักวิจัยจะต้องเลือกตัวแปร หรือปัจจัย ในการทำความเข้าใจและอธิบายปรากฏการณ์นั้น ซึ่งแบบนี้จะเหมือนกับการตั้งสมมติฐาน เพื่อคาดคะเนความสัมพันธ์ระหว่างตัวแปร </a:t>
            </a:r>
          </a:p>
          <a:p>
            <a:pPr algn="thaiDist"/>
            <a:endParaRPr lang="th-TH" sz="2400" dirty="0" smtClean="0">
              <a:latin typeface="TH Niramit AS" pitchFamily="2" charset="-34"/>
              <a:cs typeface="TH Niramit AS" pitchFamily="2" charset="-34"/>
            </a:endParaRP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ดังนั้นการทบทวนวรรณกรรมไม่ได้เป็นแค่การทบทวนเพื่อแสดงให้เห็นว่ามีใครทำวิจัยในเรื่องที่เกี่ยวกับประเด็นปัญหานี้ไว้บ้าง แต่เป็นการสรุปเอาแนวคิดทางทฤษฎีและข้อค้นพบจากงานวิจัยอื่นๆ ที่มีปัญหาคล้ายคลึงกันมาประมวลผลด้วยกัน เพื่อนำไปกำหนดปัญหาและกรอบคิดในการวิจัย รวมถึงออกแบบงานวิจัย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(Research Design)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ซึ่งเป็นหัวใจสำคัญของการทำวิจัย ซึ่งแนวคิดและทฤษฎีต่างๆที่ถูกนำมาใช้ไม่ได้เป็นการนำมายืนยันว่างานวิจัยมีความถูกต้องเป็นสากล แต่นำมาใช้เพื่อช่วยนำทางในการวิจัยให้มีประสิทธิภาพ เป็นเครื่องมือในการเปรียบเทียบหาความแตกต่างหลากหลาย และความคล้ายคลึงกันกับปรากฏการณ์ที่เกิดขึ้นในสังคมและวัฒนธรรมอื่น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046341"/>
            <a:ext cx="86409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4.1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ความคิดพื้นฐานในการศึกษาชุมชน 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การศึกษาสังคมชนบทอย่างต่อเนื่องเกือบครึ่งศตวรรษที่ผ่านมา องค์ความรู้ที่ได้มาเป็นเพียงส่วนหนึ่งของความจริงทั้งหมด เพราะสภาพชุมชนชนบทมีการเปลี่ยนแปลงตลอดเวลาและมีความหลากหลายมากยิ่งขึ้น การขาดความรู้ที่เท่าทันสภาพชุมชนชนบทที่กำลังเปลี่ยนแปลง เป็นปัญหาสำคัญอย่างหนึ่ง นอกจากนี้การขาดแนวทางหรือกรอบในการศึกษาที่ช่วยให้เข้าใจสภาพของสังคมชนบทและทิศทางกระบวนการเปลี่ยนแปลงที่เกิดขึ้น ทำให้ยากต่อการพัฒนางานวิจัย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การศึกษาชุมชน ถึงแม้จะเป็นชุมชนขนาดเล็กแต่ชุมชนก็มีความสัมพันธ์เกี่ยวข้องกับเศรษฐกิจและสังคม ชุมชนจึงมีความสลับซับซ้อนและมีความแตกต่างกันตามเงื่อนไขของแต่ละชุมชน ดังนั้นการศึกษาชุมชน ไม่ใช่เป็นแค่เพียงการพรรณนาให้เห็นว่าในชุมชนหนึ่งมีประชากรจำนวนเท่าไร ประกอบอาชีพอย่างไร มีประเพณีวัฒนธรรมอย่างไร มีปัญหาอะไรในการดำเนินชีวิต มีระดับการพัฒนาอย่างไร แต่เป็นการอธิบายอย่างเป็นระบบว่าชุมชนนั้นมีสภาพโดยรวมอย่างไร มีเงื่อนไขทางสิ่งแวดล้อม รูปแบบการผลิตหรือการทำมาหากิน มีรูปแบบความสัมพันธ์ระหว่างสมาชิกในชุมชนอย่างไร มีปัจจัยหรืออิทธิพลจากชุมชนภายนอกมาเกี่ยวข้องอย่างไร </a:t>
            </a:r>
          </a:p>
          <a:p>
            <a:pPr algn="thaiDist"/>
            <a:endParaRPr lang="th-TH" sz="2400" b="1" dirty="0" smtClean="0"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3074" name="Picture 2" descr="C:\Program Files\Microsoft Office\MEDIA\CAGCAT10\j023468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20272" y="5445224"/>
            <a:ext cx="1711137" cy="100811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046341"/>
            <a:ext cx="86409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4.1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ความคิดพื้นฐานในการศึกษาชุมชน 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การศึกษาชุมชนนั้น สามารถทำได้สองวิธี นั่นคือ การศึกษาด้วยวิธีเชิงปริมาณและศึกษาด้วยวิธีการเชิงคุณภาพ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     </a:t>
            </a:r>
            <a:r>
              <a:rPr lang="th-TH" sz="2400" b="1" i="1" dirty="0" smtClean="0">
                <a:latin typeface="TH Niramit AS" pitchFamily="2" charset="-34"/>
                <a:cs typeface="TH Niramit AS" pitchFamily="2" charset="-34"/>
              </a:rPr>
              <a:t>การศึกษาด้วยวิธีเชิงปริมาณ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 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เป็นการสำรวจเพื่อทำความเข้าใจกับองค์ประกอบด้านเศรษฐกิจ สังคม ประชากร สุขภาพอนามัย วัฒนธรรมประเพณี รวมทั้งระดับการพัฒนาของหมู่บ้าน โดยอาศัยการสำรวจที่มีแบบสอบถามเพื่อให้ได้ข้อมูลเชิงปริมาณและนำมาสรุปเป็น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Village Profile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</a:t>
            </a:r>
            <a:r>
              <a:rPr lang="th-TH" sz="2400" b="1" i="1" dirty="0" smtClean="0">
                <a:latin typeface="TH Niramit AS" pitchFamily="2" charset="-34"/>
                <a:cs typeface="TH Niramit AS" pitchFamily="2" charset="-34"/>
              </a:rPr>
              <a:t>การศึกษาด้วยวิธีเชิงคุณภาพ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เป็นการศึกษาวิวัฒนาการ ความเคลื่อนไหว ความสัมพันธ์ ตลอดจนความขัดแย้งในหมู่บ้าน โดยมุ่งประเด็นไปที่ระบบความสัมพันธ์ทางสังคม รูปแบบการใช้ทรัพยากร โครงสร้างอำนาจในชุมชน ผู้นำ องค์กรชาวบ้าน ภูมิปัญญาชาวบ้าน และปฏิสัมพันธ์ระหว่างชุมชนหมู่บ้านกับระบบเศรษฐกิจ สังคมการเมืองที่อยู่ภายนอก เพื่อดูว่าปัจจัยเหล่านี้มีความสัมพันธ์เกี่ยวข้องซึ่งกันและกันและช่วยอธิบายการเปลี่ยนแปลงที่เกิดขึ้นอย่างไร</a:t>
            </a:r>
          </a:p>
          <a:p>
            <a:pPr algn="thaiDist"/>
            <a:endParaRPr lang="th-TH" sz="2400" dirty="0" smtClean="0">
              <a:latin typeface="TH Niramit AS" pitchFamily="2" charset="-34"/>
              <a:cs typeface="TH Niramit AS" pitchFamily="2" charset="-34"/>
            </a:endParaRP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ตัวอย่างการประเมินสภาวะชุมชนแบบเร่งด่วน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(Rapid Rural Appraisal)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เป็นการนำมาใช้ศึกษาชุมชนเพื่อหลีกเลี่ยงการใช้วิธีการสำรวจเพื่อได้ข้อมูลเชิงปริมาณเพียงอย่างเดียว แต่ต้องการภาพรวมด้านต่างๆ ของชุมชนและความคิดเห็นของชาวบ้าน</a:t>
            </a:r>
            <a:endParaRPr lang="th-TH" sz="2400" b="1" dirty="0" smtClean="0">
              <a:latin typeface="TH Niramit AS" pitchFamily="2" charset="-34"/>
              <a:cs typeface="TH Niramit AS" pitchFamily="2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046341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4.1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ความคิดพื้นฐานในการศึกษาชุมชน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เป้าหมายของการศึกษาชุมชนด้วยวิธีการวิจัยเชิงคุณภาพ อยู่ที่การอธิบายปรากฏการณ์สังคมในระดับจุลภาค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(Micro Study)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คือได้รายละเอียดเชิงลึกและครอบคลุมมิติของเวลา มิติทางสังคมและสะท้อนให้เห็นความเคลื่อนไหวและความสัมพันธ์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เนื่องจากชุมชนหมู่บ้านเป็นหน่วยทางสังคมที่เล็กที่สุด และมีความหมายในการศึกษาการดำรงอยู่ของชาวบ้านและในการปกครองของรัฐ การศึกษาชุมชนในระดับหมู่บ้านจึงเป็นการศึกษาเฉพาะกรณี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(Case Study)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ที่เน้นการศึกษารายละเอียดปรากฏการณ์ในสังคมที่เกิดขึ้นจริง มีข้อมูลมารองรับและยืนยันได้ จึงกล่าวได้ว่า การศึกษาเช่นนี้มีความแม่นตรง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(Validity)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สูง แต่ไม่ได้หมายความว่าหมู่บ้านนี้สามารถนำไปเป็นตัวแทนของหมู่บ้านอื่นๆ ไม่เหมือนกับการศึกษาใน</a:t>
            </a:r>
            <a:r>
              <a:rPr lang="th-TH" sz="2400" dirty="0" err="1" smtClean="0">
                <a:latin typeface="TH Niramit AS" pitchFamily="2" charset="-34"/>
                <a:cs typeface="TH Niramit AS" pitchFamily="2" charset="-34"/>
              </a:rPr>
              <a:t>ระดับมห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ภาค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(Macro Study)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ที่อาศัยข้อมูลจากปรากฏการณ์ที่เกิดขึ้นในหลายๆแห่ง มาพิจารณาและหาลักษณะร่วมหรือความคล้ายคลึงกัน แต่อย่างไรก็ดีข้อสรุปนั้นอาจจะไม่ตรงกับกรณีที่เกิดขึ้นจริงในสังคมเสมอไป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</a:t>
            </a:r>
            <a:endParaRPr lang="th-TH" sz="2400" b="1" dirty="0" smtClean="0">
              <a:latin typeface="TH Niramit AS" pitchFamily="2" charset="-34"/>
              <a:cs typeface="TH Niramit AS" pitchFamily="2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046341"/>
            <a:ext cx="86409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4.2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ฐานะและความหมายของชุมชนหมู่บ้าน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   โดยทั่วไป คำว่า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ชุมชน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หมายถึง การรวมกันอยู่ของกลุ่มคนจำนวนหนึ่งในพื้นที่แห่งหนึ่ง เพื่ออาศัยทรัพยากรธรรมชาติในบริเวณนั้นในการดำรงชีวิต เมื่อมีคนกลุ่มดังกล่าวอาศัยอยู่ร่วมกัน ใช้ทรัพยากรร่วมกันเพื่อทำการผลิต จึงมีการกำหนดรูปแบบความสัมพันธ์ซึ่งกันและกันขึ้น มีองค์กร หรือสถาบันของชุมชนและกฎเกณฑ์ต่างๆเกิดขึ้น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   คำว่า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2400" b="1" i="1" dirty="0" smtClean="0">
                <a:solidFill>
                  <a:srgbClr val="C00000"/>
                </a:solidFill>
                <a:latin typeface="TH Niramit AS" pitchFamily="2" charset="-34"/>
                <a:cs typeface="TH Niramit AS" pitchFamily="2" charset="-34"/>
              </a:rPr>
              <a:t>ชุมชน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ในแง่ของการบริหารและการปกครอง คือหน่วยทางสังคมที่รัฐเข้ามาควบคุมจัดตั้งและมีบทบาทในการกำหนดแนวทางการเปลี่ยนแปลงโดยผ่านระบบราชการ เพื่อง่ายต่อการที่รัฐจะควบคุมดูแล แทรกแซงเมื่อจำเป็น หรือเพื่อเรียนระดมแรงงาน และควบคุมการใช้ทรัพยากร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   คำว่า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2400" b="1" i="1" dirty="0" smtClean="0">
                <a:solidFill>
                  <a:srgbClr val="C00000"/>
                </a:solidFill>
                <a:latin typeface="TH Niramit AS" pitchFamily="2" charset="-34"/>
                <a:cs typeface="TH Niramit AS" pitchFamily="2" charset="-34"/>
              </a:rPr>
              <a:t>ชุมชน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ในแง่ของระบบความคิดและวัฒนธรรม คือ ความเป็นคนบ้านเดียวกัน ของสมาชิกที่อยู่ในหมู่บ้านนั้น ซึ่งแสดงออกถึงจิตสำนึกของกลุ่มคนที่อยู่ในชุมชนเดียวกัน มีประวัติความเป็นมาร่วมกัน มีสำเนียงภาษาพูดอย่างเดียวกัน มีลักษณะเฉพาะทางประเพณีวัฒนธรรมที่คล้ายคลึงกัน นอกจากนี้อาจจะมีสิ่งที่เรียกว่า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2400" b="1" i="1" dirty="0" smtClean="0">
                <a:latin typeface="TH Niramit AS" pitchFamily="2" charset="-34"/>
                <a:cs typeface="TH Niramit AS" pitchFamily="2" charset="-34"/>
              </a:rPr>
              <a:t>ภูมิปัญญาชาวบ้าน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หรือวิธีคิดวิธีมองปัญหาของชาวบ้านร่วมกัน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</a:t>
            </a:r>
            <a:endParaRPr lang="th-TH" sz="2400" b="1" dirty="0" smtClean="0">
              <a:latin typeface="TH Niramit AS" pitchFamily="2" charset="-34"/>
              <a:cs typeface="TH Niramit AS" pitchFamily="2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046340"/>
            <a:ext cx="86409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4.2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ฐานะและความหมายของชุมชนหมู่บ้าน</a:t>
            </a:r>
          </a:p>
          <a:p>
            <a:pPr algn="thaiDist"/>
            <a:endParaRPr lang="th-TH" sz="2400" dirty="0" smtClean="0">
              <a:latin typeface="TH Niramit AS" pitchFamily="2" charset="-34"/>
              <a:cs typeface="TH Niramit AS" pitchFamily="2" charset="-34"/>
            </a:endParaRP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    ในการพิจารณาถึงชุมชุน ผู้วิจัยไม่อาจจะละเลยการพิจารณาประเด็นดังต่อไปนี้ </a:t>
            </a:r>
          </a:p>
          <a:p>
            <a:pPr algn="thaiDist"/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	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1.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ความสัมพันธ์ของสังคมหมู่บ้านที่เชื่อมโยงกับระบบการเมืองการปกครอง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     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2.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ลักษณะของระบบเศรษฐกิจของสังคมหมู่บ้านที่กำลังถูกผนึกเข้ากับระบบตลาดและระบบทุนนิยม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3.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ลักษณะของโครงสร้างสังคม โครงสร้างอำนาจองค์กรชาวบ้านที่เป็นลักษณะเฉพาะของสังคมหมู่บ้าน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ลักษณะของวัฒนธรรม ความคิด และจิตสำนึกของสมาชิกของชุมชนแบบนี้</a:t>
            </a:r>
          </a:p>
          <a:p>
            <a:pPr algn="thaiDist"/>
            <a:endParaRPr lang="th-TH" sz="2400" dirty="0" smtClean="0">
              <a:latin typeface="TH Niramit AS" pitchFamily="2" charset="-34"/>
              <a:cs typeface="TH Niramit AS" pitchFamily="2" charset="-34"/>
            </a:endParaRP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นอกจากนี้นักวิจัยจะต้องคำนึงถึงมิติของสถานที่และเวลาเพื่อเป็นการอธิบายให้เห็นถึง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เวที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และความสัมพันธ์ของเวทีในระดับต่างๆ ซึ่งเป็นเรื่องที่ยากและลำบากต่อการศึกษาและเข้าใจชุมชนหมู่บ้าน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046340"/>
            <a:ext cx="864096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 4.3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ข้อพิจารณาในการศึกษาชุมชน</a:t>
            </a:r>
          </a:p>
          <a:p>
            <a:pPr algn="thaiDist"/>
            <a:endParaRPr lang="th-TH" sz="2400" dirty="0" smtClean="0">
              <a:latin typeface="TH Niramit AS" pitchFamily="2" charset="-34"/>
              <a:cs typeface="TH Niramit AS" pitchFamily="2" charset="-34"/>
            </a:endParaRP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แนวความคิดเกี่ยวกับหมู่บ้านในฐานะเครื่องมือในการทำความเข้าใจ สังคมชนบท หรือสังคมชาวไร่ชาวนา ยังมีข้อจำกัดอยู่ หากผู้ศึกษายังมองหมู่บ้านด้วยทัศนะที่ว่าชุมชนหมู่บ้านเป็นหน่วยทางสังคมที่อยู่ได้ด้วยตนเอง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(Self-Contained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หรือ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Self-Reliance)</a:t>
            </a:r>
          </a:p>
          <a:p>
            <a:pPr algn="thaiDist"/>
            <a:endParaRPr lang="en-US" sz="2400" dirty="0" smtClean="0">
              <a:latin typeface="TH Niramit AS" pitchFamily="2" charset="-34"/>
              <a:cs typeface="TH Niramit AS" pitchFamily="2" charset="-34"/>
            </a:endParaRPr>
          </a:p>
          <a:p>
            <a:pPr algn="thaiDist"/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   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การนำแนวความคิดเรื่องหมู่บ้านมาใช้ในการทำความเข้าใจสังคมชนบทนั้น จะต้องนำแนวความคิดบางประเด็นเพิ่มเติม เพื่อให้สามารถนำมาใช้ทำความเข้าใจกับสภาพความเป็นจริงของสังคมหมู่บ้านให้ชัดเจนขึ้น ดังนั้นแนวคิดที่จะนำมาใช้ในการศึกษาชุมชนหมู่บ้าน จึงจำเป็นต้องขยายให้เป็นประโยชน์ในการอธิบายเหตุการณ์ที่เกิดขึ้นด้วย</a:t>
            </a:r>
          </a:p>
        </p:txBody>
      </p:sp>
      <p:sp>
        <p:nvSpPr>
          <p:cNvPr id="5122" name="AutoShape 2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5124" name="AutoShape 4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pic>
        <p:nvPicPr>
          <p:cNvPr id="7" name="Picture 6" descr="24829-3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364088" y="4581128"/>
            <a:ext cx="3083821" cy="18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64096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 4.3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ข้อพิจารณาในการศึกษาชุมชน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ประเด็นที่นักวิจัยควรจะต้องนำมาพิจารณาในการศึกษา ประกอบดัวย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</a:t>
            </a:r>
            <a:r>
              <a:rPr lang="en-US" sz="2400" i="1" dirty="0" smtClean="0">
                <a:latin typeface="TH Niramit AS" pitchFamily="2" charset="-34"/>
                <a:cs typeface="TH Niramit AS" pitchFamily="2" charset="-34"/>
              </a:rPr>
              <a:t>1. </a:t>
            </a:r>
            <a:r>
              <a:rPr lang="th-TH" sz="2400" i="1" dirty="0" smtClean="0">
                <a:latin typeface="TH Niramit AS" pitchFamily="2" charset="-34"/>
                <a:cs typeface="TH Niramit AS" pitchFamily="2" charset="-34"/>
              </a:rPr>
              <a:t>ประวัติศาสตร์หมู่บ้านและรูปแบบการใช้ทรัพยากร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คือการศึกษาหมู่บ้านตั้งแต่อดีตจนถึงปัจจุบัน ไม่ใช่เป็นการให้ข้อมูลแค่เพียงเป็นภูมิหลังทางประวัติศาสตร์ แต่เป็นการศึกษาการเปลี่ยนแปลงรูปแบบการใช้ทรัพยากรตั้งแต่เริ่มต้นของการที่คนกลุ่มหนึ่งอพยพเข้ามาเลือกหาพื้นที่ในการทำมาหากินจนถึงการใช้ทรัพยากรในการผลิตในปัจจุบัน เช่น เดิมทรัพยากรในบริเวณนั้นเป็นอย่างไร ใครเป็นผู้ใช้ เมื่อชาวบ้านอพยพมาตั้งถิ่นฐาน ใช้ทรัพยากรอย่างไรบ้าง หลังจากนั้นเปลี่ยนแปลงหรือพัฒนาไปอย่างไรบ้าง รวมไปถึงศึกษาความสัมพันธ์กับรัฐหรือระบบราชการ ระบบตลาด ที่มีส่วนให้หมู่บ้านเกิดการปรับตัว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</a:t>
            </a:r>
            <a:r>
              <a:rPr lang="en-US" sz="2400" i="1" dirty="0" smtClean="0">
                <a:latin typeface="TH Niramit AS" pitchFamily="2" charset="-34"/>
                <a:cs typeface="TH Niramit AS" pitchFamily="2" charset="-34"/>
              </a:rPr>
              <a:t>2. </a:t>
            </a:r>
            <a:r>
              <a:rPr lang="th-TH" sz="2400" i="1" dirty="0" smtClean="0">
                <a:latin typeface="TH Niramit AS" pitchFamily="2" charset="-34"/>
                <a:cs typeface="TH Niramit AS" pitchFamily="2" charset="-34"/>
              </a:rPr>
              <a:t>ผู้นำ และบทบาทของผู้นำในฐานะของ </a:t>
            </a:r>
            <a:r>
              <a:rPr lang="en-US" sz="2400" i="1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2400" i="1" dirty="0" smtClean="0">
                <a:latin typeface="TH Niramit AS" pitchFamily="2" charset="-34"/>
                <a:cs typeface="TH Niramit AS" pitchFamily="2" charset="-34"/>
              </a:rPr>
              <a:t>คนกลาง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การศึกษาผู้นำของหมู่บ้านเป็นการศึกษาฐานอำนาจในหมู่บ้าน ความสัมพันธ์ระหว่างหมู่บ้านกับระบบภายนอก การตัดสินใจของหมู่บ้านในการเลือกผู้นำและการได้มาซึ่งอำนาจ เพื่อให้เข้าใจภาวะผู้นำในชุมชน นอกจากนี้ต้องศึกษาฐานอำนาจที่เป็นพื้นฐานทางสังคม คือระบบเครือญาติ เครือข่ายทางสังคมและการเมืองทั้งแนวนอนและแนวตั้ง ที่บุคคลในชุมชนสร้างขึ้น การถ่ายโยงอำนาจระหว่างผู้นำเก่าและผู้นำปัจจุบัน ความขัดแย้งในหมู่บ้าน และกลุ่มอำนาจต่างๆ ที่มีอิทธิพลทางเศรษฐกิจ รวมถึงการศึกษาบทบาทของคนกลาง ที่ทำหน้าที่ในการเชื่อมต่อระหว่างชุมชนหมู่บ้านกับระบบภายนอก     </a:t>
            </a:r>
          </a:p>
        </p:txBody>
      </p:sp>
      <p:sp>
        <p:nvSpPr>
          <p:cNvPr id="5122" name="AutoShape 2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5124" name="AutoShape 4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274638"/>
            <a:ext cx="7772400" cy="850106"/>
          </a:xfrm>
        </p:spPr>
        <p:txBody>
          <a:bodyPr>
            <a:normAutofit/>
          </a:bodyPr>
          <a:lstStyle/>
          <a:p>
            <a:r>
              <a:rPr lang="th-TH" sz="3600" b="1" dirty="0" smtClean="0">
                <a:latin typeface="TH Niramit AS" pitchFamily="2" charset="-34"/>
                <a:cs typeface="TH Niramit AS" pitchFamily="2" charset="-34"/>
              </a:rPr>
              <a:t>ลำดับหัวข้อในการนำเสนอ</a:t>
            </a:r>
            <a:endParaRPr lang="en-US" sz="3600" b="1" dirty="0"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899592" y="1484784"/>
            <a:ext cx="7772400" cy="4572000"/>
          </a:xfrm>
        </p:spPr>
        <p:txBody>
          <a:bodyPr>
            <a:normAutofit/>
          </a:bodyPr>
          <a:lstStyle/>
          <a:p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ทฤษฎีและข้อมูลในการวิจัยเชิงคุณภาพ</a:t>
            </a:r>
          </a:p>
          <a:p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หลักการเบื้องต้นในการวิจัยเชิงคุณภาพ  และการจัดกรอบคิดในการวิจัย</a:t>
            </a:r>
          </a:p>
          <a:p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ทฤษฎีและข้อสมมติฐานในการกำหนดกรอบคิดในการวิจัยเชิงคุณภาพ</a:t>
            </a:r>
          </a:p>
          <a:p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en-US" sz="2800" dirty="0">
              <a:latin typeface="TH Niramit AS" pitchFamily="2" charset="-34"/>
              <a:cs typeface="TH Niramit AS" pitchFamily="2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6409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 </a:t>
            </a:r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4.3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ข้อพิจารณาในการศึกษาชุมชน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ประเด็นที่นักวิจัยควรจะต้องนำมาพิจารณาในการศึกษา ประกอบดัวย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</a:t>
            </a:r>
            <a:r>
              <a:rPr lang="en-US" sz="2400" i="1" dirty="0" smtClean="0">
                <a:latin typeface="TH Niramit AS" pitchFamily="2" charset="-34"/>
                <a:cs typeface="TH Niramit AS" pitchFamily="2" charset="-34"/>
              </a:rPr>
              <a:t> 3. </a:t>
            </a:r>
            <a:r>
              <a:rPr lang="th-TH" sz="2400" i="1" dirty="0" smtClean="0">
                <a:latin typeface="TH Niramit AS" pitchFamily="2" charset="-34"/>
                <a:cs typeface="TH Niramit AS" pitchFamily="2" charset="-34"/>
              </a:rPr>
              <a:t>การศึกษาชุมชน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นักวิจัยจะต้องพิจารณาถึงประเด็นความขัดแย้งที่เกิดขึ้นทั้งในชุมชนหมู่บ้านและระหว่างหมู่บ้านกับพลังจากภายนอก ซึ่งสามารถพิจารณาได้หลายวิธี เช่นความขัดแย้งระหว่างบุคคลหรือกลุ่ม อันเกี่ยวเนื่องมาจากผลประโยชน์ การชิงอำนาจในการเป็นผู้นำระหว่างกลุ่มเครือญาติในหมู่บ้านหรือการขัดแย้งระหว่างผู้นำกับลูกบ้าน เนื่องจากไม่ได้รับความยุติธรรม ความขัดแย้งระหว่างชุมชนกับรัฐหรือระหว่างหน่วยงานต่างๆ หากระบบราชการมีหน่วยงานหลากหลาย แต่ละฝ่ายต่างมุ่งพัฒนาหมู่บ้านตามแผนงานของแต่ละหน่วยงาน หมู่บ้านก็จะกลายเป็นเวทีของการต่อสู้ช่วงชิงกันระหว่างหน่วยงานต่างๆของรัฐเอง หรือความขัดแย้งระหว่างคนภายนอกกับคนภายในหมู่บ้านก็ได้ เพื่อให้ได้มาซึ่งอำนาจหรือทรัพยากรของหมู่บ้าน</a:t>
            </a:r>
          </a:p>
          <a:p>
            <a:pPr algn="thaiDist"/>
            <a:r>
              <a:rPr lang="th-TH" sz="2400" i="1" dirty="0" smtClean="0">
                <a:latin typeface="TH Niramit AS" pitchFamily="2" charset="-34"/>
                <a:cs typeface="TH Niramit AS" pitchFamily="2" charset="-34"/>
              </a:rPr>
              <a:t>   </a:t>
            </a:r>
            <a:r>
              <a:rPr lang="en-US" sz="2400" i="1" dirty="0" smtClean="0"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sz="2400" i="1" dirty="0" smtClean="0">
                <a:latin typeface="TH Niramit AS" pitchFamily="2" charset="-34"/>
                <a:cs typeface="TH Niramit AS" pitchFamily="2" charset="-34"/>
              </a:rPr>
              <a:t>แบบจำลอง 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ในการศึกษาชุมชนหมู่บ้าน นักสังคมวิทยา-มานุษยวิทยามักจะมีแบบจำลองหรือแนวคิดที่ใช้เป็นเครื่องนำทางในการศึกษาและอธิบาย ซึ่งในแบบจำลอง จะมีการเลือกจุดเด่นหรือลักษณะเด่นสำคัญของสังคมมาเพื่อใช้เป็นแนวทางในการทำความเข้าใจกับชุมชน เช่นความเข้มแข็งของชุมชน </a:t>
            </a:r>
          </a:p>
        </p:txBody>
      </p:sp>
      <p:sp>
        <p:nvSpPr>
          <p:cNvPr id="5122" name="AutoShape 2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5124" name="AutoShape 4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6409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 4.3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ข้อพิจารณาในการศึกษาชุมชน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ประเด็นที่นักวิจัยควรจะต้องนำมาพิจารณาในการศึกษา ประกอบดัวย 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</a:t>
            </a:r>
            <a:r>
              <a:rPr lang="en-US" sz="2400" i="1" dirty="0" smtClean="0">
                <a:latin typeface="TH Niramit AS" pitchFamily="2" charset="-34"/>
                <a:cs typeface="TH Niramit AS" pitchFamily="2" charset="-34"/>
              </a:rPr>
              <a:t> 5. </a:t>
            </a:r>
            <a:r>
              <a:rPr lang="th-TH" sz="2400" i="1" dirty="0" smtClean="0">
                <a:latin typeface="TH Niramit AS" pitchFamily="2" charset="-34"/>
                <a:cs typeface="TH Niramit AS" pitchFamily="2" charset="-34"/>
              </a:rPr>
              <a:t>ตัวคนที่เป็นสมาชิกในหมู่บ้าน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การศึกษาหมู่บ้านให้ความสำคัญต่อความสัมพันธ์ระหว่างรัฐกับหมู่บ้าน หรือหมู่บ้านในฐานะของเวทีในการต่อสู้ หรือเวทีของความขัดแย้ง ลักษณะสำคัญที่นักวิจัยมักจะลืมนึกถึง คือตัวคนที่เป็นสมาชิกในหมู่บ้าน ที่เป็นผู้กระทำการหรือเป็นตัวละครในชุมชนหมู่บ้าน การเข้าใจถึงความรู้สึก อารมณ์ และความคิดของคนในหมู่บ้าน คือการเอา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คน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กลับเข้าไปใส่ในแนวคิดเรื่องหมู่บ้าน ทำให้หมู่บ้านกลับมามีชีวิต ซึ่งคนในหมู่บ้านอาจมีความสัมพันธ์กันในรูปแบบต่างๆที่แตกต่างกันออกไป ดังนั้นความคิดและความต้องการของคน ที่สะท้อนออกมา จึงอาจถูกปรุงแต่งเจือปนด้วยเงื่อนไขของความสัมพันธ์หรือความขัดแย้ง นักวิจัยจำเป็นต้องแยกแยะให้ชัดเจนระหว่างทัศนะของชาวบ้านหรือภูมิปัญญาของชาวบ้านและความต้องการของชาวบ้าน รวมถึงพิจารณาบริบทความเป็นมาว่าสภาพความเป็นจริงในหมู่บ้านที่นักวิจัยสังเกตหรือศึกษาได้สอดคล้องกับความต้องการที่แสดงออกมาหรือไม่  </a:t>
            </a:r>
          </a:p>
        </p:txBody>
      </p:sp>
      <p:sp>
        <p:nvSpPr>
          <p:cNvPr id="5122" name="AutoShape 2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5124" name="AutoShape 4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64096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  </a:t>
            </a:r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4.4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การศึกษาการเปลี่ยนแปลงทางสังคมและวัฒนธรรมของชุมชนหมู่บ้าน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นักสังคมศาสตร์ที่ศึกษาการเปลี่ยนแปลงจำเป็นต้องอาศัยกรอบคิดทางทฤษฎี ซึ่งสามารถแบ่งออกได้เป็น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2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แนวใหญ่ๆคือ กรอบคิดทางทฤษฎีโครงสร้างทางหน้าที่ และกรอบคิดทฤษฎีเศรษฐศาสตร์การเมือง ซึ่งทั้ง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2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แนวคิดช่วยให้เห็นว่านักวิจัยมองเห็นลู่ทางในการศึกษาหาข้อมูลเท่านั้น นักวิจัยจำเป็นต้องมองหาคำอธิบายว่า อะไรเป็นปัจจัยและเงื่อนไขที่ทำให้เกิดการเปลี่ยนแปลง แต่ปัจจัยเหล่านั้นไม่ใช้สิ่งที่ตายตัวเสมอทุกกรณี และยังต้องอาศัยการหาข้อมูลมาประกอบว่าปัจจัยอะไรจะเป็นปัจจัยหลักปัจจัยรอง ในการอธิบาย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การศึกษาการเปลี่ยนแปลงชุมชน นักวิจัยสามารถตั้งข้อสมมติฐานหรือแนวทางการวิเคราะห์ได้ว่า การเปลี่ยนแปลงเกิดจากสาเหตุปัจจัยใดที่มาจากภายนอกชุมชน นักสังคมวิทยามักอาศัยเครื่องมือทางสถิติชี้ให้เห็นการเปลี่ยนแปลงด้านต่างๆในเชิงปริมาณ ส่วนนักมานุษยวิทยาจะอาศัยวิธีการบรรยายให้เห็นภาพของการเปลี่ยนแปลงที่เกิดขึ้นในวิถีชีวิตของชนบท และพยายามอธิบายความรู้สึกนึกคิดและปฏิกิริยาของชุมชนที่มีต่อการเปลี่ยนแปลงอีกด้วย หากจะพิจารณาการเปลี่ยนแปลงทางสังคมและวัฒนธรรมก็หมายถึงการเปลี่ยนแปลงบทบาทหน้าที่ สถาบันความสัมพันธ์ทางสังคม </a:t>
            </a:r>
          </a:p>
        </p:txBody>
      </p:sp>
      <p:sp>
        <p:nvSpPr>
          <p:cNvPr id="5122" name="AutoShape 2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5124" name="AutoShape 4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64096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  </a:t>
            </a:r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4.4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การศึกษาการเปลี่ยนแปลงทางสังคมและวัฒนธรรมของชุมชนหมู่บ้าน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การพิจารณาปัจจัยที่มาจากภายนอกที่ส่งผลกระทบต่อชุมชน ถึงแม้ว่าจะมีส่วนที่ถูกอยู่บ้าง แต่ทำให้การศึกษาการเปลี่ยนแปลงมีลักษณะด้านเดียวและไม่เป็นจริง เพราะในความเป็นจริงชุมชนหมู่บ้านมีองค์ประกอบภายในที่เคลื่อนไหวและมีปฏิสัมพันธ์ซึ่งกันและกัน ที่ทำให้ชุมชนดำรงอยู่ จึงอาจเป็นไปได้ว่า การเปลี่ยนแปลงชุมชนอาจเกิดจากแรงปฏิสัมพันธ์ภายในที่นำมาสู่การเปลี่ยนแปลงได้เช่นกัน   เช่นการเพิ่ม-ลดของประชากร การปรับตัวในการใช้ทรัพยากร เป็นต้น</a:t>
            </a:r>
          </a:p>
          <a:p>
            <a:pPr algn="thaiDist"/>
            <a:endParaRPr lang="th-TH" sz="2400" dirty="0" smtClean="0">
              <a:latin typeface="TH Niramit AS" pitchFamily="2" charset="-34"/>
              <a:cs typeface="TH Niramit AS" pitchFamily="2" charset="-34"/>
            </a:endParaRP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สิ่งที่มักจะขาดหายไปในการศึกษาการเปลี่ยนแปลงของชุมชน คือการพิจารณาถึงความสัมพันธ์ทางสังคมและกระบวนการทางสังคมและวัฒนธรรมที่ทำหน้าที่ในการเป็นกลไกรองรับหรือปะทะกับการเปลี่ยนแปลงที่มาจากภายนอก และขาดการอธิบายการทำงานของโครงสร้างสังคมในกระบวนการเปลี่ยนแปลง หรือปฏิกิริยาจากองค์ประกอบต่างๆของสังคมที่มีต่อการเปลี่ยนแปลง รวมทั้งการขัดขืนที่แสดงออกมา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</a:t>
            </a:r>
          </a:p>
        </p:txBody>
      </p:sp>
      <p:sp>
        <p:nvSpPr>
          <p:cNvPr id="5122" name="AutoShape 2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5124" name="AutoShape 4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4.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กรอบคิดในการศึกษาชุมชนและการเปลี่ยนแปลง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tx2"/>
              </a:solidFill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188640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908720"/>
            <a:ext cx="864096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  </a:t>
            </a:r>
            <a:r>
              <a:rPr lang="en-US" sz="2400" b="1" dirty="0" smtClean="0">
                <a:latin typeface="TH Niramit AS" pitchFamily="2" charset="-34"/>
                <a:cs typeface="TH Niramit AS" pitchFamily="2" charset="-34"/>
              </a:rPr>
              <a:t>4.4 </a:t>
            </a:r>
            <a:r>
              <a:rPr lang="th-TH" sz="2400" b="1" dirty="0" smtClean="0">
                <a:latin typeface="TH Niramit AS" pitchFamily="2" charset="-34"/>
                <a:cs typeface="TH Niramit AS" pitchFamily="2" charset="-34"/>
              </a:rPr>
              <a:t>การศึกษาการเปลี่ยนแปลงทางสังคมและวัฒนธรรมของชุมชนหมู่บ้าน</a:t>
            </a:r>
          </a:p>
          <a:p>
            <a:pPr algn="thaiDist"/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          ดังนั้นการศึกษาชุมชน จึงจำเป็นต้องเน้นกระบวนการเปลี่ยนแปลงสังคมและวัฒนธรรมโดยให้ความสำคัญต่อการศึกษารายละเอียดของสังคม เพื่อเข้าใจกลไก โครงสร้าง รูปแบบ วิธีการทำงานที่ดำรงอยู่ ที่เป็นพลังทางสังคม และดูว่าภายใต้เงื่อนไขของสังคมและวัฒนธรรมของสังคมหนึ่ง ว่ามีพัฒนาการและการปรับตัวเข้ากับสถานการณ์ใหม่อย่างไร และส่งผลต่อปรากฏการณ์ทางสังคมและวัฒนธรรมอย่างไร ซึ่งนักวิจัยจะต้องศึกษาอย่างละเอียดโดยคำนึงถึงบริบทของสังคมแต่ละสังคม</a:t>
            </a:r>
          </a:p>
          <a:p>
            <a:pPr algn="thaiDist"/>
            <a:endParaRPr lang="th-TH" sz="2400" dirty="0" smtClean="0"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5122" name="AutoShape 2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  <p:sp>
        <p:nvSpPr>
          <p:cNvPr id="5124" name="AutoShape 4" descr="data:image/jpeg;base64,/9j/4AAQSkZJRgABAQAAAQABAAD/2wCEAAkGBhQSERUUExQWFBUUGBsYFhgXGBgXFhgWFBgXGBUaGhUXHSYeFxojGRcVHy8gIycpLCwsFR4xNTAqNSYrLCkBCQoKDgwOFw8PGiwcHBwpKSkpLCksLCksKSwpKSkpKSkpLCkpKSksKSksLCksLCwsNSwpLC4pLyksNTUvKTU1Nf/AABEIAMMBAgMBIgACEQEDEQH/xAAbAAABBQEBAAAAAAAAAAAAAAAEAAECAwUGB//EAD8QAAEDAgQDBgUCBAQFBQAAAAEAAhEDIQQSMUEFUWEicYGRofATMrHB0QbhFEJS8RUjYpIHQ1NygiQzstLi/8QAGAEBAQEBAQAAAAAAAAAAAAAAAQACAwT/xAAmEQEBAQACAgIBAwUBAAAAAAAAARECEiExQVEDE2HwIjJxgZEE/9oADAMBAAIRAxEAPwD2xJKUk4iTymSQkkkwKeVIkkklIkkklIkkklIkkklIkkklIkklXWxDWxJibDqVJYkVj4v9SMZk17RvMiBzvqJjTmkz9SUvhCoXgi0wCCJkTl11B8k4Ni7j+M+HQc7awN4MOtY7FeacVxYc8m8G2sm1hJHQLu+Mubi8OPhvIBIJEXdYwI56FcJ+o8HUovaHshoFiQO1G5gkExbmtRi+1dDGOFOWjLD5DgSHDKBbXSP72Wx+meP1XVms+K7KXzDpcDO2ubbnF5Ol+XpcQdIZJDXOuGRMOEESNbE77qDsVD9csHawHLqPVNUe5JLlP0XxN+IoOa57iWO+c6wSYA5wNzz6LpadSIbqefcsY3KuUQ+8KUqg2cTtA+rvyFYV6RTJJxEovdCkq3FKQzn3KSDfjakmGSNklJppJpSBUjynlMkhHSTSkXRqjEWZLMs+pxygC4Gs0Fut+f1VlHFNdlLXB7XXBEdR5TbvSNHSlKHNbsk6RPoqqfEGggOcAXfKCQC6eQ8R6IxaNlKVnO45Sh2V4JbbeJg7xpbXRZWG/WANUMInMQBlgwSYMncTPorFsdNKUrObxhpqhjcpG5DgbkWsPK60UE8ppTJKR5QvEcOX0ntESRaeeyJlQdUTE85xmIcA0P8AmEhhMGI2g7SIuTrYLCxTXNEEQSd5Fo//AEPNeh4zD0cS6o1gYXi2oM83Zdy0815nxXEODy17Yc0kEcnTpbTQeS6axY1eH8VZSrU875GYEkgulsNsI1III36aIL9W8fOJxBcRAYMrRewEzqAZJk6LKx+NL8pc0AAWAEWk36nW/Tos91ZZqEB8XlSNUmNY26d3JDNGYa+ei0WCGlhMxoeyRMjR1iBHnlHOx2gjrv01xx1MlzmEU3NEBtMyQP5i8AAgZYk8zouuocaHzPHwmaAucLmwE2hs8pm94XN8H4zUp0KbWtY6kxpBNR+QkuBMAgEE5s1ouBESCqMV+pWl3wyHMLn5bmRSNoMt1+Ykt6BWtR2WA4m+pdrOxIu45Zadw0ieViBM6ozEO7Q07TSAOZBbH1JXM1uOuqtbTwzqby9uYA2OQaxkc6XCDIgHlfSGA4ni/jBlZmWQ7JYxIsQ13akRcSCbXUddjKShSeC0EaHlonLrhJSVZZ0TV8Q1l3ODZ5mPqsDiX60oskMOcgajSTMCYjb13RbIcq2rhHhxAxLWiTAvbp/7g0SXm2JxLXPc4sHacTqdzPNJXfisr2eU6hKcFISTyoylKklK5P8AWX6mptpGnTqD4hj5Z0sYkcx7grT/AFPxg4egXtEuNgZAgneDrHIei8fxNR7nOLyc0zfW9yY8fVTHKiqWLkkEgE3k5r9IHf6LY4b+pHU6gLqjywQImJayCGgaLlQ61zHvvUm1esqZj1zhnHmVpgtDBl1MGXAWIOsX8lk/q173MbUGWGOGUtJL7iSHNHQA9PNcvwbjzWU6oLcxc0ZCbkFubyPaN0ZT/UdFzg803A3dV7Uhx2DdIBMdbnkiVoBVx7y8uIgkzAEATyadFEV5dyJPcbqnF4w1KhcTJ0bAyiBp2dhGykwZmD5dSL2PWSddDC3KzjV4bxWtSBNN0c7An1Bsuv8A0/8Aqd9RzadQDQy82k7C1pj6FcdwnEtplr3Ph0gAAbGxJcDqBt18FsfxlN9RoqF9OmRN8pzHYiNoJvfRFwx31OqHCQQRzClKHwYYGN+HGSOzGkK6UOhP0VBvbdXFB18ICCQ5wdBggm3K2hvzQnCfrDEimWOpZmh8vBFu3mgwddB3X6rjeJYzMQSBOromCTqb6E9LWWlxbGB47BM9rMLkQ2Tvpvzgct+aqVZKWFgxBaW6SCCOm+iGDgbKJMzGgv6wqm1EFoUDli5DgdtQR97KYrydZB+vigauIBPZFtrQY67Tb6pmEggi0GVysaegcN47/C0Kj2up1MwhjXQHMfMSAAW6OaYt8hF8q5T/ABupncXPLi8y+DGcgzcjruqMVWa5pJdLyZJuSbHW0kys7OqXTjs8B+uTSyfDa5xAHzOEB2+UQYaRI16iLrfd/wATCXMcaLQ1rhmh5JIdLLSBF3TfkvLXnU9fFOzEnLE+GybcU/d6vjf+IzyCGNYw85zEeGn1WHi/1niKn/OMcmw0eYhc1hmucJztG0EgHzV76PwwC4tcJggGwnqD0XL+q/LrM+hGIx9R17u5kuv66oRtWpF5F+YTVnCqMtM5IkkjNGmhJlZ/8PJ7bzHS/wBVuSSK36GOxfUpKgCl/SfM/lJY68Wdr18/rmnl+U5p0m0Zo+b/ALb6dFHEfrumPlad9baOj1F59F5ycWZhIVTv5L1OOvQ6v69p3IaTy25RPr5Kk/8AEAD+SfGLesmIXBOrQojHD9pvJQtb1fi5dWFZpynNOU9ppnWQdLgGAI8VhcbxMkdkNGtoku/mcXfM4kybm0x3zfVkWlvXqPqgsc7M0b/6hcefNFoAfHPcrfifvGnqharSNVNjfFHY4Mw9QFzWmYm8axfbyWs3g7Mzc9ZrJMOtmhvahwyuOaYby+bpfKp02tAkyemgRDR2bXP5RpwbhTSp1Dmc5wEwYyTbs22v1WxVxdB7gQy1RzsrZ7TC74YcLai5169x5NrbnMbgwffJENIF5NiCI98k9k7dv6Zp1GxT+bNAd8s7OOUE6ERyv1Wrg8LQBfTrPzuAuXwcgkACb5diB/qC89bxw5hBIiADJkAImrjXVHFzjJI1kA2Ed6OwevUHNgBuwjwFlXice1gJJ0uYjSYnumy8vp492UAugbXPX34pqtd7/wCaefLxV3MldRxD9UAkut2NNbzEaHXeCsbG/qlvw6oa10OaQLgbC7uusgWusV9Ml2WVRisNmENMD6o1qcaya9R2YbE6dyor9wB6Tp1ndE1qQaZLwYtE3HhuhcQ62t9J7/qm8l1CusDcEb2VLrD3qtRvCg8A6c7b95RNPhlNohwmN4H3Nz0CrT0rnmPJ00RlGlLZcSIMfiVdiKbA0hsg8vobSosfmjMIMjTS2noEHri2vw6BZxv42Oii3ANAIcSDY7aT9giwRMkyfYVFZ3avZsR6oazAjMgaN3eUc5nVRfSaBmDu8dT9tVdFxYd8FUlpnT19brLnYsp1LWM9/wCVKnU2zT46ctVW1l7mBy5omnw5xPYY494I9RYo0TjvouH1xTdOax1m9uWiMqcVoA3pT1B18ELV4HVALnQwATLnAQN7TPjCFoUgRmLgReBOncCn26TtGx/ieH/6Z82JLJGDZzd/sf8AYJJyna1n1wLkwPWUxxTSJGqxq7oi+YfT1U8LMiAT5ro821rMqzpYXWZiGFr7u8f2RjsZaRfl/dDYnEgXGpP9/VZ7Y3YLp1C1pL9IsT6eKAfjieQHkVKtjS5sZvTVAVnAHWfRAEtxPO6RqeWqDzyr2aKMH0q/cugwuFpZA44ihTnYkl3iNZXJ4d1x90SwWmNwqNSNPF06UxTeah5taQ3rEmT5Kpr3XzCBMCR3z42KGqVDptpqdFfSwma2a021MaD7jyU1OMVvqRfQc0WzEG1/VXYfg0TmqyP+0flNXx9Om/K1s83k2B5WGmt1ndXQuIyA3WTp5+qIpV3tZEx9la4NLgdY0O2myfs+wqNzjnkDUqHcknySYwnb3uizl8U7HDknWuoVmG6Aeq5p1aXOkRJlvLu+i6jF4sZXAWMEDXksR+FaRc+h/CZWeUXUcX2YDiO7ooeOqjQoRYyeRAgweYKnWpREF1+jQbRzPuCoqnHkJuo5TNoKvqUgGE3gC+k2idOidlSmwSHh3je/TuRq8EezlBm9ttZ09UV/FFoaBSa7qYnpqOaobi2HUjx/fdUnFCB2tBFiLx4oMuCWCoS41Iv8oGw0iO6ELii4ODWic1gIGytw5zCzwGno469zUbT4U9lxlFom4PVB/uW8O4Yym2XHM/mDp0H5Rhe3f1P3K5ziXEX03kTNgfSFjYnH1Hak++nvRY6WtyzjMjc4jxlr3Gm2A0QZGjoP2WdiAGuBEAEiY05yO+ChmsZlbmdB7/8AVznvWtg3gU8tKg17yXTUeA8ASYABMAgRrboukmemd32F/wAHqbTG2v4SW4OJ1xb4lIRtlZ9mJLfes9eLNbg9yQPLmoVKBf2aZF9TyHK+iFfic1iST4WjdVtxQYIGn1/Cz2rhaIZwl7BYy3l9xzUbkdm+3NOa7iJ279OVkPT4hkJDQI+qLbWbRjOGugkiNo70AaJJyiZO15K0cJWcBLu+JQ2JMu1j3zVOXk5FNWi5pyuF+QvHS26kFZSkaXMd/emgkRcS7TYzb6p9tYIw1IamUdRqQT2QRG6rwuFcBp/8eff0V5ZGoPhB9Qe5DXWoNInTKPOO5XteBMai8yOXLvVbGg9Ytt03VuFAzCOThtGh5IazGXVxFQ/NU12kD0CupVmlwEZvC1laKRPPwE69PeiIp8MvIdHXrvp+VrTJUHcTcCYAsNSh38TqnkPX6o7/AA6SZI9foFm4+o1r4bdoFyJknfVUV2Hdjq2zvQK7CNqOILqhgXP4ROHwdKo0EOO8zEgiLHzGitaxoEA/lBwLV7R5JnMnr3lFtY07z76Jw3f3CdGAm4c+/wAqJoknu/f91ofBP9Jjn18U/wAF3I+n2ujVgU0TlI5281kcKaKNSKzQ5htmP8vUro/4UkXBEjkffgsuubkEa6gi/wC2nqrS26fD6PzZWHcRfqrMP8B8gNBi5FvUBctXoQzskgt/l27xvyshsEXNcCJjkIBKMHfy9AYxoHZDW+QPp0Q1TiTAJuR6eQ181z54sIjtTaYIG0HQGSdFQyk5xBMkHWCSR5abrOVrv9J8YrNqvDvhtu4E6AkNBadL37+SCrsnRjWdwEANnm06/hW42s1jo01hpMON9Y1Qr8UDazLTIcZtPn1VbfTjz52GxBbMX7QgwQJgzBa0AQZ0U8Li2sENmebuu9lS/D5r5x1Lhfzi8215quhQdyNrzbXpsU/7YnKtf+IrG+SeuVp9d0kCP/JJWuveMfE4gl3T3KelVPl3Impwy+sImlgm9/XZddY6gs/Of7KQxEbAdd/M6Ix2Eaeij/hk6I2Dqq/iLSq8/uUW7hxiArafCzax8leFgMVCDb2ERhqbnE21079loYfhBJnRabOHxz8jKNjpx4M6lReBt67/AGTsBsNT5epV1Km74jgSY1Gtpj0H3WjhiaE1GRJGU5tIJB79gqt5azsNRzX5eV4/Ck/DPbcnQaDu0laeEodhpgzF+fcnqYMu0HlF/NY1roz2Usrc5J+UdddhPVAux1fZrfv9VrV+DVIENdbunzQtTBVQR/lEAal0EHwBtsqVWfQD+MrRDhAPKPG6rNA2kfMJHUEkT9Vo0cBUqAlzcl+kX7jp09VYzDNaDnuBGWJBjrGt5ReUgs+wXCqQcCPkM7ReO+4RVThB2quHh6apzRptuNCb3MpVsQY3IlZ/U+mLynpUeGOi1Z89QI9DKbhdb4IJqF2cWAMxEm4vvZXh7iOhHvdCY8kN0H9votTnrXj4aI47TInMRGsk8+/mq636jYw/NI119JWJULCYyjYReJU34BpkACHAG1rjcGLW81dpPbHca39Ql1w5wsSBtyN9FRisS6o6YAJHjIMfYoFuALQLiBN9jO0FFfFH9QncTzvMwN/qtSy+mpdI4UksBJPaBPcAS7zhaOQf9IDrF1nCpkeIIk2kzA/M/ZC1ON1ZgRbdUq1uMZAhrcoHKBc6z73U+1IzabwQHeZBCwm46uTkkDe9gZ0vCeviKkWcZ3MCIj+VF5DtFvHKYNQuptgNAaRM3uZJ3IlYof8Atr6crIjDPqZnRLjrbfUIv+Cc7VttRmuAd7LQs0bwig35qsREDNAM8yCIiPrutc8RwzBBbTcQJH+Wyw2Mxp1XN1KAY0CZL5zzcEdkgTJkWk+SoDGjcds3MagWGp0F/LuR1jUuTMdEf1HSFsrP9g/+qS5lwaCYMjwST0i7PRMFxbDn/k0mdS1oHgjqXFKGzafhl/C4sU813bdUUwsF9YXLvVPLtKOKokwGjyEIssbGy4igSXdnNy9ldhw5rxTAfqOsmNrhanL9muoj4Y/pnwCc0m7tHkFbRo8xHirhRC6Yx4CtpNOgHkpDDA6AeSK+COisAhODWcOFUy6ct5meoEfSylV4TTIuxp7wjsyUqxazXcOYBZo8EBicGNnPH/afsQVuPag8XSkFFjUtcy7HuaYlx6u1Pl+E7+L/AOkDn94ACDx1I5umyDqVYFjK81rd5Y08bx1oaSwSQN4HvdYhxReIOuw5KGJd57n+yGfixECAbRtuiy1y5ctSBIcSSSBttNipUa7r5hEm3jtCiMQYEC8W057juTOcXDcFZrkI+JoZiPL0TuAI2lo1sZ3sqWiAATYc+myc4kGNvFYtTPZSzVLTa9xOvTZHNEbbaT0VxxgI6hU0nWJPOAND/aU3lakTQmRqI3n1G4vqEM7hMTlkE85MX5jUabI5z5Ebnnr+37JUcQdDqDyM2trsmc7DKqFEtaATMabXHKLgX0VFKiNSDr1/CbEVTJG3fopfHi3hpp+VrtyOrHuaO1a2958+arbU666akdbnrKYtd83Xvk93eo4bCnXb35xqjcGUsLiAypDpANzlJaR4jY28lfUqAHodJGYkbHMdR7smr8MEkzmnxjkNN7woilA00NrHx/K6/qeG+3hFwcSBmcWiZJkQLettEK9lQuM/KNOQ5CN4sFM1zEnXY9JjVW02OiCb2i4Jg/T3ZP6lZvOhPgP6f7U6K+Az+t/+0H13SV+pR2rZp0nO+UZvK3LktLA/p2o75g0Dv/C28HwZlPRpPUn7LTYDyWuP4vt236D4LhDKYs0T3flaNNkCzSmYxWZ13kkGpBpOyctKg4tIuSmpPYNDPjP3SFsJiFYHhMaqhiMqJckXKBcgme9VVj2SplyjUdbVZpntyWNozM2va0LKdQ6x6LouK0RqJJ7zPkudrsg3B9d/YXk5TK1zgarggTO/fdA4jhpBmSQBe0+K02vgcvsk8Xt09x70ROVjnjJYY6kb6fRT/iSdriwO/wC+qLxLJkkk9BYeHXXZCupQARYTFzczPIWTb2ZpV8TvNxrzt59ypbXkRHp5931UhhgR/LbtGbbCG5tyeXPTVVsrAXaBA1Ead0nUo6hNjYzdO6ADzn7K81A4DkDH1mNkM4tdJMDnsq3kNggyPONNbW7yjrQnXqWiYEzp9t9/NNTrRF+ZHj79EK8m/lA3nkr8kjrqOUb+wrEZz7yY7+X57lBxmPU367bpfChxm/h9DKvYQLEgj3HilqRBrzHI7C4sPupiuWpmDtRf3dNXgQZ12PdzV7ai1laDJPI9be/RXPqyXTtryE73202070G50AEkGffvvUv43xG45iL9B3lGCxc15vAzTcaDpJNoOiFdiDoR5m0937q/+KAgzYEATIjx05+qoe2Lgjx22KoziwV2i0HyH4SQ0M9wktYHtLHNPNWZ27D1KGFRPnXudV3xU2dVjzTFQWug6wnaxo0AHgPwh2jknOXQu9UEWaqbOhWVWbGVe14iyUk5yiXFM5ybMio8qqo9W5VCpTQWRxChmn3ouaxRg3MjoCF1tWnNrLB4rhw28/8AiAvNznl0vmMT+IB2PvwU2vBsTFtT79yqyeQj7Ji8xYTPvRc7HNN4nQ++XVZuMwlQ3ADu7XTU218VoseYuAPJRdVPLx19JRLZ6ZrCqkggE66gAzH+oqz40k9DrfnEydp3R9SkwnNqZB3B7NwqDQkSYLb5RqMwuTO0Lr2ZB1HeYsIsOhjWYme9UOxEWjw6oh2FnQ+MRPloliqHy2k+G2l/CJKfCxA4sm2nTa33TCvsTrYXFhM/WFF1I6kbqtmFvf3P91dYsFUCSRtr59/3VtTUASbfndQo08upEwPNT+LAvb99PVYxrwsdOUAxEbXIiRfbkOf0VOI77jS3dZC1att++fqq6uJkxb3G61ONWiXtBAg6WJO09feqqqgAkfNcHkf7Kg1rkH+YfXvTOrctBvF+k+9lvqhVWCIuAO7u8dAqaD+zBm3Pv19VSMQCTcj33pnV3XtN7A+NvOFdUODx/R6lMgAypyd5FMrqvD3MNHL6qwNCQUg07x9fNegJFN5JGCoabqaTzdFW9gN4CWZOHKR6dFo0AHgpFyZygCpJ5ksyiXKPxfRSW5kxKqNYKRrWWUrqC3JYHGMMamhv1H7Lfe/3b7oPEiQfvZc+c10jjKmFdBmOgFv7W+qZtMjUffxnkt3GMYNXCe8T11PesbFNMw1ttjMjuXn5SxmxS54Gx9+9VCo+envqoybkCHC0DXxbtuouYBcX58x5+Gyywk6kBEG+37k9EL8XaAJ18d7bdEQ+mBImTy62nZVtogwJ7uSYMQ+IAL3VWLqRI0jW0FWVCLj318fyqHUJIOUWmLm0+N/3Wp7QeoTMDl9NZhWYOk+o7K0FzjJgCdLkmdGgCZJgbq04WTMAWjp+URw3AB7+1UDWZTmBe2kXgQTTD3kN7RgXncxZPPnOPG06DqcOrkPPwn/5ZPxDlPZi5zQLWHlfRCNoueDlBMOa0QJlzpytA1JMGw5LpsLWeXValU0QIqM7NVn/AKcGgWtdTYHFtVpZlpgDMexFiJXPvOVtOkDBAzv3/wAyoAYEawwU294cuX4+du+vj+fzAnh/07WqOe0MeXss5oFwZIgg75rRqSsptIkuygw0AmdgSG6c8zgI6rvKrm1KuIaHU2f+qZVDjUDQWsdWlwc4w4jM05QZvaTKweJYYlx+GWtNeuak5suVoc74Mn+UAl7jyAYdkfh/PeVsswMypwDEfEbTNF4eWkgRFmfOSTZuXcE23hTpcErllX/KcBTcRUlpGUt+YERMtFzExN4XRnhLiKuGa+kKbqTmsqGrScalV1bD1K1R5a45M7aUAOiAxouZJKxwipTfnbloGtnlwBeXYWnTBY03q53Nc206XgLN/wDTy+Mv/f8AP38+m8xxeM4U+jle6nUa147LnNIDjANjF7QfFUnz38V0PEGBuDa1zqZf8RjszKnxXVQaT2h7gSXUzTzZbhol5EdmVgDD7X8h5L1fi59p5CnN1STHL/UUl18B74UxqKtzveiiXdy6tLPiqOYqLXJ5kKWnYSphyrAPv8lTlSTLlWlKUqSJUTTU5UmhSUFpnZSIKmClm8VlK3MCrqUwReeRVjn8tVD4gRW4zMRwvMCGw0cgPreCsPH8HqUwMji+T2gAZAEaNntfW2i6qq0kWi3X9rIHFUiWnUuBtoRHXNB9Vzs1rNjlcNhzm2O9zBMcx6eKsqcLJBOnPtW8ImfTRW4ms4kjLc7lsa956nog6/xGdkmAbzBAMDyOvJc+rPXEKlDKQTtvM+u2/kFW6n322A0CZ2Ledzby08oUKbyZzeN/us9WakWhwnfnBSFK209e7z97KyhWLSCItzAcPIgj0T1ngkyNbwPwNdzpqSrACqEkyTMbX96JNcbgiBrAgHXlsO9XVXZdYPeYPePUJqZ3adf7rUZxD/Dw7SPE9Rz71S3CuBgCw1MW56i0+KKq42ALSJ12nTb99FQ/GOzBkmDax8wJO06J8/KRqSSASJGkzG2k3lXU2c3GNrSOlp081BrGG0CeZJtPTnZFsw4iRIbYSASJFyJMXsmYeMZz+EuJkVI5i/fABurKmGrWh4dBmNAPutHPvI8ott4ymAGtj0iRvrzOmy3K7ZFJxWIYMwaOWa0kxe+pWece5v8AyQJtMQD46BbFNmYwLxrcd+h1SqydT0GnOwgjl12WhY5p2KqT8p8mpLphTHL1H4P1SV4XR6K89pKUyS6ORwpmySSfgmapBJJCM0z76BRntJJIqM0+/JRBSSSYZ1U2vuU7XkzKSSKoZzdFRWdBEe9EkkVpCoYIA5qZckksGBXtyuEbgm9xI0gHTwXIfHdUrODnEiZiSBMcgkksX0aBxLoy6X1sOZH2CKGGb8OkYu8HNc3iqWje3ZEWSSR8OdU1WgOIAEQNupVOJMQRz+ySS534XwIacwOYl2upn6oN5uPD1KSS0eXpXhXk053v9VGm67kklOQzCmT4E+K1KOOqAAB7oc0yJMaE6bX5JJLXH26/j9K30GwbfzH00UWHTvH0/ZJJajd9hH41+kixm4adGuO45haNRl263LZuY1bt4pJJjTSwvBKJY0mmCS0E66kd6SSSRkf/2Q=="/>
          <p:cNvSpPr>
            <a:spLocks noChangeAspect="1" noChangeArrowheads="1"/>
          </p:cNvSpPr>
          <p:nvPr/>
        </p:nvSpPr>
        <p:spPr bwMode="auto">
          <a:xfrm>
            <a:off x="190500" y="-2127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4" name="Text Box 8">
            <a:hlinkClick r:id="rId3"/>
          </p:cNvPr>
          <p:cNvSpPr txBox="1">
            <a:spLocks noChangeArrowheads="1"/>
          </p:cNvSpPr>
          <p:nvPr/>
        </p:nvSpPr>
        <p:spPr bwMode="auto">
          <a:xfrm>
            <a:off x="2705100" y="2476381"/>
            <a:ext cx="37338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+mn-lt"/>
              </a:rPr>
              <a:t>www.animationfactory.com</a:t>
            </a:r>
          </a:p>
        </p:txBody>
      </p:sp>
      <p:pic>
        <p:nvPicPr>
          <p:cNvPr id="13" name="Picture 12" descr="af_logo_long.png">
            <a:hlinkClick r:id="rId3"/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562100" y="1846513"/>
            <a:ext cx="6019800" cy="76745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260648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H Niramit AS" pitchFamily="2" charset="-34"/>
                <a:cs typeface="TH Niramit AS" pitchFamily="2" charset="-34"/>
              </a:rPr>
              <a:t>1.</a:t>
            </a:r>
            <a:r>
              <a:rPr lang="th-TH" b="1" dirty="0" smtClean="0">
                <a:latin typeface="TH Niramit AS" pitchFamily="2" charset="-34"/>
                <a:cs typeface="TH Niramit AS" pitchFamily="2" charset="-34"/>
              </a:rPr>
              <a:t>ทฤษฎีและข้อมูลในการวิจัยเชิงคุณภาพ</a:t>
            </a:r>
            <a:endParaRPr lang="en-US" b="1" dirty="0"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1026" name="Picture 2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340768"/>
            <a:ext cx="1195121" cy="1823314"/>
          </a:xfrm>
          <a:prstGeom prst="rect">
            <a:avLst/>
          </a:prstGeom>
          <a:noFill/>
        </p:spPr>
      </p:pic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980728"/>
            <a:ext cx="8136904" cy="5472608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th-TH" sz="3200" dirty="0" smtClean="0">
                <a:latin typeface="TH Niramit AS" pitchFamily="2" charset="-34"/>
                <a:cs typeface="TH Niramit AS" pitchFamily="2" charset="-34"/>
              </a:rPr>
              <a:t>นักวิจัยเชิงคุณภาพมักจะถูกถามว่า </a:t>
            </a:r>
            <a:r>
              <a:rPr lang="en-US" sz="3200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3200" b="1" dirty="0" smtClean="0">
                <a:solidFill>
                  <a:srgbClr val="C00000"/>
                </a:solidFill>
                <a:latin typeface="TH Niramit AS" pitchFamily="2" charset="-34"/>
                <a:cs typeface="TH Niramit AS" pitchFamily="2" charset="-34"/>
              </a:rPr>
              <a:t>ใช้ทฤษฎีในการวิจัยหรือไม่ </a:t>
            </a:r>
            <a:r>
              <a:rPr lang="en-US" sz="3200" b="1" dirty="0" smtClean="0">
                <a:solidFill>
                  <a:srgbClr val="C00000"/>
                </a:solidFill>
                <a:latin typeface="TH Niramit AS" pitchFamily="2" charset="-34"/>
                <a:cs typeface="TH Niramit AS" pitchFamily="2" charset="-34"/>
              </a:rPr>
              <a:t>?</a:t>
            </a:r>
            <a:r>
              <a:rPr lang="en-US" sz="3200" dirty="0" smtClean="0">
                <a:latin typeface="TH Niramit AS" pitchFamily="2" charset="-34"/>
                <a:cs typeface="TH Niramit AS" pitchFamily="2" charset="-34"/>
              </a:rPr>
              <a:t>”</a:t>
            </a:r>
            <a:endParaRPr lang="th-TH" sz="3200" dirty="0" smtClean="0">
              <a:latin typeface="TH Niramit AS" pitchFamily="2" charset="-34"/>
              <a:cs typeface="TH Niramit AS" pitchFamily="2" charset="-34"/>
            </a:endParaRPr>
          </a:p>
          <a:p>
            <a:pPr>
              <a:buNone/>
            </a:pPr>
            <a:r>
              <a:rPr lang="en-US" sz="3200" dirty="0" smtClean="0">
                <a:latin typeface="TH Niramit AS" pitchFamily="2" charset="-34"/>
                <a:cs typeface="TH Niramit AS" pitchFamily="2" charset="-34"/>
              </a:rPr>
              <a:t>                  </a:t>
            </a:r>
            <a:r>
              <a:rPr lang="th-TH" sz="3200" dirty="0" smtClean="0">
                <a:latin typeface="TH Niramit AS" pitchFamily="2" charset="-34"/>
                <a:cs typeface="TH Niramit AS" pitchFamily="2" charset="-34"/>
              </a:rPr>
              <a:t>เพราะคนส่วนใหญ่มักเข้าใจว่า การวิจัยเชิงคุณภาพเน้น</a:t>
            </a:r>
          </a:p>
          <a:p>
            <a:pPr>
              <a:buNone/>
            </a:pPr>
            <a:r>
              <a:rPr lang="th-TH" sz="3200" dirty="0" smtClean="0">
                <a:latin typeface="TH Niramit AS" pitchFamily="2" charset="-34"/>
                <a:cs typeface="TH Niramit AS" pitchFamily="2" charset="-34"/>
              </a:rPr>
              <a:t>               การบรรยายและพรรณนาปรากฏการณ์ โดยไม่ใช่วิธีการ</a:t>
            </a:r>
          </a:p>
          <a:p>
            <a:pPr>
              <a:buNone/>
            </a:pPr>
            <a:r>
              <a:rPr lang="th-TH" sz="3200" dirty="0" smtClean="0">
                <a:latin typeface="TH Niramit AS" pitchFamily="2" charset="-34"/>
                <a:cs typeface="TH Niramit AS" pitchFamily="2" charset="-34"/>
              </a:rPr>
              <a:t>               ทางสถิติ และไม่ค่อยนำทฤษฎีมาใช้ในการวิจัย </a:t>
            </a:r>
          </a:p>
          <a:p>
            <a:pPr>
              <a:buNone/>
            </a:pPr>
            <a:endParaRPr lang="th-TH" sz="3200" dirty="0" smtClean="0">
              <a:latin typeface="TH Niramit AS" pitchFamily="2" charset="-34"/>
              <a:cs typeface="TH Niramit AS" pitchFamily="2" charset="-34"/>
            </a:endParaRPr>
          </a:p>
          <a:p>
            <a:pPr>
              <a:buNone/>
            </a:pPr>
            <a:r>
              <a:rPr lang="th-TH" sz="3000" b="1" u="sng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ความเข้าใจนี้อาจมีส่วนถูกต้องอยู่บ้าง </a:t>
            </a:r>
            <a:r>
              <a:rPr lang="th-TH" sz="30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เพราะโดยทั่วไปนักวิจัยเชิง</a:t>
            </a:r>
          </a:p>
          <a:p>
            <a:pPr>
              <a:buNone/>
            </a:pPr>
            <a:r>
              <a:rPr lang="th-TH" sz="30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คุณภาพจะใช้ทฤษฎีเพื่อนำมาเป็นเครื่องมือในการนำทางวิจัย </a:t>
            </a:r>
            <a:r>
              <a:rPr lang="en-US" sz="30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(Heuristic </a:t>
            </a:r>
          </a:p>
          <a:p>
            <a:pPr>
              <a:buNone/>
            </a:pPr>
            <a:r>
              <a:rPr lang="en-US" sz="30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Device) </a:t>
            </a:r>
            <a:r>
              <a:rPr lang="th-TH" sz="30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เช่นการกำหนดแนวทางการวิจัย การเก็บข้อมูลและการ</a:t>
            </a:r>
          </a:p>
          <a:p>
            <a:pPr>
              <a:buNone/>
            </a:pPr>
            <a:r>
              <a:rPr lang="th-TH" sz="30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วิเคราะห์ข้อมูล หรือเป็นพื้นฐานในการพัฒนาทฤษฎีหรือแบบจำลองที่มี</a:t>
            </a:r>
          </a:p>
          <a:p>
            <a:pPr>
              <a:buNone/>
            </a:pPr>
            <a:r>
              <a:rPr lang="th-TH" sz="30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ความหมายในบริบทของสังคมวัฒนธรรม</a:t>
            </a:r>
            <a:r>
              <a:rPr lang="en-US" sz="30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 </a:t>
            </a:r>
            <a:endParaRPr lang="th-TH" sz="3000" dirty="0" smtClean="0">
              <a:solidFill>
                <a:srgbClr val="7030A0"/>
              </a:solidFill>
              <a:latin typeface="TH Niramit AS" pitchFamily="2" charset="-34"/>
              <a:cs typeface="TH Niramit AS" pitchFamily="2" charset="-34"/>
            </a:endParaRPr>
          </a:p>
          <a:p>
            <a:endParaRPr lang="en-US" sz="3200" dirty="0">
              <a:latin typeface="TH Niramit AS" pitchFamily="2" charset="-34"/>
              <a:cs typeface="TH Niramit AS" pitchFamily="2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7772400" cy="56207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H Niramit AS" pitchFamily="2" charset="-34"/>
                <a:cs typeface="TH Niramit AS" pitchFamily="2" charset="-34"/>
              </a:rPr>
              <a:t>1.</a:t>
            </a:r>
            <a:r>
              <a:rPr lang="th-TH" b="1" dirty="0" smtClean="0">
                <a:latin typeface="TH Niramit AS" pitchFamily="2" charset="-34"/>
                <a:cs typeface="TH Niramit AS" pitchFamily="2" charset="-34"/>
              </a:rPr>
              <a:t>ทฤษฎีและข้อมูลในการวิจัยเชิงคุณภาพ </a:t>
            </a:r>
            <a:r>
              <a:rPr lang="en-US" b="1" dirty="0" smtClean="0">
                <a:latin typeface="TH Niramit AS" pitchFamily="2" charset="-34"/>
                <a:cs typeface="TH Niramit AS" pitchFamily="2" charset="-34"/>
              </a:rPr>
              <a:t>- </a:t>
            </a:r>
            <a:r>
              <a:rPr lang="th-TH" b="1" dirty="0" smtClean="0">
                <a:solidFill>
                  <a:srgbClr val="FFC000"/>
                </a:solidFill>
                <a:latin typeface="TH Niramit AS" pitchFamily="2" charset="-34"/>
                <a:cs typeface="TH Niramit AS" pitchFamily="2" charset="-34"/>
              </a:rPr>
              <a:t>มุมมองของนักวิจัยเชิงคุณภาพ</a:t>
            </a:r>
            <a:endParaRPr lang="th-TH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556792"/>
            <a:ext cx="7772400" cy="4572000"/>
          </a:xfrm>
        </p:spPr>
        <p:txBody>
          <a:bodyPr/>
          <a:lstStyle/>
          <a:p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นักวิจัยเชิงคุณภาพบางกลุ่ม เชื่อว่างานวิจัยคุณภาพเป็นการสร้างทฤษฎีจากข้อมูลรูปธรรม ไม่ใช่งานทดสอบทฤษฎีเหมือนกับงานวิจัยเชิงปริมาณ</a:t>
            </a:r>
          </a:p>
          <a:p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นักวิจัยเชิงคุณภาพสายวิชามานุษยวิทยา เชื่อว่าการทำงานวิจัยของนักวิจัยจะต้องมีแนวคิดมีความเข้าใจพื้นฐานก่อนที่จะทำวิจัย เช่น </a:t>
            </a:r>
            <a:r>
              <a:rPr lang="en-US" sz="2800" dirty="0" smtClean="0">
                <a:latin typeface="TH Niramit AS" pitchFamily="2" charset="-34"/>
                <a:cs typeface="TH Niramit AS" pitchFamily="2" charset="-34"/>
              </a:rPr>
              <a:t>(Conceptual Framework) </a:t>
            </a:r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ข้อสมมติฐาน </a:t>
            </a:r>
            <a:r>
              <a:rPr lang="en-US" sz="2800" dirty="0" smtClean="0">
                <a:latin typeface="TH Niramit AS" pitchFamily="2" charset="-34"/>
                <a:cs typeface="TH Niramit AS" pitchFamily="2" charset="-34"/>
              </a:rPr>
              <a:t>(Hypothesis) </a:t>
            </a:r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ค่านิยม </a:t>
            </a:r>
            <a:r>
              <a:rPr lang="en-US" sz="2800" dirty="0" smtClean="0">
                <a:latin typeface="TH Niramit AS" pitchFamily="2" charset="-34"/>
                <a:cs typeface="TH Niramit AS" pitchFamily="2" charset="-34"/>
              </a:rPr>
              <a:t>(Value) </a:t>
            </a:r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หรืออคติ</a:t>
            </a:r>
            <a:r>
              <a:rPr lang="en-US" sz="2800" dirty="0" smtClean="0">
                <a:latin typeface="TH Niramit AS" pitchFamily="2" charset="-34"/>
                <a:cs typeface="TH Niramit AS" pitchFamily="2" charset="-34"/>
              </a:rPr>
              <a:t> (Bias) </a:t>
            </a:r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เพียงแต่ยังไม่ระบุแนวคิดทางทฤษฎีหรือข้อสมมติฐานของตนออกมาอย่างชัดเจน เพื่อนำมาตรวจสอบด้วยกระบวนการทางสถิติ</a:t>
            </a:r>
          </a:p>
          <a:p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นักวิจัยเชิงคุณภาพจะหลีกเลี่ยงการนำทฤษฎีที่พัฒนามาจากตะวันตก ที่จะนำมาทดสอบกับข้อมูลเชิงประจักษ์หรือนำมาอธิบายปรากฏการณ์ในระบบสังคมและวัฒนธรรมที่แตกต่างออกไป</a:t>
            </a:r>
          </a:p>
          <a:p>
            <a:endParaRPr lang="th-TH" sz="2800" dirty="0" smtClean="0">
              <a:latin typeface="TH Niramit AS" pitchFamily="2" charset="-34"/>
              <a:cs typeface="TH Niramit AS" pitchFamily="2" charset="-34"/>
            </a:endParaRPr>
          </a:p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7772400" cy="56207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TH Niramit AS" pitchFamily="2" charset="-34"/>
                <a:cs typeface="TH Niramit AS" pitchFamily="2" charset="-34"/>
              </a:rPr>
              <a:t>1.</a:t>
            </a:r>
            <a:r>
              <a:rPr lang="th-TH" b="1" dirty="0" smtClean="0">
                <a:latin typeface="TH Niramit AS" pitchFamily="2" charset="-34"/>
                <a:cs typeface="TH Niramit AS" pitchFamily="2" charset="-34"/>
              </a:rPr>
              <a:t>ทฤษฎีและข้อมูลในการวิจัยเชิงคุณภาพ </a:t>
            </a:r>
            <a:r>
              <a:rPr lang="en-US" b="1" dirty="0" smtClean="0">
                <a:latin typeface="TH Niramit AS" pitchFamily="2" charset="-34"/>
                <a:cs typeface="TH Niramit AS" pitchFamily="2" charset="-34"/>
              </a:rPr>
              <a:t>- </a:t>
            </a:r>
            <a:r>
              <a:rPr lang="th-TH" b="1" dirty="0" smtClean="0">
                <a:solidFill>
                  <a:srgbClr val="FFC000"/>
                </a:solidFill>
                <a:latin typeface="TH Niramit AS" pitchFamily="2" charset="-34"/>
                <a:cs typeface="TH Niramit AS" pitchFamily="2" charset="-34"/>
              </a:rPr>
              <a:t>มุมมองของนักวิจัยเชิงคุณภาพ</a:t>
            </a:r>
            <a:endParaRPr lang="th-TH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9552" y="1340768"/>
            <a:ext cx="7772400" cy="4968552"/>
          </a:xfrm>
        </p:spPr>
        <p:txBody>
          <a:bodyPr/>
          <a:lstStyle/>
          <a:p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นักวิจัยเชิงคุณภาพมักจะมุ่งค้นหา </a:t>
            </a:r>
            <a:r>
              <a:rPr lang="en-US" sz="2800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ทฤษฎีของชาวบ้าน</a:t>
            </a:r>
            <a:r>
              <a:rPr lang="en-US" sz="2800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หรือแสวงหาระบบคิดของชาวบ้าน </a:t>
            </a:r>
            <a:r>
              <a:rPr lang="en-US" sz="2800" dirty="0" smtClean="0">
                <a:latin typeface="TH Niramit AS" pitchFamily="2" charset="-34"/>
                <a:cs typeface="TH Niramit AS" pitchFamily="2" charset="-34"/>
              </a:rPr>
              <a:t>(Native’s Category) </a:t>
            </a:r>
            <a:r>
              <a:rPr lang="th-TH" sz="2800" dirty="0" smtClean="0">
                <a:latin typeface="TH Niramit AS" pitchFamily="2" charset="-34"/>
                <a:cs typeface="TH Niramit AS" pitchFamily="2" charset="-34"/>
              </a:rPr>
              <a:t>เพื่อให้เข้าใจความจริงในสายตาของชาวบ้าน </a:t>
            </a:r>
          </a:p>
          <a:p>
            <a:pPr>
              <a:buNone/>
            </a:pPr>
            <a:r>
              <a:rPr lang="th-TH" sz="2800" b="1" u="sng" dirty="0" smtClean="0">
                <a:latin typeface="TH Niramit AS" pitchFamily="2" charset="-34"/>
                <a:cs typeface="TH Niramit AS" pitchFamily="2" charset="-34"/>
              </a:rPr>
              <a:t>โดยสรุป </a:t>
            </a:r>
            <a:r>
              <a:rPr lang="th-TH" sz="28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นักวิจัยเชิงคุณภาพใช้ทฤษฎีในการทำงานวิจัย แต่เป็นการใช้อย่าง</a:t>
            </a:r>
          </a:p>
          <a:p>
            <a:pPr>
              <a:buNone/>
            </a:pPr>
            <a:r>
              <a:rPr lang="th-TH" sz="28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ระมัดระวังในระดับที่เป็นกรอบคิดอย่างกว้างๆ และใช้เป็นเครื่องมือในการนำ</a:t>
            </a:r>
          </a:p>
          <a:p>
            <a:pPr>
              <a:buNone/>
            </a:pPr>
            <a:r>
              <a:rPr lang="th-TH" sz="28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ทางในการเก็บข้อมูล โดยใช้ระเบียบวิธีวิจัยที่ไม่เป็นระบบเคร่งครัด เพื่อเป็น</a:t>
            </a:r>
          </a:p>
          <a:p>
            <a:pPr>
              <a:buNone/>
            </a:pPr>
            <a:r>
              <a:rPr lang="th-TH" sz="28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แนวทางในการทำความเข้าใจและอธิบายพฤติกรรมของคนในสังคมโดยไม่</a:t>
            </a:r>
          </a:p>
          <a:p>
            <a:pPr>
              <a:buNone/>
            </a:pPr>
            <a:r>
              <a:rPr lang="th-TH" sz="28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บิดเบือนความคิดของชาวบ้าน พร้อมทั้งจะต้องเปิดเผยอคติที่ตนมีอยู่และ</a:t>
            </a:r>
          </a:p>
          <a:p>
            <a:pPr>
              <a:buNone/>
            </a:pPr>
            <a:r>
              <a:rPr lang="th-TH" sz="2800" dirty="0" smtClean="0">
                <a:solidFill>
                  <a:srgbClr val="7030A0"/>
                </a:solidFill>
                <a:latin typeface="TH Niramit AS" pitchFamily="2" charset="-34"/>
                <a:cs typeface="TH Niramit AS" pitchFamily="2" charset="-34"/>
              </a:rPr>
              <a:t>อภิปรายให้เห็นข้อดีข้อด้อยของกรอบคิดทางทฤษฎี</a:t>
            </a:r>
          </a:p>
          <a:p>
            <a:endParaRPr lang="th-TH" dirty="0"/>
          </a:p>
        </p:txBody>
      </p:sp>
      <p:pic>
        <p:nvPicPr>
          <p:cNvPr id="1027" name="Picture 3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8184" y="5157192"/>
            <a:ext cx="1156291" cy="1224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7772400" cy="562074"/>
          </a:xfrm>
        </p:spPr>
        <p:txBody>
          <a:bodyPr>
            <a:noAutofit/>
          </a:bodyPr>
          <a:lstStyle/>
          <a:p>
            <a:r>
              <a:rPr lang="th-TH" sz="3200" b="1" dirty="0" smtClean="0">
                <a:solidFill>
                  <a:srgbClr val="FFC000"/>
                </a:solidFill>
                <a:latin typeface="TH Niramit AS" pitchFamily="2" charset="-34"/>
                <a:cs typeface="TH Niramit AS" pitchFamily="2" charset="-34"/>
              </a:rPr>
              <a:t>ความแตกต่างระหว่างการวิจัยเชิงปริมาณและวิจัยเชิงคุณภาพ</a:t>
            </a:r>
            <a:endParaRPr lang="th-TH" sz="3200" b="1" dirty="0">
              <a:solidFill>
                <a:srgbClr val="FFC000"/>
              </a:solidFill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7624" y="836712"/>
            <a:ext cx="7632848" cy="4968552"/>
          </a:xfrm>
        </p:spPr>
        <p:txBody>
          <a:bodyPr/>
          <a:lstStyle/>
          <a:p>
            <a:pPr>
              <a:buNone/>
            </a:pPr>
            <a:r>
              <a:rPr lang="th-TH" b="1" dirty="0" smtClean="0">
                <a:solidFill>
                  <a:srgbClr val="C00000"/>
                </a:solidFill>
                <a:latin typeface="TH Niramit AS" pitchFamily="2" charset="-34"/>
                <a:cs typeface="TH Niramit AS" pitchFamily="2" charset="-34"/>
              </a:rPr>
              <a:t>การวิจัยเชิงปริมาณจะใช้ทฤษฎีในการวิจัยอย่างเคร่งครัด </a:t>
            </a: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เพราะถือว่า</a:t>
            </a:r>
          </a:p>
          <a:p>
            <a:pPr>
              <a:buNone/>
            </a:pP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ทฤษฎีเป็นสิ่งที่พัฒนามาสมบูรณ์แล้ว ซึ่งนักวิจัยสามารถใช้กรอบทฤษฎีอธิบาย</a:t>
            </a:r>
          </a:p>
          <a:p>
            <a:pPr>
              <a:buNone/>
            </a:pP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ปรากฏการณ์ โดยทดสอบทฤษฎีกับกลุ่มประชากรต่างๆที่หลากหลายออกไป </a:t>
            </a:r>
          </a:p>
          <a:p>
            <a:pPr>
              <a:buNone/>
            </a:pP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เพื่อยืนยันความถูกต้องของทฤษฎี </a:t>
            </a:r>
            <a:r>
              <a:rPr lang="th-TH" b="1" dirty="0" smtClean="0">
                <a:latin typeface="TH Niramit AS" pitchFamily="2" charset="-34"/>
                <a:cs typeface="TH Niramit AS" pitchFamily="2" charset="-34"/>
              </a:rPr>
              <a:t>ดังนั้น</a:t>
            </a: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ความแตกต่างระหว่างวิธีการทั้งสอง</a:t>
            </a:r>
          </a:p>
          <a:p>
            <a:pPr>
              <a:buNone/>
            </a:pP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อย่างนี้ที่มีอยู่จึงไม่ใช่ประเด็นของการมีทฤษฎีหรือไม่ แต่อยู่ที่เป้าหมายในการใช้</a:t>
            </a:r>
          </a:p>
          <a:p>
            <a:pPr>
              <a:buNone/>
            </a:pP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และอยู่ที่ความคิดเบื้องหลังของการวิจัยเชิงคุณภาพที่ยอมรับ </a:t>
            </a:r>
            <a:r>
              <a:rPr lang="en-US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i="1" u="sng" dirty="0" smtClean="0">
                <a:solidFill>
                  <a:schemeClr val="accent2"/>
                </a:solidFill>
                <a:latin typeface="TH Niramit AS" pitchFamily="2" charset="-34"/>
                <a:cs typeface="TH Niramit AS" pitchFamily="2" charset="-34"/>
              </a:rPr>
              <a:t>ความหลากหลาย</a:t>
            </a:r>
            <a:r>
              <a:rPr lang="en-US" dirty="0" smtClean="0">
                <a:latin typeface="TH Niramit AS" pitchFamily="2" charset="-34"/>
                <a:cs typeface="TH Niramit AS" pitchFamily="2" charset="-34"/>
              </a:rPr>
              <a:t>”</a:t>
            </a:r>
          </a:p>
          <a:p>
            <a:pPr>
              <a:buNone/>
            </a:pP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ของปรากฏการณ์ทางสังคมมากกว่าการมุ่งเน้นที่จะหาความเป็นสากลหรือความ </a:t>
            </a:r>
            <a:endParaRPr lang="en-US" dirty="0" smtClean="0">
              <a:latin typeface="TH Niramit AS" pitchFamily="2" charset="-34"/>
              <a:cs typeface="TH Niramit AS" pitchFamily="2" charset="-34"/>
            </a:endParaRPr>
          </a:p>
          <a:p>
            <a:pPr>
              <a:buNone/>
            </a:pPr>
            <a:r>
              <a:rPr lang="en-US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เหมือนกัน</a:t>
            </a:r>
            <a:r>
              <a:rPr lang="en-US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ของปรากฏการณ์</a:t>
            </a:r>
            <a:endParaRPr lang="th-TH" dirty="0"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29755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764704"/>
            <a:ext cx="864096" cy="13182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980728"/>
          </a:xfrm>
          <a:solidFill>
            <a:schemeClr val="accent3"/>
          </a:solidFill>
        </p:spPr>
        <p:txBody>
          <a:bodyPr>
            <a:noAutofit/>
          </a:bodyPr>
          <a:lstStyle/>
          <a:p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/>
            </a:r>
            <a:br>
              <a:rPr lang="th-TH" sz="3200" b="1" dirty="0" smtClean="0">
                <a:latin typeface="TH Niramit AS" pitchFamily="2" charset="-34"/>
                <a:cs typeface="TH Niramit AS" pitchFamily="2" charset="-34"/>
              </a:rPr>
            </a:br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/>
            </a:r>
            <a:br>
              <a:rPr lang="th-TH" sz="3200" b="1" dirty="0" smtClean="0">
                <a:latin typeface="TH Niramit AS" pitchFamily="2" charset="-34"/>
                <a:cs typeface="TH Niramit AS" pitchFamily="2" charset="-34"/>
              </a:rPr>
            </a:br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/>
            </a:r>
            <a:br>
              <a:rPr lang="th-TH" sz="3200" b="1" dirty="0" smtClean="0">
                <a:latin typeface="TH Niramit AS" pitchFamily="2" charset="-34"/>
                <a:cs typeface="TH Niramit AS" pitchFamily="2" charset="-34"/>
              </a:rPr>
            </a:br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/>
            </a:r>
            <a:br>
              <a:rPr lang="th-TH" sz="3200" b="1" dirty="0" smtClean="0">
                <a:latin typeface="TH Niramit AS" pitchFamily="2" charset="-34"/>
                <a:cs typeface="TH Niramit AS" pitchFamily="2" charset="-34"/>
              </a:rPr>
            </a:br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/>
            </a:r>
            <a:br>
              <a:rPr lang="th-TH" sz="3200" b="1" dirty="0" smtClean="0">
                <a:latin typeface="TH Niramit AS" pitchFamily="2" charset="-34"/>
                <a:cs typeface="TH Niramit AS" pitchFamily="2" charset="-34"/>
              </a:rPr>
            </a:br>
            <a:r>
              <a:rPr lang="th-TH" sz="3200" b="1" dirty="0" smtClean="0">
                <a:latin typeface="TH Niramit AS" pitchFamily="2" charset="-34"/>
                <a:cs typeface="TH Niramit AS" pitchFamily="2" charset="-34"/>
              </a:rPr>
              <a:t/>
            </a:r>
            <a:br>
              <a:rPr lang="th-TH" sz="3200" b="1" dirty="0" smtClean="0">
                <a:latin typeface="TH Niramit AS" pitchFamily="2" charset="-34"/>
                <a:cs typeface="TH Niramit AS" pitchFamily="2" charset="-34"/>
              </a:rPr>
            </a:br>
            <a:r>
              <a:rPr lang="en-US" sz="3200" b="1" dirty="0" smtClean="0">
                <a:latin typeface="TH Niramit AS" pitchFamily="2" charset="-34"/>
                <a:cs typeface="TH Niramit AS" pitchFamily="2" charset="-34"/>
              </a:rPr>
              <a:t>2.1 </a:t>
            </a:r>
            <a:r>
              <a:rPr lang="th-TH" sz="3000" b="1" dirty="0" smtClean="0">
                <a:latin typeface="TH Niramit AS" pitchFamily="2" charset="-34"/>
                <a:cs typeface="TH Niramit AS" pitchFamily="2" charset="-34"/>
              </a:rPr>
              <a:t>หลักการเบื้องต้นในการวิจัยเชิงคุณภาพและการจัดกรอบคิดในการวิจัย</a:t>
            </a:r>
            <a:endParaRPr lang="th-TH" sz="3000" b="1" dirty="0"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268760"/>
            <a:ext cx="8712968" cy="532859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th-TH" sz="2800" b="1" dirty="0" smtClean="0">
                <a:solidFill>
                  <a:srgbClr val="00B050"/>
                </a:solidFill>
                <a:latin typeface="TH Niramit AS" pitchFamily="2" charset="-34"/>
                <a:cs typeface="TH Niramit AS" pitchFamily="2" charset="-34"/>
              </a:rPr>
              <a:t>หลักในการมองปรากฏการณ์ทางสังคม </a:t>
            </a:r>
            <a:r>
              <a:rPr lang="th-TH" b="1" dirty="0" smtClean="0">
                <a:latin typeface="TH Niramit AS" pitchFamily="2" charset="-34"/>
                <a:cs typeface="TH Niramit AS" pitchFamily="2" charset="-34"/>
              </a:rPr>
              <a:t> </a:t>
            </a: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สิ่งที่สำคัญของหลักในการมองปรากฏการณ์สังคม คือ</a:t>
            </a:r>
          </a:p>
          <a:p>
            <a:pPr>
              <a:buNone/>
            </a:pP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วิธีการมองปรากฏการณ์และการเลือกทฤษฎีสำหรับทำความเข้าใจกับปรากฏการณ์ที่สลับซับซ้อน โดยนัก</a:t>
            </a:r>
          </a:p>
          <a:p>
            <a:pPr>
              <a:buNone/>
            </a:pP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มานุษยวิทยามี</a:t>
            </a:r>
            <a:r>
              <a:rPr lang="th-TH" u="sng" dirty="0" smtClean="0">
                <a:latin typeface="TH Niramit AS" pitchFamily="2" charset="-34"/>
                <a:cs typeface="TH Niramit AS" pitchFamily="2" charset="-34"/>
              </a:rPr>
              <a:t>หลักการเบื้องต้นที่ใช้เป็นแนวทางในการศึกษาปรากฏการณ์ทางสังคมและนำไปสู่การกำหนด</a:t>
            </a:r>
          </a:p>
          <a:p>
            <a:pPr>
              <a:buNone/>
            </a:pPr>
            <a:r>
              <a:rPr lang="th-TH" u="sng" dirty="0" smtClean="0">
                <a:latin typeface="TH Niramit AS" pitchFamily="2" charset="-34"/>
                <a:cs typeface="TH Niramit AS" pitchFamily="2" charset="-34"/>
              </a:rPr>
              <a:t>กรอบแนวคิด</a:t>
            </a:r>
          </a:p>
          <a:p>
            <a:pPr>
              <a:buNone/>
            </a:pPr>
            <a:r>
              <a:rPr lang="th-TH" b="1" i="1" dirty="0" smtClean="0">
                <a:latin typeface="TH Niramit AS" pitchFamily="2" charset="-34"/>
                <a:cs typeface="TH Niramit AS" pitchFamily="2" charset="-34"/>
              </a:rPr>
              <a:t>ประการแรก  </a:t>
            </a:r>
            <a:r>
              <a:rPr lang="th-TH" b="1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 </a:t>
            </a: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ต้องเข้าใจปรากฏการณ์ทางสังคมและวัฒนธรรมมี </a:t>
            </a:r>
            <a:r>
              <a:rPr lang="en-US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2 </a:t>
            </a: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ระดับ คือ</a:t>
            </a:r>
          </a:p>
          <a:p>
            <a:pPr>
              <a:buNone/>
            </a:pP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ปรากฏการณ์ที่อยู่ในระดับผิวหน้าและปรากฏการณ์ที่อยู่เบื้องหลังของปรากฏการณ์ผิวหน้า</a:t>
            </a:r>
          </a:p>
          <a:p>
            <a:pPr>
              <a:buNone/>
            </a:pPr>
            <a:r>
              <a:rPr lang="th-TH" b="1" i="1" dirty="0" smtClean="0">
                <a:latin typeface="TH Niramit AS" pitchFamily="2" charset="-34"/>
                <a:cs typeface="TH Niramit AS" pitchFamily="2" charset="-34"/>
              </a:rPr>
              <a:t>ประการที่สอง  </a:t>
            </a: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ต้องเข้าใจปรากฏการณ์ทางสังคมมีความซับซ้อน เนื่องจากมีมิติด้านเศรษฐกิจ </a:t>
            </a:r>
          </a:p>
          <a:p>
            <a:pPr>
              <a:buNone/>
            </a:pP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สังคม วัฒนธรรมและการเมืองที่เกี่ยวข้องสัมพันธ์ซึ่งกันและกัน</a:t>
            </a:r>
          </a:p>
          <a:p>
            <a:pPr>
              <a:buNone/>
            </a:pPr>
            <a:r>
              <a:rPr lang="th-TH" b="1" i="1" dirty="0" smtClean="0">
                <a:latin typeface="TH Niramit AS" pitchFamily="2" charset="-34"/>
                <a:cs typeface="TH Niramit AS" pitchFamily="2" charset="-34"/>
              </a:rPr>
              <a:t>ประการที่สาม  </a:t>
            </a: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ต้องตั้งคำถามกับตัวเองเสมอว่า ความเป็นจริงที่เห็นเป็นความจริงของใคร ถ้ายอมรับ</a:t>
            </a:r>
          </a:p>
          <a:p>
            <a:pPr>
              <a:buNone/>
            </a:pP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ว่าความเป็นจริงทางสังคมถูกสร้างและกำหนดโดยคนในสังคม การแสวงหาความจริงและความหมาย</a:t>
            </a:r>
          </a:p>
          <a:p>
            <a:pPr>
              <a:buNone/>
            </a:pP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ก็ต้องอาศัยเกณฑ์หรือรหัสของคนในสังคม เป็นเครื่องตัดสินและช่วยอธิบาย เพื่อให้สะท้อนกับความ</a:t>
            </a:r>
          </a:p>
          <a:p>
            <a:pPr>
              <a:buNone/>
            </a:pP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เป็นจริงในสังคม</a:t>
            </a:r>
          </a:p>
          <a:p>
            <a:pPr>
              <a:buNone/>
            </a:pPr>
            <a:r>
              <a:rPr lang="th-TH" b="1" i="1" dirty="0" smtClean="0">
                <a:latin typeface="TH Niramit AS" pitchFamily="2" charset="-34"/>
                <a:cs typeface="TH Niramit AS" pitchFamily="2" charset="-34"/>
              </a:rPr>
              <a:t>ประการที่สี่  </a:t>
            </a: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การศึกษาการเปลี่ยนแปลงของสังคมและวัฒนธรรมเน้นให้มีการเปรียบเทียบ เพื่อให้เข้าใจว่าการ</a:t>
            </a:r>
          </a:p>
          <a:p>
            <a:pPr>
              <a:buNone/>
            </a:pP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เปลี่ยนแปลงที่เกิดขึ้นในสังคมหนึ่งๆแตกต่างหรือเหมือนกันอย่างไร ซึ่งจะช่วยให้ผู้ศึกษาสามารถหาข้อสรุปเชิง</a:t>
            </a:r>
          </a:p>
          <a:p>
            <a:pPr>
              <a:buNone/>
            </a:pPr>
            <a:r>
              <a:rPr lang="th-TH" dirty="0" smtClean="0">
                <a:solidFill>
                  <a:schemeClr val="tx2"/>
                </a:solidFill>
                <a:latin typeface="TH Niramit AS" pitchFamily="2" charset="-34"/>
                <a:cs typeface="TH Niramit AS" pitchFamily="2" charset="-34"/>
              </a:rPr>
              <a:t>สากลเกี่ยวกับปรากฏการณ์นั้นได้ง่ายขึ้น</a:t>
            </a:r>
          </a:p>
        </p:txBody>
      </p:sp>
      <p:pic>
        <p:nvPicPr>
          <p:cNvPr id="1026" name="Picture 2" descr="C:\Program Files\Microsoft Office\MEDIA\CAGCAT10\j0090070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2420888"/>
            <a:ext cx="720080" cy="8937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648072"/>
          </a:xfrm>
          <a:solidFill>
            <a:schemeClr val="accent1">
              <a:lumMod val="75000"/>
            </a:schemeClr>
          </a:solidFill>
          <a:ln>
            <a:solidFill>
              <a:schemeClr val="accent5"/>
            </a:solidFill>
          </a:ln>
        </p:spPr>
        <p:txBody>
          <a:bodyPr>
            <a:normAutofit fontScale="90000"/>
          </a:bodyPr>
          <a:lstStyle/>
          <a:p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latin typeface="TH Niramit AS" pitchFamily="2" charset="-34"/>
                <a:cs typeface="TH Niramit AS" pitchFamily="2" charset="-34"/>
              </a:rPr>
              <a:t>วิธีการศึกษาเชิงเปรียบเทียบ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latin typeface="TH Niramit AS" pitchFamily="2" charset="-34"/>
              <a:cs typeface="TH Niramit AS" pitchFamily="2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1124744"/>
            <a:ext cx="7772400" cy="4895056"/>
          </a:xfrm>
        </p:spPr>
        <p:txBody>
          <a:bodyPr/>
          <a:lstStyle/>
          <a:p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การเปรียบเทียบโดยการเสือกศึกษาสังคมมากกว่าหนึ่งแห่ง</a:t>
            </a:r>
          </a:p>
          <a:p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การเปรียบเทียบให้เห็นข้อเหมือนหรือข้อแตกต่างกับงานศึกษาที่มีผู้อื่นได้ทำไว้แล้ว</a:t>
            </a:r>
          </a:p>
          <a:p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การเปรียบเทียบโดยให้รายละเอียดเกี่ยวกับ </a:t>
            </a:r>
            <a:r>
              <a:rPr lang="en-US" dirty="0" smtClean="0">
                <a:latin typeface="TH Niramit AS" pitchFamily="2" charset="-34"/>
                <a:cs typeface="TH Niramit AS" pitchFamily="2" charset="-34"/>
              </a:rPr>
              <a:t>“</a:t>
            </a: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บริบท</a:t>
            </a:r>
            <a:r>
              <a:rPr lang="en-US" dirty="0" smtClean="0">
                <a:latin typeface="TH Niramit AS" pitchFamily="2" charset="-34"/>
                <a:cs typeface="TH Niramit AS" pitchFamily="2" charset="-34"/>
              </a:rPr>
              <a:t>” </a:t>
            </a:r>
            <a:r>
              <a:rPr lang="th-TH" dirty="0" smtClean="0">
                <a:latin typeface="TH Niramit AS" pitchFamily="2" charset="-34"/>
                <a:cs typeface="TH Niramit AS" pitchFamily="2" charset="-34"/>
              </a:rPr>
              <a:t>หรือเงื่อนไขของสังคมนั้น</a:t>
            </a:r>
            <a:endParaRPr lang="th-TH" dirty="0">
              <a:latin typeface="TH Niramit AS" pitchFamily="2" charset="-34"/>
              <a:cs typeface="TH Niramit AS" pitchFamily="2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188640"/>
            <a:ext cx="8435280" cy="648072"/>
          </a:xfrm>
          <a:solidFill>
            <a:schemeClr val="accent1">
              <a:lumMod val="75000"/>
            </a:schemeClr>
          </a:solidFill>
          <a:ln>
            <a:solidFill>
              <a:schemeClr val="accent5"/>
            </a:solidFill>
          </a:ln>
        </p:spPr>
        <p:txBody>
          <a:bodyPr>
            <a:normAutofit fontScale="90000"/>
          </a:bodyPr>
          <a:lstStyle/>
          <a:p>
            <a:r>
              <a:rPr lang="en-US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latin typeface="TH Niramit AS" pitchFamily="2" charset="-34"/>
                <a:cs typeface="TH Niramit AS" pitchFamily="2" charset="-34"/>
              </a:rPr>
              <a:t>2.2 </a:t>
            </a:r>
            <a:r>
              <a:rPr lang="th-TH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latin typeface="TH Niramit AS" pitchFamily="2" charset="-34"/>
                <a:cs typeface="TH Niramit AS" pitchFamily="2" charset="-34"/>
              </a:rPr>
              <a:t>หลักการของการวิจัยเชิงคุณภาพในการศึกษาชุมชน</a:t>
            </a:r>
            <a:endParaRPr lang="th-TH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latin typeface="TH Niramit AS" pitchFamily="2" charset="-34"/>
              <a:cs typeface="TH Niramit AS" pitchFamily="2" charset="-34"/>
            </a:endParaRPr>
          </a:p>
        </p:txBody>
      </p:sp>
      <p:pic>
        <p:nvPicPr>
          <p:cNvPr id="2050" name="Picture 2" descr="C:\Program Files\Microsoft Office\MEDIA\CAGCAT10\j0301252.wmf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332656"/>
            <a:ext cx="841635" cy="936104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1520" y="1052736"/>
            <a:ext cx="864096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</a:t>
            </a:r>
            <a:r>
              <a:rPr lang="th-TH" sz="2400" i="1" dirty="0" smtClean="0">
                <a:solidFill>
                  <a:srgbClr val="FFC000"/>
                </a:solidFill>
                <a:latin typeface="TH Niramit AS" pitchFamily="2" charset="-34"/>
                <a:cs typeface="TH Niramit AS" pitchFamily="2" charset="-34"/>
              </a:rPr>
              <a:t>การวิจัยเชิงคุณภาพ เป็นการวิเคราะห์ทางสังคม </a:t>
            </a:r>
            <a:r>
              <a:rPr lang="en-US" sz="2400" i="1" dirty="0" smtClean="0">
                <a:solidFill>
                  <a:srgbClr val="FFC000"/>
                </a:solidFill>
                <a:latin typeface="TH Niramit AS" pitchFamily="2" charset="-34"/>
                <a:cs typeface="TH Niramit AS" pitchFamily="2" charset="-34"/>
              </a:rPr>
              <a:t>(Social Analysis)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สำหรับศึกษาและทำความเข้าใจกับปรากฏการณ์ทางสังคม ไม่ได้เป็นการวิเคราะห์เพื่อหาความสัมพันธ์ของตัวแปร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x 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และ 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Y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โดยอาศัยค่าความสำคัญทางสถิติเป็นเครื่องมือชี้นำหรืออธิบาย แต่อาศัยบริบท ช่วยในการศึกษาความสัมพันธ์ของสังคมและทำความเข้าใจเบื้องต้นกับความสลับซับซ้อนของปรากฏการณ์ทางสังคม และเชื่อมโยงปรากฏการณ์ที่ต้องการจะอธิบาย และอาศัยเครื่องมือในการศึกษาบางประการ นั่นคือทฤษฎีทางสังคมศาสตร์หรือกรอบคิดทางทฤษฎี</a:t>
            </a:r>
          </a:p>
          <a:p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	นักวิจัยเชิงคุณภาพที่ได้รับอิทธิพลทางความคิดจากสำนักปรากฏการณ์นิยม จะมีความคิดพื้นฐานอยู่ว่า ปรากฏการณ์ทางสังคมมีความสลับซับซ้อน หลากหลาย และปรากฏการณ์ทางสังคมที่หลากหลายนี้ เป็นปรากฏการณ์ของความสัมพันธ์ทางสังคมที่มีลักษณะเคลื่อนไหว เปลี่ยนแปลงอยู่เสมอ ดังนั้นถ้าเรามุ่งศึกษาหาเพียงความเหมือนแต่เพียงอย่างเดียว และละทิ้งความหมายออกไปเสีย จะทำให้เราไม่สามารถมองเห็นความแตกต่างของปรากฏการณ์หรือตีความหมายของของปรากฏการณ์นั้นในทัศนะของกลุ่มคนที่แตกต่างกันออกไป นอกจากนี้รูปแบบความสัมพันธ์ทางสังคม</a:t>
            </a:r>
            <a:r>
              <a:rPr lang="en-US" sz="2400" dirty="0" smtClean="0">
                <a:latin typeface="TH Niramit AS" pitchFamily="2" charset="-34"/>
                <a:cs typeface="TH Niramit AS" pitchFamily="2" charset="-34"/>
              </a:rPr>
              <a:t>(Social Organization)</a:t>
            </a:r>
            <a:r>
              <a:rPr lang="th-TH" sz="2400" dirty="0" smtClean="0">
                <a:latin typeface="TH Niramit AS" pitchFamily="2" charset="-34"/>
                <a:cs typeface="TH Niramit AS" pitchFamily="2" charset="-34"/>
              </a:rPr>
              <a:t> จะมีส่วนที่กำหนดและอธิบายพฤติกรรมที่แสดงออกของบุคคล ซึ่งมีความสลับซับซ้อนมาก ดังนั้นพฤติกรรมทางสังคมที่สังเกตเห็นเป็นเรื่องที่เคลื่อนไหว ไมตายตัว ในชุมชนหมู่บ้าน</a:t>
            </a:r>
            <a:endParaRPr lang="th-TH" sz="2400" dirty="0">
              <a:latin typeface="TH Niramit AS" pitchFamily="2" charset="-34"/>
              <a:cs typeface="TH Niramit AS" pitchFamily="2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94F6DB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620E2DF-8DF9-49A0-A6DE-F22EC583640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692</TotalTime>
  <Words>2987</Words>
  <Application>Microsoft Office PowerPoint</Application>
  <PresentationFormat>On-screen Show (4:3)</PresentationFormat>
  <Paragraphs>170</Paragraphs>
  <Slides>25</Slides>
  <Notes>25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Equity</vt:lpstr>
      <vt:lpstr>การกำหนดกรอบคิดในการวิจัยเชิงคุณภาพ</vt:lpstr>
      <vt:lpstr>ลำดับหัวข้อในการนำเสนอ</vt:lpstr>
      <vt:lpstr>1.ทฤษฎีและข้อมูลในการวิจัยเชิงคุณภาพ</vt:lpstr>
      <vt:lpstr>1.ทฤษฎีและข้อมูลในการวิจัยเชิงคุณภาพ - มุมมองของนักวิจัยเชิงคุณภาพ</vt:lpstr>
      <vt:lpstr>1.ทฤษฎีและข้อมูลในการวิจัยเชิงคุณภาพ - มุมมองของนักวิจัยเชิงคุณภาพ</vt:lpstr>
      <vt:lpstr>ความแตกต่างระหว่างการวิจัยเชิงปริมาณและวิจัยเชิงคุณภาพ</vt:lpstr>
      <vt:lpstr>      2.1 หลักการเบื้องต้นในการวิจัยเชิงคุณภาพและการจัดกรอบคิดในการวิจัย</vt:lpstr>
      <vt:lpstr>วิธีการศึกษาเชิงเปรียบเทียบ</vt:lpstr>
      <vt:lpstr>2.2 หลักการของการวิจัยเชิงคุณภาพในการศึกษาชุมชน</vt:lpstr>
      <vt:lpstr>2.2 หลักการของการวิจัยเชิงคุณภาพในการศึกษาชุมชน</vt:lpstr>
      <vt:lpstr>3. ทฤษฎีและข้อสมมติฐานในการกำหนดกรอบคิด</vt:lpstr>
      <vt:lpstr>3. ทฤษฎีและข้อสมมติฐานในการกำหนดกรอบคิด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4. กรอบคิดในการศึกษาชุมชนและการเปลี่ยนแปลง</vt:lpstr>
      <vt:lpstr>Slide 25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การกำหนดกรอบคิดในการวิจัยเชิงคุณภาพ</dc:title>
  <dc:creator>Valued Acer Customer</dc:creator>
  <cp:keywords/>
  <cp:lastModifiedBy>Valued Acer Customer</cp:lastModifiedBy>
  <cp:revision>94</cp:revision>
  <dcterms:created xsi:type="dcterms:W3CDTF">2013-02-12T07:49:33Z</dcterms:created>
  <dcterms:modified xsi:type="dcterms:W3CDTF">2013-02-14T13:00:02Z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TC103367879990</vt:lpwstr>
  </property>
</Properties>
</file>