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6" r:id="rId3"/>
    <p:sldId id="257" r:id="rId4"/>
    <p:sldId id="258" r:id="rId5"/>
    <p:sldId id="259" r:id="rId6"/>
    <p:sldId id="261" r:id="rId7"/>
    <p:sldId id="260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3" autoAdjust="0"/>
    <p:restoredTop sz="94624" autoAdjust="0"/>
  </p:normalViewPr>
  <p:slideViewPr>
    <p:cSldViewPr>
      <p:cViewPr varScale="1">
        <p:scale>
          <a:sx n="74" d="100"/>
          <a:sy n="74" d="100"/>
        </p:scale>
        <p:origin x="-10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CBFAA7B-9786-4C28-8A26-76D9420ABBB6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0CEC34E-C00A-456E-A50A-4388CDB900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AA7B-9786-4C28-8A26-76D9420ABBB6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EC34E-C00A-456E-A50A-4388CDB900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AA7B-9786-4C28-8A26-76D9420ABBB6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EC34E-C00A-456E-A50A-4388CDB900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CBFAA7B-9786-4C28-8A26-76D9420ABBB6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0CEC34E-C00A-456E-A50A-4388CDB900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CBFAA7B-9786-4C28-8A26-76D9420ABBB6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0CEC34E-C00A-456E-A50A-4388CDB900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AA7B-9786-4C28-8A26-76D9420ABBB6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EC34E-C00A-456E-A50A-4388CDB900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AA7B-9786-4C28-8A26-76D9420ABBB6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EC34E-C00A-456E-A50A-4388CDB900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CBFAA7B-9786-4C28-8A26-76D9420ABBB6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0CEC34E-C00A-456E-A50A-4388CDB900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AA7B-9786-4C28-8A26-76D9420ABBB6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EC34E-C00A-456E-A50A-4388CDB900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CBFAA7B-9786-4C28-8A26-76D9420ABBB6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0CEC34E-C00A-456E-A50A-4388CDB900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CBFAA7B-9786-4C28-8A26-76D9420ABBB6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0CEC34E-C00A-456E-A50A-4388CDB900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CBFAA7B-9786-4C28-8A26-76D9420ABBB6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0CEC34E-C00A-456E-A50A-4388CDB900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news.mthai.com/wp-content/uploads/2012/12/30794-446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838200"/>
            <a:ext cx="8382000" cy="571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76400"/>
          </a:xfrm>
        </p:spPr>
        <p:txBody>
          <a:bodyPr>
            <a:noAutofit/>
          </a:bodyPr>
          <a:lstStyle/>
          <a:p>
            <a:r>
              <a:rPr lang="th-TH" sz="36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วันออกพรรษา</a:t>
            </a:r>
            <a:br>
              <a:rPr lang="th-TH" sz="36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th-TH" sz="36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คือ วันครบกำหนดที่ภิกษุสงฆ์อยู่ประจำที่ครบ ๓ เดือน เรียกอีกอย่างว่า </a:t>
            </a:r>
            <a:br>
              <a:rPr lang="th-TH" sz="36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th-TH" sz="36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“วันปวารณา” </a:t>
            </a:r>
            <a:endParaRPr lang="en-US" sz="3600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4873752"/>
          </a:xfrm>
        </p:spPr>
        <p:txBody>
          <a:bodyPr>
            <a:normAutofit/>
          </a:bodyPr>
          <a:lstStyle/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การทำปวารณา คือ การที่สงฆ์เปิดโอกาส ให้สงฆ์ตักเตือนกันเองได้  ว่าสามเดือนที่ผ่านมาทำผิดอะไรไปบ้าง ตั้งแต่พระเถระ จนถึง พระที่บวชใหม่</a:t>
            </a:r>
          </a:p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มีประเพณีที่เรียกว่า “ตักบาตรเทโว” ย่อมาจากเทโวโรหณะ หรือพระพุทธเจ้าเสด็จลงจากสวรรค์(ชั้นดาวดึงส์)หลังจากที่เสด็จขึ้นไปจำพรรษาบนสวรรค์เป็นเวลา ๓ เดือนเพื่อโปรดพระมารดา</a:t>
            </a:r>
          </a:p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มีประเพณี ทอดกฐิน</a:t>
            </a:r>
            <a:endParaRPr lang="en-US" sz="3200" b="1" dirty="0"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4" name="Picture 3" descr="ดาวน์โหลด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8200" y="4191000"/>
            <a:ext cx="4138314" cy="251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ดาวน์โหลด (2)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276600" y="0"/>
            <a:ext cx="2371725" cy="271054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4" descr="ดาวน์โหลด (1)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457200"/>
            <a:ext cx="2860004" cy="26622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 descr="6546545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1093" y="0"/>
            <a:ext cx="3452907" cy="30194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 descr="6546545656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81687" y="2943225"/>
            <a:ext cx="3262313" cy="39147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 descr="646846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5800" y="3124200"/>
            <a:ext cx="4840941" cy="3352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7467600" cy="1143000"/>
          </a:xfrm>
        </p:spPr>
        <p:txBody>
          <a:bodyPr/>
          <a:lstStyle/>
          <a:p>
            <a:pPr algn="ctr"/>
            <a:r>
              <a:rPr lang="th-TH" sz="60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การบ้าน</a:t>
            </a:r>
            <a:endParaRPr lang="en-US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143000"/>
            <a:ext cx="8610600" cy="4873752"/>
          </a:xfrm>
        </p:spPr>
        <p:txBody>
          <a:bodyPr/>
          <a:lstStyle/>
          <a:p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๑.จงบอกถึง ประวัติที่มา ของประเพณีดังต่อไปนี้</a:t>
            </a:r>
          </a:p>
          <a:p>
            <a:pPr lvl="1"/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ตักบาตรเทโว</a:t>
            </a:r>
          </a:p>
          <a:p>
            <a:pPr lvl="1"/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แห่เทียนพรรษา</a:t>
            </a:r>
          </a:p>
          <a:p>
            <a:pPr lvl="1"/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ทอดกฐิน</a:t>
            </a:r>
          </a:p>
          <a:p>
            <a:pPr lvl="1"/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ถวายผ้าอาบน้ำฝน</a:t>
            </a:r>
          </a:p>
          <a:p>
            <a:pPr lvl="1"/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เข้าพรรษา</a:t>
            </a:r>
          </a:p>
          <a:p>
            <a:pPr lvl="1">
              <a:buNone/>
            </a:pP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๒. ให้ความหมายของคำศัพท์ต่อไปนี้ </a:t>
            </a:r>
          </a:p>
          <a:p>
            <a:pPr lvl="1">
              <a:buNone/>
            </a:pP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ตักบาตรเทโว    ปวารณา   พระปาฏิโมกข์   วันเข้าพรรษา  วันมาฆบูชา  วันวิสาขบูชา</a:t>
            </a:r>
          </a:p>
          <a:p>
            <a:pPr lvl="1">
              <a:buNone/>
            </a:pP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วันอาสาฬหบูชา  วันออกพรรษา</a:t>
            </a:r>
          </a:p>
          <a:p>
            <a:pPr lvl="1"/>
            <a:endParaRPr lang="en-US" sz="2800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800"/>
            <a:ext cx="6172200" cy="4027962"/>
          </a:xfrm>
        </p:spPr>
        <p:txBody>
          <a:bodyPr/>
          <a:lstStyle/>
          <a:p>
            <a:pPr algn="ctr"/>
            <a:r>
              <a:rPr lang="th-TH" sz="72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วันสำคัญทางพระพุทธศาสนา</a:t>
            </a:r>
            <a:endParaRPr lang="en-US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th-TH" sz="32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ชั้นมัธยมศึกษาปีที่ ๓</a:t>
            </a:r>
            <a:endParaRPr lang="en-US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3200" dirty="0" smtClean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วันสำคัญทางพระพุทธศาสนา </a:t>
            </a:r>
            <a:r>
              <a:rPr lang="th-TH" sz="32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หมายถึง </a:t>
            </a:r>
            <a:r>
              <a:rPr lang="th-TH" sz="3200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วันที่เกี่ยวกับพระพุทธเจ้า </a:t>
            </a:r>
            <a:r>
              <a:rPr lang="th-TH" sz="3200" dirty="0" smtClean="0">
                <a:solidFill>
                  <a:srgbClr val="0070C0"/>
                </a:solidFill>
                <a:latin typeface="Angsana New" pitchFamily="18" charset="-34"/>
                <a:cs typeface="Angsana New" pitchFamily="18" charset="-34"/>
              </a:rPr>
              <a:t>พระธรรม </a:t>
            </a:r>
            <a:r>
              <a:rPr lang="th-TH" sz="3200" dirty="0" smtClean="0">
                <a:solidFill>
                  <a:srgbClr val="7030A0"/>
                </a:solidFill>
                <a:latin typeface="Angsana New" pitchFamily="18" charset="-34"/>
                <a:cs typeface="Angsana New" pitchFamily="18" charset="-34"/>
              </a:rPr>
              <a:t>พระสงฆ์</a:t>
            </a:r>
            <a:r>
              <a:rPr lang="th-TH" sz="32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200" dirty="0" smtClean="0">
                <a:solidFill>
                  <a:srgbClr val="0070C0"/>
                </a:solidFill>
                <a:latin typeface="Angsana New" pitchFamily="18" charset="-34"/>
                <a:cs typeface="Angsana New" pitchFamily="18" charset="-34"/>
              </a:rPr>
              <a:t>ซึ่งมีหลักธรรมที่เป็นประโยชน์แฝงอยู่</a:t>
            </a:r>
            <a:endParaRPr lang="en-US" dirty="0">
              <a:solidFill>
                <a:srgbClr val="0070C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ในปัจจุบันจัด วันสำคัญทางพระพุทธศาสนา </a:t>
            </a:r>
            <a:r>
              <a:rPr lang="th-TH" sz="3200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ไว้ ๕ วัน</a:t>
            </a: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ด้วยกัน คือ </a:t>
            </a:r>
          </a:p>
          <a:p>
            <a:pPr>
              <a:buNone/>
            </a:pPr>
            <a:r>
              <a:rPr lang="th-TH" dirty="0" smtClean="0"/>
              <a:t>		</a:t>
            </a:r>
            <a:r>
              <a:rPr lang="th-TH" sz="3600" u="sng" dirty="0" smtClean="0">
                <a:solidFill>
                  <a:srgbClr val="7030A0"/>
                </a:solidFill>
                <a:latin typeface="Angsana New" pitchFamily="18" charset="-34"/>
                <a:cs typeface="Angsana New" pitchFamily="18" charset="-34"/>
              </a:rPr>
              <a:t>๑. วันมาฆบูชา</a:t>
            </a:r>
          </a:p>
          <a:p>
            <a:pPr>
              <a:buNone/>
            </a:pP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		</a:t>
            </a:r>
            <a:r>
              <a:rPr lang="th-TH" sz="3600" u="sng" dirty="0" smtClean="0">
                <a:solidFill>
                  <a:srgbClr val="00B050"/>
                </a:solidFill>
                <a:latin typeface="Angsana New" pitchFamily="18" charset="-34"/>
                <a:cs typeface="Angsana New" pitchFamily="18" charset="-34"/>
              </a:rPr>
              <a:t>๒.วันวิสาขบูชา</a:t>
            </a:r>
          </a:p>
          <a:p>
            <a:pPr>
              <a:buNone/>
            </a:pP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		</a:t>
            </a:r>
            <a:r>
              <a:rPr lang="th-TH" sz="3600" u="sng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๓.วันอาสาฬหบูชา</a:t>
            </a:r>
          </a:p>
          <a:p>
            <a:pPr>
              <a:buNone/>
            </a:pP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		</a:t>
            </a:r>
            <a:r>
              <a:rPr lang="th-TH" sz="3600" u="sng" dirty="0" smtClean="0">
                <a:solidFill>
                  <a:srgbClr val="7030A0"/>
                </a:solidFill>
                <a:latin typeface="Angsana New" pitchFamily="18" charset="-34"/>
                <a:cs typeface="Angsana New" pitchFamily="18" charset="-34"/>
              </a:rPr>
              <a:t>๔.วันเข้าพรรษา</a:t>
            </a:r>
          </a:p>
          <a:p>
            <a:pPr>
              <a:buNone/>
            </a:pP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		</a:t>
            </a:r>
            <a:r>
              <a:rPr lang="th-TH" sz="3600" u="sng" dirty="0" smtClean="0">
                <a:solidFill>
                  <a:schemeClr val="accent1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๕.วันออกพรรษา</a:t>
            </a:r>
            <a:endParaRPr lang="en-US" sz="3600" u="sng" dirty="0">
              <a:solidFill>
                <a:schemeClr val="accent1">
                  <a:lumMod val="75000"/>
                </a:schemeClr>
              </a:solidFill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4" name="Picture 3" descr="465484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2667000"/>
            <a:ext cx="3014663" cy="37495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05800" cy="1417638"/>
          </a:xfrm>
        </p:spPr>
        <p:txBody>
          <a:bodyPr>
            <a:normAutofit/>
          </a:bodyPr>
          <a:lstStyle/>
          <a:p>
            <a:r>
              <a:rPr lang="th-TH" sz="40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วันมาฆบูชา</a:t>
            </a:r>
            <a:br>
              <a:rPr lang="th-TH" sz="40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th-TH" sz="40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แปลว่า </a:t>
            </a:r>
            <a:r>
              <a:rPr lang="th-TH" sz="4000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บูชาในเดือนมาฆะ </a:t>
            </a:r>
            <a:r>
              <a:rPr lang="th-TH" sz="4000" dirty="0" smtClean="0">
                <a:solidFill>
                  <a:srgbClr val="0070C0"/>
                </a:solidFill>
                <a:latin typeface="Angsana New" pitchFamily="18" charset="-34"/>
                <a:cs typeface="Angsana New" pitchFamily="18" charset="-34"/>
              </a:rPr>
              <a:t>(ตรงกับวันขึ้น ๑๕ ค่ำเดือน ๓)</a:t>
            </a:r>
            <a:endParaRPr lang="en-US" sz="3200" dirty="0">
              <a:solidFill>
                <a:srgbClr val="0070C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371600"/>
            <a:ext cx="8610600" cy="5102352"/>
          </a:xfrm>
        </p:spPr>
        <p:txBody>
          <a:bodyPr>
            <a:normAutofit/>
          </a:bodyPr>
          <a:lstStyle/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เป็นวันที่มีเหตุการณ์</a:t>
            </a:r>
            <a:r>
              <a:rPr lang="th-TH" sz="3200" b="1" dirty="0" smtClean="0">
                <a:solidFill>
                  <a:srgbClr val="0070C0"/>
                </a:solidFill>
                <a:latin typeface="Angsana New" pitchFamily="18" charset="-34"/>
                <a:cs typeface="Angsana New" pitchFamily="18" charset="-34"/>
              </a:rPr>
              <a:t>สำคัญ ๔ อย่าง เรียกอีกอย่างว่า </a:t>
            </a:r>
            <a:r>
              <a:rPr lang="th-TH" sz="32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“จาตุรงคสันนิบาต”</a:t>
            </a:r>
          </a:p>
          <a:p>
            <a:pPr lvl="1"/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๑.พระสงฆ์ ๑,๒๕๐ รูป มาประชุมกันโดยมิได้นัดหมาย</a:t>
            </a:r>
          </a:p>
          <a:p>
            <a:pPr lvl="1"/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๒.พระสงฆ์ทั้งหมดเป็นพระอรหันต์ทั้งหมด</a:t>
            </a:r>
          </a:p>
          <a:p>
            <a:pPr lvl="1"/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๓.พระสงฆ์ทั้งหมดได้รับการบวชจากพระพุทธเจ้า</a:t>
            </a:r>
          </a:p>
          <a:p>
            <a:pPr lvl="1">
              <a:buNone/>
            </a:pP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 (เอหิภิกขุอุปสัมปทา)</a:t>
            </a:r>
          </a:p>
          <a:p>
            <a:pPr lvl="1"/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๔.เป็นวันที่ดวงจันทร์เสวยมาฆฤกษ์</a:t>
            </a:r>
          </a:p>
          <a:p>
            <a:pPr lvl="1">
              <a:buNone/>
            </a:pP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เป็น</a:t>
            </a: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วันที่พระพุทธเจ้าทรงแสดง </a:t>
            </a:r>
            <a:r>
              <a:rPr lang="th-TH" sz="3200" b="1" dirty="0" smtClean="0">
                <a:solidFill>
                  <a:srgbClr val="7030A0"/>
                </a:solidFill>
                <a:latin typeface="Angsana New" pitchFamily="18" charset="-34"/>
                <a:cs typeface="Angsana New" pitchFamily="18" charset="-34"/>
              </a:rPr>
              <a:t>โอวาทปาฏิโมกข์ </a:t>
            </a:r>
          </a:p>
        </p:txBody>
      </p:sp>
      <p:pic>
        <p:nvPicPr>
          <p:cNvPr id="4" name="Picture 3" descr="484514216469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7895" y="2819400"/>
            <a:ext cx="2397210" cy="3200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th-TH" sz="3600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วันวิสาขบูชา</a:t>
            </a:r>
            <a:r>
              <a:rPr lang="th-TH" sz="36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/>
            </a:r>
            <a:br>
              <a:rPr lang="th-TH" sz="36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th-TH" sz="36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แปลว่า การบูชาในเดือนวิสาขะ </a:t>
            </a:r>
            <a:r>
              <a:rPr lang="th-TH" sz="3600" dirty="0" smtClean="0">
                <a:solidFill>
                  <a:srgbClr val="0070C0"/>
                </a:solidFill>
                <a:latin typeface="Angsana New" pitchFamily="18" charset="-34"/>
                <a:cs typeface="Angsana New" pitchFamily="18" charset="-34"/>
              </a:rPr>
              <a:t>ตรงกับวันขึ้น ๑๕ ค่ำเดือน ๖</a:t>
            </a:r>
            <a:endParaRPr lang="en-US" dirty="0">
              <a:solidFill>
                <a:srgbClr val="0070C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219200"/>
            <a:ext cx="9144000" cy="5410200"/>
          </a:xfrm>
        </p:spPr>
        <p:txBody>
          <a:bodyPr>
            <a:normAutofit/>
          </a:bodyPr>
          <a:lstStyle/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เหตุการณ์สำคัญ</a:t>
            </a:r>
          </a:p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เป็นวันที่พระพุทธเจ้า </a:t>
            </a:r>
            <a:r>
              <a:rPr lang="th-TH" sz="3200" b="1" dirty="0" smtClean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ทรง </a:t>
            </a:r>
            <a:r>
              <a:rPr lang="th-TH" sz="3200" b="1" dirty="0" smtClean="0">
                <a:solidFill>
                  <a:srgbClr val="0070C0"/>
                </a:solidFill>
                <a:latin typeface="Angsana New" pitchFamily="18" charset="-34"/>
                <a:cs typeface="Angsana New" pitchFamily="18" charset="-34"/>
              </a:rPr>
              <a:t>ประสูติ</a:t>
            </a:r>
            <a:r>
              <a:rPr lang="th-TH" sz="3200" b="1" dirty="0" smtClean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 ตรัส</a:t>
            </a:r>
            <a:r>
              <a:rPr lang="th-TH" sz="3200" b="1" dirty="0" smtClean="0">
                <a:solidFill>
                  <a:srgbClr val="7030A0"/>
                </a:solidFill>
                <a:latin typeface="Angsana New" pitchFamily="18" charset="-34"/>
                <a:cs typeface="Angsana New" pitchFamily="18" charset="-34"/>
              </a:rPr>
              <a:t>รู้ และปรินิพพาน </a:t>
            </a:r>
            <a:r>
              <a:rPr lang="th-TH" sz="3200" b="1" dirty="0" smtClean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ในวันเดียวกัน</a:t>
            </a:r>
          </a:p>
          <a:p>
            <a:r>
              <a:rPr lang="th-TH" sz="3200" b="1" dirty="0" smtClean="0">
                <a:solidFill>
                  <a:srgbClr val="00B050"/>
                </a:solidFill>
                <a:latin typeface="Angsana New" pitchFamily="18" charset="-34"/>
                <a:cs typeface="Angsana New" pitchFamily="18" charset="-34"/>
              </a:rPr>
              <a:t>พุทธกิจ (กิจวัตรประจำวัน) ที่พระพุทธเจ้าทรงกระทำตลอด ๔๕ ปี</a:t>
            </a:r>
          </a:p>
          <a:p>
            <a:pPr>
              <a:buNone/>
            </a:pPr>
            <a:r>
              <a:rPr lang="th-TH" sz="3200" b="1" dirty="0" smtClean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3200" b="1" dirty="0" smtClean="0">
                <a:solidFill>
                  <a:srgbClr val="0070C0"/>
                </a:solidFill>
                <a:latin typeface="Angsana New" pitchFamily="18" charset="-34"/>
                <a:cs typeface="Angsana New" pitchFamily="18" charset="-34"/>
              </a:rPr>
              <a:t>๑.ตอนเช้า ออกบิณฑบาตโปรดสัตว์ หรือแสดงธรรมให้ผู้เห็นผิด</a:t>
            </a:r>
          </a:p>
          <a:p>
            <a:pPr>
              <a:buNone/>
            </a:pPr>
            <a:r>
              <a:rPr lang="th-TH" sz="3200" b="1" dirty="0" smtClean="0">
                <a:solidFill>
                  <a:srgbClr val="0070C0"/>
                </a:solidFill>
                <a:latin typeface="Angsana New" pitchFamily="18" charset="-34"/>
                <a:cs typeface="Angsana New" pitchFamily="18" charset="-34"/>
              </a:rPr>
              <a:t>	๒.ตอนบ่าย แสดงธรรมให้กับคนที่มาเฝ้า</a:t>
            </a:r>
          </a:p>
          <a:p>
            <a:pPr>
              <a:buNone/>
            </a:pPr>
            <a:r>
              <a:rPr lang="th-TH" sz="3200" b="1" dirty="0" smtClean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3200" b="1" dirty="0" smtClean="0">
                <a:solidFill>
                  <a:srgbClr val="7030A0"/>
                </a:solidFill>
                <a:latin typeface="Angsana New" pitchFamily="18" charset="-34"/>
                <a:cs typeface="Angsana New" pitchFamily="18" charset="-34"/>
              </a:rPr>
              <a:t>๓.ตอนเย็น ให้โอวาทแก่ภิกษุสงฆ์</a:t>
            </a:r>
          </a:p>
          <a:p>
            <a:pPr>
              <a:buNone/>
            </a:pPr>
            <a:r>
              <a:rPr lang="th-TH" sz="3200" b="1" dirty="0" smtClean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itchFamily="18" charset="-34"/>
                <a:cs typeface="Angsana New" pitchFamily="18" charset="-34"/>
              </a:rPr>
              <a:t>๔.ตอนเที่ยงคืน ทรงแก้ปัญหาเทวดา(ตอบปัญหาเทวดา) ปัญหาชีวิตและปัญหาธรรม</a:t>
            </a:r>
          </a:p>
          <a:p>
            <a:pPr>
              <a:buNone/>
            </a:pPr>
            <a:r>
              <a:rPr lang="th-TH" sz="3200" b="1" dirty="0" smtClean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๕.ตอนเช้ามืด พิจารณาสัตว์โลกที่จะพอเสด็จไปโปรดได้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6545648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6467475" y="3545469"/>
            <a:ext cx="2676525" cy="33125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 descr="images (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1828800"/>
            <a:ext cx="2552700" cy="32164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 descr="v_visakabucha 3 (1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3200400" cy="39578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6"/>
          <p:cNvSpPr/>
          <p:nvPr/>
        </p:nvSpPr>
        <p:spPr>
          <a:xfrm>
            <a:off x="304800" y="4798874"/>
            <a:ext cx="7010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วันวิสาขบูชานี้ </a:t>
            </a:r>
            <a:r>
              <a:rPr lang="th-TH" sz="3600" b="1" dirty="0" smtClean="0">
                <a:solidFill>
                  <a:srgbClr val="7030A0"/>
                </a:solidFill>
                <a:latin typeface="Angsana New" pitchFamily="18" charset="-34"/>
                <a:cs typeface="Angsana New" pitchFamily="18" charset="-34"/>
              </a:rPr>
              <a:t>ถือว่าเป็น</a:t>
            </a:r>
            <a:r>
              <a:rPr lang="th-TH" sz="3600" b="1" dirty="0" smtClean="0">
                <a:solidFill>
                  <a:srgbClr val="0070C0"/>
                </a:solidFill>
                <a:latin typeface="Angsana New" pitchFamily="18" charset="-34"/>
                <a:cs typeface="Angsana New" pitchFamily="18" charset="-34"/>
              </a:rPr>
              <a:t>วันสำคัญสากลของโลก </a:t>
            </a:r>
            <a:r>
              <a:rPr lang="th-TH" sz="3600" b="1" dirty="0" smtClean="0">
                <a:solidFill>
                  <a:srgbClr val="7030A0"/>
                </a:solidFill>
                <a:latin typeface="Angsana New" pitchFamily="18" charset="-34"/>
                <a:cs typeface="Angsana New" pitchFamily="18" charset="-34"/>
              </a:rPr>
              <a:t>(</a:t>
            </a:r>
            <a:r>
              <a:rPr lang="en-US" sz="3600" b="1" dirty="0" smtClean="0">
                <a:solidFill>
                  <a:srgbClr val="7030A0"/>
                </a:solidFill>
                <a:latin typeface="Angsana New" pitchFamily="18" charset="-34"/>
                <a:cs typeface="Angsana New" pitchFamily="18" charset="-34"/>
              </a:rPr>
              <a:t>International Recognition of The Day of </a:t>
            </a:r>
            <a:r>
              <a:rPr lang="en-US" sz="3600" b="1" dirty="0" err="1" smtClean="0">
                <a:solidFill>
                  <a:srgbClr val="7030A0"/>
                </a:solidFill>
                <a:latin typeface="Angsana New" pitchFamily="18" charset="-34"/>
                <a:cs typeface="Angsana New" pitchFamily="18" charset="-34"/>
              </a:rPr>
              <a:t>Vesak</a:t>
            </a:r>
            <a:r>
              <a:rPr lang="th-TH" sz="3600" b="1" dirty="0" smtClean="0">
                <a:solidFill>
                  <a:srgbClr val="7030A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>
              <a:buNone/>
            </a:pPr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ตามประกาศขององค์การสหประชาชาติ </a:t>
            </a:r>
            <a:endParaRPr lang="en-US" sz="36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68484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2314222" cy="3124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 descr="48488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3124200"/>
            <a:ext cx="2305122" cy="31575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 descr="648488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1800" y="228600"/>
            <a:ext cx="2281237" cy="31411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 descr="48452424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1200" y="0"/>
            <a:ext cx="2743200" cy="37097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 descr="484631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0400" y="3381375"/>
            <a:ext cx="2483304" cy="34766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 descr="654684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43599" y="3657601"/>
            <a:ext cx="2507991" cy="3200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15400" cy="1417638"/>
          </a:xfrm>
        </p:spPr>
        <p:txBody>
          <a:bodyPr>
            <a:noAutofit/>
          </a:bodyPr>
          <a:lstStyle/>
          <a:p>
            <a:r>
              <a:rPr lang="th-TH" sz="3600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วันอาสาฬหบูชา</a:t>
            </a:r>
            <a:br>
              <a:rPr lang="th-TH" sz="3600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th-TH" sz="3600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แปลว่า การบูชาในเดือนอาสาฬหะ ตรงกับวันขึ้น ๑๕ ค่ำเดือน ๘</a:t>
            </a:r>
            <a:endParaRPr lang="en-US" sz="3600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371600"/>
            <a:ext cx="8686800" cy="5486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๑.เป็นวันที่พระพุทธเจ้าทรงแสดง ธรรมเทศนากัณฑ์แรก ชื่อว่า “ธัมมจักกัปปวัตนสูตร” (ธัมมจักกัปปวัตนสูตรมีหัวใจสำคัญ คือ อริยสัจ ๔)กับพวกปัญจวัคคีย์       ในกลุ่มปัญจวัคคีย์มี โกณทัญญะเป็นหัวหน้า </a:t>
            </a:r>
          </a:p>
          <a:p>
            <a:pPr>
              <a:buNone/>
            </a:pPr>
            <a:r>
              <a:rPr lang="th-TH" sz="3200" b="1" dirty="0" smtClean="0">
                <a:solidFill>
                  <a:srgbClr val="0070C0"/>
                </a:solidFill>
                <a:latin typeface="Angsana New" pitchFamily="18" charset="-34"/>
                <a:cs typeface="Angsana New" pitchFamily="18" charset="-34"/>
              </a:rPr>
              <a:t>๒. เป็นวันที่มีคนรู้ตาม(เข้าใจ) ธรรมะของ</a:t>
            </a:r>
          </a:p>
          <a:p>
            <a:pPr>
              <a:buNone/>
            </a:pPr>
            <a:r>
              <a:rPr lang="th-TH" sz="3200" b="1" dirty="0" smtClean="0">
                <a:solidFill>
                  <a:srgbClr val="0070C0"/>
                </a:solidFill>
                <a:latin typeface="Angsana New" pitchFamily="18" charset="-34"/>
                <a:cs typeface="Angsana New" pitchFamily="18" charset="-34"/>
              </a:rPr>
              <a:t>พุทธองค์เป็นคนแรก คือ โกณทัญญะ ต่อมาเป็น</a:t>
            </a:r>
          </a:p>
          <a:p>
            <a:pPr>
              <a:buNone/>
            </a:pPr>
            <a:r>
              <a:rPr lang="th-TH" sz="3200" b="1" dirty="0" smtClean="0">
                <a:solidFill>
                  <a:srgbClr val="0070C0"/>
                </a:solidFill>
                <a:latin typeface="Angsana New" pitchFamily="18" charset="-34"/>
                <a:cs typeface="Angsana New" pitchFamily="18" charset="-34"/>
              </a:rPr>
              <a:t>พระอัญญาโกณฑัญญะ(พระอัญญาโกณฑัญญะ </a:t>
            </a:r>
          </a:p>
          <a:p>
            <a:pPr>
              <a:buNone/>
            </a:pPr>
            <a:r>
              <a:rPr lang="th-TH" sz="3200" b="1" dirty="0" smtClean="0">
                <a:solidFill>
                  <a:srgbClr val="0070C0"/>
                </a:solidFill>
                <a:latin typeface="Angsana New" pitchFamily="18" charset="-34"/>
                <a:cs typeface="Angsana New" pitchFamily="18" charset="-34"/>
              </a:rPr>
              <a:t>เป็นพระสงฆ์องค์แรกในพระพุทธศาสนา)</a:t>
            </a:r>
          </a:p>
          <a:p>
            <a:pPr>
              <a:buNone/>
            </a:pPr>
            <a:r>
              <a:rPr lang="th-TH" sz="32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๓.เป็นวันที่ มีพระรัตนตรัย ครบสมบูรณ์ ๓ ประการ</a:t>
            </a:r>
          </a:p>
          <a:p>
            <a:pPr>
              <a:buNone/>
            </a:pPr>
            <a:r>
              <a:rPr lang="th-TH" sz="32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คือ พระพุทธ พระธรรม และ พระสงฆ์</a:t>
            </a:r>
            <a:endParaRPr lang="en-US" sz="3200" b="1" dirty="0">
              <a:solidFill>
                <a:srgbClr val="FF0000"/>
              </a:solidFill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4" name="Picture 3" descr="images (14).jpg"/>
          <p:cNvPicPr>
            <a:picLocks noChangeAspect="1"/>
          </p:cNvPicPr>
          <p:nvPr/>
        </p:nvPicPr>
        <p:blipFill>
          <a:blip r:embed="rId2"/>
          <a:srcRect l="16639" t="249" r="16374"/>
          <a:stretch>
            <a:fillRect/>
          </a:stretch>
        </p:blipFill>
        <p:spPr>
          <a:xfrm>
            <a:off x="5715000" y="3048000"/>
            <a:ext cx="3429000" cy="381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15400" cy="1981200"/>
          </a:xfrm>
        </p:spPr>
        <p:txBody>
          <a:bodyPr>
            <a:normAutofit fontScale="90000"/>
          </a:bodyPr>
          <a:lstStyle/>
          <a:p>
            <a:r>
              <a:rPr lang="th-TH" sz="36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วันเข้าพรรษา  </a:t>
            </a:r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วันเข้าพรรษาคือตั้งแต่แรม 1 ค่ำเดือน 8 จนถึงขึ้น 15 ค่ำเดือน 11</a:t>
            </a:r>
            <a:r>
              <a:rPr lang="th-TH" sz="36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/>
            </a:r>
            <a:br>
              <a:rPr lang="th-TH" sz="36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th-TH" sz="3600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คือ เริ่มฤดูที่ทรงบัญญัติให้พระภิกษุสงฆ์อยู่ประจำที่เป็นเวลา ๓ เดือน</a:t>
            </a:r>
            <a:r>
              <a:rPr lang="th-TH" sz="36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/>
            </a:r>
            <a:br>
              <a:rPr lang="th-TH" sz="36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th-TH" sz="3600" dirty="0" smtClean="0">
                <a:solidFill>
                  <a:srgbClr val="00B050"/>
                </a:solidFill>
                <a:latin typeface="Angsana New" pitchFamily="18" charset="-34"/>
                <a:cs typeface="Angsana New" pitchFamily="18" charset="-34"/>
              </a:rPr>
              <a:t>เพื่อศึกษาพระธรรม</a:t>
            </a:r>
            <a:endParaRPr lang="en-US" dirty="0">
              <a:solidFill>
                <a:srgbClr val="00B05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828800"/>
            <a:ext cx="8763000" cy="5029200"/>
          </a:xfrm>
        </p:spPr>
        <p:txBody>
          <a:bodyPr>
            <a:normAutofit/>
          </a:bodyPr>
          <a:lstStyle/>
          <a:p>
            <a:r>
              <a:rPr lang="th-TH" sz="3200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เราเรียก การอยู่ประจำที่ตลอด ๓ เดือนนั้นว่า </a:t>
            </a:r>
            <a:r>
              <a:rPr lang="th-TH" sz="3200" dirty="0" smtClean="0">
                <a:solidFill>
                  <a:srgbClr val="00B050"/>
                </a:solidFill>
                <a:latin typeface="Angsana New" pitchFamily="18" charset="-34"/>
                <a:cs typeface="Angsana New" pitchFamily="18" charset="-34"/>
              </a:rPr>
              <a:t>“จำพรรษา”</a:t>
            </a:r>
          </a:p>
          <a:p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แต่ก็มีข้อยกเว้นอยู่ว่า “ถ้ามีกิจที่จำเป็นสามารถไปค้างคืนได้ </a:t>
            </a:r>
            <a:r>
              <a:rPr lang="th-TH" sz="3200" dirty="0" smtClean="0">
                <a:solidFill>
                  <a:srgbClr val="0070C0"/>
                </a:solidFill>
                <a:latin typeface="Angsana New" pitchFamily="18" charset="-34"/>
                <a:cs typeface="Angsana New" pitchFamily="18" charset="-34"/>
              </a:rPr>
              <a:t>เป็นเวลา ๗ วันเท่านั้น </a:t>
            </a: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เรียกว่า </a:t>
            </a:r>
            <a:r>
              <a:rPr lang="th-TH" sz="3200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“สัตตาหะ”</a:t>
            </a: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 หากอยู่เกินเจ็ดวัน </a:t>
            </a:r>
            <a:r>
              <a:rPr lang="th-TH" sz="3200" dirty="0" smtClean="0">
                <a:solidFill>
                  <a:srgbClr val="7030A0"/>
                </a:solidFill>
                <a:latin typeface="Angsana New" pitchFamily="18" charset="-34"/>
                <a:cs typeface="Angsana New" pitchFamily="18" charset="-34"/>
              </a:rPr>
              <a:t>เรียกว่า พรรษาขาด</a:t>
            </a:r>
          </a:p>
          <a:p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ในฤดูเข้าพรรษานี้ นิยมถวาย</a:t>
            </a:r>
            <a:r>
              <a:rPr lang="th-TH" sz="3200" dirty="0" smtClean="0">
                <a:solidFill>
                  <a:srgbClr val="7030A0"/>
                </a:solidFill>
                <a:latin typeface="Angsana New" pitchFamily="18" charset="-34"/>
                <a:cs typeface="Angsana New" pitchFamily="18" charset="-34"/>
              </a:rPr>
              <a:t>“ผ้าอาบน้ำฝน” </a:t>
            </a: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และเครื่อง </a:t>
            </a:r>
            <a:r>
              <a:rPr lang="th-TH" sz="3200" dirty="0" smtClean="0">
                <a:solidFill>
                  <a:srgbClr val="0070C0"/>
                </a:solidFill>
                <a:latin typeface="Angsana New" pitchFamily="18" charset="-34"/>
                <a:cs typeface="Angsana New" pitchFamily="18" charset="-34"/>
              </a:rPr>
              <a:t>อัฏฐบริขาร </a:t>
            </a:r>
          </a:p>
          <a:p>
            <a:pPr>
              <a:buNone/>
            </a:pPr>
            <a:r>
              <a:rPr lang="th-TH" sz="3200" dirty="0" smtClean="0">
                <a:solidFill>
                  <a:srgbClr val="0070C0"/>
                </a:solidFill>
                <a:latin typeface="Angsana New" pitchFamily="18" charset="-34"/>
                <a:cs typeface="Angsana New" pitchFamily="18" charset="-34"/>
              </a:rPr>
              <a:t>(บริขาร ๘ อย่าง </a:t>
            </a: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คือ บาตร จีวร สบง </a:t>
            </a:r>
          </a:p>
          <a:p>
            <a:pPr>
              <a:buNone/>
            </a:pP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สังฆาฏิ กล่องเข็ม ประคตเอว ผ้ากรองน้ำ</a:t>
            </a:r>
          </a:p>
          <a:p>
            <a:pPr>
              <a:buNone/>
            </a:pP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 และมีดโกน)</a:t>
            </a:r>
          </a:p>
          <a:p>
            <a:pPr>
              <a:buNone/>
            </a:pP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(ในฤดูนี้มีประเพณีแห่เทียนพรรษาด้วย)</a:t>
            </a:r>
            <a:endParaRPr lang="en-US" sz="3200" dirty="0"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4" name="Picture 3" descr="464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3975100"/>
            <a:ext cx="3333750" cy="2222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253</TotalTime>
  <Words>505</Words>
  <Application>Microsoft Office PowerPoint</Application>
  <PresentationFormat>นำเสนอทางหน้าจอ (4:3)</PresentationFormat>
  <Paragraphs>58</Paragraphs>
  <Slides>12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12</vt:i4>
      </vt:variant>
    </vt:vector>
  </HeadingPairs>
  <TitlesOfParts>
    <vt:vector size="13" baseType="lpstr">
      <vt:lpstr>Oriel</vt:lpstr>
      <vt:lpstr>ภาพนิ่ง 1</vt:lpstr>
      <vt:lpstr>วันสำคัญทางพระพุทธศาสนา</vt:lpstr>
      <vt:lpstr>วันสำคัญทางพระพุทธศาสนา หมายถึง วันที่เกี่ยวกับพระพุทธเจ้า พระธรรม พระสงฆ์ ซึ่งมีหลักธรรมที่เป็นประโยชน์แฝงอยู่</vt:lpstr>
      <vt:lpstr>วันมาฆบูชา แปลว่า บูชาในเดือนมาฆะ (ตรงกับวันขึ้น ๑๕ ค่ำเดือน ๓)</vt:lpstr>
      <vt:lpstr>วันวิสาขบูชา แปลว่า การบูชาในเดือนวิสาขะ ตรงกับวันขึ้น ๑๕ ค่ำเดือน ๖</vt:lpstr>
      <vt:lpstr>ภาพนิ่ง 6</vt:lpstr>
      <vt:lpstr>ภาพนิ่ง 7</vt:lpstr>
      <vt:lpstr>วันอาสาฬหบูชา แปลว่า การบูชาในเดือนอาสาฬหะ ตรงกับวันขึ้น ๑๕ ค่ำเดือน ๘</vt:lpstr>
      <vt:lpstr>วันเข้าพรรษา  วันเข้าพรรษาคือตั้งแต่แรม 1 ค่ำเดือน 8 จนถึงขึ้น 15 ค่ำเดือน 11 คือ เริ่มฤดูที่ทรงบัญญัติให้พระภิกษุสงฆ์อยู่ประจำที่เป็นเวลา ๓ เดือน เพื่อศึกษาพระธรรม</vt:lpstr>
      <vt:lpstr>วันออกพรรษา คือ วันครบกำหนดที่ภิกษุสงฆ์อยู่ประจำที่ครบ ๓ เดือน เรียกอีกอย่างว่า  “วันปวารณา” </vt:lpstr>
      <vt:lpstr>ภาพนิ่ง 11</vt:lpstr>
      <vt:lpstr>การบ้าน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๔ วันสำคัญทางพระพุทธศาสนา</dc:title>
  <dc:creator>User</dc:creator>
  <cp:lastModifiedBy>kroobob</cp:lastModifiedBy>
  <cp:revision>32</cp:revision>
  <dcterms:created xsi:type="dcterms:W3CDTF">2011-06-30T08:55:10Z</dcterms:created>
  <dcterms:modified xsi:type="dcterms:W3CDTF">2013-01-09T04:08:25Z</dcterms:modified>
</cp:coreProperties>
</file>