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8" r:id="rId7"/>
    <p:sldId id="269" r:id="rId8"/>
    <p:sldId id="309" r:id="rId9"/>
    <p:sldId id="270" r:id="rId10"/>
    <p:sldId id="271" r:id="rId11"/>
    <p:sldId id="272" r:id="rId12"/>
    <p:sldId id="273" r:id="rId13"/>
    <p:sldId id="276" r:id="rId14"/>
    <p:sldId id="277" r:id="rId15"/>
    <p:sldId id="278" r:id="rId16"/>
    <p:sldId id="284" r:id="rId17"/>
    <p:sldId id="280" r:id="rId18"/>
    <p:sldId id="281" r:id="rId19"/>
    <p:sldId id="282" r:id="rId20"/>
    <p:sldId id="285" r:id="rId21"/>
    <p:sldId id="286" r:id="rId22"/>
    <p:sldId id="287" r:id="rId23"/>
    <p:sldId id="288" r:id="rId24"/>
    <p:sldId id="291" r:id="rId25"/>
    <p:sldId id="292" r:id="rId26"/>
    <p:sldId id="293" r:id="rId27"/>
    <p:sldId id="296" r:id="rId28"/>
    <p:sldId id="297" r:id="rId29"/>
    <p:sldId id="298" r:id="rId30"/>
    <p:sldId id="294" r:id="rId31"/>
    <p:sldId id="295" r:id="rId32"/>
    <p:sldId id="299" r:id="rId33"/>
    <p:sldId id="300" r:id="rId34"/>
    <p:sldId id="301" r:id="rId35"/>
    <p:sldId id="289" r:id="rId36"/>
    <p:sldId id="283" r:id="rId37"/>
    <p:sldId id="275" r:id="rId38"/>
    <p:sldId id="308" r:id="rId39"/>
    <p:sldId id="302" r:id="rId40"/>
    <p:sldId id="303" r:id="rId41"/>
    <p:sldId id="304" r:id="rId4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92" autoAdjust="0"/>
    <p:restoredTop sz="94660"/>
  </p:normalViewPr>
  <p:slideViewPr>
    <p:cSldViewPr>
      <p:cViewPr varScale="1">
        <p:scale>
          <a:sx n="70" d="100"/>
          <a:sy n="70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7054-E025-464A-A624-6C957C8BA9BB}" type="datetimeFigureOut">
              <a:rPr lang="th-TH" smtClean="0"/>
              <a:pPr/>
              <a:t>19/02/56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9212-E8EF-49BF-931C-0248F08A54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7054-E025-464A-A624-6C957C8BA9BB}" type="datetimeFigureOut">
              <a:rPr lang="th-TH" smtClean="0"/>
              <a:pPr/>
              <a:t>19/02/56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9212-E8EF-49BF-931C-0248F08A54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7054-E025-464A-A624-6C957C8BA9BB}" type="datetimeFigureOut">
              <a:rPr lang="th-TH" smtClean="0"/>
              <a:pPr/>
              <a:t>19/02/56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9212-E8EF-49BF-931C-0248F08A54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7054-E025-464A-A624-6C957C8BA9BB}" type="datetimeFigureOut">
              <a:rPr lang="th-TH" smtClean="0"/>
              <a:pPr/>
              <a:t>19/02/56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9212-E8EF-49BF-931C-0248F08A54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7054-E025-464A-A624-6C957C8BA9BB}" type="datetimeFigureOut">
              <a:rPr lang="th-TH" smtClean="0"/>
              <a:pPr/>
              <a:t>19/02/56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9212-E8EF-49BF-931C-0248F08A54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7054-E025-464A-A624-6C957C8BA9BB}" type="datetimeFigureOut">
              <a:rPr lang="th-TH" smtClean="0"/>
              <a:pPr/>
              <a:t>19/02/56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9212-E8EF-49BF-931C-0248F08A54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7054-E025-464A-A624-6C957C8BA9BB}" type="datetimeFigureOut">
              <a:rPr lang="th-TH" smtClean="0"/>
              <a:pPr/>
              <a:t>19/02/56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9212-E8EF-49BF-931C-0248F08A54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7054-E025-464A-A624-6C957C8BA9BB}" type="datetimeFigureOut">
              <a:rPr lang="th-TH" smtClean="0"/>
              <a:pPr/>
              <a:t>19/02/56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9212-E8EF-49BF-931C-0248F08A54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7054-E025-464A-A624-6C957C8BA9BB}" type="datetimeFigureOut">
              <a:rPr lang="th-TH" smtClean="0"/>
              <a:pPr/>
              <a:t>19/02/56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9212-E8EF-49BF-931C-0248F08A54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7054-E025-464A-A624-6C957C8BA9BB}" type="datetimeFigureOut">
              <a:rPr lang="th-TH" smtClean="0"/>
              <a:pPr/>
              <a:t>19/02/56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9212-E8EF-49BF-931C-0248F08A54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7054-E025-464A-A624-6C957C8BA9BB}" type="datetimeFigureOut">
              <a:rPr lang="th-TH" smtClean="0"/>
              <a:pPr/>
              <a:t>19/02/56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9212-E8EF-49BF-931C-0248F08A54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C7054-E025-464A-A624-6C957C8BA9BB}" type="datetimeFigureOut">
              <a:rPr lang="th-TH" smtClean="0"/>
              <a:pPr/>
              <a:t>19/02/56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C9212-E8EF-49BF-931C-0248F08A5434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>
          <a:xfrm>
            <a:off x="857224" y="2428892"/>
            <a:ext cx="7500990" cy="2928934"/>
          </a:xfrm>
        </p:spPr>
        <p:txBody>
          <a:bodyPr>
            <a:noAutofit/>
          </a:bodyPr>
          <a:lstStyle/>
          <a:p>
            <a:pPr algn="ctr"/>
            <a:r>
              <a:rPr lang="th-TH" sz="9600" dirty="0">
                <a:solidFill>
                  <a:srgbClr val="7030A0"/>
                </a:solidFill>
                <a:latin typeface="JasmineUPC" pitchFamily="18" charset="-34"/>
                <a:cs typeface="JasmineUPC" pitchFamily="18" charset="-34"/>
              </a:rPr>
              <a:t>ค</a:t>
            </a:r>
            <a:r>
              <a:rPr lang="th-TH" sz="9600" dirty="0">
                <a:solidFill>
                  <a:srgbClr val="0070C0"/>
                </a:solidFill>
                <a:latin typeface="JasmineUPC" pitchFamily="18" charset="-34"/>
                <a:cs typeface="JasmineUPC" pitchFamily="18" charset="-34"/>
              </a:rPr>
              <a:t>ว</a:t>
            </a:r>
            <a:r>
              <a:rPr lang="th-TH" sz="9600" dirty="0">
                <a:solidFill>
                  <a:srgbClr val="00B0F0"/>
                </a:solidFill>
                <a:latin typeface="JasmineUPC" pitchFamily="18" charset="-34"/>
                <a:cs typeface="JasmineUPC" pitchFamily="18" charset="-34"/>
              </a:rPr>
              <a:t>า</a:t>
            </a:r>
            <a:r>
              <a:rPr lang="th-TH" sz="9600" dirty="0">
                <a:solidFill>
                  <a:srgbClr val="00B050"/>
                </a:solidFill>
                <a:latin typeface="JasmineUPC" pitchFamily="18" charset="-34"/>
                <a:cs typeface="JasmineUPC" pitchFamily="18" charset="-34"/>
              </a:rPr>
              <a:t>ม</a:t>
            </a:r>
            <a:r>
              <a:rPr lang="th-TH" sz="9600" dirty="0">
                <a:solidFill>
                  <a:srgbClr val="FFFF00"/>
                </a:solidFill>
                <a:latin typeface="JasmineUPC" pitchFamily="18" charset="-34"/>
                <a:cs typeface="JasmineUPC" pitchFamily="18" charset="-34"/>
              </a:rPr>
              <a:t>รู้</a:t>
            </a:r>
            <a:r>
              <a:rPr lang="th-TH" sz="9600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พื้</a:t>
            </a:r>
            <a:r>
              <a:rPr lang="th-TH" sz="9600" dirty="0" smtClean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น</a:t>
            </a:r>
            <a:r>
              <a:rPr lang="th-TH" sz="9600" dirty="0" smtClean="0">
                <a:solidFill>
                  <a:srgbClr val="7030A0"/>
                </a:solidFill>
                <a:latin typeface="JasmineUPC" pitchFamily="18" charset="-34"/>
                <a:cs typeface="JasmineUPC" pitchFamily="18" charset="-34"/>
              </a:rPr>
              <a:t>ฐ</a:t>
            </a:r>
            <a:r>
              <a:rPr lang="th-TH" sz="9600" dirty="0" smtClean="0">
                <a:solidFill>
                  <a:srgbClr val="0070C0"/>
                </a:solidFill>
                <a:latin typeface="JasmineUPC" pitchFamily="18" charset="-34"/>
                <a:cs typeface="JasmineUPC" pitchFamily="18" charset="-34"/>
              </a:rPr>
              <a:t>า</a:t>
            </a:r>
            <a:r>
              <a:rPr lang="th-TH" sz="9600" dirty="0" smtClean="0">
                <a:solidFill>
                  <a:srgbClr val="00B0F0"/>
                </a:solidFill>
                <a:latin typeface="JasmineUPC" pitchFamily="18" charset="-34"/>
                <a:cs typeface="JasmineUPC" pitchFamily="18" charset="-34"/>
              </a:rPr>
              <a:t>น</a:t>
            </a:r>
            <a:r>
              <a:rPr lang="th-TH" sz="9600" dirty="0" smtClean="0">
                <a:solidFill>
                  <a:srgbClr val="00B050"/>
                </a:solidFill>
                <a:latin typeface="JasmineUPC" pitchFamily="18" charset="-34"/>
                <a:cs typeface="JasmineUPC" pitchFamily="18" charset="-34"/>
              </a:rPr>
              <a:t>เ</a:t>
            </a:r>
            <a:r>
              <a:rPr lang="th-TH" sz="9600" dirty="0" smtClean="0">
                <a:solidFill>
                  <a:srgbClr val="FFFF00"/>
                </a:solidFill>
                <a:latin typeface="JasmineUPC" pitchFamily="18" charset="-34"/>
                <a:cs typeface="JasmineUPC" pitchFamily="18" charset="-34"/>
              </a:rPr>
              <a:t>กี่</a:t>
            </a:r>
            <a:r>
              <a:rPr lang="th-TH" sz="9600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ย</a:t>
            </a:r>
            <a:r>
              <a:rPr lang="th-TH" sz="9600" dirty="0" smtClean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วกั</a:t>
            </a:r>
            <a:r>
              <a:rPr lang="th-TH" sz="9600" dirty="0" smtClean="0">
                <a:solidFill>
                  <a:srgbClr val="7030A0"/>
                </a:solidFill>
                <a:latin typeface="JasmineUPC" pitchFamily="18" charset="-34"/>
                <a:cs typeface="JasmineUPC" pitchFamily="18" charset="-34"/>
              </a:rPr>
              <a:t>บ</a:t>
            </a:r>
            <a:r>
              <a:rPr lang="th-TH" sz="9600" dirty="0" smtClean="0">
                <a:solidFill>
                  <a:srgbClr val="0070C0"/>
                </a:solidFill>
                <a:latin typeface="JasmineUPC" pitchFamily="18" charset="-34"/>
                <a:cs typeface="JasmineUPC" pitchFamily="18" charset="-34"/>
              </a:rPr>
              <a:t>วั</a:t>
            </a:r>
            <a:r>
              <a:rPr lang="th-TH" sz="9600" dirty="0" smtClean="0">
                <a:solidFill>
                  <a:srgbClr val="00B0F0"/>
                </a:solidFill>
                <a:latin typeface="JasmineUPC" pitchFamily="18" charset="-34"/>
                <a:cs typeface="JasmineUPC" pitchFamily="18" charset="-34"/>
              </a:rPr>
              <a:t>ฒ</a:t>
            </a:r>
            <a:r>
              <a:rPr lang="th-TH" sz="9600" dirty="0" smtClean="0">
                <a:solidFill>
                  <a:srgbClr val="00B050"/>
                </a:solidFill>
                <a:latin typeface="JasmineUPC" pitchFamily="18" charset="-34"/>
                <a:cs typeface="JasmineUPC" pitchFamily="18" charset="-34"/>
              </a:rPr>
              <a:t>น</a:t>
            </a:r>
            <a:r>
              <a:rPr lang="th-TH" sz="9600" dirty="0" smtClean="0">
                <a:solidFill>
                  <a:srgbClr val="FFFF00"/>
                </a:solidFill>
                <a:latin typeface="JasmineUPC" pitchFamily="18" charset="-34"/>
                <a:cs typeface="JasmineUPC" pitchFamily="18" charset="-34"/>
              </a:rPr>
              <a:t>ธ</a:t>
            </a:r>
            <a:r>
              <a:rPr lang="th-TH" sz="9600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ร</a:t>
            </a:r>
            <a:r>
              <a:rPr lang="th-TH" sz="9600" dirty="0" smtClean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ร</a:t>
            </a:r>
            <a:r>
              <a:rPr lang="th-TH" sz="9600" dirty="0" smtClean="0">
                <a:solidFill>
                  <a:srgbClr val="7030A0"/>
                </a:solidFill>
                <a:latin typeface="JasmineUPC" pitchFamily="18" charset="-34"/>
                <a:cs typeface="JasmineUPC" pitchFamily="18" charset="-34"/>
              </a:rPr>
              <a:t>ม</a:t>
            </a:r>
            <a:endParaRPr lang="th-TH" sz="8000" dirty="0">
              <a:solidFill>
                <a:srgbClr val="7030A0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7" name="ตัวยึดข้อความ 6"/>
          <p:cNvSpPr>
            <a:spLocks noGrp="1"/>
          </p:cNvSpPr>
          <p:nvPr>
            <p:ph type="body" sz="half" idx="2"/>
          </p:nvPr>
        </p:nvSpPr>
        <p:spPr>
          <a:xfrm>
            <a:off x="2643174" y="214291"/>
            <a:ext cx="4000528" cy="2428892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2500"/>
          </a:bodyPr>
          <a:lstStyle/>
          <a:p>
            <a:pPr algn="ctr"/>
            <a:r>
              <a:rPr lang="th-TH" sz="11500" b="1" dirty="0" smtClean="0">
                <a:solidFill>
                  <a:schemeClr val="accent1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 บทที่  ๑  </a:t>
            </a:r>
            <a:endParaRPr lang="th-TH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4282" y="351938"/>
            <a:ext cx="8643998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90488" algn="l"/>
              </a:tabLs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		๔.  เป็นเครื่องกำหนดพฤติกรรมของคนในสังคม  ช่วยให้ผู้คนในสังคมอยู่ร่วมกันอย่างสันติสุขวัฒนธรรมทางบรรทัดฐานช่วยจัดระเบียบความสัมพันธ์ของผู้คนในสังคม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90488" algn="l"/>
              </a:tabLs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		๕.  ช่วยให้ประเทศชาติมีความเจริญรุ่งเรืองถาวร  โดยเฉพาะอย่างยิ่ง  ถ้าชาตินั้นมีวัฒนธรรมที่ดี  มีคติในการดำเนินชีวิตที่เหมาะสม  ยึดมั่นในหลักแห่งเหตุผลในการดำเนินชีวิต  ขยัน  ประหยัด  อดทน  มีระเบียบวินัยที่ดี  ฯลฯ  สังคมก็จะเจริญรุ่งเรือง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90488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		วัฒนธรรม  เป็นปัจจัยสำคัญในการดำเนินชีวิตของมนุษย์  ช่วยให้มนุษย์และสังคมพัฒนาขึ้นโดยลำดับอย่างไม่มีที่สิ้นสุด  แต่ทั้งนี้ต้องขึ้นอยู่กับความสามารถของมนุษย์ในการปรับปรุง  รับเอาหรือสร้างสรรค์วัฒนธรรมที่เหมาะสมขึ้นมาใช้  ถ้าวัฒนธรรมมีคุณค่าเหมาะสมก็สามารถช่วยให้สังคมเจริญขึ้น</a:t>
            </a:r>
            <a:r>
              <a:rPr kumimoji="0" lang="th-TH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ได้มาก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เป็นเงาตามตัวและความเหมาะสมของวัฒนธรรม  ก็คือการก่อให้เกิดประโยชน์แก่การดำเนินชีวิตในสังคม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แนวคิดและที่มาของวัฒนธรรม</a:t>
            </a:r>
            <a:r>
              <a:rPr kumimoji="0" lang="th-TH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ea typeface="Calibri" pitchFamily="34" charset="0"/>
              <a:cs typeface="JasmineUPC" pitchFamily="18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	แนวคิดเกี่ยวกับวัฒนธรรม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		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เมื่อมีสิ่งมีชีวิตเกิดขึ้น  สิ่งมีชีวิตเหล่านั้น  ถ้าจะให้อยู่รอดก็ต้องพยายามปรับตัวให้เข้ากับธรรมชาติที่เปลี่ยนแปลงไป  สัตว์ชนิดใดไม่สามารถปรับตัวได้เข้ากับธรรมชาติที่เปลี่ยนแปลง  ไปได้ก็คงต้องตาย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		สำหรับมนุษย์  การที่มนุษย์สามารถมีชีวิตอยู่รอดมาได้นั้น  เนื่องจากความสามารถพิเศษ  และลักษณะพิเศษอย่างหนึ่งของมนุษย์  คือ  ปัญญาความคิดอย่างมีเหตุผล  ทำให้มนุษย์สามารถป้องกันธรรมชาติและเอาชนะธรรมชาติได้  เช่น  เมื่อมีอากาศหนาวก็ไม่ได้อาศัยการปรับตัวโดยหนังหนาหรือขนขึ้นตามตัวมากขึ้นแต่รู้จักคิดเอาใบไม้หรือหนังสัตว์มาห่อหุ้มร่างกาย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00034" y="357167"/>
            <a:ext cx="807249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	วัฒนธรรมของมนุษย์เริ่มแรกมีลักษณะง่ายๆ  เช่น  ในการทำมาหากิน  เมื่อหิวก็ออกล่าสัตว์หรือเก็บของป่า  โดยอาศัยมือและกำลังกายเพื่อจับสัตว์หรือเก็บผลไม้  ต่อมาจึงค่อยๆรู้จักใช้เครื่องมือและเทคนิควิธีในการทำมาหากิน  เครื่องมือชิ้นแรกของมนุษย์  คือ  ก้อนหินใช้สำหรับทุบสัตว์  ตัด  หรือขุดรากไม้   ก้อนหินที่ใช้ในระยะแรกๆ  คงจะไม่ได้ทำให้แหลม  เก็บก้อนหินที่ได้มาในลักษณะอย่างไรก็ใช้อย่างนั้น  ต่อมาคงด้วยเหตุบังเอิญพบว่าก้อนหินที่มีความแหลมที่มีคุณภาพมากกว่า  ภายหลังจึงเลือกก้อนหินในลักษณะนั้นและต่อมาจึงสามารถกะเทาะหินให้มีความแหลมเพื่อการใช้เป็นเครื่องมือที่ใช้ในการล่าสัตว์และเก็บของป่า  จากนั้นค่อยๆ  พัฒนาขึ้นจากการใช้ก้อนหินประกอบกับมือ  (</a:t>
            </a:r>
            <a:r>
              <a:rPr lang="en-US" sz="3200" dirty="0" smtClean="0">
                <a:latin typeface="JasmineUPC" pitchFamily="18" charset="-34"/>
                <a:cs typeface="JasmineUPC" pitchFamily="18" charset="-34"/>
              </a:rPr>
              <a:t>Hand  ax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)  ค่อยๆ  พัฒนาไปเป็นขวาน  หอก  ธนู  ฯลฯ </a:t>
            </a:r>
            <a:endParaRPr lang="th-TH" sz="3200" dirty="0"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159300"/>
            <a:ext cx="864399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		วัฒนธรรมในด้านอื่นๆ  คงใช้อุปกรณ์ที่เรียกว่าลากเลื่อน  (</a:t>
            </a:r>
            <a:r>
              <a:rPr kumimoji="0" lang="en-US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Sled</a:t>
            </a:r>
            <a:r>
              <a:rPr kumimoji="0" lang="th-TH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)  หรืออุปกรณ์ที่มีส่วนสำหรับวางสิ่งของและมีส่วนสำหรับลาก  เปรียบเทียบได้กับการเล่นลากเลื่อนของเด็กๆ  โดยใช้กาบใบของต้นหมากที่แห้งและหล่นลงมา  เด็กก็จะนำเอามาให้เพื่อนนั่งบนกาบหมาก  แล้วตัวเองก็จะจับส่วนที่ก้านใบแล้วผลัดกันลาก  ระยะต่อๆ  มา  ยานพาหนะย่อมค่อยๆ  พัฒนาไปเป็นยานพาหนะที่มีล้อ  เป็นเกวียนใช้ลากสัตว์  ต่อมา  ก็พัฒนาไปเป็นรถม้า  รถยนต์  ฯลฯ</a:t>
            </a:r>
            <a:endParaRPr kumimoji="0" lang="en-US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</a:pPr>
            <a:r>
              <a:rPr kumimoji="0" lang="th-TH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		ในส่วนของวัฒนธรรมที่ไม่ใช่วัตถุย่อมจะต้องพัฒนา  โดยเฉพาะอย่างยิ่งเมื่อมีมนุษย์มากขึ้นจำเป็นต้องจัดระเบียบในการอยู่ร่วมกัน  ต้องสร้างบรรทัดฐานต่างๆ  ขึ้น  ไม่ว่าจะเป็นเรื่องของการทำมาหากิน  การอยู่</a:t>
            </a:r>
            <a:r>
              <a:rPr lang="th-TH" sz="3500" dirty="0" smtClean="0">
                <a:latin typeface="JasmineUPC" pitchFamily="18" charset="-34"/>
                <a:cs typeface="JasmineUPC" pitchFamily="18" charset="-34"/>
              </a:rPr>
              <a:t>ร่วมกันเป็นครอบครัว  เป็นสังคม  คติและแนวปฏิบัติเกี่ยวกับศาสนา  ฯลฯ</a:t>
            </a:r>
            <a:endParaRPr kumimoji="0" lang="th-TH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71472" y="214290"/>
            <a:ext cx="8215370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500" dirty="0" smtClean="0">
                <a:latin typeface="JasmineUPC" pitchFamily="18" charset="-34"/>
                <a:cs typeface="JasmineUPC" pitchFamily="18" charset="-34"/>
              </a:rPr>
              <a:t>	  ทั้งนี้เพื่อให้มีความสัมพันธ์ที่ดีต่อกัน  มิฉะนั้นจะไม่มีความสุข  ตัวอย่างเช่น  ถ้าไม่มีการกำหนดรูปแบบและแนวปฏิบัติที่ดีเกี่ยวกับความสัมพันธ์ทางเพศ  และความสัมพันธ์ระหว่างผู้กำเนิดกับผู้สืบสายโลหิต  จะทำให้เกิดความสับสน  ลูกไม่เชื่อฟังพ่อแม่  ลูกชายอาจมีสัมพันธ์ทางเพศกับแม่  พ่ออาจไม่เลี้ยงดูลูก  แต่ถ้ากำหนดบรรทัดฐานไว้เป็นแนวปฏิบัติ  เช่น  ชายและหญิง  จะมีความสัมพันธ์ทางเพศต่อกันต้องเข้าพิธีแต่งงานกันก่อน  ผู้ชายจะมีภรรยาได้คนเดียวและผูกพันกันโดยตลอดชีวิตกับคู่สมรส  ไม่ใช่อยากจะไปมีความสัมพันธ์ทางเพศกับใครก็ได้ตามใจตนเอง  คู่แต่งงานเมื่อมีลูกต้องเลี้ยงดูลูก  ไม่ใช่มีแล้วปล่อยทิ้ง  ฯลฯ</a:t>
            </a:r>
            <a:endParaRPr lang="en-US" sz="3500" dirty="0"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สี่เหลี่ยมผืนผ้า 26"/>
          <p:cNvSpPr/>
          <p:nvPr/>
        </p:nvSpPr>
        <p:spPr>
          <a:xfrm>
            <a:off x="214282" y="457401"/>
            <a:ext cx="5715040" cy="6186309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th-TH" sz="4400" dirty="0" smtClean="0">
                <a:latin typeface="JasmineUPC" pitchFamily="18" charset="-34"/>
                <a:cs typeface="JasmineUPC" pitchFamily="18" charset="-34"/>
              </a:rPr>
              <a:t>	มนุษย์สร้างวัฒนธรรมขึ้นมาเพื่อควบคุมสภาพแวดล้อม  ทั้งสภาพแวดล้อมทางธรรมชาติและสภาพแวดล้อมทางสังคม  เพื่อก่อให้เกิดผลดีต่อการดำรงชีวิต  และวัฒนธรรมที่มนุษย์สร้างขึ้นมานั้น  ย่อมมาจากความคิดและสร้างสรรค์อันเกิดจากประสบการณ์และปัญญาความรู้</a:t>
            </a:r>
            <a:endParaRPr lang="en-US" sz="4400" dirty="0"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6297634"/>
          </a:xfrm>
        </p:spPr>
        <p:txBody>
          <a:bodyPr>
            <a:normAutofit/>
          </a:bodyPr>
          <a:lstStyle/>
          <a:p>
            <a:r>
              <a:rPr lang="th-TH" dirty="0" smtClean="0">
                <a:latin typeface="JasmineUPC" pitchFamily="18" charset="-34"/>
                <a:cs typeface="JasmineUPC" pitchFamily="18" charset="-34"/>
              </a:rPr>
              <a:t>มนุษย์</a:t>
            </a:r>
            <a:br>
              <a:rPr lang="th-TH" dirty="0" smtClean="0">
                <a:latin typeface="JasmineUPC" pitchFamily="18" charset="-34"/>
                <a:cs typeface="JasmineUPC" pitchFamily="18" charset="-34"/>
              </a:rPr>
            </a:br>
            <a:r>
              <a:rPr lang="th-TH" dirty="0" smtClean="0">
                <a:latin typeface="JasmineUPC" pitchFamily="18" charset="-34"/>
                <a:cs typeface="JasmineUPC" pitchFamily="18" charset="-34"/>
              </a:rPr>
              <a:t/>
            </a:r>
            <a:br>
              <a:rPr lang="th-TH" dirty="0" smtClean="0">
                <a:latin typeface="JasmineUPC" pitchFamily="18" charset="-34"/>
                <a:cs typeface="JasmineUPC" pitchFamily="18" charset="-34"/>
              </a:rPr>
            </a:b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ความรู้   					ประสบการณ์</a:t>
            </a:r>
            <a:br>
              <a:rPr lang="th-TH" dirty="0" smtClean="0">
                <a:latin typeface="JasmineUPC" pitchFamily="18" charset="-34"/>
                <a:cs typeface="JasmineUPC" pitchFamily="18" charset="-34"/>
              </a:rPr>
            </a:br>
            <a:r>
              <a:rPr lang="th-TH" dirty="0" smtClean="0">
                <a:latin typeface="JasmineUPC" pitchFamily="18" charset="-34"/>
                <a:cs typeface="JasmineUPC" pitchFamily="18" charset="-34"/>
              </a:rPr>
              <a:t/>
            </a:r>
            <a:br>
              <a:rPr lang="th-TH" dirty="0" smtClean="0">
                <a:latin typeface="JasmineUPC" pitchFamily="18" charset="-34"/>
                <a:cs typeface="JasmineUPC" pitchFamily="18" charset="-34"/>
              </a:rPr>
            </a:b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วัฒนธรรม</a:t>
            </a:r>
            <a:br>
              <a:rPr lang="th-TH" dirty="0" smtClean="0">
                <a:latin typeface="JasmineUPC" pitchFamily="18" charset="-34"/>
                <a:cs typeface="JasmineUPC" pitchFamily="18" charset="-34"/>
              </a:rPr>
            </a:br>
            <a:r>
              <a:rPr lang="th-TH" dirty="0" smtClean="0">
                <a:latin typeface="JasmineUPC" pitchFamily="18" charset="-34"/>
                <a:cs typeface="JasmineUPC" pitchFamily="18" charset="-34"/>
              </a:rPr>
              <a:t/>
            </a:r>
            <a:br>
              <a:rPr lang="th-TH" dirty="0" smtClean="0">
                <a:latin typeface="JasmineUPC" pitchFamily="18" charset="-34"/>
                <a:cs typeface="JasmineUPC" pitchFamily="18" charset="-34"/>
              </a:rPr>
            </a:b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วัฒนธรรมทางวัตถุ  		วัฒนธรรมที่ไม่ใช่วัตถุ</a:t>
            </a:r>
            <a:br>
              <a:rPr lang="th-TH" dirty="0" smtClean="0">
                <a:latin typeface="JasmineUPC" pitchFamily="18" charset="-34"/>
                <a:cs typeface="JasmineUPC" pitchFamily="18" charset="-34"/>
              </a:rPr>
            </a:br>
            <a:r>
              <a:rPr lang="th-TH" dirty="0" smtClean="0">
                <a:latin typeface="JasmineUPC" pitchFamily="18" charset="-34"/>
                <a:cs typeface="JasmineUPC" pitchFamily="18" charset="-34"/>
              </a:rPr>
              <a:t/>
            </a:r>
            <a:br>
              <a:rPr lang="th-TH" dirty="0" smtClean="0">
                <a:latin typeface="JasmineUPC" pitchFamily="18" charset="-34"/>
                <a:cs typeface="JasmineUPC" pitchFamily="18" charset="-34"/>
              </a:rPr>
            </a:b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ควบคุมสิ่งแวดล้อม</a:t>
            </a:r>
            <a:endParaRPr lang="th-TH" dirty="0"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643306" y="428604"/>
            <a:ext cx="2000264" cy="7858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5857884" y="1790692"/>
            <a:ext cx="2857520" cy="63817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00034" y="1790692"/>
            <a:ext cx="1857388" cy="63817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14678" y="3071810"/>
            <a:ext cx="2857520" cy="63817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7158" y="4429132"/>
            <a:ext cx="3571900" cy="64294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000628" y="4429132"/>
            <a:ext cx="3714776" cy="64294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857488" y="5786454"/>
            <a:ext cx="3429024" cy="64294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cxnSp>
        <p:nvCxnSpPr>
          <p:cNvPr id="12" name="ลูกศรเชื่อมต่อแบบตรง 11"/>
          <p:cNvCxnSpPr/>
          <p:nvPr/>
        </p:nvCxnSpPr>
        <p:spPr>
          <a:xfrm rot="5400000">
            <a:off x="7108049" y="1607331"/>
            <a:ext cx="358778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 rot="5400000">
            <a:off x="1250133" y="1605743"/>
            <a:ext cx="358778" cy="1588"/>
          </a:xfrm>
          <a:prstGeom prst="straightConnector1">
            <a:avLst/>
          </a:prstGeom>
          <a:ln w="2222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ลูกศรเชื่อมต่อแบบตรง 14"/>
          <p:cNvCxnSpPr>
            <a:endCxn id="7" idx="0"/>
          </p:cNvCxnSpPr>
          <p:nvPr/>
        </p:nvCxnSpPr>
        <p:spPr>
          <a:xfrm rot="10800000" flipV="1">
            <a:off x="4643438" y="2427280"/>
            <a:ext cx="2644794" cy="64453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>
            <a:stCxn id="37892" idx="2"/>
            <a:endCxn id="7" idx="0"/>
          </p:cNvCxnSpPr>
          <p:nvPr/>
        </p:nvCxnSpPr>
        <p:spPr>
          <a:xfrm rot="16200000" flipH="1">
            <a:off x="2714612" y="1142984"/>
            <a:ext cx="642942" cy="321471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>
            <a:stCxn id="10" idx="0"/>
          </p:cNvCxnSpPr>
          <p:nvPr/>
        </p:nvCxnSpPr>
        <p:spPr>
          <a:xfrm rot="5400000" flipH="1" flipV="1">
            <a:off x="5357802" y="4286272"/>
            <a:ext cx="714380" cy="228598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>
            <a:stCxn id="10" idx="0"/>
          </p:cNvCxnSpPr>
          <p:nvPr/>
        </p:nvCxnSpPr>
        <p:spPr>
          <a:xfrm rot="16200000" flipV="1">
            <a:off x="3000364" y="4214818"/>
            <a:ext cx="714380" cy="242889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ลูกศรเชื่อมต่อแบบตรง 32"/>
          <p:cNvCxnSpPr/>
          <p:nvPr/>
        </p:nvCxnSpPr>
        <p:spPr>
          <a:xfrm rot="10800000" flipV="1">
            <a:off x="2071670" y="3714752"/>
            <a:ext cx="2500330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ลูกศรเชื่อมต่อแบบตรง 34"/>
          <p:cNvCxnSpPr>
            <a:endCxn id="9" idx="0"/>
          </p:cNvCxnSpPr>
          <p:nvPr/>
        </p:nvCxnSpPr>
        <p:spPr>
          <a:xfrm>
            <a:off x="4572000" y="3709986"/>
            <a:ext cx="2286016" cy="71914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ตัวเชื่อมต่อตรง 38"/>
          <p:cNvCxnSpPr/>
          <p:nvPr/>
        </p:nvCxnSpPr>
        <p:spPr>
          <a:xfrm>
            <a:off x="1428728" y="1428736"/>
            <a:ext cx="5857916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ตัวเชื่อมต่อตรง 40"/>
          <p:cNvCxnSpPr>
            <a:endCxn id="37890" idx="2"/>
          </p:cNvCxnSpPr>
          <p:nvPr/>
        </p:nvCxnSpPr>
        <p:spPr>
          <a:xfrm rot="5400000" flipH="1" flipV="1">
            <a:off x="4536281" y="1321579"/>
            <a:ext cx="214314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57158" y="500042"/>
            <a:ext cx="4572000" cy="5632311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th-TH" sz="4000" dirty="0" smtClean="0">
                <a:latin typeface="JasmineUPC" pitchFamily="18" charset="-34"/>
                <a:cs typeface="JasmineUPC" pitchFamily="18" charset="-34"/>
              </a:rPr>
              <a:t>วัฒนธรรมเริ่มแรกที่มนุษย์สร้างขึ้น  ถ้าไม่สามารถช่วยแก้ปัญหาและสนองความต้องการได้ดีเท่าทีควร  มนุษย์จะปรับปรุงแก้ไขให้ดีขึ้นเรื่อยๆ  และนั่นก็คือ  วัฒนธรรมที่เกิดขึ้นหรือมีมาก่อนย่อมเป็นพื้นฐานในการพัฒนาวัฒนธรรมในสมัยต่อๆ มา</a:t>
            </a:r>
            <a:endParaRPr lang="en-US" sz="4000" dirty="0"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071934" y="428604"/>
            <a:ext cx="5000628" cy="581697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ที่มาของวัฒนธรรม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		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วัฒนธรรมของแต่ละสังคมมีที่มาจากปัจจัยต่างๆ  เช่น  ปัจจัยทางชีวภาพ  ปัจจัยทางจิต  ปัจจัยทางสังคม  สิ่งแวดล้อมและการแพร่กระจายทางวัฒนธรรม  สำหรับวัฒนธรรมไทย  มีลักษณะโดยส่วนรวมเกิดจากปัจจัยต่างๆ  ดังนี้  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57158" y="304642"/>
            <a:ext cx="85725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๑.  ปัจจัยทางชีวภาพ  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เป็นลักษณะสากลที่ก่อให้เกิดวัฒนธรรมเชิงมนุษยชาติ  ทั้งนี้เพราะว่าถ้ามนุษย์ไม่มีวิวัฒนาการมาจนมีลักษณ์เช่นปัจจุบันนี้แล้ว  มนุษย์อาจไม่สามารถสร้างวัฒนธรรมนี้ขึ้นมาได้  ฉะนั้น  การวิวัฒนาการทางชีวภาพจึงเป็นปัจจัยพื้นฐานที่สำคัญมาก  การที่สัตว์ประเภทครึ่งบกครึ่งน้ำ  สามารถพัฒนาตนเองให้ใหญ่โตขึ้นมาเป็นจำพวก  </a:t>
            </a:r>
            <a:r>
              <a:rPr lang="en-US" dirty="0" smtClean="0">
                <a:latin typeface="JasmineUPC" pitchFamily="18" charset="-34"/>
                <a:cs typeface="JasmineUPC" pitchFamily="18" charset="-34"/>
              </a:rPr>
              <a:t>Primate  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ซึ่งอาศัยอยู่บนต้นไม้และเมื่อได้กินอาหารสมบูรณ์ทำให้น้ำหนักตัวเพิ่ม  จึงไม่เหมาะที่จะอาศัยอยู่บนต้นไม้อีกต่อไป  การใช้ชีวิตบนพื้นดินนานๆ  ทำให้สามารถยืนได้ตรง  ความคล่องตัวของแขนและมือ  คุณภาพของดวงตา  ที่ตั้งอยู่บนใบหน้า  สมองที่มีคุณภาพดีเลิศ  อวัยวะที่ก่อให้เกิดภาษาพูด  มีส่วนสำคัญในการเสริมสร้างพัฒนาการทั้งสิ้น  ประกอบ</a:t>
            </a:r>
            <a:r>
              <a:rPr lang="th-TH" dirty="0" err="1" smtClean="0">
                <a:latin typeface="JasmineUPC" pitchFamily="18" charset="-34"/>
                <a:cs typeface="JasmineUPC" pitchFamily="18" charset="-34"/>
              </a:rPr>
              <a:t>กับวัฏ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จักรแห่งชีวิต  (</a:t>
            </a:r>
            <a:r>
              <a:rPr lang="en-US" dirty="0" smtClean="0">
                <a:latin typeface="JasmineUPC" pitchFamily="18" charset="-34"/>
                <a:cs typeface="JasmineUPC" pitchFamily="18" charset="-34"/>
              </a:rPr>
              <a:t>Life  circle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)  ได้ก่อให้เกิดความเชื่อต่างๆ  อันเป็นผลโดยตรงต่อพฤติกรรม  เช่น  ความเชื่อถือพฤติกรรมและพิธีกรรมการตั้งท้อง  ความเชื่อและพฤติกรรมระหว่างการตั้งท้อง  ความเชื่ออื่นๆ  ระหว่างคลอด  การตั้งชื่อเด็ก  ซึ่งกินเวลานาน  การย่างเข้าสู่วัยรุ่น  ความป่วยไข้  การร่วงโรยแห่งสังขาร  การตายและเรื่องของการมีอายุยืน  </a:t>
            </a:r>
            <a:r>
              <a:rPr lang="th-TH" dirty="0" err="1" smtClean="0">
                <a:latin typeface="JasmineUPC" pitchFamily="18" charset="-34"/>
                <a:cs typeface="JasmineUPC" pitchFamily="18" charset="-34"/>
              </a:rPr>
              <a:t>ในวัฏ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จักรแห่งชีวิตมนุษย์ได้ก่อให้เกิดพัฒนาการทางวัฒนธรรมขึ้นทั้งสิ้น</a:t>
            </a:r>
            <a:endParaRPr lang="en-US" dirty="0"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470025"/>
          </a:xfrm>
        </p:spPr>
        <p:txBody>
          <a:bodyPr>
            <a:noAutofit/>
          </a:bodyPr>
          <a:lstStyle/>
          <a:p>
            <a:r>
              <a:rPr lang="th-TH" sz="6000" b="1" dirty="0" smtClean="0">
                <a:latin typeface="JasmineUPC" pitchFamily="18" charset="-34"/>
                <a:cs typeface="JasmineUPC" pitchFamily="18" charset="-34"/>
              </a:rPr>
              <a:t>ความรู้พื้นฐานเกี่ยววัฒนธรรม</a:t>
            </a:r>
            <a:endParaRPr lang="th-TH" sz="6000" dirty="0"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>
          <a:xfrm>
            <a:off x="428596" y="1500174"/>
            <a:ext cx="4786346" cy="5143512"/>
          </a:xfrm>
          <a:solidFill>
            <a:srgbClr val="00B0F0"/>
          </a:solidFill>
        </p:spPr>
        <p:txBody>
          <a:bodyPr>
            <a:normAutofit fontScale="85000" lnSpcReduction="2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  <a:tabLst>
                <a:tab pos="-90170" algn="l"/>
              </a:tabLst>
            </a:pPr>
            <a:r>
              <a:rPr lang="th-TH" sz="3500" b="1" dirty="0" smtClean="0">
                <a:solidFill>
                  <a:schemeClr val="tx1"/>
                </a:solidFill>
                <a:latin typeface="JasmineUPC" pitchFamily="18" charset="-34"/>
                <a:ea typeface="Calibri"/>
                <a:cs typeface="JasmineUPC" pitchFamily="18" charset="-34"/>
              </a:rPr>
              <a:t>วัตถุประสงค์การเรียน</a:t>
            </a:r>
            <a:endParaRPr lang="en-US" sz="3500" dirty="0" smtClean="0">
              <a:solidFill>
                <a:schemeClr val="tx1"/>
              </a:solidFill>
              <a:latin typeface="JasmineUPC" pitchFamily="18" charset="-34"/>
              <a:ea typeface="Calibri"/>
              <a:cs typeface="JasmineUPC" pitchFamily="18" charset="-34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  <a:tabLst>
                <a:tab pos="-90170" algn="l"/>
              </a:tabLst>
            </a:pPr>
            <a:r>
              <a:rPr lang="th-TH" sz="3500" dirty="0" smtClean="0">
                <a:solidFill>
                  <a:schemeClr val="tx1"/>
                </a:solidFill>
                <a:latin typeface="JasmineUPC" pitchFamily="18" charset="-34"/>
                <a:ea typeface="Calibri"/>
                <a:cs typeface="JasmineUPC" pitchFamily="18" charset="-34"/>
              </a:rPr>
              <a:t>เมื่อได้ศึกษาเนื้อหาในบทนี้แล้ว  ผู้ศึกษาสามารถ</a:t>
            </a:r>
            <a:endParaRPr lang="en-US" sz="3500" dirty="0" smtClean="0">
              <a:solidFill>
                <a:schemeClr val="tx1"/>
              </a:solidFill>
              <a:latin typeface="JasmineUPC" pitchFamily="18" charset="-34"/>
              <a:ea typeface="Calibri"/>
              <a:cs typeface="JasmineUPC" pitchFamily="18" charset="-34"/>
            </a:endParaRPr>
          </a:p>
          <a:p>
            <a:pPr marL="800100" lvl="1" indent="-342900" algn="l">
              <a:lnSpc>
                <a:spcPct val="115000"/>
              </a:lnSpc>
              <a:buFont typeface="+mj-cs"/>
              <a:buAutoNum type="thaiNumPeriod"/>
              <a:tabLst>
                <a:tab pos="-90170" algn="l"/>
              </a:tabLst>
            </a:pPr>
            <a:r>
              <a:rPr lang="th-TH" sz="3000" dirty="0" smtClean="0">
                <a:solidFill>
                  <a:schemeClr val="tx1"/>
                </a:solidFill>
                <a:latin typeface="JasmineUPC" pitchFamily="18" charset="-34"/>
                <a:ea typeface="Calibri"/>
                <a:cs typeface="JasmineUPC" pitchFamily="18" charset="-34"/>
              </a:rPr>
              <a:t>บอกความหมายของวัฒนธรรมได้</a:t>
            </a:r>
            <a:endParaRPr lang="en-US" sz="3000" dirty="0" smtClean="0">
              <a:solidFill>
                <a:schemeClr val="tx1"/>
              </a:solidFill>
              <a:latin typeface="JasmineUPC" pitchFamily="18" charset="-34"/>
              <a:ea typeface="Calibri"/>
              <a:cs typeface="JasmineUPC" pitchFamily="18" charset="-34"/>
            </a:endParaRPr>
          </a:p>
          <a:p>
            <a:pPr marL="800100" lvl="1" indent="-342900" algn="l">
              <a:lnSpc>
                <a:spcPct val="115000"/>
              </a:lnSpc>
              <a:buFont typeface="+mj-cs"/>
              <a:buAutoNum type="thaiNumPeriod"/>
              <a:tabLst>
                <a:tab pos="-90170" algn="l"/>
              </a:tabLst>
            </a:pPr>
            <a:r>
              <a:rPr lang="th-TH" sz="3000" dirty="0" smtClean="0">
                <a:solidFill>
                  <a:schemeClr val="tx1"/>
                </a:solidFill>
                <a:latin typeface="JasmineUPC" pitchFamily="18" charset="-34"/>
                <a:ea typeface="Calibri"/>
                <a:cs typeface="JasmineUPC" pitchFamily="18" charset="-34"/>
              </a:rPr>
              <a:t>บอกความสำคัญของวัฒนธรรมได้</a:t>
            </a:r>
            <a:endParaRPr lang="en-US" sz="3000" dirty="0" smtClean="0">
              <a:solidFill>
                <a:schemeClr val="tx1"/>
              </a:solidFill>
              <a:latin typeface="JasmineUPC" pitchFamily="18" charset="-34"/>
              <a:ea typeface="Calibri"/>
              <a:cs typeface="JasmineUPC" pitchFamily="18" charset="-34"/>
            </a:endParaRPr>
          </a:p>
          <a:p>
            <a:pPr marL="800100" lvl="1" indent="-342900" algn="l">
              <a:lnSpc>
                <a:spcPct val="115000"/>
              </a:lnSpc>
              <a:buFont typeface="+mj-cs"/>
              <a:buAutoNum type="thaiNumPeriod"/>
              <a:tabLst>
                <a:tab pos="-90170" algn="l"/>
              </a:tabLst>
            </a:pPr>
            <a:r>
              <a:rPr lang="th-TH" sz="3000" dirty="0" smtClean="0">
                <a:solidFill>
                  <a:schemeClr val="tx1"/>
                </a:solidFill>
                <a:latin typeface="JasmineUPC" pitchFamily="18" charset="-34"/>
                <a:ea typeface="Calibri"/>
                <a:cs typeface="JasmineUPC" pitchFamily="18" charset="-34"/>
              </a:rPr>
              <a:t>อธิบายแนวคิดเกี่ยวกับวัฒนธรรมได้</a:t>
            </a:r>
            <a:endParaRPr lang="en-US" sz="3000" dirty="0" smtClean="0">
              <a:solidFill>
                <a:schemeClr val="tx1"/>
              </a:solidFill>
              <a:latin typeface="JasmineUPC" pitchFamily="18" charset="-34"/>
              <a:ea typeface="Calibri"/>
              <a:cs typeface="JasmineUPC" pitchFamily="18" charset="-34"/>
            </a:endParaRPr>
          </a:p>
          <a:p>
            <a:pPr marL="800100" lvl="1" indent="-342900" algn="l">
              <a:lnSpc>
                <a:spcPct val="115000"/>
              </a:lnSpc>
              <a:buFont typeface="+mj-cs"/>
              <a:buAutoNum type="thaiNumPeriod"/>
              <a:tabLst>
                <a:tab pos="-90170" algn="l"/>
              </a:tabLst>
            </a:pPr>
            <a:r>
              <a:rPr lang="th-TH" sz="3000" dirty="0" smtClean="0">
                <a:solidFill>
                  <a:schemeClr val="tx1"/>
                </a:solidFill>
                <a:latin typeface="JasmineUPC" pitchFamily="18" charset="-34"/>
                <a:ea typeface="Calibri"/>
                <a:cs typeface="JasmineUPC" pitchFamily="18" charset="-34"/>
              </a:rPr>
              <a:t>อธิบายความเป็นมาทางวัฒนธรรมได้</a:t>
            </a:r>
            <a:endParaRPr lang="en-US" sz="3000" dirty="0" smtClean="0">
              <a:solidFill>
                <a:schemeClr val="tx1"/>
              </a:solidFill>
              <a:latin typeface="JasmineUPC" pitchFamily="18" charset="-34"/>
              <a:ea typeface="Calibri"/>
              <a:cs typeface="JasmineUPC" pitchFamily="18" charset="-34"/>
            </a:endParaRPr>
          </a:p>
          <a:p>
            <a:pPr marL="800100" lvl="1" indent="-342900" algn="l">
              <a:lnSpc>
                <a:spcPct val="115000"/>
              </a:lnSpc>
              <a:buFont typeface="+mj-cs"/>
              <a:buAutoNum type="thaiNumPeriod"/>
              <a:tabLst>
                <a:tab pos="-90170" algn="l"/>
              </a:tabLst>
            </a:pPr>
            <a:r>
              <a:rPr lang="th-TH" sz="3000" dirty="0" smtClean="0">
                <a:solidFill>
                  <a:schemeClr val="tx1"/>
                </a:solidFill>
                <a:latin typeface="JasmineUPC" pitchFamily="18" charset="-34"/>
                <a:ea typeface="Calibri"/>
                <a:cs typeface="JasmineUPC" pitchFamily="18" charset="-34"/>
              </a:rPr>
              <a:t>บอกองค์ประกอบของวัฒนธรรมได้</a:t>
            </a:r>
            <a:endParaRPr lang="en-US" sz="3000" dirty="0" smtClean="0">
              <a:solidFill>
                <a:schemeClr val="tx1"/>
              </a:solidFill>
              <a:latin typeface="JasmineUPC" pitchFamily="18" charset="-34"/>
              <a:ea typeface="Calibri"/>
              <a:cs typeface="JasmineUPC" pitchFamily="18" charset="-34"/>
            </a:endParaRPr>
          </a:p>
          <a:p>
            <a:pPr marL="800100" lvl="1" indent="-342900" algn="l">
              <a:lnSpc>
                <a:spcPct val="115000"/>
              </a:lnSpc>
              <a:buFont typeface="+mj-cs"/>
              <a:buAutoNum type="thaiNumPeriod"/>
              <a:tabLst>
                <a:tab pos="-90170" algn="l"/>
              </a:tabLst>
            </a:pPr>
            <a:r>
              <a:rPr lang="th-TH" sz="3000" dirty="0" smtClean="0">
                <a:solidFill>
                  <a:schemeClr val="tx1"/>
                </a:solidFill>
                <a:latin typeface="JasmineUPC" pitchFamily="18" charset="-34"/>
                <a:ea typeface="Calibri"/>
                <a:cs typeface="JasmineUPC" pitchFamily="18" charset="-34"/>
              </a:rPr>
              <a:t>อธิบายองค์ประกอบของวัฒนธรรมได้</a:t>
            </a:r>
            <a:endParaRPr lang="en-US" sz="3000" dirty="0" smtClean="0">
              <a:solidFill>
                <a:schemeClr val="tx1"/>
              </a:solidFill>
              <a:latin typeface="JasmineUPC" pitchFamily="18" charset="-34"/>
              <a:ea typeface="Calibri"/>
              <a:cs typeface="JasmineUPC" pitchFamily="18" charset="-34"/>
            </a:endParaRP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+mj-cs"/>
              <a:buAutoNum type="thaiNumPeriod"/>
              <a:tabLst>
                <a:tab pos="-90170" algn="l"/>
              </a:tabLst>
            </a:pPr>
            <a:r>
              <a:rPr lang="th-TH" sz="3000" dirty="0" smtClean="0">
                <a:solidFill>
                  <a:schemeClr val="tx1"/>
                </a:solidFill>
                <a:latin typeface="JasmineUPC" pitchFamily="18" charset="-34"/>
                <a:ea typeface="Calibri"/>
                <a:cs typeface="JasmineUPC" pitchFamily="18" charset="-34"/>
              </a:rPr>
              <a:t>เข้าใจลักษณะหน้าที่ของวัฒนธรรม</a:t>
            </a:r>
            <a:endParaRPr lang="en-US" sz="3000" dirty="0" smtClean="0">
              <a:solidFill>
                <a:schemeClr val="tx1"/>
              </a:solidFill>
              <a:latin typeface="JasmineUPC" pitchFamily="18" charset="-34"/>
              <a:ea typeface="Calibri"/>
              <a:cs typeface="JasmineUPC" pitchFamily="18" charset="-34"/>
            </a:endParaRPr>
          </a:p>
          <a:p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57158" y="214290"/>
            <a:ext cx="8501122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๒.  ปัจจัยสิ่งแวดล้อมทางธรรมชาติ  ภูมิประเทศ  ดินฟ้าอากาศ  และทรัพยากรธรรมชาติ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  ซึ่งมนุษย์ต้องเกี่ยวข้องเพื่อนำเอาไปใช้ในการคลองชีพ  จึงพบว่ามนุษย์ในแถบภูเขา  แถบที่ราบ  ทะเล  หรือมนุษย์ในเขตอากาศร้อน  หนาวต่างกัน  มักจะมีวัฒนธรรมแตกต่างกัน  เช่น  ในเรื่องการสร้างที่อยู่อาศัย  การหาอาหาร  เครื่องแต่งกาย  และความเชื่อในธรรมชาติ  เช่น  พวก</a:t>
            </a:r>
            <a:r>
              <a:rPr kumimoji="0" lang="th-T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เอส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กิโมซึ่งอยู่ในแถบหนาวจัดและท้องน้ำ  จึงมีวัฒนธรรม  ในด้านการสร้างที่อยู่อาศัยด้วยก้อนน้ำแข็ง  ซึ่งเรียกว่า  “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Igloos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”  และพวก</a:t>
            </a:r>
            <a:r>
              <a:rPr kumimoji="0" lang="th-T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เอส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กิโมก็ชอบหาอาหารที่มีเลือดสดๆ  เพราะช่วยให้รับประทานแล้วอบอุ่น  และบางทีก็กินไขมัน  การแต่งกายก็ใส่เสื้อผ้าหนาๆ  หรือนุ่งหนังสัตว์  ในด้านขนบธรรมเนียมประเพณีบางอย่างก็แตกต่างไปจากสังคมอื่น  เช่น  การยืมภรรยากันได้และมีขนบธรรมเนียมการกำจัดคนชรา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เพื่อแก้ปัญหาการขาดแคลนอาหาร  ประเพณีบูชาเจ้าแม่แห่งท้องทะเลเพื่อความอุดมสมบูรณ์</a:t>
            </a:r>
            <a:endParaRPr lang="en-US" sz="3200" dirty="0" smtClean="0"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785786" y="306902"/>
            <a:ext cx="78581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	สำหรับสังคมไทยนั้นมีสภาพภูมิอากาศเป็นที่ราบลุ่มและอุดมสมบูรณ์ด้วยแม่น้ำลำคลอง  คนไทยได้ใช้แม่น้ำลำคลองในการเกษตรและการอาบกิน  ฉะนั้น  เมื่อเวลาถึงหน้าน้ำ  คือ  เพ็ญเดือน  ๑๑  และเพ็ญเดือน  ๑๒  ซึ่งอยู่ในระหว่างปลายเดือนตุลาคมและปลายเดือนพฤศจิกายน  อันเป็นเวลาที่น้ำไหลหลากมาจากภาคเหนือของประเทศ  คนไทยจึงจัดทำกระทงพร้อมด้วยธูปเทียนแล้วไปลอยในแม่น้ำเพื่อเป็นการขมาพระแม่คงคาและขอพรพระแม่คงคาเพราะได้อาศัยอาบกินอันเป็นความเชื่อประการหนึ่ง  นอกจากนี้  สังคมไทยเป็นสังคมเกษตรกรรมตามสภาพภูมิศาสตร์  ระบบเกษตรกรรมนี้ได้เกิดวัฒนธรรมอื่นๆ  อีกมากมาย  เช่น  การทำนาข้าว  การลงแขกเกี่ยวข้าว  การสร้างบ้านใต้ถุนสูงเพื่อป้องกันสัตว์เลื้อยคลานในที่ราบลุ่มอื่นๆ </a:t>
            </a:r>
            <a:endParaRPr lang="th-TH" sz="3200" dirty="0"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00034" y="149625"/>
            <a:ext cx="835824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JasmineUPC" pitchFamily="18" charset="-34"/>
                <a:cs typeface="JasmineUPC" pitchFamily="18" charset="-34"/>
              </a:rPr>
              <a:t>๓.  ปัจจัยทางจิต  ร่างกายและจิตใจ  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ต่างก็เป็นเหตุปัจจัยซึ่งกันและกัน  เพราะต่างเกี่ยวข้องกัน  ในการพิจารณาปัจจัยทางจิต  อาจจำแนกได้ดังนี้</a:t>
            </a:r>
            <a:endParaRPr lang="en-US" sz="3200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sz="3200" b="1" dirty="0" smtClean="0">
                <a:latin typeface="JasmineUPC" pitchFamily="18" charset="-34"/>
                <a:cs typeface="JasmineUPC" pitchFamily="18" charset="-34"/>
              </a:rPr>
              <a:t>๓.๑  ความอยากอันสืบเนื่องมาจากกายภาพ  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ความอยากนี้ได้นำไปสู่พฤติกรรมต่างๆ  และถ้าพฤติกรรมเช่นนี้เกิดเป็นกระสวน  (</a:t>
            </a:r>
            <a:r>
              <a:rPr lang="en-US" sz="3200" dirty="0" smtClean="0">
                <a:latin typeface="JasmineUPC" pitchFamily="18" charset="-34"/>
                <a:cs typeface="JasmineUPC" pitchFamily="18" charset="-34"/>
              </a:rPr>
              <a:t>Pattern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)  มีคนประพฤติตามอย่างและถ่ายทอดต่อๆกันไปหลายอายุคนก็จะกลายเป็นวัฒนธรรมขึ้น  ความอยากอันสืบเนื่องจากทางกายภาพนี้ได้ก่อให้เกิดแบบแผนในการดื่ม  กิน  ในสังคมไทย  เช่นเดียวกับคนในสังคมอื่นๆ  เช่น  คนไทยกินข้าวเป็นอาการหลัก  โดยทั่วๆ  จะกินข้าววันละ  ๓   มื้อ  เช้า  กลางวันและเย็น  เครื่องดื่มส่วนมากก็จะเป็นน้ำฝนซึ่งรองใส่โอ่งดินขนาดเล็กๆ  ใส่น้ำไว้หน้าบ้าน   มีขันน้ำขนาดเล็กๆ  วางไว้บนฝาโอ่งน้ำนั้นด้วย  เพื่อคนเดินผ่านไปมาได้ดื่มแก้กระหาย  เป็นน้ำใจที่คนไทยให้แก่คนต่างถิ่นที่เดินผ่านไปผ่านมา</a:t>
            </a:r>
            <a:endParaRPr lang="en-US" sz="3200" dirty="0"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282" y="247464"/>
            <a:ext cx="8715436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		</a:t>
            </a:r>
            <a:r>
              <a:rPr kumimoji="0" lang="th-TH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๓.๒  ความอยากพักผ่อน  </a:t>
            </a:r>
            <a:r>
              <a:rPr kumimoji="0" lang="th-TH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มนุษย์ต้องต่อสู้เพื่อช่วยตนเองตลอดเวลา  ดังนั้น  มนุษย์จึงต้องการการพักผ่อน  จึงก่อให้เกิดวัฒนธรรมเกี่ยวกับการพักผ่อนขึ้น  เช่น  แดนเนรมิต  สวนจตุจักร  ทะเลบางแสน  ทะเลพัทยา  ภูเก็ต  ฯลฯ  การพักผ่อนด้วยการนอนนั้นนับว่าสำคัญมาก  เพราะมีแบบแผนมากมาย  มีเครื่องใช้ต่างๆ  และคนไทยมีวัฒนธรรมเกี่ยวกับการนอนต่างจากคนต่างชาติอื่นๆ  เช่น  จะไม่นอนหันศีรษะไปทางทิศตะวันตก  จะมีการสวดมนต์ก่อนนอนเพื่อระลึกถึงพระคุณของผู้มีพระคุณ  และสวดเพื่อขอให้มีความสุขกายสุขใจ  ปัจจุบันกิจกรรมในเวลากลางวันก็มีมากเมื่อเหน็ดเหนื่อยก็มักจะไม่เคร่งครัดนัก</a:t>
            </a:r>
            <a:endParaRPr kumimoji="0" lang="en-US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		</a:t>
            </a:r>
            <a:r>
              <a:rPr kumimoji="0" lang="th-TH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๓.๓  ความอยากอยู่ในอุณหภูมิที่เหมาะสม  </a:t>
            </a:r>
            <a:r>
              <a:rPr kumimoji="0" lang="th-TH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มนุษย์ไม่ต้องการความร้อน  หรือหนาวจนเกินไป  แต่ต้องการอุณหภูมิที่พอเหมาะ  จึงเกิดธรรมเนียมให้มนุษย์คิดหาทางอยู่ในอุณหภูมิที่เหมาะสม  ดังนั้น  คนไทยในสมัยก่อนมักสร้างที่อยู่อาศัยให้โปร่ง  เพื่อระบายอากาศต่อมาก็เกิดแบบแผนพฤติกรรมในการควบคุมอากาศให้เหมาะสม  เช่น  สร้างหอนั่ง  ระเบียง  ของคนใหญ่คนโต  ภายในก็มีพัดธรรมดาใช้คนพัด  ปัจจุบันก็ใช้พัดลมไฟฟ้าแบบต่างๆ  ไปจนถึงเครื่องปรับอากาศ  นอกจากนี้ก็พาตัวเองยังที่ที่มีอุณหภูมิดี  เกิดพฤติกรรม  การท่องเที่ยวตากอากาศ</a:t>
            </a:r>
            <a:endParaRPr kumimoji="0" lang="th-TH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00034" y="356315"/>
            <a:ext cx="82868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sz="3200" b="1" dirty="0" smtClean="0">
                <a:latin typeface="JasmineUPC" pitchFamily="18" charset="-34"/>
                <a:cs typeface="JasmineUPC" pitchFamily="18" charset="-34"/>
              </a:rPr>
              <a:t>๓.๔  ความอยากทางเพศโดยธรรมชาติ  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มนุษย์จะมีความต้องการทางเพศใกล้เคียงกับน้ำและอาหาร  ธรรมชาติจะบังคบให้มนุษย์อยากในอารมณ์  เพื่อสืบพันธ์สืบเชื้อสายต่อๆ  กันไป  เพราะเหตุนี้  จึงเกิดแนวคิดในการสร้างสรรค์พฤติกรรมด้านนี้  เช่น  ขนบธรรมเนียม  ประเพณี  ห้ามการสู่สมกับบิดา  มารดาของตน</a:t>
            </a:r>
            <a:endParaRPr lang="en-US" sz="3200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sz="3200" b="1" dirty="0" smtClean="0">
                <a:latin typeface="JasmineUPC" pitchFamily="18" charset="-34"/>
                <a:cs typeface="JasmineUPC" pitchFamily="18" charset="-34"/>
              </a:rPr>
              <a:t>๓.๕  ความอยากขจัดในสิ่งที่ร่างกายไม่ต้องการ  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สิ่งมีชีวิตนั้นต้องบริโภคและขับถ่ายของการเสียออกจากร่างกายเสมอ  มนุษย์เป็นผู้ที่มีวัฒนธรรม  ความต้องการการขับถ่ายของเสีย  เช่น  อุจจาระ  ปัสสาวะของเสียอื่นๆ  การอาบน้ำชำระเหงื่อไคล  ได้ก่อให้เกิดพฤติกรรม  เกี่ยวกับการขับถ่าย  เฉพาะคนสมัยก่อนการไปอุจจาระเรียกว่า  ไปทุ่ง  ปัจจุบันได้สร้างเครื่องมือ  เครื่องใช้ขึ้นเฉพาะ  เช่น  ห้องน้ำ  ห้องส้วม</a:t>
            </a:r>
            <a:endParaRPr lang="en-US" sz="3200" dirty="0"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71472" y="142852"/>
            <a:ext cx="821537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000" b="1" dirty="0" smtClean="0">
                <a:latin typeface="JasmineUPC" pitchFamily="18" charset="-34"/>
                <a:cs typeface="JasmineUPC" pitchFamily="18" charset="-34"/>
              </a:rPr>
              <a:t>	๓.๖  ปัจจัยทางสังคมและการแพร่กระจายทางวัฒนธรรมของสังคมไทย</a:t>
            </a:r>
            <a:r>
              <a:rPr lang="th-TH" sz="3000" dirty="0" smtClean="0">
                <a:latin typeface="JasmineUPC" pitchFamily="18" charset="-34"/>
                <a:cs typeface="JasmineUPC" pitchFamily="18" charset="-34"/>
              </a:rPr>
              <a:t>  มีลักษณะเช่นเดียวกับสังคมอื่นๆ  ในโลก  ในแง่ที่ว่าการสร้างวัฒนธรรมขึ้นมานั้นมีสาเหตุที่สำคัญ  ๒  ประการ  คือ  ประการแรก  เกิดจากการประดิษฐ์คิดค้นสิ่งใหม่ๆ  ขึ้นมาทั้งในด้านวัตถุและขนบธรรมเนียมประเพณีหรือระบบความเชื่อถือ  ทั้งนี้  เพื่อการปรับปรังวิถีการดำเนินชีวิตให้ดีขึ้น  ซึ่งก็เป็นธรรมดาของสังคมมนุษย์  ประการที่สอง  คือ  การลอกเลียนแบบวัฒนธรรมส่วนที่แพร่กระจายเข้ามาทั้งในด้านวัตถุและไม่ใช่วัตถุ  เมื่อรับเข้ามาแล้วก็นำไปปรับใช้ให้เหมาะสมกับวิถีชีวิตของเราการลอกเลียนแบบแผนการดำเนินชีวิตจากวัฒนธรรมอื่นนั้น  ปรากฏว่ามีอยู่เสมอในสังคมมนุษย์ต่างๆ  ที่มีการติดต่อสัมพันธ์กับสังคมอื่น  ซึ่งเกิดขึ้นได้ทั้งทางตรงและทางอ้อม  ในทางตรง  ได้แก่  คนต่างวัฒนธรรมมาพบปะสังสรรค์แลกเปลี่ยนความคิดเห็นกัน  ในทางอ้อมก็คือ  การติดต่อโดยผ่านสื่อสารมวลชนต่างๆ  ที่ไม่ใช่ตัวบุคคล  เช่น   หนังสือ  ข่าวสาร   วิทยุ</a:t>
            </a:r>
            <a:endParaRPr lang="en-US" sz="3000" dirty="0"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428628" y="262007"/>
            <a:ext cx="850109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องค์ประกอบของวัฒนธรรม</a:t>
            </a:r>
            <a:endParaRPr kumimoji="0" lang="en-US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	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ea typeface="Calibri" pitchFamily="34" charset="0"/>
              <a:cs typeface="Jasmine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องค์ประกอบของวัฒนธรรมโดยทั่วไปมี  ๔  ประการ  คือ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		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๑.  องค์วัตถุ  (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Instrumental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and  Symbolic  Objects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)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 คือ  วัฒนธรรมทางด้านวัตถุมีรูปร่างที่สามารถสัมผัสจับต้องได้  เช่น  บ้าน  โรงเรียน  ถนน  เครื่องแต่งกาย  เครื่องใช้  อาวุธ  ตลอดจนผลผลิตทางศิลปกรรมของมนุษย์และสิ่งที่ไม่มีรูปร่าง  เช่น  ภาษา  สัญลักษณ์  ในการติดต่อสื่อความหมาย  หลักวิชาคำนวณ  (ตัวเลข)  มาตรา  (วัด)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57158" y="563006"/>
            <a:ext cx="850112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JasmineUPC" pitchFamily="18" charset="-34"/>
                <a:cs typeface="JasmineUPC" pitchFamily="18" charset="-34"/>
              </a:rPr>
              <a:t>	๒.  องค์การ  (</a:t>
            </a:r>
            <a:r>
              <a:rPr lang="en-US" sz="3200" b="1" dirty="0" smtClean="0">
                <a:latin typeface="JasmineUPC" pitchFamily="18" charset="-34"/>
                <a:cs typeface="JasmineUPC" pitchFamily="18" charset="-34"/>
              </a:rPr>
              <a:t>Association  or  Organization</a:t>
            </a:r>
            <a:r>
              <a:rPr lang="th-TH" sz="3200" b="1" dirty="0" smtClean="0">
                <a:latin typeface="JasmineUPC" pitchFamily="18" charset="-34"/>
                <a:cs typeface="JasmineUPC" pitchFamily="18" charset="-34"/>
              </a:rPr>
              <a:t>)  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หมายถึง  กลุ่มที่มีการจัดระเบียบหรือมีโครงสร้างอย่างเป็นทางการ  มีกฎเกณฑ์  ข้อบังคับมีวัตถุประสงค์และวิธีดำเนินงานไว้เป็นที่แน่นอน  เป็นกลุ่มที่มีความสำคัญที่สุดในสังคมซับซ้อน  (</a:t>
            </a:r>
            <a:r>
              <a:rPr lang="en-US" sz="3200" dirty="0" smtClean="0">
                <a:latin typeface="JasmineUPC" pitchFamily="18" charset="-34"/>
                <a:cs typeface="JasmineUPC" pitchFamily="18" charset="-34"/>
              </a:rPr>
              <a:t>Complex  Society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)  เช่น  สหพันธ์กรรมกร   ลูกเสือ  สภากาชาด  วัด  องค์การสหประชาชาติ  (เป็นองค์การที่ใหญ่ที่สุด)  สมาคมอาเซียน  หน่วยราชการ  โรงเรียน  วัด  จนถึงครอบครัว  (เป็นองค์การที่มีขนาดเล็กที่สุด  และใกล้ชิดกับมนุษย์มากที่สุด)  โดยทั่วไป  บุคคลมารวมกันเพื่อดำเนินการตามวัตถุประสงค์บางอย่างและวัตถุประสงค์ก็อาจจะเป็นเรื่องไม่ใหญ่โตก็ได้  เช่น  สมาคมนักเรียนเก่า  รวมกันเพื่อผดุงรักษาชื่อเสียงของโรงเรียน  หรืออาจจะเป็นเรื่องใหญ่ๆ  เช่น  รวมกันเพื่อป้องกันประเทศชาติให้พ้นภัย</a:t>
            </a:r>
            <a:endParaRPr lang="th-TH" sz="3200" dirty="0"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57158" y="491568"/>
            <a:ext cx="835824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JasmineUPC" pitchFamily="18" charset="-34"/>
                <a:cs typeface="JasmineUPC" pitchFamily="18" charset="-34"/>
              </a:rPr>
              <a:t>	๓.  องค์พิธีการ  (</a:t>
            </a:r>
            <a:r>
              <a:rPr lang="en-US" sz="3200" b="1" dirty="0" smtClean="0">
                <a:latin typeface="JasmineUPC" pitchFamily="18" charset="-34"/>
                <a:cs typeface="JasmineUPC" pitchFamily="18" charset="-34"/>
              </a:rPr>
              <a:t>Usage</a:t>
            </a:r>
            <a:r>
              <a:rPr lang="th-TH" sz="3200" b="1" dirty="0" smtClean="0">
                <a:latin typeface="JasmineUPC" pitchFamily="18" charset="-34"/>
                <a:cs typeface="JasmineUPC" pitchFamily="18" charset="-34"/>
              </a:rPr>
              <a:t>)  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หมายถึง  ขนบธรรมเนียมประเพณีซึ่งเป็นที่ยอมรับกันโดยทั่วไปและแสดงออกมาในรูปพิธีกรรมต่างๆ  เช่น  พิธีแต่งงาน  พิธีขึ้นบ้านใหม่  พิธีศพ  มักจะได้รับอิทธิพลจากศาสนาเข้ามาเกี่ยวข้องด้วย  ตลอดจนพิธีการแต่งกายและการรับประทานอาหาร  เช่น  การแต่งกายเครื่องแบบของทางราชการ  หรือการแต่งกายเครื่องแบบเต็มยศในงานรัฐพิธีต่างๆ</a:t>
            </a:r>
            <a:endParaRPr lang="en-US" sz="3200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sz="3200" b="1" dirty="0" smtClean="0">
                <a:latin typeface="JasmineUPC" pitchFamily="18" charset="-34"/>
                <a:cs typeface="JasmineUPC" pitchFamily="18" charset="-34"/>
              </a:rPr>
              <a:t>๔.  องค์มติ  (</a:t>
            </a:r>
            <a:r>
              <a:rPr lang="en-US" sz="3200" b="1" dirty="0" smtClean="0">
                <a:latin typeface="JasmineUPC" pitchFamily="18" charset="-34"/>
                <a:cs typeface="JasmineUPC" pitchFamily="18" charset="-34"/>
              </a:rPr>
              <a:t>Concept</a:t>
            </a:r>
            <a:r>
              <a:rPr lang="th-TH" sz="3200" b="1" dirty="0" smtClean="0">
                <a:latin typeface="JasmineUPC" pitchFamily="18" charset="-34"/>
                <a:cs typeface="JasmineUPC" pitchFamily="18" charset="-34"/>
              </a:rPr>
              <a:t>)  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หมายถึง  ความเชื่อ  ความคิด  ความเข้าใจและอุดมการณ์ต่างๆ  ตลอดจนทัศนคติ  การยอมรับว่าสิ่งใดถูกหรือผิด  สมควรหรือไม่  ซึ่งแล้วแต่ว่ากลุ่มใดจะใช้อะไรเป็นมาตรฐาน  (</a:t>
            </a:r>
            <a:r>
              <a:rPr lang="en-US" sz="3200" dirty="0" smtClean="0">
                <a:latin typeface="JasmineUPC" pitchFamily="18" charset="-34"/>
                <a:cs typeface="JasmineUPC" pitchFamily="18" charset="-34"/>
              </a:rPr>
              <a:t>Norms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)  ในการตัดสินใจหรือเป็นเครื่องวัด  เช่น  ความเชื่อในเรื่อง  การทำดีได้ดี  ทำชั่วได้ชั่ว</a:t>
            </a:r>
            <a:endParaRPr lang="en-US" sz="3200" dirty="0"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214282" y="214290"/>
            <a:ext cx="8643998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ประเภทของวัฒนธรรม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ea typeface="Calibri" pitchFamily="34" charset="0"/>
              <a:cs typeface="Jasmine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	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โดยทั่วไปแล้วมักจะแบ่งวัฒนธรรมออกเป็น  ๒  ประเภทใหญ่ๆ  คือ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		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๑.  วัฒนธรรมที่เป็นวัตถุ  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Material  Culture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)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  ซึ่งได้แก่  สิ่งประดิษฐ์และเทคโนโลยีต่างๆ  ที่มนุษย์คิดค้นผลิตขึ้นมา  เช่น  สิ่งก่อสร้าง  อาคารบ้านเรือน  อาวุธยุทโธปกรณ์  เครื่องอำนวยความสะดวกต่างๆ  เป็นต้น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		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๒.  วัฒนธรรมที่ไม่ใช่วัตถุ  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Non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-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material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Culture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)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  หมายถึง  อุดมการณ์  ค่านิยม  แนวความคิด  ภาษา  ความเชื่อทางศาสนา  ขนบธรรมเนียมประเพณี  ลัทธิทางการเมือง  กฎหมาย  วิธีการกระทำและแบบแผนในการดำเนินชีวิต  ซึ่งลักษณะเป็นนามธรรม  (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Abstract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)  ที่มองเห็นไม่ได้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1240642"/>
            <a:ext cx="5214974" cy="5500726"/>
          </a:xfrm>
          <a:solidFill>
            <a:srgbClr val="00B0F0"/>
          </a:solidFill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buNone/>
              <a:tabLst>
                <a:tab pos="-90170" algn="l"/>
              </a:tabLst>
            </a:pPr>
            <a:r>
              <a:rPr lang="th-TH" dirty="0" smtClean="0">
                <a:latin typeface="JasmineUPC" pitchFamily="18" charset="-34"/>
                <a:ea typeface="Calibri"/>
                <a:cs typeface="JasmineUPC" pitchFamily="18" charset="-34"/>
              </a:rPr>
              <a:t>-	ความนำ</a:t>
            </a:r>
            <a:endParaRPr lang="en-US" dirty="0" smtClean="0">
              <a:latin typeface="JasmineUPC" pitchFamily="18" charset="-34"/>
              <a:ea typeface="Calibri"/>
              <a:cs typeface="JasmineUPC" pitchFamily="18" charset="-34"/>
            </a:endParaRPr>
          </a:p>
          <a:p>
            <a:pPr lvl="0">
              <a:lnSpc>
                <a:spcPct val="115000"/>
              </a:lnSpc>
              <a:buFont typeface="Angsana New"/>
              <a:buChar char="-"/>
              <a:tabLst>
                <a:tab pos="-90170" algn="l"/>
              </a:tabLst>
            </a:pPr>
            <a:r>
              <a:rPr lang="th-TH" dirty="0" smtClean="0">
                <a:latin typeface="JasmineUPC" pitchFamily="18" charset="-34"/>
                <a:ea typeface="Calibri"/>
                <a:cs typeface="JasmineUPC" pitchFamily="18" charset="-34"/>
              </a:rPr>
              <a:t>ความหมายและความสำคัญของวัฒนธรรม</a:t>
            </a:r>
            <a:endParaRPr lang="en-US" dirty="0" smtClean="0">
              <a:latin typeface="JasmineUPC" pitchFamily="18" charset="-34"/>
              <a:ea typeface="Calibri"/>
              <a:cs typeface="JasmineUPC" pitchFamily="18" charset="-34"/>
            </a:endParaRPr>
          </a:p>
          <a:p>
            <a:pPr lvl="0">
              <a:lnSpc>
                <a:spcPct val="115000"/>
              </a:lnSpc>
              <a:buFont typeface="Angsana New"/>
              <a:buChar char="-"/>
              <a:tabLst>
                <a:tab pos="-90170" algn="l"/>
              </a:tabLst>
            </a:pPr>
            <a:r>
              <a:rPr lang="th-TH" dirty="0" smtClean="0">
                <a:latin typeface="JasmineUPC" pitchFamily="18" charset="-34"/>
                <a:ea typeface="Calibri"/>
                <a:cs typeface="JasmineUPC" pitchFamily="18" charset="-34"/>
              </a:rPr>
              <a:t>แนวคิดและที่มาของวัฒนธรรม</a:t>
            </a:r>
            <a:endParaRPr lang="en-US" dirty="0" smtClean="0">
              <a:latin typeface="JasmineUPC" pitchFamily="18" charset="-34"/>
              <a:ea typeface="Calibri"/>
              <a:cs typeface="JasmineUPC" pitchFamily="18" charset="-34"/>
            </a:endParaRPr>
          </a:p>
          <a:p>
            <a:pPr lvl="0">
              <a:lnSpc>
                <a:spcPct val="115000"/>
              </a:lnSpc>
              <a:buFont typeface="Angsana New"/>
              <a:buChar char="-"/>
              <a:tabLst>
                <a:tab pos="-90170" algn="l"/>
              </a:tabLst>
            </a:pPr>
            <a:r>
              <a:rPr lang="th-TH" dirty="0" smtClean="0">
                <a:latin typeface="JasmineUPC" pitchFamily="18" charset="-34"/>
                <a:ea typeface="Calibri"/>
                <a:cs typeface="JasmineUPC" pitchFamily="18" charset="-34"/>
              </a:rPr>
              <a:t>องค์ประกอบของวัฒนธรรม</a:t>
            </a:r>
            <a:endParaRPr lang="en-US" dirty="0" smtClean="0">
              <a:latin typeface="JasmineUPC" pitchFamily="18" charset="-34"/>
              <a:ea typeface="Calibri"/>
              <a:cs typeface="JasmineUPC" pitchFamily="18" charset="-34"/>
            </a:endParaRPr>
          </a:p>
          <a:p>
            <a:pPr lvl="0">
              <a:lnSpc>
                <a:spcPct val="115000"/>
              </a:lnSpc>
              <a:buFont typeface="Angsana New"/>
              <a:buChar char="-"/>
              <a:tabLst>
                <a:tab pos="-90170" algn="l"/>
              </a:tabLst>
            </a:pPr>
            <a:r>
              <a:rPr lang="th-TH" dirty="0" smtClean="0">
                <a:latin typeface="JasmineUPC" pitchFamily="18" charset="-34"/>
                <a:ea typeface="Calibri"/>
                <a:cs typeface="JasmineUPC" pitchFamily="18" charset="-34"/>
              </a:rPr>
              <a:t>ประเภทของวัฒนธรรม</a:t>
            </a:r>
            <a:endParaRPr lang="en-US" dirty="0" smtClean="0">
              <a:latin typeface="JasmineUPC" pitchFamily="18" charset="-34"/>
              <a:ea typeface="Calibri"/>
              <a:cs typeface="JasmineUPC" pitchFamily="18" charset="-34"/>
            </a:endParaRPr>
          </a:p>
          <a:p>
            <a:pPr lvl="0">
              <a:lnSpc>
                <a:spcPct val="115000"/>
              </a:lnSpc>
              <a:buFont typeface="Angsana New"/>
              <a:buChar char="-"/>
              <a:tabLst>
                <a:tab pos="-90170" algn="l"/>
              </a:tabLst>
            </a:pPr>
            <a:r>
              <a:rPr lang="th-TH" dirty="0" smtClean="0">
                <a:latin typeface="JasmineUPC" pitchFamily="18" charset="-34"/>
                <a:ea typeface="Calibri"/>
                <a:cs typeface="JasmineUPC" pitchFamily="18" charset="-34"/>
              </a:rPr>
              <a:t>ลักษณะของวัฒนธรรม</a:t>
            </a:r>
            <a:endParaRPr lang="en-US" dirty="0" smtClean="0">
              <a:latin typeface="JasmineUPC" pitchFamily="18" charset="-34"/>
              <a:ea typeface="Calibri"/>
              <a:cs typeface="JasmineUPC" pitchFamily="18" charset="-3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Angsana New"/>
              <a:buChar char="-"/>
              <a:tabLst>
                <a:tab pos="-90170" algn="l"/>
              </a:tabLst>
            </a:pPr>
            <a:r>
              <a:rPr lang="th-TH" dirty="0" smtClean="0">
                <a:latin typeface="JasmineUPC" pitchFamily="18" charset="-34"/>
                <a:ea typeface="Calibri"/>
                <a:cs typeface="JasmineUPC" pitchFamily="18" charset="-34"/>
              </a:rPr>
              <a:t>หน้าที่ของวัฒนธรรม</a:t>
            </a:r>
            <a:endParaRPr lang="en-US" dirty="0" smtClean="0">
              <a:latin typeface="JasmineUPC" pitchFamily="18" charset="-34"/>
              <a:ea typeface="Calibri"/>
              <a:cs typeface="JasmineUPC" pitchFamily="18" charset="-34"/>
            </a:endParaRPr>
          </a:p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42910" y="285728"/>
            <a:ext cx="35719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  <a:tabLst>
                <a:tab pos="-90170" algn="l"/>
              </a:tabLst>
            </a:pPr>
            <a:r>
              <a:rPr lang="th-TH" sz="4800" b="1" dirty="0" smtClean="0">
                <a:latin typeface="JasmineUPC" pitchFamily="18" charset="-34"/>
                <a:ea typeface="Calibri"/>
                <a:cs typeface="JasmineUPC" pitchFamily="18" charset="-34"/>
              </a:rPr>
              <a:t>ขอบข่ายเนื้อหา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57158" y="491568"/>
            <a:ext cx="85011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	การแบ่งประเภทของวัฒนธรรมออกเป็น  ๒  ประเภท  ดังกล่าวข้างต้น  นักสังคมวิทยาบางท่านเห็นว่า  แนวความคิดที่เกี่ยวกับวัฒนธรรมที่ไม่ใช่วัตถุนั้นคลุมเครือจึงได้แบ่งวัฒนธรรมออกเป็น  ๓  ประเภท  ดังนี้  คือ</a:t>
            </a:r>
            <a:endParaRPr lang="en-US" sz="3200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th-TH" sz="3200" b="1" dirty="0" smtClean="0">
                <a:latin typeface="JasmineUPC" pitchFamily="18" charset="-34"/>
                <a:cs typeface="JasmineUPC" pitchFamily="18" charset="-34"/>
              </a:rPr>
              <a:t>๑.  วัฒนธรรมทางวัตถุ  (</a:t>
            </a:r>
            <a:r>
              <a:rPr lang="en-US" sz="3200" b="1" dirty="0" smtClean="0">
                <a:latin typeface="JasmineUPC" pitchFamily="18" charset="-34"/>
                <a:cs typeface="JasmineUPC" pitchFamily="18" charset="-34"/>
              </a:rPr>
              <a:t>Material</a:t>
            </a:r>
            <a:r>
              <a:rPr lang="th-TH" sz="3200" b="1" dirty="0" smtClean="0">
                <a:latin typeface="JasmineUPC" pitchFamily="18" charset="-34"/>
                <a:cs typeface="JasmineUPC" pitchFamily="18" charset="-34"/>
              </a:rPr>
              <a:t>)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  ได้แก่  วัตถุสิ่งของเครื่องใช้ต่างๆ  ที่มนุษย์สร้างขึ้นเพื่อนำมาใช้ในสังคม  เช่น  ที่อยู่อาศัย  อาหาร  เสื้อผ้า  ยารักษาโรค</a:t>
            </a:r>
            <a:endParaRPr lang="en-US" sz="3200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th-TH" sz="3200" b="1" dirty="0" smtClean="0">
                <a:latin typeface="JasmineUPC" pitchFamily="18" charset="-34"/>
                <a:cs typeface="JasmineUPC" pitchFamily="18" charset="-34"/>
              </a:rPr>
              <a:t>๒.  วัฒนธรรมความคิด  (</a:t>
            </a:r>
            <a:r>
              <a:rPr lang="en-US" sz="3200" b="1" dirty="0" smtClean="0">
                <a:latin typeface="JasmineUPC" pitchFamily="18" charset="-34"/>
                <a:cs typeface="JasmineUPC" pitchFamily="18" charset="-34"/>
              </a:rPr>
              <a:t>Idea</a:t>
            </a:r>
            <a:r>
              <a:rPr lang="th-TH" sz="3200" b="1" dirty="0" smtClean="0">
                <a:latin typeface="JasmineUPC" pitchFamily="18" charset="-34"/>
                <a:cs typeface="JasmineUPC" pitchFamily="18" charset="-34"/>
              </a:rPr>
              <a:t>)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  หมายถึง  วัฒนธรรมที่เกี่ยวกับความรู้สึกนึกคิดทัศนคติ  ความเชื่อต่างๆ  เช่น  ความเชื่อในเรื่องตายแล้วเกิดใหม่  ความเชื่อในเรื่องกฎแห่งกรรม  การเชื่อถือโชคลาง  ตลอดจนเรื่องลึกลับ  นิยายปรัมปรา  วรรณคดี  สุภาษิตและอุดมการณ์ต่างๆ</a:t>
            </a:r>
            <a:endParaRPr lang="en-US" sz="3200" dirty="0"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00034" y="157248"/>
            <a:ext cx="828680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JasmineUPC" pitchFamily="18" charset="-34"/>
                <a:cs typeface="JasmineUPC" pitchFamily="18" charset="-34"/>
              </a:rPr>
              <a:t>๓.  วัฒนธรรมด้านบรรทัดฐาน  (</a:t>
            </a:r>
            <a:r>
              <a:rPr lang="en-US" sz="3200" b="1" dirty="0" smtClean="0">
                <a:latin typeface="JasmineUPC" pitchFamily="18" charset="-34"/>
                <a:cs typeface="JasmineUPC" pitchFamily="18" charset="-34"/>
              </a:rPr>
              <a:t>Norm</a:t>
            </a:r>
            <a:r>
              <a:rPr lang="th-TH" sz="3200" b="1" dirty="0" smtClean="0">
                <a:latin typeface="JasmineUPC" pitchFamily="18" charset="-34"/>
                <a:cs typeface="JasmineUPC" pitchFamily="18" charset="-34"/>
              </a:rPr>
              <a:t>)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  เป็นเรื่องของการประพฤติปฏิบัติตามระเบียบแบบแผนที่สังคมกำหนดเอาไว้   ไม่ว่าจะเป็นลายลักษณ์อักษรหรือไม่เป็นลายลักษณ์อักษรก็ตามซึ่งแบ่งออกเป็นประเภทย่อยๆดังนี้</a:t>
            </a:r>
            <a:endParaRPr lang="en-US" sz="3200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  	๓.๑  วัฒนธรรมทางสังคม  (</a:t>
            </a:r>
            <a:r>
              <a:rPr lang="en-US" sz="3200" dirty="0" smtClean="0">
                <a:latin typeface="JasmineUPC" pitchFamily="18" charset="-34"/>
                <a:cs typeface="JasmineUPC" pitchFamily="18" charset="-34"/>
              </a:rPr>
              <a:t>Social  Culture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)  เป็นวัฒนธรรมที่เกี่ยวกับการประพฤติหรือมารยาททางสังคม  เช่น  การไหว้  การจับมือทักทาย  การเข้าแถว  การแต่งชุดดำไปงานศพ</a:t>
            </a:r>
            <a:endParaRPr lang="en-US" sz="3200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	๓.๒  วัฒนธรรมที่เกี่ยวข้องกับกฎหมาย  (</a:t>
            </a:r>
            <a:r>
              <a:rPr lang="en-US" sz="3200" dirty="0" smtClean="0">
                <a:latin typeface="JasmineUPC" pitchFamily="18" charset="-34"/>
                <a:cs typeface="JasmineUPC" pitchFamily="18" charset="-34"/>
              </a:rPr>
              <a:t>Legal  Culture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)  เป็นวัฒนธรรมที่ก่อให้เกิดความเป็นระเบียบและกฎเกณฑ์  เพื่อให้คนในสังคมอยู่ด้วยกันอย่างมีความสุข</a:t>
            </a:r>
          </a:p>
          <a:p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	๓.๓  วัฒนธรรมที่เกี่ยวกับจิตใจและศีลธรรม  (</a:t>
            </a:r>
            <a:r>
              <a:rPr lang="en-US" sz="3200" dirty="0" smtClean="0">
                <a:latin typeface="JasmineUPC" pitchFamily="18" charset="-34"/>
                <a:cs typeface="JasmineUPC" pitchFamily="18" charset="-34"/>
              </a:rPr>
              <a:t>Moral  Culture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)  วัฒนธรรมประเภทนี้เป็นแนวทางในการดำเนินชีวิตในสังคม  เช่น  ความซื่อสัตย์สุจริต  ความเมตตา  กรุณา  ความเอื้อเฟื้อเผื่อแผ่</a:t>
            </a:r>
            <a:endParaRPr lang="en-US" sz="3200" dirty="0" smtClean="0"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14282" y="71414"/>
            <a:ext cx="878687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ตามพระราชบัญญัติวัฒนธรรมแห่งชาติ  ปีพุทธศักราช  ๒๔๘๕  ได้แบ่งประเภทของวัฒนธรรมออกเป็น  ๔  ประเภท  คือ</a:t>
            </a:r>
            <a:endParaRPr lang="en-US" sz="3200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th-TH" sz="3200" b="1" dirty="0" smtClean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๑.  คติธรรม  (</a:t>
            </a:r>
            <a:r>
              <a:rPr lang="en-US" b="1" dirty="0" smtClean="0">
                <a:latin typeface="JasmineUPC" pitchFamily="18" charset="-34"/>
                <a:cs typeface="JasmineUPC" pitchFamily="18" charset="-34"/>
              </a:rPr>
              <a:t>Moral</a:t>
            </a: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)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  คือ  วัฒนธรรมที่เกี่ยวกับหลักในการดำเนินชีวิต  ส่วนใหญ่เป็นเรื่องของจิตใจและได้มาจากศาสนา  ใช้เป็นแนวทางในการดำเนินชีวิตของสังคม  เช่น  ความเสียสละ  ความขยันหมั่นเพียร  การประหยัดอดออม  ความกตัญญู  ความอดทน  ทำดีได้ดี</a:t>
            </a:r>
            <a:endParaRPr lang="en-US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th-TH" dirty="0" smtClean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๒.  เนติธรรม  (</a:t>
            </a:r>
            <a:r>
              <a:rPr lang="en-US" b="1" dirty="0" smtClean="0">
                <a:latin typeface="JasmineUPC" pitchFamily="18" charset="-34"/>
                <a:cs typeface="JasmineUPC" pitchFamily="18" charset="-34"/>
              </a:rPr>
              <a:t>Legal</a:t>
            </a: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)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  คือ   วัฒนธรรมทางกฎหมาย  รวมทั้งระเบียบประเพณีที่ยอมรับนับถือกันว่ามีความสำคัญพอๆ  กับกฎหมาย  เพื่อให้คนในสังคมอยู่ร่วมกันอย่างมีความสุข</a:t>
            </a:r>
            <a:endParaRPr lang="en-US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th-TH" dirty="0" smtClean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๓.  สหธรรม  (</a:t>
            </a:r>
            <a:r>
              <a:rPr lang="en-US" b="1" dirty="0" smtClean="0">
                <a:latin typeface="JasmineUPC" pitchFamily="18" charset="-34"/>
                <a:cs typeface="JasmineUPC" pitchFamily="18" charset="-34"/>
              </a:rPr>
              <a:t>Social</a:t>
            </a: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)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  คือ  วัฒนธรรมทางสังคม  รวมทั้งมารยาทต่างๆ  ที่ติดต่อเกี่ยวข้องกับสังคม  เช่น  มารยาทในการรับประทานอาหาร  มารยาทในการติดต่อกับบุคคลต่างๆ  ในสังคม</a:t>
            </a:r>
          </a:p>
          <a:p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	๔.  วัตถุธรรม  (</a:t>
            </a:r>
            <a:r>
              <a:rPr lang="en-US" b="1" dirty="0" smtClean="0">
                <a:latin typeface="JasmineUPC" pitchFamily="18" charset="-34"/>
                <a:cs typeface="JasmineUPC" pitchFamily="18" charset="-34"/>
              </a:rPr>
              <a:t>Material</a:t>
            </a: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)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  คือ  วัฒนธรรมทางวัตถุ  เช่น  เครื่องนุ่งห่ม  ยารักษาโรค  บ้านเรือน  อาคารสิ่งก่อสร้างต่างๆ  สะพาน  ถนน  รถยนต์  เครื่องคอมพิวเตอร์</a:t>
            </a:r>
            <a:endParaRPr lang="en-US" dirty="0"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428596" y="188640"/>
            <a:ext cx="850112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000" dirty="0" smtClean="0">
                <a:latin typeface="JasmineUPC" pitchFamily="18" charset="-34"/>
                <a:cs typeface="JasmineUPC" pitchFamily="18" charset="-34"/>
              </a:rPr>
              <a:t>สำนักงานคณะกรรมการวัฒนธรรมแห่งชาติ  ได้แบ่งวัฒนธรรมออกเป็น  ๕  สาขา  ตาม  </a:t>
            </a:r>
            <a:r>
              <a:rPr lang="en-US" sz="3000" dirty="0" smtClean="0">
                <a:latin typeface="JasmineUPC" pitchFamily="18" charset="-34"/>
                <a:cs typeface="JasmineUPC" pitchFamily="18" charset="-34"/>
              </a:rPr>
              <a:t>UNESCO</a:t>
            </a:r>
            <a:r>
              <a:rPr lang="th-TH" sz="3000" dirty="0" smtClean="0">
                <a:latin typeface="JasmineUPC" pitchFamily="18" charset="-34"/>
                <a:cs typeface="JasmineUPC" pitchFamily="18" charset="-34"/>
              </a:rPr>
              <a:t>  ประกอบด้วย  </a:t>
            </a:r>
          </a:p>
          <a:p>
            <a:endParaRPr lang="th-TH" sz="3000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th-TH" sz="3000" dirty="0" smtClean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sz="3000" b="1" dirty="0" smtClean="0">
                <a:latin typeface="JasmineUPC" pitchFamily="18" charset="-34"/>
                <a:cs typeface="JasmineUPC" pitchFamily="18" charset="-34"/>
              </a:rPr>
              <a:t>๑.  สาขามนุษยศาสตร์  </a:t>
            </a:r>
            <a:r>
              <a:rPr lang="th-TH" sz="3000" dirty="0" smtClean="0">
                <a:latin typeface="JasmineUPC" pitchFamily="18" charset="-34"/>
                <a:cs typeface="JasmineUPC" pitchFamily="18" charset="-34"/>
              </a:rPr>
              <a:t>ได้แก่  วัฒนธรรมที่ว่าด้วยขนบธรรมเนียมประเพณี  คุณธรรม  ศีลธรรม  ศาสนา  ปรัชญา  ประวัติศาสตร์  โบราณคดี  มารยาทในสังคม  การปกครอง  กฎหมาย  เป็นต้น</a:t>
            </a:r>
            <a:endParaRPr lang="en-US" sz="3000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th-TH" sz="3000" dirty="0" smtClean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sz="3000" b="1" dirty="0" smtClean="0">
                <a:latin typeface="JasmineUPC" pitchFamily="18" charset="-34"/>
                <a:cs typeface="JasmineUPC" pitchFamily="18" charset="-34"/>
              </a:rPr>
              <a:t>๒.  สาขาศิลปะ  </a:t>
            </a:r>
            <a:r>
              <a:rPr lang="th-TH" sz="3000" dirty="0" smtClean="0">
                <a:latin typeface="JasmineUPC" pitchFamily="18" charset="-34"/>
                <a:cs typeface="JasmineUPC" pitchFamily="18" charset="-34"/>
              </a:rPr>
              <a:t>ได้แก่  วัฒนธรรมในเรื่อง  ภาษา  วรรณคดี  ดนตรี  นาฏศิลป์  วิจิตรศิลป์  สถาปัตยกรรม  ประติมากรรม  จิตรกรรม  เป็นต้น</a:t>
            </a:r>
            <a:endParaRPr lang="en-US" sz="3000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th-TH" sz="3000" dirty="0" smtClean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sz="3000" b="1" dirty="0" smtClean="0">
                <a:latin typeface="JasmineUPC" pitchFamily="18" charset="-34"/>
                <a:cs typeface="JasmineUPC" pitchFamily="18" charset="-34"/>
              </a:rPr>
              <a:t>๓.  สาขาช่างฝีมือ  </a:t>
            </a:r>
            <a:r>
              <a:rPr lang="th-TH" sz="3000" dirty="0" smtClean="0">
                <a:latin typeface="JasmineUPC" pitchFamily="18" charset="-34"/>
                <a:cs typeface="JasmineUPC" pitchFamily="18" charset="-34"/>
              </a:rPr>
              <a:t>ได้แก่  วัฒนธรรมในเรื่องการเย็บปักถักร้อย  การแกะสลัก  การทอผ้า  การจักสาน  การทำเครื่องเขิน  การทำเครื่องเงินเครื่องทอง  การจัดดอกไม้  การประดิษฐ์  การทำเครื่องปั้นดินเผา  เป็นต้น</a:t>
            </a:r>
            <a:endParaRPr lang="en-US" sz="3000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th-TH" sz="3000" dirty="0" smtClean="0">
                <a:latin typeface="JasmineUPC" pitchFamily="18" charset="-34"/>
                <a:cs typeface="JasmineUPC" pitchFamily="18" charset="-34"/>
              </a:rPr>
              <a:t>	</a:t>
            </a:r>
            <a:endParaRPr lang="en-US" sz="3000" dirty="0" smtClean="0"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71472" y="428604"/>
            <a:ext cx="79296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latin typeface="JasmineUPC" pitchFamily="18" charset="-34"/>
                <a:cs typeface="JasmineUPC" pitchFamily="18" charset="-34"/>
              </a:rPr>
              <a:t>	๔.  </a:t>
            </a:r>
            <a:r>
              <a:rPr lang="th-TH" sz="3600" b="1" dirty="0" err="1" smtClean="0">
                <a:latin typeface="JasmineUPC" pitchFamily="18" charset="-34"/>
                <a:cs typeface="JasmineUPC" pitchFamily="18" charset="-34"/>
              </a:rPr>
              <a:t>สาขาคหกร</a:t>
            </a:r>
            <a:r>
              <a:rPr lang="th-TH" sz="3600" b="1" dirty="0" smtClean="0">
                <a:latin typeface="JasmineUPC" pitchFamily="18" charset="-34"/>
                <a:cs typeface="JasmineUPC" pitchFamily="18" charset="-34"/>
              </a:rPr>
              <a:t>รมศิลป์  </a:t>
            </a:r>
            <a:r>
              <a:rPr lang="th-TH" sz="3600" dirty="0" smtClean="0">
                <a:latin typeface="JasmineUPC" pitchFamily="18" charset="-34"/>
                <a:cs typeface="JasmineUPC" pitchFamily="18" charset="-34"/>
              </a:rPr>
              <a:t>ได้แก่  วัฒนธรรมในเรื่องอาหาร  การประกอบอาหาร  ความรู้เรื่องการดูแลบ้านเรือนที่อยู่อาศัย  ความรู้เรื่องยา  การรู้จักใช้ยา  การอบรมเลี้ยงดูเด็ก  ความรู้ในการอยู่รวมกันเป็นครอบครัว  เป็นต้น</a:t>
            </a:r>
          </a:p>
          <a:p>
            <a:r>
              <a:rPr lang="th-TH" sz="3600" dirty="0" smtClean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sz="3600" b="1" dirty="0" smtClean="0">
                <a:latin typeface="JasmineUPC" pitchFamily="18" charset="-34"/>
                <a:cs typeface="JasmineUPC" pitchFamily="18" charset="-34"/>
              </a:rPr>
              <a:t>๕.  สาขากีฬาและนันทนาการ  </a:t>
            </a:r>
            <a:r>
              <a:rPr lang="th-TH" sz="3600" dirty="0" smtClean="0">
                <a:latin typeface="JasmineUPC" pitchFamily="18" charset="-34"/>
                <a:cs typeface="JasmineUPC" pitchFamily="18" charset="-34"/>
              </a:rPr>
              <a:t>ได้แก่  วัฒนธรรมในเรื่องการละเล่น  มวยไทย  ฟันดาบ  สองมือ  กระบี่กระบอง  การเลี้ยงนกเขา  การละเล่นพื้นบ้าน  ซึ่งถือเป็นเอกลักษณ์ของไทยอย่างแท้จริง  จะไม่เหมือนกับของต่างชาติถึงแม้จะเลียนแบบกันก็ไม่เหมือนกัน</a:t>
            </a:r>
            <a:endParaRPr lang="en-US" sz="3600" dirty="0"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ลักษณะของวัฒนธรรม</a:t>
            </a:r>
            <a:endParaRPr kumimoji="0" lang="en-US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ลักษณะของวัฒนธรรมโดยพื้นฐานจะมีธรรมชาติเป็นเช่นเดียวกัน  ดังนี้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		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๑.  วัฒนธรรมเกิดจากการเรียนรู้ 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วัฒนธรรมไม่ใช่สิ่งที่เกิดขึ้นได้เองธรรมชาติหรือไม่ใช่สัญชาตญาณ  แต่เป็นผลรวมของความคิดของมนุษย์ที่เกิดจากการเรียนรู้ธรรมชาติและสิ่งแวดล้อม  แล้วรู้จักนำมาใช้ให้เป็นประโยชน์ต่อการดำเนินชีวิต  นอกจากเรียนรู้จากธรรมชาติแล้ว  มนุษย์ยังเรียนรู้วัฒนธรรมจากสังคมตนเอง  จากครอบครัว  เพื่อนฝูงและสถาบันทางสังคมอื่นๆ  การเรียนรู้ทั้งหลายเหล่านี้เป็นสิ่งที่ทำให้มนุษย์สร้างสรรค์วัฒนธรรมขึ้น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428596" y="428604"/>
            <a:ext cx="85011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sz="3200" b="1" dirty="0" smtClean="0">
                <a:latin typeface="JasmineUPC" pitchFamily="18" charset="-34"/>
                <a:cs typeface="JasmineUPC" pitchFamily="18" charset="-34"/>
              </a:rPr>
              <a:t>๒.  วัฒนธรรมเป็นมรดกทางสังคม  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วัฒนธรรมเป็นสิ่งที่ถ่ายทอดจากรุ่นหนึ่งไปสู่รุ่นต่อๆ  ไปไม่มีสิ้นสุด  เป็นสมบัติส่วนรวมซึ่งได้รับการถ่ายทอดจากบรรพชนร่วมกัน  ทั้งนี้  เพราะมนุษย์รู้จักจดจำและศึกษาอดีต สามารถนำอดีตมาใช้ให้เป็นประโยชน์ต่อคนรุ่นหลังได้  นอกจากนี้  มนุษย์ยังสามารถใช้ภาษา  ทั้งภาษาพูดและภาษาเขียนเป็นเครื่องมือในการถ่ายทอดประสบการณ์ต่อกัน  ทำให้มนุษย์สามารถถ่ายทอดวัฒนธรรมเป็นมรดกสู่คนรุ่นต่อๆ ไปได้</a:t>
            </a:r>
            <a:endParaRPr lang="en-US" sz="3200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sz="3200" b="1" dirty="0" smtClean="0">
                <a:latin typeface="JasmineUPC" pitchFamily="18" charset="-34"/>
                <a:cs typeface="JasmineUPC" pitchFamily="18" charset="-34"/>
              </a:rPr>
              <a:t>๓.  วัฒนธรรมเป็นสิ่งที่สังคมต้องยึดถือและปฏิบัติร่วมกัน  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เป็นสิ่งที่ทำให้สังคมนั้นๆ  อยู่ร่วมกันได้  การกำหนดกฎเกณฑ์  การสร้างระเบียบปฏิบัติต่างๆ  ก็เพื่อการดำรงคงอยู่ของสังคมนั้นๆ  ฉะนั้น  สมาชิกทุกคนจึงต้องยึดถือและปฏิบัติตามแบบฉบับของสังคมของตน</a:t>
            </a:r>
            <a:endParaRPr lang="en-US" sz="3200" dirty="0" smtClean="0">
              <a:latin typeface="JasmineUPC" pitchFamily="18" charset="-34"/>
              <a:cs typeface="JasmineUPC" pitchFamily="18" charset="-34"/>
            </a:endParaRPr>
          </a:p>
          <a:p>
            <a:endParaRPr lang="th-TH" sz="3200" dirty="0"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00034" y="149625"/>
            <a:ext cx="821537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sz="3200" b="1" dirty="0" smtClean="0">
                <a:latin typeface="JasmineUPC" pitchFamily="18" charset="-34"/>
                <a:cs typeface="JasmineUPC" pitchFamily="18" charset="-34"/>
              </a:rPr>
              <a:t>๔.  วัฒนธรรมเป็นความพึงพอใจของมนุษยชาติ  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วัฒนธรรมเป็นสิ่งที่มนุษย์เลือกที่จะปฏิบัติหรือประพฤติ  เช่น  การบริโภค  การแต่งกาย  และการสร้างที่อยู่อาศัยที่เหมาะสม</a:t>
            </a:r>
            <a:endParaRPr lang="en-US" sz="3200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sz="3200" b="1" dirty="0" smtClean="0">
                <a:latin typeface="JasmineUPC" pitchFamily="18" charset="-34"/>
                <a:cs typeface="JasmineUPC" pitchFamily="18" charset="-34"/>
              </a:rPr>
              <a:t>๕.  วัฒนธรรมสิ้นสุดหรือตายได้  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มนุษย์สร้างวัฒนธรรมขึ้นเพื่อความผาสุกของมนุษย์เอง  ฉะนั้น  วัฒนธรรมจึงเปลี่ยนแปลงและคงอยู่ได้ตราบเท่าที่มนุษย์หรือสังคมต้องการ  วัฒนธรรมที่มนุษย์หรือสังคมไม่ต้องการไม่ต้องการเป็นวัฒนธรรมที่พบจุดจบเรียกว่า  วัฒนธรรมตาย  (</a:t>
            </a:r>
            <a:r>
              <a:rPr lang="en-US" sz="3200" dirty="0" smtClean="0">
                <a:latin typeface="JasmineUPC" pitchFamily="18" charset="-34"/>
                <a:cs typeface="JasmineUPC" pitchFamily="18" charset="-34"/>
              </a:rPr>
              <a:t>Dead  culture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)</a:t>
            </a:r>
            <a:endParaRPr lang="en-US" sz="3200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	จากลักษณะธรรมชาติของวัฒนธรรมดังกล่าว  จะเห็นว่า  วัฒนธรรมเป็นสิ่งที่เลื่อนไหลถ่ายทอดและเปลี่ยนแปลงได้  ทั้งภายในกลุ่มชนเดียวกันหรือระหว่างท้องถิ่น  ระหว่างชาติพันธุ์การสืบทอดวัฒนธรรมของกันและกันนี้เอง  เป็นการปรากฏการณ์ที่สร้าง</a:t>
            </a:r>
            <a:r>
              <a:rPr lang="th-TH" sz="3200" dirty="0" err="1" smtClean="0">
                <a:latin typeface="JasmineUPC" pitchFamily="18" charset="-34"/>
                <a:cs typeface="JasmineUPC" pitchFamily="18" charset="-34"/>
              </a:rPr>
              <a:t>อารย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ธรรมของโลกโดยรวม</a:t>
            </a:r>
            <a:endParaRPr lang="en-US" sz="3200" dirty="0"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428596" y="304642"/>
            <a:ext cx="828680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หน้าที่ของวัฒนธรรม</a:t>
            </a:r>
            <a:endParaRPr kumimoji="0" lang="en-US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	วัฒนธรรมมีหน้าที่ดังต่อไปนี้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		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๑.วัฒนธรรมเป็นตัวกำหนดรูปแบบของสถาบัน 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ซึ่งมีลักษณะแตกต่างกันไปในแต่ละสังคม  เช่น  วัฒนธรรมอิสลาม  อนุญาตให้ชายที่มีความสามารถเลี้ยงดูและให้มีความยุติธรรมแก่ภรรยา  มีภรรยาได้มากกว่า  ๑  คน  โดยไม่เกิน  ๔  คน  แต่ห้ามสมสู่ระหว่างเพศเดียวกันอย่างเด็ดขาด  ในขณะที่ศาสนาอื่น  อนุญาตให้</a:t>
            </a:r>
            <a:r>
              <a:rPr lang="th-TH" sz="3200" dirty="0" smtClean="0">
                <a:latin typeface="JasmineUPC" pitchFamily="18" charset="-34"/>
                <a:ea typeface="Calibri" pitchFamily="34" charset="0"/>
                <a:cs typeface="JasmineUPC" pitchFamily="18" charset="-34"/>
              </a:rPr>
              <a:t>ชายมี ภรรยาได้เพียง  ๑  คน  แต่ไม่มีบัญญัติห้ามความสัมพันธ์ระหว่างเพศเดียวกัน  ฉะนั้น  รูปแบบของสถาบันครอบครัวจึงอาจแตกต่างกันได้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00034" y="582067"/>
            <a:ext cx="835824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 smtClean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sz="3600" b="1" dirty="0" smtClean="0">
                <a:latin typeface="JasmineUPC" pitchFamily="18" charset="-34"/>
                <a:cs typeface="JasmineUPC" pitchFamily="18" charset="-34"/>
              </a:rPr>
              <a:t>๒.  วัฒนธรรมเป็นสิ่งที่กำหนดพฤติกรรมของมนุษย์  </a:t>
            </a:r>
            <a:r>
              <a:rPr lang="th-TH" sz="3600" dirty="0" smtClean="0">
                <a:latin typeface="JasmineUPC" pitchFamily="18" charset="-34"/>
                <a:cs typeface="JasmineUPC" pitchFamily="18" charset="-34"/>
              </a:rPr>
              <a:t>พฤติกรรมของคนจะเป็นเช่นไร  ก็ขึ้นอยู่กับวัฒนธรรมของกลุ่มสังคมนั้นๆ  เช่น  วัฒนธรรมในการพบปะทักทายของไทยใช้การสวัสดีของชาวตะวันตกทั่วไปใช้การสัมผัสมือ  ของ</a:t>
            </a:r>
            <a:r>
              <a:rPr lang="th-TH" sz="3600" dirty="0" err="1" smtClean="0">
                <a:latin typeface="JasmineUPC" pitchFamily="18" charset="-34"/>
                <a:cs typeface="JasmineUPC" pitchFamily="18" charset="-34"/>
              </a:rPr>
              <a:t>ชาวธิเบต</a:t>
            </a:r>
            <a:r>
              <a:rPr lang="th-TH" sz="3600" dirty="0" smtClean="0">
                <a:latin typeface="JasmineUPC" pitchFamily="18" charset="-34"/>
                <a:cs typeface="JasmineUPC" pitchFamily="18" charset="-34"/>
              </a:rPr>
              <a:t>ใช้การแลบลิ้น  ของชาวมุสลิมใช้การกล่าว</a:t>
            </a:r>
            <a:r>
              <a:rPr lang="th-TH" sz="3600" dirty="0" err="1" smtClean="0">
                <a:latin typeface="JasmineUPC" pitchFamily="18" charset="-34"/>
                <a:cs typeface="JasmineUPC" pitchFamily="18" charset="-34"/>
              </a:rPr>
              <a:t>สลาม</a:t>
            </a:r>
            <a:endParaRPr lang="en-US" sz="3600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th-TH" sz="3600" dirty="0" smtClean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sz="3600" b="1" dirty="0" smtClean="0">
                <a:latin typeface="JasmineUPC" pitchFamily="18" charset="-34"/>
                <a:cs typeface="JasmineUPC" pitchFamily="18" charset="-34"/>
              </a:rPr>
              <a:t>๓.  วัฒนธรรมเป็นสิ่งที่ควบคุมสังคม  </a:t>
            </a:r>
            <a:r>
              <a:rPr lang="th-TH" sz="3600" dirty="0" smtClean="0">
                <a:latin typeface="JasmineUPC" pitchFamily="18" charset="-34"/>
                <a:cs typeface="JasmineUPC" pitchFamily="18" charset="-34"/>
              </a:rPr>
              <a:t>สร้างความเป็นระเบียบเรียบร้อยให้สังคม  เพราะวัฒนธรรมจะมีทั้งความศรัทธา   ความเชื่อ  ค่านิยม  บรรทัดฐาน  ตลอดจนผลตอบแทนในการปฏิบัติและมีบทลงโทษเมื่อฝ่าฝืน</a:t>
            </a:r>
            <a:endParaRPr lang="en-US" sz="3600" dirty="0"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JasmineUPC" pitchFamily="18" charset="-34"/>
                <a:cs typeface="JasmineUPC" pitchFamily="18" charset="-34"/>
              </a:rPr>
              <a:t>ความหมายและความสำคัญ</a:t>
            </a:r>
            <a:endParaRPr lang="th-TH" sz="6000" dirty="0"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ความหมายของวัฒนธรรม</a:t>
            </a:r>
            <a:endParaRPr lang="en-US" dirty="0" smtClean="0">
              <a:latin typeface="JasmineUPC" pitchFamily="18" charset="-34"/>
              <a:cs typeface="JasmineUPC" pitchFamily="18" charset="-34"/>
            </a:endParaRPr>
          </a:p>
          <a:p>
            <a:pPr>
              <a:buNone/>
            </a:pPr>
            <a:r>
              <a:rPr lang="th-TH" dirty="0" smtClean="0">
                <a:latin typeface="JasmineUPC" pitchFamily="18" charset="-34"/>
                <a:cs typeface="JasmineUPC" pitchFamily="18" charset="-34"/>
              </a:rPr>
              <a:t>		คำว่า	</a:t>
            </a: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“วัฒนธรรม”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	มีรากศัพท์มาจากภาษาบาลีและสันสกฤต  เพราะคำว่า  “วัฒนธรรม”  มาจากภาษาบาลีว่า  “</a:t>
            </a:r>
            <a:r>
              <a:rPr lang="th-TH" dirty="0" err="1" smtClean="0">
                <a:latin typeface="JasmineUPC" pitchFamily="18" charset="-34"/>
                <a:cs typeface="JasmineUPC" pitchFamily="18" charset="-34"/>
              </a:rPr>
              <a:t>วฑฺฒน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”  ซึ่งแปลว่า  เจริญงอกงาม  คำว่า  “ธรรม”  มาจากภาษาสันสกฤตว่า  “</a:t>
            </a:r>
            <a:r>
              <a:rPr lang="th-TH" dirty="0" err="1" smtClean="0">
                <a:latin typeface="JasmineUPC" pitchFamily="18" charset="-34"/>
                <a:cs typeface="JasmineUPC" pitchFamily="18" charset="-34"/>
              </a:rPr>
              <a:t>ธรฺม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”  หมายถึง  ความดี</a:t>
            </a:r>
            <a:endParaRPr lang="en-US" dirty="0" smtClean="0">
              <a:latin typeface="JasmineUPC" pitchFamily="18" charset="-34"/>
              <a:cs typeface="JasmineUPC" pitchFamily="18" charset="-34"/>
            </a:endParaRPr>
          </a:p>
          <a:p>
            <a:pPr>
              <a:buNone/>
            </a:pP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		“วัฒนธรรม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”  ตรงกับภาษาอังกฤษว่า  “</a:t>
            </a:r>
            <a:r>
              <a:rPr lang="en-US" dirty="0" smtClean="0">
                <a:latin typeface="JasmineUPC" pitchFamily="18" charset="-34"/>
                <a:cs typeface="JasmineUPC" pitchFamily="18" charset="-34"/>
              </a:rPr>
              <a:t>Culture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”  คำนี้มีรากศัพท์มาจาก  “</a:t>
            </a:r>
            <a:r>
              <a:rPr lang="en-US" dirty="0" smtClean="0">
                <a:latin typeface="JasmineUPC" pitchFamily="18" charset="-34"/>
                <a:cs typeface="JasmineUPC" pitchFamily="18" charset="-34"/>
              </a:rPr>
              <a:t>Culture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”  ในภาษาละ</a:t>
            </a:r>
            <a:r>
              <a:rPr lang="th-TH" dirty="0" err="1" smtClean="0">
                <a:latin typeface="JasmineUPC" pitchFamily="18" charset="-34"/>
                <a:cs typeface="JasmineUPC" pitchFamily="18" charset="-34"/>
              </a:rPr>
              <a:t>ติน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  มีความหมายว่า  การเพาะปลูกหรือการปลูกฝัง  ซึ่งอธิบายได้ว่า  มนุษย์เป็นผู้ปลูกฝังอบรมบ่งนิสัยให้เกิดความเจริญงอกงาม</a:t>
            </a:r>
            <a:endParaRPr lang="en-US" dirty="0" smtClean="0">
              <a:latin typeface="JasmineUPC" pitchFamily="18" charset="-34"/>
              <a:cs typeface="JasmineUPC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357158" y="71414"/>
            <a:ext cx="8501122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สรุปท้ายบท</a:t>
            </a:r>
            <a:endParaRPr kumimoji="0" lang="en-US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lang="th-TH" sz="3200" dirty="0" smtClean="0">
                <a:latin typeface="JasmineUPC" pitchFamily="18" charset="-34"/>
                <a:ea typeface="Calibri" pitchFamily="34" charset="0"/>
                <a:cs typeface="JasmineUPC" pitchFamily="18" charset="-34"/>
              </a:rPr>
              <a:t>		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วัฒนธรรม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  หมายถึง  ทุกสิ่งทุกอย่างที่มนุษย์สร้างขึ้นและปรากฏอยู่ในสังคมมนุษย์รวมถึง  ภาษา  เครื่องมือ  เครื่องใช้ต่างๆ  ขนบธรรมเนียมประเพณีระเบียบแบบแผนการดำเนินชีวิตที่สังคมยอมรับ  วัฒนธรรมเป็นมรดกทางสังคมที่รับช่วงสืบกันมาโดยลำดับ  ถ้าไม่มีวัฒนธรรมคนเราเกิดมาได้เหมือนกัน  แต่อาจเป็นสัตว์อื่นๆ  เสียมากกว่า  แทนที่จะเป็นมนุษย์อย่างที่เห็นอยู่ในปัจจุบันวัฒนธรรมเป็นมรดกทางสังคม  ไม่ใช่มรดกทางวัตถุ  เราไม่ได้นำวัฒนธรรมติดตัวมาแต่เกิด  แต่เราเกิดขึ้นท่ามกลางวัฒนธรรมและต้องเรียนรู้วัฒนธรรม  วัฒนธรรมเป็นกองทุนใหญ่  เป็นสมบัติล้ำค่าที่</a:t>
            </a:r>
            <a:r>
              <a:rPr kumimoji="0" lang="th-T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บรรพบุรุษ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ได้รักษาไว้  เพราะว่าเป็นวิถีที่ดีงามของชีวิต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028704" y="-24"/>
            <a:ext cx="7615262" cy="4691063"/>
          </a:xfrm>
        </p:spPr>
        <p:txBody>
          <a:bodyPr/>
          <a:lstStyle/>
          <a:p>
            <a:pPr algn="ctr"/>
            <a:r>
              <a:rPr lang="th-TH" sz="6000" dirty="0" smtClean="0">
                <a:latin typeface="JasmineUPC" pitchFamily="18" charset="-34"/>
                <a:cs typeface="JasmineUPC" pitchFamily="18" charset="-34"/>
              </a:rPr>
              <a:t>จัดทำโดย</a:t>
            </a:r>
          </a:p>
          <a:p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th-TH" sz="3600" dirty="0" smtClean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sz="3600" dirty="0" smtClean="0">
                <a:solidFill>
                  <a:schemeClr val="tx2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นางสาวจิระประภา	ผิวขำ		เลขที่  ๘</a:t>
            </a:r>
          </a:p>
          <a:p>
            <a:r>
              <a:rPr lang="th-TH" sz="3600" dirty="0" smtClean="0">
                <a:solidFill>
                  <a:schemeClr val="tx2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	นางสาวประภาพร	มะลิย้อย  	เลขที่  ๑๕</a:t>
            </a:r>
          </a:p>
          <a:p>
            <a:r>
              <a:rPr lang="th-TH" sz="3600" dirty="0" smtClean="0">
                <a:solidFill>
                  <a:schemeClr val="tx2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	นายชาญ</a:t>
            </a:r>
            <a:r>
              <a:rPr lang="th-TH" sz="3600" dirty="0" err="1" smtClean="0">
                <a:solidFill>
                  <a:schemeClr val="tx2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วิทย์</a:t>
            </a:r>
            <a:r>
              <a:rPr lang="th-TH" sz="3600" dirty="0" smtClean="0">
                <a:solidFill>
                  <a:schemeClr val="tx2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  	จันทร์มณี   	เลขที่  ๒๑</a:t>
            </a:r>
            <a:endParaRPr lang="th-TH" sz="3600" dirty="0">
              <a:solidFill>
                <a:schemeClr val="tx2">
                  <a:lumMod val="50000"/>
                </a:schemeClr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546111"/>
            <a:ext cx="8401080" cy="60975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ในด้านสังคมศาสตร์  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วัฒนธรรมจะมีความหมายกว้างขวางมาก  กล่าวคือ  วัฒนธรรม  หมายถึง  วิถีชีวิต  (</a:t>
            </a:r>
            <a:r>
              <a:rPr lang="en-US" dirty="0" smtClean="0">
                <a:latin typeface="JasmineUPC" pitchFamily="18" charset="-34"/>
                <a:cs typeface="JasmineUPC" pitchFamily="18" charset="-34"/>
              </a:rPr>
              <a:t>way  of  life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)  ของมนุษย์ในสังคม  และแบบแผนการดำเนินชีวิตของมนุษย์ทุกๆอย่างรวมทั้งบรรดาผลงานทั้งมวลที่มนุษย์ได้มนุษย์ได้สร้างสรรค์ขึ้น  ตลอดจนความคิด  ความเชื่อ  ค่านิยมและความรู้ต่างๆ  เป็นต้น</a:t>
            </a:r>
          </a:p>
          <a:p>
            <a:pPr>
              <a:buNone/>
            </a:pPr>
            <a:r>
              <a:rPr lang="th-TH" dirty="0" smtClean="0">
                <a:latin typeface="JasmineUPC" pitchFamily="18" charset="-34"/>
                <a:cs typeface="JasmineUPC" pitchFamily="18" charset="-34"/>
              </a:rPr>
              <a:t>		คำว่า  </a:t>
            </a: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“วัฒนธรรม”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  ความหมายว่า  “ธรรม  คือ  ความเจริญ”  หรือ  “ธรรมเป็นเหตุให้เจริญ”  นั้นแสดงให้เห็นว่า  มิใช่ลักษณะที่อยู่กับที่  จะต้องมีการเปลี่ยนแปลงตามลำดับ  แต่การเปลี่ยนแปลงนั้นจะต้องเป็นไปในทางที่ดีขึ้นตามลำดับ  สิ่งใดอยู่กับที่  สิ่งนั้นไม่ชื่อว่า  “วัฒนะ”  คือ  “เจริญ”  วัฒนธรรมจึงจำเป็นต้องมีการปรับปรุงแก้ไขให้เหมาะสมแก่กาลเวลาอยู่เสมอ	พระยาอนุมานราชธน  กล่าวว่า  “วัฒนธรรม  คือ  สิ่งที่มนุษย์เปลี่ยนแปลงปรับปรุงหรือผลิตสร้างขึ้น   เพื่อความเจริญงอกงามในวิถีแห่งชีวิตของส่วนรวมที่ถ่ายทอดกันได้  เลียนแบบกันได้  เอาอย่างกันได้”</a:t>
            </a:r>
            <a:endParaRPr lang="en-US" dirty="0" smtClean="0">
              <a:latin typeface="JasmineUPC" pitchFamily="18" charset="-34"/>
              <a:cs typeface="JasmineUPC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42910" y="357166"/>
            <a:ext cx="81439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 smtClean="0">
                <a:latin typeface="JasmineUPC" pitchFamily="18" charset="-34"/>
                <a:cs typeface="JasmineUPC" pitchFamily="18" charset="-34"/>
              </a:rPr>
              <a:t>ความหมายของวัฒนธรรมทั้งด้านทั่วๆไปและนักวิชาการบางท่านได้กล่าวไว้อาจหลอมรวมเข้าด้วยกันและสรุปได้  คือ</a:t>
            </a:r>
            <a:endParaRPr lang="en-US" sz="3600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th-TH" sz="3600" dirty="0" smtClean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sz="3600" b="1" dirty="0" smtClean="0">
                <a:latin typeface="JasmineUPC" pitchFamily="18" charset="-34"/>
                <a:cs typeface="JasmineUPC" pitchFamily="18" charset="-34"/>
              </a:rPr>
              <a:t>วัฒนธรรม</a:t>
            </a:r>
            <a:r>
              <a:rPr lang="th-TH" sz="3600" dirty="0" smtClean="0">
                <a:latin typeface="JasmineUPC" pitchFamily="18" charset="-34"/>
                <a:cs typeface="JasmineUPC" pitchFamily="18" charset="-34"/>
              </a:rPr>
              <a:t>  มีความหมายครอบคลุมถึงทุกสิ่งทุกอย่างที่แสดงออกถึงวิถีชีวิตของมนุษย์ในสังคมของกลุ่มใดกลุ่มหนึ่งหรือสังคมใดสังคมหนึ่ง  ซึ่งมนุษย์ได้คิดสร้างระเบียบ  กฎเกณฑ์วิธีในการปฏิบัติ  รวมทั้งการจัดระเบียบตลอดจนระบบความคิด  ความเชื่อ  ค่านิยม  ความรู้และเทคโนโลยีต่างๆและมีการเปลี่ยนแปลงไปในทางที่ดีขึ้น  โดยได้วิวัฒนาการสืบทอดกันมาอย่างมีแบบแผน</a:t>
            </a:r>
            <a:endParaRPr lang="th-TH" sz="3600" dirty="0"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722124"/>
            <a:ext cx="8715436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ความสำคัญของวัฒนธรรม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		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วัฒนธรรม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smineUPC" pitchFamily="18" charset="-34"/>
                <a:ea typeface="Calibri" pitchFamily="34" charset="0"/>
                <a:cs typeface="JasmineUPC" pitchFamily="18" charset="-34"/>
              </a:rPr>
              <a:t>  เป็นสิ่งที่มนุษยชาติมีสภาพและความเป็นอยู่ต่างจากสัตว์โลกทั้งหลายเป็นสิ่งที่ทำให้สังคมมีระเบียบแบบแผน  มีความสงบสุขและมีความเจริญก้าวหน้าทั้งทางวัตถุและจิตใจ  วัฒนธรรมเป็นเครื่องวัดและเครื่องกำหนดความเจริญ  หรือความเสื่อมของสังคมและขณะเดียวกันวัฒนธรรมยังกำหนดชีวิตความเป็นอยู่ของประชาชนในสังคม</a:t>
            </a:r>
            <a:endParaRPr kumimoji="0" lang="th-TH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467544" y="260648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 smtClean="0">
                <a:latin typeface="JasmineUPC" pitchFamily="18" charset="-34"/>
                <a:ea typeface="Calibri" pitchFamily="34" charset="0"/>
                <a:cs typeface="JasmineUPC" pitchFamily="18" charset="-34"/>
              </a:rPr>
              <a:t>	ดังนั้น  วัฒนธรรมจึงมีอิทธิพลต่อความเป็นอยู่ของประชาชน  และต่อความเจริญก้าวหน้าของประเทศชาติมาก  หากสังคมมีวัฒนธรรมที่ดีงามเหมาะสมแล้ว  สังคมนั้นย่อมจะเจริญก้าวหน้าได้อย่างรวดเร็ว  ตรงกันข้าม  หากสังคมใดมีวัฒนธรรมที่ล้าหลัง  มีแบบของพฤติกรรมที่ไม่ดี  มีค่านิยมที่ไม่เหมาะสม  สังคมนั้นก็ยากที่จะเจริญก้าวหน้า  ในที่สุดอาจสูญสิ้นความเป็นชาติได้  เพราะถูกรุกรานทางวัฒนธรรม  วัฒนธรรมเป็นกรอบหรือเป็นแบบแผนการดำเนินชีวิตของสังคม  ทำให้ทุกคนมีประเพณีที่จะปฏิบัติได้อย่างเหมาะสม  ทำให้การกระทบหรือการขัดแย้งกันลดน้อยลง  ความวุ่นวายจะลดลง  วัฒนธรรมที่ดี  ช่วยให้สังคมเจริญก้าวหน้า  เช่น </a:t>
            </a:r>
            <a:endParaRPr lang="th-TH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71472" y="246760"/>
            <a:ext cx="807249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	ความเป็นระเบียบวินัย  ความขยัน  ประหยัด  อดทน  เห็นประโยชน์ส่วนรวมมากกว่าส่วนตน  ฯลฯ  ความสำคัญของวัฒนธรรมนั้นมีมากอาจสรุปได้  ดังนี้</a:t>
            </a:r>
          </a:p>
          <a:p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 </a:t>
            </a:r>
            <a:endParaRPr lang="en-US" sz="3200" dirty="0" smtClean="0">
              <a:latin typeface="JasmineUPC" pitchFamily="18" charset="-34"/>
              <a:cs typeface="JasmineUPC" pitchFamily="18" charset="-34"/>
            </a:endParaRPr>
          </a:p>
          <a:p>
            <a:pPr lvl="0"/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	๑.  วัฒนธรรมช่วยแก้ปัญหาและสนองความต้องการต่างๆของมนุษย์  มนุษย์พ้นจากอันตราย  สามารถเอาชนะธรรมชาติได้  เพราะมนุษย์สร้างวัฒนธรรมขึ้นมาช่วย</a:t>
            </a:r>
            <a:endParaRPr lang="en-US" sz="3200" dirty="0" smtClean="0">
              <a:latin typeface="JasmineUPC" pitchFamily="18" charset="-34"/>
              <a:cs typeface="JasmineUPC" pitchFamily="18" charset="-34"/>
            </a:endParaRPr>
          </a:p>
          <a:p>
            <a:pPr lvl="0"/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	๒.  วัฒนธรรมช่วยเหนี่ยวรั้งสมาชิกในสังคมให้มีความเป็นอันหนึ่งอันเดี่ยวกันและสังคมที่มีวัฒนธรรมเดียวกันย่อมจะมีความรู้สึกผูกพันเป็นพวกเดียวกัน</a:t>
            </a:r>
            <a:endParaRPr lang="en-US" sz="3200" dirty="0" smtClean="0">
              <a:latin typeface="JasmineUPC" pitchFamily="18" charset="-34"/>
              <a:cs typeface="JasmineUPC" pitchFamily="18" charset="-34"/>
            </a:endParaRPr>
          </a:p>
          <a:p>
            <a:pPr lvl="0"/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	๓.  เป็นเครื่องแสดงเอกลักษณ์ของชาติ  ชาติที่มีวัฒนธรรมสูงย่อมได้รับการยกย่องและเป็นหลักประกันความมั่นคงของชาติ</a:t>
            </a:r>
            <a:endParaRPr lang="en-US" sz="3200" dirty="0"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663</Words>
  <Application>Microsoft Office PowerPoint</Application>
  <PresentationFormat>นำเสนอทางหน้าจอ (4:3)</PresentationFormat>
  <Paragraphs>125</Paragraphs>
  <Slides>41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41</vt:i4>
      </vt:variant>
    </vt:vector>
  </HeadingPairs>
  <TitlesOfParts>
    <vt:vector size="42" baseType="lpstr">
      <vt:lpstr>ชุดรูปแบบของ Office</vt:lpstr>
      <vt:lpstr>ความรู้พื้นฐานเกี่ยวกับวัฒนธรรม</vt:lpstr>
      <vt:lpstr>ความรู้พื้นฐานเกี่ยววัฒนธรรม</vt:lpstr>
      <vt:lpstr>ภาพนิ่ง 3</vt:lpstr>
      <vt:lpstr>ความหมายและความสำคัญ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มนุษย์  ความรู้        ประสบการณ์  วัฒนธรรม  วัฒนธรรมทางวัตถุ    วัฒนธรรมที่ไม่ใช่วัตถุ  ควบคุมสิ่งแวดล้อม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  <vt:lpstr>ภาพนิ่ง 26</vt:lpstr>
      <vt:lpstr>ภาพนิ่ง 27</vt:lpstr>
      <vt:lpstr>ภาพนิ่ง 28</vt:lpstr>
      <vt:lpstr>ภาพนิ่ง 29</vt:lpstr>
      <vt:lpstr>ภาพนิ่ง 30</vt:lpstr>
      <vt:lpstr>ภาพนิ่ง 31</vt:lpstr>
      <vt:lpstr>ภาพนิ่ง 32</vt:lpstr>
      <vt:lpstr>ภาพนิ่ง 33</vt:lpstr>
      <vt:lpstr>ภาพนิ่ง 34</vt:lpstr>
      <vt:lpstr>ภาพนิ่ง 35</vt:lpstr>
      <vt:lpstr>ภาพนิ่ง 36</vt:lpstr>
      <vt:lpstr>ภาพนิ่ง 37</vt:lpstr>
      <vt:lpstr>ภาพนิ่ง 38</vt:lpstr>
      <vt:lpstr>ภาพนิ่ง 39</vt:lpstr>
      <vt:lpstr>ภาพนิ่ง 40</vt:lpstr>
      <vt:lpstr>ภาพนิ่ง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 ๑  ความรู้พื้นฐานเกี่ยวกับวัฒนธรรม</dc:title>
  <dc:creator>User</dc:creator>
  <cp:lastModifiedBy>LG</cp:lastModifiedBy>
  <cp:revision>34</cp:revision>
  <dcterms:created xsi:type="dcterms:W3CDTF">2011-06-22T07:23:56Z</dcterms:created>
  <dcterms:modified xsi:type="dcterms:W3CDTF">2013-02-19T01:57:12Z</dcterms:modified>
</cp:coreProperties>
</file>