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6" r:id="rId11"/>
    <p:sldId id="259" r:id="rId12"/>
    <p:sldId id="267" r:id="rId13"/>
    <p:sldId id="268" r:id="rId14"/>
    <p:sldId id="261" r:id="rId15"/>
    <p:sldId id="257" r:id="rId16"/>
    <p:sldId id="258" r:id="rId17"/>
    <p:sldId id="260" r:id="rId18"/>
    <p:sldId id="262" r:id="rId19"/>
    <p:sldId id="263" r:id="rId20"/>
    <p:sldId id="264" r:id="rId21"/>
    <p:sldId id="265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F2EE7-5AA0-4ED3-8117-1DED59723441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52A9-3DFF-4C05-8723-0C5CC7D8F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41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F52A9-3DFF-4C05-8723-0C5CC7D8F562}" type="slidenum">
              <a:rPr lang="th-TH" smtClean="0"/>
              <a:t>21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ransition spd="med">
    <p:fad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1F5D-03BF-4416-B3FC-B9831A42A7DE}" type="datetimeFigureOut">
              <a:rPr lang="th-TH" smtClean="0"/>
              <a:t>27/01/56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770A-2145-4816-8FF4-265FD9522CF8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548681"/>
            <a:ext cx="9144000" cy="3051770"/>
          </a:xfrm>
        </p:spPr>
        <p:txBody>
          <a:bodyPr>
            <a:noAutofit/>
          </a:bodyPr>
          <a:lstStyle/>
          <a:p>
            <a:r>
              <a:rPr lang="th-TH" sz="9000" b="1" dirty="0" smtClean="0">
                <a:latin typeface="JasmineUPC" pitchFamily="18" charset="-34"/>
                <a:cs typeface="JasmineUPC" pitchFamily="18" charset="-34"/>
              </a:rPr>
              <a:t>เทคนิคการใช้ห้องสมุด</a:t>
            </a:r>
            <a:endParaRPr lang="th-TH" sz="9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784976" cy="2425824"/>
          </a:xfrm>
        </p:spPr>
        <p:txBody>
          <a:bodyPr>
            <a:normAutofit/>
          </a:bodyPr>
          <a:lstStyle/>
          <a:p>
            <a:r>
              <a:rPr lang="th-TH" sz="55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ห้องสมุดประชาชน “เฉลิมราชกุมารี” อำเภอเมืองสมุทรสาคร</a:t>
            </a:r>
            <a:endParaRPr lang="th-TH" sz="5500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th-TH" sz="5000" b="1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sz="50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50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จัดหมู่หนังสือระบบทศนิยม</a:t>
            </a:r>
            <a:r>
              <a:rPr lang="th-TH" sz="5000" b="1" dirty="0" err="1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ของดิว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อี้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/>
            </a:r>
            <a:br>
              <a:rPr lang="th-TH" sz="5000" b="1" dirty="0">
                <a:latin typeface="JasmineUPC" pitchFamily="18" charset="-34"/>
                <a:cs typeface="JasmineUPC" pitchFamily="18" charset="-34"/>
              </a:rPr>
            </a:br>
            <a:endParaRPr lang="th-TH" sz="5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4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จัดหมวดหมู่หนังสือระบบทศนิยม</a:t>
            </a:r>
            <a:r>
              <a:rPr lang="th-TH" sz="4600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ของดิว</a:t>
            </a: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อี้</a:t>
            </a:r>
            <a:r>
              <a:rPr lang="en-US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(Dewey  Decimal  Classification)</a:t>
            </a:r>
            <a:endParaRPr lang="th-TH" sz="4600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เรียกย่อๆ  ว่า  ระบบ  </a:t>
            </a:r>
            <a:r>
              <a:rPr lang="en-US" sz="4600" b="1" u="sng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D.C. </a:t>
            </a:r>
            <a:r>
              <a:rPr lang="en-US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หรือ  </a:t>
            </a:r>
            <a:r>
              <a:rPr lang="en-US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D.D.C.  </a:t>
            </a:r>
            <a:endParaRPr lang="th-TH" sz="4600" dirty="0" smtClean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ระบบนี้ตั้งชื่อตามผู้คิดค้น  คือนาย</a:t>
            </a:r>
            <a:r>
              <a:rPr lang="th-TH" sz="4600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เมลวิล</a:t>
            </a: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  </a:t>
            </a:r>
            <a:r>
              <a:rPr lang="th-TH" sz="4600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ดิว</a:t>
            </a: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อี้  </a:t>
            </a:r>
          </a:p>
          <a:p>
            <a:pPr>
              <a:buNone/>
            </a:pP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( </a:t>
            </a:r>
            <a:r>
              <a:rPr lang="en-US" sz="4600" dirty="0" err="1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Melvil</a:t>
            </a:r>
            <a:r>
              <a:rPr lang="en-US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  Dewey)  </a:t>
            </a:r>
            <a:r>
              <a:rPr lang="th-TH" sz="4600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บรรณารักษ์ชาวอเมริกัน</a:t>
            </a:r>
            <a:r>
              <a:rPr lang="th-TH" sz="46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 </a:t>
            </a:r>
            <a:r>
              <a:rPr lang="th-TH" sz="4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endParaRPr lang="th-TH" sz="4600" dirty="0">
              <a:solidFill>
                <a:schemeClr val="accent1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>
    <p:fad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/>
            </a:r>
            <a:br>
              <a:rPr lang="th-TH" b="1" dirty="0"/>
            </a:br>
            <a:r>
              <a:rPr lang="th-TH" sz="50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หมวด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ใหญ่  (</a:t>
            </a:r>
            <a:r>
              <a:rPr lang="en-US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Classes)  </a:t>
            </a:r>
            <a:r>
              <a:rPr lang="th-TH" sz="50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หรือการ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แบ่งครั้งที่  1 </a:t>
            </a:r>
            <a:r>
              <a:rPr lang="th-TH" sz="5000" b="1" dirty="0">
                <a:latin typeface="JasmineUPC" pitchFamily="18" charset="-34"/>
                <a:cs typeface="JasmineUPC" pitchFamily="18" charset="-34"/>
              </a:rPr>
              <a:t> </a:t>
            </a:r>
            <a:br>
              <a:rPr lang="th-TH" sz="5000" b="1" dirty="0">
                <a:latin typeface="JasmineUPC" pitchFamily="18" charset="-34"/>
                <a:cs typeface="JasmineUPC" pitchFamily="18" charset="-34"/>
              </a:rPr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12000" b="1" dirty="0" smtClean="0">
                <a:latin typeface="JasmineUPC" pitchFamily="18" charset="-34"/>
                <a:cs typeface="JasmineUPC" pitchFamily="18" charset="-34"/>
              </a:rPr>
              <a:t>          </a:t>
            </a:r>
            <a:r>
              <a:rPr lang="th-TH" sz="11200" b="1" dirty="0" smtClean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คือ</a:t>
            </a: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การแบ่งความรู้ต่าง ๆ ออกเป็น    </a:t>
            </a: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10</a:t>
            </a: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หมวดใหญ่  </a:t>
            </a:r>
            <a:endParaRPr lang="th-TH" sz="112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โดย</a:t>
            </a: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ใช้ตัวเลขหลักร้อยเป็นสัญลักษณ์  ดังต่อไปนี้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000  เบ็ดเตล็ด  ความรู้ทั่วไป  บรรณารักษศาสตร์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100  ปรัชญา  จิตวิทยา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200  ศาสนา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300  สังคมศาสตร์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400  ภาษาศาสตร์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500  วิทยาศาสตร์  คณิตศาสตร์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600  เทคโนโลยี  หรือวิทยาศาสตร์ประยุกต์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700  ศิลปกรรม  และนันทนาการ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800  วรรณคดี</a:t>
            </a:r>
            <a:b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 หมวด  900  ภูมิศาสตร์และ</a:t>
            </a: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ประวัติศาสตร์</a:t>
            </a:r>
          </a:p>
          <a:p>
            <a:pPr>
              <a:buNone/>
            </a:pPr>
            <a:endParaRPr lang="th-TH" sz="11200" b="1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endParaRPr lang="th-TH" sz="112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  <p:transition spd="med">
    <p:fad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r>
              <a:rPr lang="th-TH" dirty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>
                <a:latin typeface="JasmineUPC" pitchFamily="18" charset="-34"/>
                <a:cs typeface="JasmineUPC" pitchFamily="18" charset="-34"/>
              </a:rPr>
            </a:br>
            <a:r>
              <a:rPr lang="th-TH" sz="50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หมวด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ย่อย  (</a:t>
            </a:r>
            <a:r>
              <a:rPr lang="en-US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Division)  </a:t>
            </a:r>
            <a:r>
              <a:rPr lang="th-TH" sz="50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หรือการแบ่งครั้งที่  2 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latin typeface="JasmineUPC" pitchFamily="18" charset="-34"/>
                <a:cs typeface="JasmineUPC" pitchFamily="18" charset="-34"/>
              </a:rPr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h-TH" sz="56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คือ  การแบ่งหมวดใหญ่แต่ละหมวดออกเป็น 10  หมวดย่อย  โดยใช้ตัวเลขหลักสิบแทนสาขาวิชาต่างๆ  ดังต่อไปนี้</a:t>
            </a:r>
            <a:endParaRPr lang="th-TH" sz="5600" b="1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6500" b="1" dirty="0" smtClean="0">
                <a:solidFill>
                  <a:schemeClr val="accent3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(ตัวอย่างการการแบ่งหมวดย่อย )   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000</a:t>
            </a:r>
            <a:r>
              <a:rPr lang="th-TH" sz="3600" b="1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  เบ็ดเตล็ด </a:t>
            </a: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010  บรรณานุกรม</a:t>
            </a:r>
            <a:r>
              <a:rPr lang="th-TH" sz="3600" dirty="0" err="1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และแค็ตตาล็</a:t>
            </a: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อกหนังสือ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020  บรรณารักษศาสตร์และสารนิเทศศาสตร์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030  สารานุกรมทั่วไป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040  (ยังไม่กำหนด)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050  สิ่งพิมพ์ต่อเนื่องและดรรชนี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060  องค์กรต่างๆ  และพิพิธ</a:t>
            </a:r>
            <a:r>
              <a:rPr lang="th-TH" sz="3600" dirty="0" err="1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ภัณฑ</a:t>
            </a: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วิทยา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070  วารสารศาสตร์  การพิมพ์  หนังสือพิมพ์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080  รวมเรื่องทั่วไป</a:t>
            </a:r>
            <a:b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6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090  ต้นฉบับตัวเขียนและหนังสือหายาก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5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หมู่ย่อย  (</a:t>
            </a:r>
            <a:r>
              <a:rPr lang="en-US" sz="45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Section)  </a:t>
            </a:r>
            <a:r>
              <a:rPr lang="th-TH" sz="45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หรือการแบ่งครั้งที่  3</a:t>
            </a:r>
            <a:endParaRPr lang="th-TH" sz="45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10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คือ  การแบ่งหมวดย่อยแต่ละหมวดออกเป็น 10  หมู่ย่อย  โดยใช้เลขหลักหน่วยแทนสาขาวิชา  ดังตัวอย่างต่อไปนี้</a:t>
            </a:r>
            <a:r>
              <a:rPr lang="th-TH" sz="10000" dirty="0"/>
              <a:t/>
            </a:r>
            <a:br>
              <a:rPr lang="th-TH" sz="10000" dirty="0"/>
            </a:br>
            <a:r>
              <a:rPr lang="th-TH" sz="9200" b="1" dirty="0" smtClean="0">
                <a:solidFill>
                  <a:schemeClr val="accent3">
                    <a:lumMod val="75000"/>
                  </a:schemeClr>
                </a:solidFill>
              </a:rPr>
              <a:t>( </a:t>
            </a:r>
            <a:r>
              <a:rPr lang="th-TH" sz="9200" b="1" dirty="0" smtClean="0">
                <a:solidFill>
                  <a:schemeClr val="accent3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ตัวอย่างการแบ่งหมู่ย่อย )</a:t>
            </a:r>
            <a:r>
              <a:rPr lang="th-TH" sz="9200" b="1" dirty="0">
                <a:solidFill>
                  <a:schemeClr val="accent3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 </a:t>
            </a:r>
            <a:endParaRPr lang="th-TH" sz="9200" b="1" dirty="0" smtClean="0">
              <a:solidFill>
                <a:schemeClr val="accent3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92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</a:t>
            </a:r>
            <a:r>
              <a:rPr lang="th-TH" sz="9200" b="1" dirty="0" smtClean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640</a:t>
            </a:r>
            <a:r>
              <a:rPr lang="th-TH" sz="9200" b="1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  </a:t>
            </a:r>
            <a:r>
              <a:rPr lang="th-TH" sz="9200" b="1" dirty="0" err="1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คหกรรม</a:t>
            </a:r>
            <a:r>
              <a:rPr lang="th-TH" sz="9200" b="1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ศาสตร์                          </a:t>
            </a: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641  อาหารและเครื่องดื่ม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642  การจัดเลี้ยง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643  บ้านพักอาศัย  และอุปกรณ์ภายในบ้าน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644  เครื่องอำนวยความสะดวกภายในบ้าน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645  เครื่องประดับบ้าน  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646  การตัดเย็บเสื้อผ้า  การตกแต่งร่างกาย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647  การจัดการบ้านเรือน                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648  การสุขาภิบาลในบ้าน              </a:t>
            </a:r>
            <a:b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9200" dirty="0">
                <a:solidFill>
                  <a:schemeClr val="accent5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649  การเลี้ยงดูเด็ก  การพยาบาลในบ้าน    </a:t>
            </a:r>
            <a:r>
              <a:rPr lang="th-TH" sz="9200" dirty="0">
                <a:solidFill>
                  <a:schemeClr val="accent5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9200" dirty="0">
                <a:solidFill>
                  <a:schemeClr val="accent5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endParaRPr lang="th-TH" sz="9200" dirty="0">
              <a:solidFill>
                <a:schemeClr val="accent5">
                  <a:lumMod val="75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fade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5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จุดทศนิยม  หรือการแบ่งครั้งที่  4</a:t>
            </a:r>
            <a:endParaRPr lang="th-TH" sz="5500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48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             </a:t>
            </a: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หลังจากการแบ่งเป็นหมู่ย่อยแล้ว  ยังสามารถแบ่งย่อยละเอียดเพื่อระบุเนื้อหาวิชาให้เฉพาะเจาะจงลงไปได้อีก  โดยการใช้ทศนิยมหนึ่งตำแหน่งไปจนถึงหลายตำแหน่ง  </a:t>
            </a:r>
          </a:p>
          <a:p>
            <a:pPr>
              <a:buNone/>
            </a:pPr>
            <a:r>
              <a:rPr lang="th-TH" sz="11200" b="1" dirty="0" smtClean="0">
                <a:solidFill>
                  <a:srgbClr val="00B050"/>
                </a:solidFill>
                <a:latin typeface="JasmineUPC" pitchFamily="18" charset="-34"/>
                <a:cs typeface="JasmineUPC" pitchFamily="18" charset="-34"/>
              </a:rPr>
              <a:t>ตัวอย่าง     เช่น</a:t>
            </a: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              </a:t>
            </a: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 959  ประวัติศาสตร์ประเทศในเอเชียอาคเนย์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 959.1  ประวัติศาสตร์ประเทศพม่า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 959.3  ประวัติศาสตร์ประเทศไทย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                 959.31  ประวัติศาสตร์ไทยสมัยโบราณถึง  พ.ศ.  1780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                 959.32  สมัยกรุงสุโขทัย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                 959.33  สมัยกรุงศรีอยุธยา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                 959.34  สมัยกรุงธนบุรี</a:t>
            </a:r>
            <a:b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                                        959.35  สมัยรัตนโกสินทร์ – ปัจจุบัน     </a:t>
            </a:r>
            <a:r>
              <a:rPr lang="th-TH" sz="1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   </a:t>
            </a:r>
            <a:r>
              <a:rPr lang="th-TH" sz="11200" dirty="0"/>
              <a:t/>
            </a:r>
            <a:br>
              <a:rPr lang="th-TH" sz="11200" dirty="0"/>
            </a:br>
            <a:endParaRPr lang="th-TH" sz="11200" dirty="0"/>
          </a:p>
        </p:txBody>
      </p:sp>
    </p:spTree>
  </p:cSld>
  <p:clrMapOvr>
    <a:masterClrMapping/>
  </p:clrMapOvr>
  <p:transition spd="med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12974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5200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การ</a:t>
            </a:r>
            <a:r>
              <a:rPr lang="th-TH" sz="5200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จัดหมู่หนังสือที่ไม่ใช้ตัวเลขเป็นสัญลักษณ์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           แทน       </a:t>
            </a:r>
            <a:r>
              <a:rPr lang="th-TH" sz="13600" dirty="0" err="1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นว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นิยาย (</a:t>
            </a:r>
            <a:r>
              <a:rPr lang="th-TH" sz="13600" dirty="0" err="1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นว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นิยาภาษาไทย)</a:t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</a:t>
            </a:r>
            <a:r>
              <a:rPr lang="en-US" sz="13600" dirty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en-US" sz="13600" dirty="0" err="1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Fic</a:t>
            </a:r>
            <a: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      </a:t>
            </a:r>
            <a:r>
              <a:rPr lang="th-TH" sz="13600" dirty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 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แทน       </a:t>
            </a:r>
            <a: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Fiction (</a:t>
            </a:r>
            <a:r>
              <a:rPr lang="th-TH" sz="13600" dirty="0" err="1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นว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นิยาย</a:t>
            </a:r>
          </a:p>
          <a:p>
            <a:pPr>
              <a:buNone/>
            </a:pPr>
            <a:r>
              <a:rPr lang="th-TH" sz="13600" dirty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                  ภาษาต่างประเทศ)</a:t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รส          แทน       รวมเรื่องสั้น</a:t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ย            แทน       หนังสือสำหรับเยาวชน</a:t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พ           </a:t>
            </a:r>
            <a:r>
              <a:rPr lang="th-TH" sz="13600" dirty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แทน       หนังสือ</a:t>
            </a:r>
            <a:r>
              <a:rPr lang="th-TH" sz="13600" dirty="0" err="1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พ็อคเก็ตบุ๊ค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อ            แทน       หนังสืออ้างอิง</a:t>
            </a:r>
            <a:b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</a:t>
            </a:r>
            <a: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Ref          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แทน       หนังสืออ้างอิง</a:t>
            </a:r>
          </a:p>
          <a:p>
            <a:pPr>
              <a:buNone/>
            </a:pPr>
            <a:r>
              <a:rPr lang="th-TH" sz="13600" dirty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                                ภาษาต่างประเทศ  (</a:t>
            </a:r>
            <a: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Reference  Book)</a:t>
            </a:r>
            <a:b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  </a:t>
            </a:r>
            <a:r>
              <a:rPr lang="th-TH" sz="13600" dirty="0" smtClean="0">
                <a:solidFill>
                  <a:schemeClr val="accent1">
                    <a:lumMod val="75000"/>
                  </a:schemeClr>
                </a:solidFill>
                <a:latin typeface="JasmineUPC" pitchFamily="18" charset="-34"/>
                <a:cs typeface="JasmineUPC" pitchFamily="18" charset="-34"/>
              </a:rPr>
              <a:t>บ            แทน       แบบเรียน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</p:cSld>
  <p:clrMapOvr>
    <a:masterClrMapping/>
  </p:clrMapOvr>
  <p:transition spd="med">
    <p:fad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5600" b="1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การจัดหมู่หนังสือระบบรัฐสภาอเมริกัน</a:t>
            </a:r>
            <a:r>
              <a:rPr lang="th-TH" dirty="0">
                <a:solidFill>
                  <a:srgbClr val="002060"/>
                </a:solidFill>
              </a:rPr>
              <a:t/>
            </a:r>
            <a:br>
              <a:rPr lang="th-TH" dirty="0">
                <a:solidFill>
                  <a:srgbClr val="002060"/>
                </a:solidFill>
              </a:rPr>
            </a:br>
            <a:r>
              <a:rPr lang="en-US" sz="33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(Library  of  Congress  Classification)  </a:t>
            </a:r>
            <a:r>
              <a:rPr lang="th-TH" sz="33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หรือเรียกย่อ ๆ ว่า  ระบบ  </a:t>
            </a:r>
            <a:r>
              <a:rPr lang="en-US" sz="3300" dirty="0">
                <a:solidFill>
                  <a:srgbClr val="002060"/>
                </a:solidFill>
                <a:latin typeface="JasmineUPC" pitchFamily="18" charset="-34"/>
                <a:cs typeface="JasmineUPC" pitchFamily="18" charset="-34"/>
              </a:rPr>
              <a:t>L.C. </a:t>
            </a:r>
            <a:endParaRPr lang="th-TH" sz="3300" dirty="0">
              <a:solidFill>
                <a:srgbClr val="00206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ผู้คิดระบบนี้คือ   </a:t>
            </a:r>
          </a:p>
          <a:p>
            <a:pPr>
              <a:buNone/>
            </a:pP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ดร.  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เฮอร์เบิร์ต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</a:t>
            </a:r>
            <a:r>
              <a:rPr lang="th-TH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พุตนัม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  (</a:t>
            </a:r>
            <a:r>
              <a:rPr lang="en-US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Dr.  Herbert  </a:t>
            </a:r>
            <a:r>
              <a:rPr lang="en-US" sz="4000" dirty="0" err="1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Putnum</a:t>
            </a:r>
            <a:r>
              <a:rPr lang="en-US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)  </a:t>
            </a:r>
            <a:endParaRPr lang="th-TH" sz="4000" dirty="0" smtClean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  <a:p>
            <a:pPr>
              <a:buNone/>
            </a:pP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ชาวอเมริกัน</a:t>
            </a:r>
          </a:p>
          <a:p>
            <a:pPr>
              <a:buNone/>
            </a:pP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                ใช้</a:t>
            </a:r>
            <a:r>
              <a:rPr lang="th-TH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สัญลักษณ์แบบผสมระหว่างตัวอักษรโรมันตัวใหญ่  </a:t>
            </a:r>
            <a:r>
              <a:rPr lang="en-US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A – Z  </a:t>
            </a:r>
            <a:r>
              <a:rPr lang="th-TH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กับเลข</a:t>
            </a:r>
            <a:r>
              <a:rPr lang="th-TH" sz="4000" dirty="0" err="1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อารบิค</a:t>
            </a:r>
            <a:r>
              <a:rPr lang="th-TH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ตั้งแต่  1 – 9999  ยกเว้นตัว  </a:t>
            </a:r>
            <a:r>
              <a:rPr lang="en-US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I, O, W, X,  Y  </a:t>
            </a:r>
            <a:r>
              <a:rPr lang="th-TH" sz="4000" dirty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ปัจจุบันยังไม่ได้กำหนดใช้เก็บไว้สำหรับ</a:t>
            </a:r>
            <a:r>
              <a:rPr lang="th-TH" sz="4000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>เพิ่มเติม</a:t>
            </a:r>
            <a:endParaRPr lang="th-TH" sz="4000" dirty="0">
              <a:solidFill>
                <a:srgbClr val="0070C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med">
    <p:fad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หมวดใหญ่  (</a:t>
            </a:r>
            <a:r>
              <a:rPr lang="en-US" b="1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Classes)</a:t>
            </a:r>
            <a:r>
              <a:rPr lang="en-US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    </a:t>
            </a:r>
            <a:r>
              <a:rPr lang="th-TH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หรือการแบ่งครั้งที่ 1   </a:t>
            </a:r>
            <a:r>
              <a:rPr lang="th-TH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3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แบ่ง</a:t>
            </a:r>
            <a:r>
              <a:rPr lang="th-TH" sz="3300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สรรพวิชาออกเป็น 20  หมวด   โดยใช้ตัวอักษรโรมัน </a:t>
            </a:r>
            <a:r>
              <a:rPr lang="en-US" sz="3300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A – Z    </a:t>
            </a:r>
            <a:r>
              <a:rPr lang="th-TH" sz="33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th-TH" sz="33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sz="3300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เป็น</a:t>
            </a:r>
            <a:r>
              <a:rPr lang="th-TH" sz="3300" dirty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สัญลักษณ์แทนเนื้อหาของหนังสือ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  <a:cs typeface="+mj-cs"/>
              </a:rPr>
              <a:t>A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ความรู้ทั่วไป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General Works)</a:t>
            </a:r>
          </a:p>
          <a:p>
            <a:r>
              <a:rPr lang="en-US" b="1" dirty="0" smtClean="0">
                <a:solidFill>
                  <a:srgbClr val="0070C0"/>
                </a:solidFill>
                <a:cs typeface="+mj-cs"/>
              </a:rPr>
              <a:t>B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ปรัชญา จิตวิทยา ศาสนา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Philosophy  Psychology, Religion)</a:t>
            </a:r>
          </a:p>
          <a:p>
            <a:r>
              <a:rPr lang="en-US" b="1" dirty="0" smtClean="0">
                <a:solidFill>
                  <a:srgbClr val="0070C0"/>
                </a:solidFill>
                <a:cs typeface="+mj-cs"/>
              </a:rPr>
              <a:t>C 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ศาสตร์ที่เกี่ยวข้องกับประวัติศาสตร์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Auxiliary Sciences of History)</a:t>
            </a:r>
          </a:p>
          <a:p>
            <a:r>
              <a:rPr lang="en-US" b="1" dirty="0" smtClean="0">
                <a:solidFill>
                  <a:srgbClr val="0070C0"/>
                </a:solidFill>
                <a:cs typeface="+mj-cs"/>
              </a:rPr>
              <a:t>D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ประวัติศาสตร์ทั่วไป และประวัติศาสตร์โลกเก่า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History : General and Old  World)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E-F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ประวัติศาสตร์ : อเมริกา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History : America)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G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ภูมิศาสตร์ โบราณคดี  นันทนาการ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Geography, </a:t>
            </a:r>
            <a:r>
              <a:rPr lang="en-US" b="1" dirty="0" err="1">
                <a:solidFill>
                  <a:srgbClr val="0070C0"/>
                </a:solidFill>
                <a:cs typeface="+mj-cs"/>
              </a:rPr>
              <a:t>Antropology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, Recreation)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H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สังคมศาสตร์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Social Sciences)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J 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รัฐศาสตร์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Political Science)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K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กฎหมาย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Law)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L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การศึกษา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Education) 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M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ดนตรี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Music and Books on Music)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N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ศิลปกรรม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Fine Arts)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P 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ภาษาและวรรณคดี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Philology and  Literatures)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Q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วิทยาศาสตร์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Science)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R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แพทยศาสตร์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Medicine)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S 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เกษตรศาสตร์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Agriculture)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T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เทคโนโลยี 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Technology)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U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ยุทธศาสตร์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Military Science)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V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นาวิกศาสตร์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Naval Science)</a:t>
            </a:r>
          </a:p>
          <a:p>
            <a:r>
              <a:rPr lang="en-US" b="1" dirty="0">
                <a:solidFill>
                  <a:srgbClr val="0070C0"/>
                </a:solidFill>
                <a:cs typeface="+mj-cs"/>
              </a:rPr>
              <a:t>Z             </a:t>
            </a:r>
            <a:r>
              <a:rPr lang="th-TH" b="1" dirty="0">
                <a:solidFill>
                  <a:srgbClr val="0070C0"/>
                </a:solidFill>
                <a:cs typeface="+mj-cs"/>
              </a:rPr>
              <a:t>บรรณานุกรม และบรรณารักษศาสตร์ (</a:t>
            </a:r>
            <a:r>
              <a:rPr lang="en-US" b="1" dirty="0">
                <a:solidFill>
                  <a:srgbClr val="0070C0"/>
                </a:solidFill>
                <a:cs typeface="+mj-cs"/>
              </a:rPr>
              <a:t>Bibliography, Library Science)</a:t>
            </a:r>
          </a:p>
          <a:p>
            <a:endParaRPr lang="th-TH" dirty="0"/>
          </a:p>
        </p:txBody>
      </p:sp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โปรแกรมจัดเก็บทรัพยากรสารนิเทศ</a:t>
            </a:r>
            <a:endParaRPr lang="th-TH" sz="60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59205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th-TH" sz="4500" b="1" dirty="0" smtClean="0">
                <a:latin typeface="JasmineUPC" pitchFamily="18" charset="-34"/>
                <a:cs typeface="JasmineUPC" pitchFamily="18" charset="-34"/>
              </a:rPr>
              <a:t>ขั้นตอนการยืม - คืนทรัพยากรสารนิเทศ</a:t>
            </a:r>
            <a:endParaRPr lang="th-TH" sz="45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08345"/>
            <a:ext cx="8496944" cy="50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ความหมายของห้องสมุด</a:t>
            </a:r>
            <a:endParaRPr lang="th-TH" sz="6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 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ห้องสมุด คือแหล่งรวบรวมทรัพยากรสารสนเทศทุกประเภท ทั้งที่เป็นวัสดุตีพิมพ์ วัสดุไม่ตีพิมพ์ และสื่ออิเล็กทรอนิกส์ มีการคัดเลือกและจัดหาเข้ามาอย่างทันสมัย สอดคล้องกับความต้องการและความสนใจของผู้ใช้ มีบรรณารักษ์เป็นผู้ดำเนินงานและจัดบริการต่างๆอย่างเป็นระบบ</a:t>
            </a:r>
          </a:p>
        </p:txBody>
      </p:sp>
    </p:spTree>
    <p:extLst>
      <p:ext uri="{BB962C8B-B14F-4D97-AF65-F5344CB8AC3E}">
        <p14:creationId xmlns:p14="http://schemas.microsoft.com/office/powerpoint/2010/main" val="1753464439"/>
      </p:ext>
    </p:extLst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58" y="188640"/>
            <a:ext cx="8758442" cy="644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84976" cy="65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idx="4294967295"/>
          </p:nvPr>
        </p:nvSpPr>
        <p:spPr>
          <a:xfrm>
            <a:off x="611560" y="260648"/>
            <a:ext cx="7772400" cy="1008062"/>
          </a:xfrm>
        </p:spPr>
        <p:txBody>
          <a:bodyPr>
            <a:noAutofit/>
          </a:bodyPr>
          <a:lstStyle/>
          <a:p>
            <a:r>
              <a:rPr lang="th-TH" sz="4500" b="1" dirty="0" smtClean="0">
                <a:latin typeface="JasmineUPC" pitchFamily="18" charset="-34"/>
                <a:cs typeface="JasmineUPC" pitchFamily="18" charset="-34"/>
              </a:rPr>
              <a:t>   </a:t>
            </a:r>
            <a:br>
              <a:rPr lang="th-TH" sz="4500" b="1" dirty="0" smtClean="0">
                <a:latin typeface="JasmineUPC" pitchFamily="18" charset="-34"/>
                <a:cs typeface="JasmineUPC" pitchFamily="18" charset="-34"/>
              </a:rPr>
            </a:br>
            <a:r>
              <a:rPr lang="th-TH" sz="4500" b="1" dirty="0" smtClean="0">
                <a:latin typeface="JasmineUPC" pitchFamily="18" charset="-34"/>
                <a:cs typeface="JasmineUPC" pitchFamily="18" charset="-34"/>
              </a:rPr>
              <a:t>ขั้นตอนการสืบค้นข้อมูล  โปรแกรม </a:t>
            </a:r>
            <a:r>
              <a:rPr lang="en-US" sz="4500" b="1" dirty="0" smtClean="0">
                <a:latin typeface="JasmineUPC" pitchFamily="18" charset="-34"/>
                <a:cs typeface="JasmineUPC" pitchFamily="18" charset="-34"/>
              </a:rPr>
              <a:t>PLS 5</a:t>
            </a:r>
            <a:endParaRPr lang="th-TH" sz="4500" b="1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96944" cy="488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56895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548680"/>
            <a:ext cx="8623421" cy="543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784976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จบเนื้อหา</a:t>
            </a:r>
            <a:b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มีข้อสงสัยหรือต้องการข้อมูลเพิ่มเติม</a:t>
            </a:r>
            <a:b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ติดต่อได้ที่ </a:t>
            </a:r>
            <a:b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JasmineUPC" pitchFamily="18" charset="-34"/>
                <a:cs typeface="JasmineUPC" pitchFamily="18" charset="-34"/>
              </a:rPr>
              <a:t>ห้องสมุดประชาชน “เฉลิมราชกุมารี”  อำเภอเมืองสมุทรสาคร</a:t>
            </a:r>
            <a:endParaRPr lang="th-TH" b="1" dirty="0">
              <a:solidFill>
                <a:srgbClr val="7030A0"/>
              </a:solidFill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 smtClean="0">
                <a:latin typeface="JasmineUPC" pitchFamily="18" charset="-34"/>
                <a:cs typeface="JasmineUPC" pitchFamily="18" charset="-34"/>
              </a:rPr>
              <a:t>ประเภทของห้องสมุด</a:t>
            </a:r>
            <a:endParaRPr lang="th-TH" sz="6000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   </a:t>
            </a:r>
            <a:r>
              <a:rPr lang="th-TH" b="1" dirty="0">
                <a:latin typeface="JasmineUPC" pitchFamily="18" charset="-34"/>
                <a:cs typeface="JasmineUPC" pitchFamily="18" charset="-34"/>
              </a:rPr>
              <a:t> 1. ห้องสมุดโรงเรียน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 </a:t>
            </a:r>
            <a:endParaRPr lang="th-TH" dirty="0" smtClean="0">
              <a:latin typeface="JasmineUPC" pitchFamily="18" charset="-34"/>
              <a:cs typeface="JasmineUPC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JasmineUPC" pitchFamily="18" charset="-34"/>
                <a:cs typeface="JasmineUPC" pitchFamily="18" charset="-34"/>
              </a:rPr>
              <a:t>เป็น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ห้องสมุดที่ตั้งขึ้นในโรงเรียนทั้งในระดับประถมศึกษา และมัธยมศึกษา เพื่อส่งเสริมการเรียนการสอนตามหลักสูตรให้มีประสิทธิภาพ ตลอดจนเพื่อสนองความต้องการของนักเรียน ครู ผู้ปกครองและชุมชน นอกจากนี้ยังช่วยสร้างเสริมนิสัยรักการอ่าน และการศึกษาค้นคว้าด้วยตนเองให้แก่นักเรียน เพื่อเป็นรากฐานในการใช้ห้องสมุดอื่นๆต่อไป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76230281"/>
      </p:ext>
    </p:extLst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  2. ห้องสมุดมหาวิทยาลัย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 เป็นห้องสมุดของสถาบันอุดมศึกษา ให้บริการทางวิชาการแก่นิสิต นักศึกษา และอาจารย์ เพื่อใช้ประกอบการเรียนการสอนและการค้นคว้าวิจัย ทรัพยากรสารสนเทศทุกประเภทที่รวบรวมไว้ในห้องสมุดมหาวิทยาลัย มีความทันสมัยและสอดคล้องกับหลักสูตรการสอน การวิจัยและกิจกรรมต่างๆ ของแต่ละสถาบัน</a:t>
            </a:r>
          </a:p>
          <a:p>
            <a:pPr marL="0" indent="0">
              <a:buNone/>
            </a:pPr>
            <a:r>
              <a:rPr lang="th-TH" dirty="0"/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6607497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 3. ห้องสมุดเฉพาะ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 เป็นห้องสมุดของหน่วยงานราชการ บริษัท สมาคม ตลอดจนองค์การระหว่างประเทศต่างๆ เป็นแหล่งเก็บรวบรวมทรัพยากรสารสนเทศ ที่มีเนื้อหาเฉพาะสาขาวิชาใดวิชาหนึ่ง และสาขาวิชาอื่นๆที่เกี่ยวข้อง เพื่อให้บริการแก่ผู้ใช้ซึ่งเป็นบุคลากรที่สังกัดหน่วยงานนั้น เป็นแหล่งค้นคว้าข้อมูลเพื่อนำไปใช้ปฏิบัติงานให้มีประสิทธิภาพยิ่งขึ้น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558547130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  4. ห้องสมุดประชาชน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 เป็นห้องสมุดที่ให้บริการทรัพยากรสารสนเทศแก่ประชาชนในท้องถิ่นโดยไม่จำกัดวัย ระดับความรู้ เชื้อชาติและศาสนา เพื่อให้สอดคล้องกับความต้องการของชุมชนแต่ละแห่ง เป็นการส่งเสริมการศึกษาค้นคว้าด้วยตนเองตลอดชีวิตของประชาชนในชุมชน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3950810832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latin typeface="JasmineUPC" pitchFamily="18" charset="-34"/>
                <a:cs typeface="JasmineUPC" pitchFamily="18" charset="-34"/>
              </a:rPr>
              <a:t> 5. หอสมุดแห่งชาติ 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เป็นแหล่งรวบรวมและเก็บรักษาสิ่งพิมพ์ ที่พิมพ์ขึ้นภายในประเทศไว้อย่างสมบูรณ์ และอนุรักษ์ให้คงทนถาวร เพื่อให้บริการศึกษาค้นคว้าแก่ประชาชนทั่วไป หอสมุดแห่งชาติจะต้องได้รับสิ่งพิมพ์ทุกเล่ม ที่พิมพ์ขึ้นภายในประเทศตามพระราชบัญญัติการพิมพ์</a:t>
            </a:r>
          </a:p>
        </p:txBody>
      </p:sp>
    </p:spTree>
    <p:extLst>
      <p:ext uri="{BB962C8B-B14F-4D97-AF65-F5344CB8AC3E}">
        <p14:creationId xmlns:p14="http://schemas.microsoft.com/office/powerpoint/2010/main" val="581123956"/>
      </p:ext>
    </p:extLst>
  </p:cSld>
  <p:clrMapOvr>
    <a:masterClrMapping/>
  </p:clrMapOvr>
  <p:transition spd="slow">
    <p:wip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JasmineUPC" pitchFamily="18" charset="-34"/>
                <a:cs typeface="JasmineUPC" pitchFamily="18" charset="-34"/>
              </a:rPr>
              <a:t>ความหมายของห้องสมุดประชาชน</a:t>
            </a:r>
            <a:endParaRPr lang="th-TH" b="1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>
                <a:latin typeface="JasmineUPC" pitchFamily="18" charset="-34"/>
                <a:cs typeface="JasmineUPC" pitchFamily="18" charset="-34"/>
              </a:rPr>
              <a:t>ห้องสมุดประชาชน คือ ห้องสมุดที่ได้รับการสนับสนุน ทางการเงินจากรัฐบาล โดยประชาชนเป็นผู้เสียภาษี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ให้รัฐเพื่อให้บำรุง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ห้องสมุดเปิดบริการอย่างกว้าง แก่ประชาชนในท้องถิ่นโดย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ไม่จำกัด 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เพศ วัย เชื้อชาติ ศาสนา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ความคิดเห็น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ทางการเมือง และความรู้ ห้องสมุดบางแห่ง ที่ไม่ได้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รับความสนับสนุน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ทางการเงิน จากรัฐบาล แต่เปิดบริการ </a:t>
            </a:r>
          </a:p>
          <a:p>
            <a:pPr marL="0" indent="0">
              <a:buNone/>
            </a:pPr>
            <a:r>
              <a:rPr lang="th-TH" dirty="0">
                <a:latin typeface="JasmineUPC" pitchFamily="18" charset="-34"/>
                <a:cs typeface="JasmineUPC" pitchFamily="18" charset="-34"/>
              </a:rPr>
              <a:t>แก่ประชาชนทั่วไป โดยไม่คิดมูลค่า</a:t>
            </a:r>
          </a:p>
        </p:txBody>
      </p:sp>
    </p:spTree>
    <p:extLst>
      <p:ext uri="{BB962C8B-B14F-4D97-AF65-F5344CB8AC3E}">
        <p14:creationId xmlns:p14="http://schemas.microsoft.com/office/powerpoint/2010/main" val="1487033361"/>
      </p:ext>
    </p:extLst>
  </p:cSld>
  <p:clrMapOvr>
    <a:masterClrMapping/>
  </p:clrMapOvr>
  <p:transition spd="med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2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วัตถุประสงค์ของห้องสมุดประชาชน</a:t>
            </a:r>
            <a:endParaRPr lang="th-TH" b="1" dirty="0">
              <a:solidFill>
                <a:schemeClr val="tx2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   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1. เพื่อเป็นศูนย์ข้อมูล ข่าวสารของชุมชน </a:t>
            </a:r>
            <a:br>
              <a:rPr lang="th-TH" dirty="0">
                <a:latin typeface="JasmineUPC" pitchFamily="18" charset="-34"/>
                <a:cs typeface="JasmineUPC" pitchFamily="18" charset="-34"/>
              </a:rPr>
            </a:br>
            <a:r>
              <a:rPr lang="th-TH" dirty="0">
                <a:latin typeface="JasmineUPC" pitchFamily="18" charset="-34"/>
                <a:cs typeface="JasmineUPC" pitchFamily="18" charset="-34"/>
              </a:rPr>
              <a:t>   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2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. เพื่อเป็นศูนย์ส่งเสริมการเรียนรู้ของชุมชน </a:t>
            </a:r>
            <a:br>
              <a:rPr lang="th-TH" dirty="0">
                <a:latin typeface="JasmineUPC" pitchFamily="18" charset="-34"/>
                <a:cs typeface="JasmineUPC" pitchFamily="18" charset="-34"/>
              </a:rPr>
            </a:br>
            <a:r>
              <a:rPr lang="th-TH" dirty="0">
                <a:latin typeface="JasmineUPC" pitchFamily="18" charset="-34"/>
                <a:cs typeface="JasmineUPC" pitchFamily="18" charset="-34"/>
              </a:rPr>
              <a:t>  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3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. เพื่อเป็นศูนย์กลางการจัดกิจกรรมของชุมชน </a:t>
            </a:r>
            <a:br>
              <a:rPr lang="th-TH" dirty="0">
                <a:latin typeface="JasmineUPC" pitchFamily="18" charset="-34"/>
                <a:cs typeface="JasmineUPC" pitchFamily="18" charset="-34"/>
              </a:rPr>
            </a:br>
            <a:r>
              <a:rPr lang="th-TH" dirty="0">
                <a:latin typeface="JasmineUPC" pitchFamily="18" charset="-34"/>
                <a:cs typeface="JasmineUPC" pitchFamily="18" charset="-34"/>
              </a:rPr>
              <a:t>   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4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. เพื่อพัฒนาเครือข่ายการเรียนรู้ ในชุมชน 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   และ</a:t>
            </a:r>
            <a:r>
              <a:rPr lang="th-TH" dirty="0">
                <a:latin typeface="JasmineUPC" pitchFamily="18" charset="-34"/>
                <a:cs typeface="JasmineUPC" pitchFamily="18" charset="-34"/>
              </a:rPr>
              <a:t>กิจกรรมของห้องสมุด</a:t>
            </a:r>
          </a:p>
        </p:txBody>
      </p:sp>
    </p:spTree>
    <p:extLst>
      <p:ext uri="{BB962C8B-B14F-4D97-AF65-F5344CB8AC3E}">
        <p14:creationId xmlns:p14="http://schemas.microsoft.com/office/powerpoint/2010/main" val="113666216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149</Words>
  <Application>Microsoft Office PowerPoint</Application>
  <PresentationFormat>นำเสนอทางหน้าจอ (4:3)</PresentationFormat>
  <Paragraphs>79</Paragraphs>
  <Slides>26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ชุดรูปแบบของ Office</vt:lpstr>
      <vt:lpstr>เทคนิคการใช้ห้องสมุด</vt:lpstr>
      <vt:lpstr>ความหมายของห้องสมุด</vt:lpstr>
      <vt:lpstr>ประเภทของห้องสมุด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ความหมายของห้องสมุดประชาชน</vt:lpstr>
      <vt:lpstr>วัตถุประสงค์ของห้องสมุดประชาชน</vt:lpstr>
      <vt:lpstr> การจัดหมู่หนังสือระบบทศนิยมของดิวอี้ </vt:lpstr>
      <vt:lpstr>  หมวดใหญ่  (Classes)  หรือการแบ่งครั้งที่  1    </vt:lpstr>
      <vt:lpstr>  หมวดย่อย  (Division)  หรือการแบ่งครั้งที่  2    </vt:lpstr>
      <vt:lpstr>หมู่ย่อย  (Section)  หรือการแบ่งครั้งที่  3</vt:lpstr>
      <vt:lpstr>จุดทศนิยม  หรือการแบ่งครั้งที่  4</vt:lpstr>
      <vt:lpstr> การจัดหมู่หนังสือที่ไม่ใช้ตัวเลขเป็นสัญลักษณ์ </vt:lpstr>
      <vt:lpstr>การจัดหมู่หนังสือระบบรัฐสภาอเมริกัน (Library  of  Congress  Classification)  หรือเรียกย่อ ๆ ว่า  ระบบ  L.C. </vt:lpstr>
      <vt:lpstr>หมวดใหญ่  (Classes)    หรือการแบ่งครั้งที่ 1    แบ่งสรรพวิชาออกเป็น 20  หมวด   โดยใช้ตัวอักษรโรมัน A – Z     เป็นสัญลักษณ์แทนเนื้อหาของหนังสือ </vt:lpstr>
      <vt:lpstr>โปรแกรมจัดเก็บทรัพยากรสารนิเทศ</vt:lpstr>
      <vt:lpstr>ขั้นตอนการยืม - คืนทรัพยากรสารนิเทศ</vt:lpstr>
      <vt:lpstr>งานนำเสนอ PowerPoint</vt:lpstr>
      <vt:lpstr>งานนำเสนอ PowerPoint</vt:lpstr>
      <vt:lpstr>    ขั้นตอนการสืบค้นข้อมูล  โปรแกรม PLS 5</vt:lpstr>
      <vt:lpstr>งานนำเสนอ PowerPoint</vt:lpstr>
      <vt:lpstr>งานนำเสนอ PowerPoint</vt:lpstr>
      <vt:lpstr>งานนำเสนอ PowerPoint</vt:lpstr>
      <vt:lpstr>จบเนื้อหา มีข้อสงสัยหรือต้องการข้อมูลเพิ่มเติม ติดต่อได้ที่  ห้องสมุดประชาชน “เฉลิมราชกุมารี”  อำเภอเมืองสมุทรสาคร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เทคนิคการใช้ห้องสมุด</dc:title>
  <dc:creator>com</dc:creator>
  <cp:lastModifiedBy>Teacher</cp:lastModifiedBy>
  <cp:revision>26</cp:revision>
  <dcterms:created xsi:type="dcterms:W3CDTF">2011-01-06T12:35:55Z</dcterms:created>
  <dcterms:modified xsi:type="dcterms:W3CDTF">2013-01-27T03:13:15Z</dcterms:modified>
</cp:coreProperties>
</file>