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32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7" r:id="rId29"/>
    <p:sldId id="289" r:id="rId30"/>
    <p:sldId id="290" r:id="rId31"/>
    <p:sldId id="292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299B-5F65-4603-80E8-3505DA61FD46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F82-52AE-4D39-8B14-A82BF5FEF26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90F82-52AE-4D39-8B14-A82BF5FEF26E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A3A7-4AF0-4FE7-BC77-666AD665971B}" type="datetimeFigureOut">
              <a:rPr lang="th-TH" smtClean="0"/>
              <a:pPr/>
              <a:t>22/01/56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5135-A861-4EDA-A50C-85D12064772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8698" y="2428868"/>
            <a:ext cx="81067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การออกแบบการสร้างและพัฒนานวัตกรรม</a:t>
            </a:r>
            <a:endParaRPr kumimoji="0" lang="th-T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500034" y="428604"/>
            <a:ext cx="81439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/>
              <a:t>แนวทางการพัฒนาด้านวิธีการจัดการเรียนการสอนแบบต่างๆ เช่น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0118" y="1546243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การพัฒนารูปแบบการสอนแบบซิปปา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(CIPPA MODEL)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เรื่อง พืชดอก </a:t>
            </a:r>
            <a:r>
              <a:rPr lang="th-TH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นักเรียนชั้นมัธยมศึกษาปีที่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4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การพัฒนาการสอนแบบร่วมมือร่วมใจ เรื่อง เศรษฐกิจพอเพียง สาหรับนักเรียนชั้นมัธยม 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4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การพัฒนาวิธีการสอนแบบฝึกทักษะกระบวนการทางวิทยาศาสตร์ เรื่องอุบัติเหตุในชีวิต ประจำวัน สำหรับนักเรียนชั้นมัธยมศึกษาปีที่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3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การพัฒนาการสอนโดยใช้สถานการณ์จำลอง เรื่อง สิ่งแวดล้อม สำหรับนักเรียนชั้นมัธยมศึกษาปีที่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4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การพัฒนาการสอนสุขศึกษาเพื่อป้องกันโรคเอดส์ ในโรงเรียนมัธยมศึกษา สังกัดกระทรวงศึกษาธิการ </a:t>
            </a:r>
            <a:endParaRPr lang="en-US" sz="28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8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การพัฒนารูปแบบการสอนซ่อมเสริม เรื่อง นาฏศิลป์ สำหรับนักเรียนชั้นประถมศึกษาปีที่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6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7.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การพัฒนารูปแบบการสอนแบบร่วมมือกันเรียนรู้ เรื่องพระพุทธศาสนา ชั้นประถมศึกษาปีที่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3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8.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การพัฒนารูปแบบการสอนเพื่อพัฒนาความคิดสร้างสรรค์ทางวิทยาศาสตร์ เรื่อง กระบวนการกร่อนที่เกิดจากกระแสน้า สำหรับนักเรียนชั้นมัธยมศึกษาปีที่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2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9.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การพัฒนารูปแบบการสอนวิชาภาษาอังกฤษเพื่อปรับเปลี่ยนพฤติกรรมของนักเรียนชั้นประถมศึกษาปีที่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5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10.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การพัฒนารูปแบบการสอนแบบซิปปา เรื่องการทาโครงงาน สาหรับนักเรียนช่วงชั้นที่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1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  <a:p>
            <a:pPr>
              <a:buNone/>
            </a:pPr>
            <a:endParaRPr lang="th-TH" sz="28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การพัฒนา</a:t>
            </a:r>
          </a:p>
          <a:p>
            <a:r>
              <a:rPr lang="th-TH" dirty="0" smtClean="0"/>
              <a:t>การเรียนการสอน</a:t>
            </a:r>
          </a:p>
          <a:p>
            <a:r>
              <a:rPr lang="th-TH" dirty="0" smtClean="0"/>
              <a:t>เรื่องเซต </a:t>
            </a:r>
          </a:p>
          <a:p>
            <a:r>
              <a:rPr lang="th-TH" dirty="0" err="1" smtClean="0"/>
              <a:t>นร.</a:t>
            </a:r>
            <a:r>
              <a:rPr lang="th-TH" dirty="0" smtClean="0"/>
              <a:t>ม.</a:t>
            </a:r>
            <a:r>
              <a:rPr lang="en-US" dirty="0" smtClean="0"/>
              <a:t>4</a:t>
            </a:r>
            <a:r>
              <a:rPr lang="th-TH" dirty="0" smtClean="0"/>
              <a:t> </a:t>
            </a:r>
          </a:p>
          <a:p>
            <a:r>
              <a:rPr lang="th-TH" dirty="0" smtClean="0"/>
              <a:t>โดยใช้กระบวนการ</a:t>
            </a:r>
            <a:r>
              <a:rPr lang="en-US" dirty="0" smtClean="0"/>
              <a:t>MIAT</a:t>
            </a:r>
          </a:p>
          <a:p>
            <a:r>
              <a:rPr lang="en-US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พัฒนา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รูปแบบ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การสอนซ่อม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เสริม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เรื่อง นาฏศิลป์ 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นักเรียนชั้นประถมศึกษาปีที่</a:t>
            </a:r>
            <a:r>
              <a:rPr lang="en-US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6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43060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1" u="sng" dirty="0" smtClean="0">
                <a:latin typeface="AngsanaUPC" pitchFamily="18" charset="-34"/>
                <a:cs typeface="AngsanaUPC" pitchFamily="18" charset="-34"/>
              </a:rPr>
              <a:t>ยกตัวอย่างเช่น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dirty="0" smtClean="0">
                <a:latin typeface="AngsanaUPC" pitchFamily="18" charset="-34"/>
                <a:cs typeface="AngsanaUPC" pitchFamily="18" charset="-34"/>
              </a:rPr>
            </a:b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หลักสูตร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สาระ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เพิ่มเติม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			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หลักสูตรท้องถิ่น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		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หลักสูตรการฝึกอบรม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			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หลักสูตรกิจกรรมพัฒนาผู้เรียน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		       ฯลฯ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86116" y="428604"/>
            <a:ext cx="600076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  3. 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นวัตกรรมทางด้านหลักสูตร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428596" y="1857364"/>
            <a:ext cx="8429684" cy="41434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28680" y="207167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การพัฒนาหลักสูตรสาระเพิ่มเติม กลุ่มสาระการเรียนรู้ภาษาไทย 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เรื่องผญา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สำหรับนักเรียนช่วงชั้นที่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4 </a:t>
            </a: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การพัฒนาหลักสูตรสาระเพิ่มเติม เรื่อง การสานตะกร้า กลุ่มสาระการเรียน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รูการ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งานอาชีพและเทคโนโลยี ชั้นประถมศึกษาปีที่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5 </a:t>
            </a: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การพัฒนาหลักสูตรท้องถิ่น เรื่องดอกไม้จันทน์ ชั้นประถมศึกษาปีที่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6 </a:t>
            </a: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การพัฒนาหลักสูตรท้องถิ่น เรื่องเมี่ยง สำหรับนักเรียนชั้นประถมศึกษาปีที่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5 </a:t>
            </a: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การพัฒนาหลักสูตรท้องถิ่น รายวิชา ท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.031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เรื่อง นิทานพื้นบ้าน สำหรับนักเรียนชั้นมัธยมศึกษาตอนต้น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00034" y="728650"/>
            <a:ext cx="81439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แนวทางการพัฒนาหลักสูตรใดๆ ทางด้านการเรียนการสอน เช่น 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428596" y="1357298"/>
            <a:ext cx="8429684" cy="43577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0118" y="161768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การพัฒนาหลักสูตรฝึกอบรมเพื่อพัฒนาจิตสำนึกในอาชีพครู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7.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การพัฒนาหลักสูตรฝึกอบรม เรื่อง เทคนิคการสอนความคิด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สร้างสรรค์สำหรับ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ครูประถมศึกษา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8.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การพัฒนาหลักสูตรท้องถิ่น เรื่องการทำหมูยอสมุนไพร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9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การพัฒนาหลักสูตรกิจกรรมนักเรียน เรื่องการสร้างจิตสานึกสาธารณะ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10.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การพัฒนาหลักสูตรกิจกรรมนักเรียน เรื่องความมีวินัยใน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ตนเอง</a:t>
            </a:r>
          </a:p>
          <a:p>
            <a:pPr algn="ctr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ฯลฯ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441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b="1" dirty="0"/>
              <a:t>	</a:t>
            </a:r>
            <a:r>
              <a:rPr lang="th-TH" b="1" u="sng" dirty="0" smtClean="0"/>
              <a:t>ยกตัวอย่างเช่น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</a:t>
            </a:r>
            <a:r>
              <a:rPr lang="en-US" dirty="0" smtClean="0"/>
              <a:t>- </a:t>
            </a:r>
            <a:r>
              <a:rPr lang="th-TH" dirty="0"/>
              <a:t>การสร้างแบบวัดต่าง </a:t>
            </a:r>
            <a:endParaRPr lang="en-US" dirty="0"/>
          </a:p>
          <a:p>
            <a:pPr>
              <a:buNone/>
            </a:pPr>
            <a:r>
              <a:rPr lang="en-US" dirty="0" smtClean="0"/>
              <a:t>		- </a:t>
            </a:r>
            <a:r>
              <a:rPr lang="th-TH" dirty="0"/>
              <a:t>การสร้างเครื่องมือ </a:t>
            </a:r>
            <a:endParaRPr lang="en-US" dirty="0"/>
          </a:p>
          <a:p>
            <a:pPr>
              <a:buNone/>
            </a:pPr>
            <a:r>
              <a:rPr lang="en-US" dirty="0" smtClean="0"/>
              <a:t>		- </a:t>
            </a:r>
            <a:r>
              <a:rPr lang="th-TH" dirty="0"/>
              <a:t>การประยุกต์ใช้โปรแกรมคอมพิวเตอร์ </a:t>
            </a:r>
            <a:endParaRPr lang="en-US" dirty="0"/>
          </a:p>
          <a:p>
            <a:pPr>
              <a:buNone/>
            </a:pPr>
            <a:r>
              <a:rPr lang="th-TH" dirty="0" smtClean="0"/>
              <a:t>		ฯลฯ </a:t>
            </a:r>
            <a:endParaRPr lang="en-US" dirty="0"/>
          </a:p>
          <a:p>
            <a:pPr>
              <a:buNone/>
            </a:pPr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285984" y="285728"/>
            <a:ext cx="7072362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 4. 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นวัตกรรมด้านการวัดและการประเมินผล</a:t>
            </a:r>
            <a:endParaRPr lang="th-TH" sz="4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1474805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การสร้างแบบวัดความมีวินัยในตนเอง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การสร้างแบบวัดความคิดสร้างสรรค์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การสร้างแบบวัดแววครู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การพัฒนาคลังข้อสอบ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การพัฒนาระบบการลงทะเบียนผ่านเครือข่ายอินเตอร์เน็ต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การพัฒนาการใช้บัตร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สมาร์ท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การ์ด เพื่อการใช้บริการของสถาบันศึกษา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7.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การใช้คอมพิวเตอร์ในการตัดเกรด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8.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การพัฒนาระบบฐานข้อมูลโรงเรียน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9.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การพัฒนาโปรแกรมการวิเคราะห์ข้อสอบ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10.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การพัฒนาฐานข้อมูลด้านการเงิน ของโรงเรียน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85786" y="357166"/>
            <a:ext cx="764386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chemeClr val="tx1"/>
                </a:solidFill>
                <a:cs typeface="+mj-cs"/>
              </a:rPr>
              <a:t>แนวทางการพัฒนาด้านการวัดและการประเมินผล เช่น </a:t>
            </a:r>
            <a:endParaRPr lang="th-TH" sz="4000" dirty="0">
              <a:solidFill>
                <a:schemeClr val="tx1"/>
              </a:solidFill>
              <a:latin typeface="AngsanaUPC" pitchFamily="18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150017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ยกตัวอย่างเช่น</a:t>
            </a:r>
            <a:endParaRPr lang="en-US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sz="2800" dirty="0" smtClean="0"/>
              <a:t>- </a:t>
            </a:r>
            <a:r>
              <a:rPr lang="th-TH" sz="2800" dirty="0"/>
              <a:t>การบริหารเชิงระบบ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/>
              <a:t>การบริหารเชิงกลยุทธ์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/>
              <a:t>การบริหารแบบหลอมรวม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/>
              <a:t>การบริหารเชิงบูรณการ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/>
              <a:t>การบริหารเชิงวิจัยปฏิบัติการ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/>
              <a:t>การบริหารแบบภาคีเครือข่าย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/>
              <a:t>การบริหารโดยใช้องค์กรเครือข่ายแบบร่วมร่วมทำ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th-TH" sz="2800" dirty="0" smtClean="0"/>
              <a:t>การ</a:t>
            </a:r>
            <a:r>
              <a:rPr lang="th-TH" sz="2800" dirty="0"/>
              <a:t>บริหารโดยใช้โรงเรียน บ้าน วัด ชุมชน </a:t>
            </a:r>
            <a:endParaRPr lang="th-TH" sz="2800" dirty="0" smtClean="0"/>
          </a:p>
          <a:p>
            <a:pPr>
              <a:buNone/>
            </a:pPr>
            <a:r>
              <a:rPr lang="th-TH" sz="2800" dirty="0" smtClean="0"/>
              <a:t>					และ</a:t>
            </a:r>
            <a:r>
              <a:rPr lang="th-TH" sz="2800" dirty="0"/>
              <a:t>สถานประกอบการ เป็นฐาน </a:t>
            </a:r>
            <a:endParaRPr lang="en-US" sz="2800" dirty="0"/>
          </a:p>
          <a:p>
            <a:pPr>
              <a:buNone/>
            </a:pPr>
            <a:r>
              <a:rPr lang="th-TH" sz="2800" dirty="0" smtClean="0"/>
              <a:t>	</a:t>
            </a:r>
            <a:endParaRPr lang="en-US" sz="2800" dirty="0"/>
          </a:p>
          <a:p>
            <a:pPr>
              <a:buNone/>
            </a:pPr>
            <a:endParaRPr lang="th-TH" sz="2800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643306" y="500042"/>
            <a:ext cx="5715008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 5. 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นวัตกรรมด้านการบริหารจัดการ</a:t>
            </a:r>
            <a:endParaRPr lang="th-TH" sz="4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32" y="204630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การพัฒนารูปแบบการนิเทศเชิงระบบ เพื่อการพัฒนาการเรียนการสอนของครู ระดับการศึกษาขั้นพื้นฐาน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การบริหารแบบร่วมมือร่วมใจ เพื่อการพัฒนางานวิชาการ ระดับประถมศึกษา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การบริหาร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ด้วยวัฎ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จักรเดมิ่ง เพื่อการพัฒนาคุณภาพงานวิชาการ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การพัฒนาการบริหารแบบ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TOPSTAR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เพื่อพัฒนาคุณลักษณะอันพึงประสงค์ของนักเรียน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การพัฒนากระบวนการกัลยาณมิตรวิจัย เพื่อเพิ่มทักษะการทำวิจัยในชั้นเรียน ของครู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142976" y="871526"/>
            <a:ext cx="735808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แนวทางการพัฒนากระบวนการบริหารใดๆ เช่น </a:t>
            </a:r>
            <a:endParaRPr lang="th-TH" sz="4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24" y="2285992"/>
            <a:ext cx="7643866" cy="3429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32" y="2428868"/>
            <a:ext cx="75009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นวัตกรรม หรือ 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นว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กรรม มาจากคาว่า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+mj-cs"/>
              </a:rPr>
              <a:t>“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นว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+mj-cs"/>
              </a:rPr>
              <a:t>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หมายถึง ใหม่ และ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+mj-cs"/>
              </a:rPr>
              <a:t>“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กรรม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+mj-cs"/>
              </a:rPr>
              <a:t>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หมายถึง การกระทำ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เมื่อนำสองคำนี้มารวมกัน เป็น </a:t>
            </a:r>
            <a:r>
              <a:rPr kumimoji="0" lang="th-TH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นว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กรรม หรือนวัตกรรม จึงหมายถึง การกระทำใหม่ ๆ หรือการพัฒนาดัดแปลงจากสิ่งใดๆ แล้วทำให้ดีขึ้น และเมื่อนำนวัตกรรมมาใช้ในวงการศึกษาจึงเรียกว่า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+mj-cs"/>
              </a:rPr>
              <a:t>“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นวัตกรรมการศึกษา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+mj-cs"/>
              </a:rPr>
              <a:t>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285984" y="500042"/>
            <a:ext cx="700092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th-TH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lvl="0" algn="ctr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ความหมายของการพัฒนานวัตกรรมการศึกษา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+mj-cs"/>
            </a:endParaRP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00118" y="104617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การบริหารงานกิจการนักเรียนแบบร่วมแรงร่วมใจ เพื่อการแก้ปัญหา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ยาเสพ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ติด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  ใน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สถานศึกษา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7.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การพัฒนาการนิเทศภายในแบบร้อยเปอร์เซ็นต์ เพื่อการเขียนแผนการจัดการเรียนรู้ของครูระดับการศึกษาขั้นพื้นฐาน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8.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การพัฒนารูปแบบการบริหารโดยใช้ชุมชนเป็นฐาน เพื่อพัฒนาจิตสานึกประชาธิปไตยในสถานศึกษาขั้นพื้นฐาน สำหรับนักเรียนช่วงชั้นที่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1 </a:t>
            </a: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9.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การพัฒนาการบริหารแบบ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ASTEAM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เพื่อ การประกันคุณภาพภายในโรงเรียนระดับการศึกษาขั้นพื้นฐาน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10.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การพัฒนากระบวนการบริหารแบบพาคิด พาทา เพื่อการทำวิจัยของครู ระดับการศึกษาขั้นพื้นฐาน ฯลฯ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642910" y="1857364"/>
            <a:ext cx="8072494" cy="4286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357290" y="642918"/>
            <a:ext cx="6858048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ปัจจัยสำคัญที่มีอิทธิพลอันมีผลทำให้เกิดนวัตกรรม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b="1" u="sng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แนวความคิดพื้นฐานในเรื่องความแตกต่างระหว่างบุคคล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Individual Different)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นวัตกรรมที่เกิดขึ้นเพื่อสนองแนวความคิดพื้นฐานนี้ เช่น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การเรียนแบบไม่แบ่งชั้น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Non-Graded School)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แบบเรียนสำเร็จรูป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Programmed Text Book) 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เครื่องสอน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Teaching Machine)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การสอนเป็นคณะ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TeamTeaching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)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การจัดโรงเรียนในโรงเรียน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School within School)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en-US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เครื่องคอมพิวเตอร์ช่วยสอน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Computer Assisted Instruction)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642910" y="2260234"/>
            <a:ext cx="21431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642910" y="1000108"/>
            <a:ext cx="8143932" cy="48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57242" y="114298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2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แนวความคิดพื้นฐานในเรื่องความพร้อม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Readiness)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นวัตกรรมที่สนองแนว ความคิดพื้นฐานด้านนี้ เช่น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ศูนย์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การเรียน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Learning Center) 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จัดโรงเรียนในโรงเรียน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School within School) 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 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ปรับปรุงการสอนสามชั้น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Instructional Development in 3 Phases)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แนวความคิดพื้นฐานในเรื่องการใช้เวลาเพื่อการศึกษา นวัตกรรมที่สนองแนวความคิด เช่น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  -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จัดตารางสอนแบบยืดหยุ่น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Flexible Scheduling)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 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มหาวิทยาลัยเปิด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Open University)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 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แบบเรียนสำเร็จรูป (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Programmed Text Book)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 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การเรียนทางไปรษณีย์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714348" y="1260102"/>
            <a:ext cx="21431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714348" y="3357562"/>
            <a:ext cx="21431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714348" y="1500174"/>
            <a:ext cx="8143932" cy="32861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7605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4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นวความคิดพื้นฐานในเรื่องการขยายตัวทางวิชาการและอัตราการเพิ่มประชากรนวัตกรรมในด้านนี้ที่เกิดขึ้น เช่น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 -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มหาวิทยาลัยเปิด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การเรียนทางวิทยุ การเรียนทางโทรทัศน์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การเรียนทางไปรษณีย์ แบบเรียนสำเร็จรูป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</a:t>
            </a:r>
            <a:br>
              <a:rPr lang="en-US" sz="2800" dirty="0">
                <a:latin typeface="AngsanaUPC" pitchFamily="18" charset="-34"/>
                <a:cs typeface="AngsanaUPC" pitchFamily="18" charset="-34"/>
              </a:rPr>
            </a:br>
            <a:r>
              <a:rPr lang="en-US" sz="2800" dirty="0">
                <a:latin typeface="AngsanaUPC" pitchFamily="18" charset="-34"/>
                <a:cs typeface="AngsanaUPC" pitchFamily="18" charset="-34"/>
              </a:rPr>
              <a:t>   -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ชุดการเรียน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b="1" dirty="0">
                <a:latin typeface="AngsanaUPC" pitchFamily="18" charset="-34"/>
                <a:cs typeface="AngsanaUPC" pitchFamily="18" charset="-34"/>
              </a:rPr>
            </a:b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> 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752985" y="1883122"/>
            <a:ext cx="21431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785786" y="2000240"/>
            <a:ext cx="8143932" cy="4572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	ขั้นตอน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การวิจัยเชิงการพัฒนา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(Research and Development)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โดยทั่วไป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มักกำหนด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3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ขั้นตอนดังนี้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      ขั้น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ที่</a:t>
            </a: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> 1 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การสร้างและหาประสิทธิภาพ โดย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ดำเนินการ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ในขั้นตอนย่อยๆ ดังนี้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ศึกษา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เอกสารและงานวิจัยที่เกี่ยวข้อง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ยก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ร่างนวัตกรรม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สื่อ วิธีการสอน หลักสูตร การวัดและการประเมิน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		กระบวนการ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บริหาร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) </a:t>
            </a:r>
          </a:p>
          <a:p>
            <a:pPr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	เสนอ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ผู้เชี่ยวชาญ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ทดลอง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ใช้กับกลุ่มตัวอย่าง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/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เป้าหมาย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 1, 2,……. </a:t>
            </a:r>
          </a:p>
          <a:p>
            <a:pPr lvl="1"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		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อาจจะหาประสิทธิภาพ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E1/E2 ) </a:t>
            </a:r>
          </a:p>
          <a:p>
            <a:pPr>
              <a:buNone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714480" y="571480"/>
            <a:ext cx="5643602" cy="1000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ขั้นตอนการสร้างและพัฒนานวัตกรรม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928662" y="3143248"/>
            <a:ext cx="21431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1357290" y="3786190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1357290" y="4317469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1357290" y="5227829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1357290" y="5784866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500034" y="1357298"/>
            <a:ext cx="8143932" cy="3357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61768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ขั้นที่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 2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ศึกษาผลการนำไปใช้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นำไปใช้กับกลุ่มตัวอย่าง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/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กลุ่มเป้าหมาย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ทำการทดสอบผลและประเมินผลการใช้ โดยอาจจะ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	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เปรียบเทียบก่อนใช้ และหลังใช้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ใช้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t-test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t-pair)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	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เปรียบเทียบกับเกณฑ์ที่กำหนด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ใช้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t-test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one-sample) </a:t>
            </a: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558593" y="1740246"/>
            <a:ext cx="21431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798665" y="2500306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785786" y="3000372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571472" y="2786058"/>
            <a:ext cx="8143932" cy="3643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00034" y="714356"/>
            <a:ext cx="8143932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      ขั้น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ที่</a:t>
            </a: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> 3 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ประเมินผล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ใช้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แบบวัดความพึงพอใจ แบบวัดทัศนคติ แบบวัดความคิดเห็น หรือใช้รูปแบบประเมินใดๆ เพื่อการประเมินผลการใช้นวัตกรรมนั้น 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800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กล่าวโดยสรุป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ขั้นตอนการพัฒนานวัตกรรมคือ เริ่มต้นด้วย</a:t>
            </a:r>
            <a:r>
              <a:rPr lang="th-TH" sz="28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การสร้างหรือการพัฒนา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ซึ่งหมายถึงการยกร่างนวัตกรรมขึ้นมาใหม่ หรือการพัฒนาวัตกรรมที่มีอยู่แล้วให้ดีขึ้น จากนั้นสู่</a:t>
            </a:r>
            <a:r>
              <a:rPr lang="th-TH" sz="28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ขั้นตอนการนำนวัตกรรมไปใช้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หมายถึง การนำนวัตกรรมไปใช้กับกลุ่มเป้าหมาย เพื่อรับรองผลว่ามีผลการใช้อยู่ในระดับดี โดยยืนยันจากผลการทดสอบ และใน</a:t>
            </a:r>
            <a:r>
              <a:rPr lang="th-TH" sz="2800" b="1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ขั้นตอนสุดท้ายคือ การประเมินผลการใช้นวัตกรรม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หมายถึงการสอบถามความคิดเห็น หรือความพึงพอใจที่มีต่อนวัตกรรมนั้นๆ ว่าดีมีประโยชน์ มีคุณค่า สามารถนำไปใช้ได้เป็นอย่างดี โดยยืนยันจากเครื่องมือการวัดและประเมินผลนวัตกรรมนั้น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610109" y="928670"/>
            <a:ext cx="21431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967299" y="1604413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ดาว 5 แฉก 7"/>
          <p:cNvSpPr/>
          <p:nvPr/>
        </p:nvSpPr>
        <p:spPr>
          <a:xfrm>
            <a:off x="1071538" y="2857496"/>
            <a:ext cx="285752" cy="357190"/>
          </a:xfrm>
          <a:prstGeom prst="star5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ตัวอย่างการออกแบบการสร้างและพัฒนา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นวัตกรรม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28794" y="3143248"/>
            <a:ext cx="5143536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การวิจัยและพัฒนานวัตกรรม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421481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UPC" pitchFamily="18" charset="-34"/>
                <a:cs typeface="AngsanaUPC" pitchFamily="18" charset="-34"/>
              </a:rPr>
              <a:t>ดร.</a:t>
            </a:r>
            <a:r>
              <a:rPr lang="th-TH" sz="2000" b="1" dirty="0" err="1" smtClean="0">
                <a:latin typeface="AngsanaUPC" pitchFamily="18" charset="-34"/>
                <a:cs typeface="AngsanaUPC" pitchFamily="18" charset="-34"/>
              </a:rPr>
              <a:t>วร</a:t>
            </a:r>
            <a:r>
              <a:rPr lang="th-TH" sz="2000" b="1" dirty="0" smtClean="0">
                <a:latin typeface="AngsanaUPC" pitchFamily="18" charset="-34"/>
                <a:cs typeface="AngsanaUPC" pitchFamily="18" charset="-34"/>
              </a:rPr>
              <a:t>ยุทธ์  ทิพย์เที่ยงแท้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42844" y="214290"/>
            <a:ext cx="8786874" cy="6215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7143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		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714375"/>
            <a:ext cx="1857375" cy="594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วิเคราะห์ความต้องการจำเป็น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นักเรียน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ครู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การเรียนการสอน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อื่น ๆ</a:t>
            </a:r>
          </a:p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ศึกษาข้อมูลพื้นฐาน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ศึกษาค้นคว้าเอกสาร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สังเกต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สอบถาม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สัมภาษณ์</a:t>
            </a:r>
          </a:p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ออกแบบ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กำหนดวัตถุประสงค์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ศึกษาหลักการทฤษฎี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ตัดสินใจเลือกนวัตกรรม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กำหนดลักษณะ</a:t>
            </a:r>
            <a:r>
              <a:rPr lang="en-US" sz="2000" dirty="0"/>
              <a:t>/</a:t>
            </a:r>
            <a:r>
              <a:rPr lang="th-TH" sz="2000" dirty="0"/>
              <a:t>โครงสร้างองค์ประกอบนวัตกรรม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50" y="785813"/>
            <a:ext cx="171450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พัฒนานวัตกรรม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วางแผนการพัฒนา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สร้างนวัตกรรมต้นแบบ/สื่อ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ตรวจสอบนวัตกรรมโดยผู้เชี่ยวชาญ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ทดลองใช้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000" dirty="0"/>
              <a:t> </a:t>
            </a:r>
            <a:r>
              <a:rPr lang="th-TH" sz="2000" dirty="0"/>
              <a:t>ต่อ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000" dirty="0"/>
              <a:t> </a:t>
            </a:r>
            <a:r>
              <a:rPr lang="th-TH" sz="2000" dirty="0"/>
              <a:t>/ปรับปรุง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ทดลองใช้กลุ่มเล็กไม่เกิน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2000" dirty="0"/>
              <a:t> </a:t>
            </a:r>
            <a:r>
              <a:rPr lang="th-TH" sz="2000" dirty="0"/>
              <a:t>คน /ปรับปรุง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ทดลองใช้กลุ่มใหญ่ไม่ต่ำกว่า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2000" dirty="0"/>
              <a:t>คน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750" y="785813"/>
            <a:ext cx="1714500" cy="286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นำไปใช้จริง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กลุ่มตัวอย่าง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เครื่องมือที่ใช้เก็บข้อมูล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แบบแผนการทดลอง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วิธีดำเนินการ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วิเคราะห์ข้อมูลที่ใช้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ผลการพัฒนาเป็นอย่างไร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50" y="785813"/>
            <a:ext cx="1714500" cy="3478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ประเมินผล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</a:rPr>
              <a:t>*</a:t>
            </a:r>
            <a:r>
              <a:rPr lang="th-TH" sz="2000" dirty="0">
                <a:solidFill>
                  <a:srgbClr val="00B0F0"/>
                </a:solidFill>
              </a:rPr>
              <a:t>ปัญหาในสถานการณ์จริง</a:t>
            </a:r>
          </a:p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การแก้ปัญหา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จัดสัมมนา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สนทนากลุ่ม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จิตปัญญาศึกษา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</a:rPr>
              <a:t>*</a:t>
            </a:r>
            <a:r>
              <a:rPr lang="th-TH" sz="2000" dirty="0">
                <a:solidFill>
                  <a:srgbClr val="00B0F0"/>
                </a:solidFill>
              </a:rPr>
              <a:t>การเผยแพร่นวัตกรรม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เอกสาร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เว็บไซต์</a:t>
            </a:r>
          </a:p>
        </p:txBody>
      </p:sp>
      <p:sp>
        <p:nvSpPr>
          <p:cNvPr id="14" name="ลูกศรขวา 13"/>
          <p:cNvSpPr/>
          <p:nvPr/>
        </p:nvSpPr>
        <p:spPr>
          <a:xfrm>
            <a:off x="2143125" y="2000250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4357688" y="2000250"/>
            <a:ext cx="35718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>
            <a:off x="6715125" y="2143125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143250" y="5072063"/>
            <a:ext cx="464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>
                <a:solidFill>
                  <a:srgbClr val="FB1B56"/>
                </a:solidFill>
              </a:rPr>
              <a:t>กรอบแนวคิดในการวิจัย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1740" y="785824"/>
            <a:ext cx="171450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พัฒนานวัตกรรม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วางแผนการพัฒนา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สร้างนวัตกรรมต้นแบบ/สื่อ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ตรวจสอบนวัตกรรมโดยผู้เชี่ยวชาญ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ทดลองใช้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000" dirty="0"/>
              <a:t> </a:t>
            </a:r>
            <a:r>
              <a:rPr lang="th-TH" sz="2000" dirty="0"/>
              <a:t>ต่อ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000" dirty="0"/>
              <a:t> </a:t>
            </a:r>
            <a:r>
              <a:rPr lang="th-TH" sz="2000" dirty="0"/>
              <a:t>/ปรับปรุง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ทดลองใช้กลุ่มเล็กไม่เกิน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2000" dirty="0"/>
              <a:t> </a:t>
            </a:r>
            <a:r>
              <a:rPr lang="th-TH" sz="2000" dirty="0"/>
              <a:t>คน /ปรับปรุง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ทดลองใช้กลุ่มใหญ่ไม่ต่ำกว่า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2000" dirty="0"/>
              <a:t>คน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7740" y="785824"/>
            <a:ext cx="1714500" cy="286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นำไปใช้จริง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กลุ่มตัวอย่าง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เครื่องมือที่ใช้เก็บข้อมูล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แบบแผนการทดลอง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วิธีดำเนินการ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วิเคราะห์ข้อมูลที่ใช้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/>
              <a:t>ผลการพัฒนาเป็นอย่างไร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2330" y="785794"/>
            <a:ext cx="1714500" cy="3478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ประเมินผล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</a:rPr>
              <a:t>*</a:t>
            </a:r>
            <a:r>
              <a:rPr lang="th-TH" sz="2000" dirty="0">
                <a:solidFill>
                  <a:srgbClr val="00B0F0"/>
                </a:solidFill>
              </a:rPr>
              <a:t>ปัญหาในสถานการณ์จริง</a:t>
            </a:r>
          </a:p>
          <a:p>
            <a:pPr>
              <a:defRPr/>
            </a:pPr>
            <a:r>
              <a:rPr lang="th-TH" sz="2000" dirty="0">
                <a:solidFill>
                  <a:srgbClr val="FF0000"/>
                </a:solidFill>
              </a:rPr>
              <a:t>การแก้ปัญหา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จัดสัมมนา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สนทนากลุ่ม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จิตปัญญาศึกษา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</a:rPr>
              <a:t>*</a:t>
            </a:r>
            <a:r>
              <a:rPr lang="th-TH" sz="2000" dirty="0">
                <a:solidFill>
                  <a:srgbClr val="00B0F0"/>
                </a:solidFill>
              </a:rPr>
              <a:t>การเผยแพร่นวัตกรรม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เอกสาร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000" dirty="0">
                <a:solidFill>
                  <a:schemeClr val="tx1"/>
                </a:solidFill>
              </a:rPr>
              <a:t>เว็บไซต์</a:t>
            </a:r>
          </a:p>
        </p:txBody>
      </p:sp>
      <p:sp>
        <p:nvSpPr>
          <p:cNvPr id="25" name="ลูกศรขวา 24"/>
          <p:cNvSpPr/>
          <p:nvPr/>
        </p:nvSpPr>
        <p:spPr>
          <a:xfrm>
            <a:off x="2143115" y="2000261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ลูกศรขวา 25"/>
          <p:cNvSpPr/>
          <p:nvPr/>
        </p:nvSpPr>
        <p:spPr>
          <a:xfrm>
            <a:off x="4357678" y="2000261"/>
            <a:ext cx="35718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" name="ลูกศรขวา 26"/>
          <p:cNvSpPr/>
          <p:nvPr/>
        </p:nvSpPr>
        <p:spPr>
          <a:xfrm>
            <a:off x="6715115" y="2143136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3143240" y="5072074"/>
            <a:ext cx="464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>
                <a:solidFill>
                  <a:srgbClr val="FB1B56"/>
                </a:solidFill>
              </a:rPr>
              <a:t>กรอบแนวคิดในการวิจัย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142844" y="1428736"/>
            <a:ext cx="8786874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571604" y="428604"/>
            <a:ext cx="5786478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643042" y="1571612"/>
            <a:ext cx="6572296" cy="2828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			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Generic Model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Applied Model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Basic Model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        </a:t>
            </a:r>
            <a:r>
              <a:rPr kumimoji="0" lang="th-TH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   ฯลฯ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42860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       การสร้างและพัฒนามีหลายรูปแบบ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500034" y="1357298"/>
            <a:ext cx="8358246" cy="38576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การพัฒนานวัตกรรมการศึกษา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 ( Educational Innovation ) 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cs typeface="+mj-cs"/>
              </a:rPr>
              <a:t>		หมายถึง การกระทำใหม่ การสร้างใหม่ หรือการพัฒนาดัดแปลงจากสิ่งใดๆ แล้วทำให้การศึกษาหรือการจัดกิจกรรมการเรียนการสอนมีประสิทธิภาพดีขึ้นกว่าเดิม ทำให้ผู้เรียนเกิดการเรียนเปลี่ยนแปลงในการเรียนรู้ เกิดการเรียนรู้อย่างรวดเร็ว มีแรงจูงใจในการเรียน ทำให้เกิดประสิทธิภาพและประสิทธิผลสูงสุดกับผู้เรียน</a:t>
            </a:r>
            <a:endParaRPr lang="en-US" dirty="0" smtClean="0">
              <a:cs typeface="+mj-cs"/>
            </a:endParaRPr>
          </a:p>
          <a:p>
            <a:pPr>
              <a:buNone/>
            </a:pPr>
            <a:r>
              <a:rPr lang="en-US" dirty="0" smtClean="0">
                <a:cs typeface="+mj-cs"/>
              </a:rPr>
              <a:t> </a:t>
            </a:r>
          </a:p>
          <a:p>
            <a:endParaRPr lang="th-TH" dirty="0">
              <a:cs typeface="+mj-cs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1071538" y="2428868"/>
            <a:ext cx="357190" cy="27031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42844" y="1428736"/>
            <a:ext cx="8786874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/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Analysis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(วิเคราะห์ความต้องการจำเป็นในการพัฒนา)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Design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(ออกแบบ)</a:t>
            </a:r>
            <a:endParaRPr lang="en-US" b="1" dirty="0" smtClean="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Development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(พัฒนา)</a:t>
            </a:r>
            <a:endParaRPr lang="en-US" b="1" dirty="0" smtClean="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Implementation </a:t>
            </a:r>
            <a:r>
              <a:rPr lang="th-TH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(นำไปใช้)</a:t>
            </a:r>
            <a:endParaRPr lang="en-US" b="1" dirty="0" smtClean="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Evaluation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(ประเมินผล)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                  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                                                                </a:t>
            </a:r>
            <a:r>
              <a:rPr lang="en-US" sz="2000" dirty="0" smtClean="0">
                <a:latin typeface="AngsanaUPC" pitchFamily="18" charset="-34"/>
                <a:cs typeface="AngsanaUPC" pitchFamily="18" charset="-34"/>
              </a:rPr>
              <a:t>(Donald Clark. 2003 : 12)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357422" y="357166"/>
            <a:ext cx="4429156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71736" y="500042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Generic Model  (ADDIE)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357126" y="1357298"/>
            <a:ext cx="8786874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357422" y="357166"/>
            <a:ext cx="4429156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71736" y="500042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Generic Model  (ADDIE)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92500" y="2285992"/>
            <a:ext cx="2016125" cy="71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4213" y="3509955"/>
            <a:ext cx="2303462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63938" y="3581392"/>
            <a:ext cx="2016125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227763" y="3581392"/>
            <a:ext cx="2089150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92500" y="4733917"/>
            <a:ext cx="2087563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235825" y="2646355"/>
            <a:ext cx="0" cy="9350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508625" y="2573330"/>
            <a:ext cx="172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7164388" y="4446580"/>
            <a:ext cx="0" cy="7191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5580063" y="5238742"/>
            <a:ext cx="15843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1692275" y="5094280"/>
            <a:ext cx="18002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1692275" y="4373555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1692275" y="2646355"/>
            <a:ext cx="0" cy="863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692275" y="2646355"/>
            <a:ext cx="172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2987675" y="3797292"/>
            <a:ext cx="5048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2987675" y="4086217"/>
            <a:ext cx="5048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003800" y="3078155"/>
            <a:ext cx="0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140200" y="3078155"/>
            <a:ext cx="0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4067175" y="4373555"/>
            <a:ext cx="0" cy="3603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5003800" y="4446580"/>
            <a:ext cx="0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580063" y="3797292"/>
            <a:ext cx="5762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5651500" y="4157655"/>
            <a:ext cx="5048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3643306" y="235743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388" y="37147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4744" y="478632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28662" y="363992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ขั้นนำไปใช้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3786182" y="371475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ประเมินผล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285984" y="1785926"/>
            <a:ext cx="6572264" cy="171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08" y="1714488"/>
            <a:ext cx="664373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 ขั้นวิเคราะห์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วิเคราะห์อะไร ?</a:t>
            </a:r>
            <a:endParaRPr lang="th-TH" sz="72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lvl="1"/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		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นักเรียน</a:t>
            </a:r>
          </a:p>
          <a:p>
            <a:pPr lvl="1"/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	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ครู</a:t>
            </a:r>
          </a:p>
          <a:p>
            <a:pPr lvl="1"/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	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การเรียนการสอน</a:t>
            </a:r>
          </a:p>
          <a:p>
            <a:pPr lvl="1"/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	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อื่นๆ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4348" y="2000240"/>
            <a:ext cx="8143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วิเคราะห์อย่างไร ? 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ศึกษาข้อมูลพื้นฐาน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ประเมินความต้องการจำเป็น  </a:t>
            </a:r>
          </a:p>
          <a:p>
            <a:pPr marL="640080" lvl="1" indent="-246888">
              <a:defRPr/>
            </a:pP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 (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Needs Assessment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marL="640080" lvl="1" indent="-246888">
              <a:defRPr/>
            </a:pPr>
            <a:endParaRPr lang="th-TH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marL="640080" lvl="1" indent="-246888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N = 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สิ่งที่คาดหวัง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สิ่งที่เป็นจริง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714488"/>
            <a:ext cx="338906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การศึกษาข้อมูลพื้นฐาน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14414" y="2928934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ศึกษาค้นคว้าเอกสาร</a:t>
            </a:r>
          </a:p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สังเกต</a:t>
            </a:r>
          </a:p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สอบถาม</a:t>
            </a:r>
          </a:p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สัมภาษณ์</a:t>
            </a:r>
            <a:endParaRPr lang="th-TH" sz="4000" b="1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28662" y="2428868"/>
            <a:ext cx="7358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1. กำหนดสิ่งที่คาดหวัง โดย</a:t>
            </a:r>
          </a:p>
          <a:p>
            <a:pPr lvl="2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	-วิเคราะห์คำอธิบายรายวิชา</a:t>
            </a:r>
          </a:p>
          <a:p>
            <a:pPr lvl="2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	-วิเคราะห์โครงสร้างรายวิชา</a:t>
            </a:r>
          </a:p>
          <a:p>
            <a:pPr lvl="2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	-วิเคราะห์แผนการจัดการเรียนรู้</a:t>
            </a:r>
          </a:p>
          <a:p>
            <a:pPr lvl="2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	-กำหนดสิ่งที่คาดหวัง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5984" y="2643182"/>
            <a:ext cx="4664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ตัวอย่างการกำหนดสิ่งที่คาดหวัง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14414" y="3357562"/>
            <a:ext cx="67866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นักเรียนไม่ต่ำกว่าร้อยละ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80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มีทักษะการใช้ภาษาอังกฤษเพื่อการสื่อสารในชีวิตประจำวัน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นักเรียนไม่ต่ำกว่าร้อยละ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8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0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รับผิดชอบเข้าชั้นเรียนและส่งงานตรงเวลา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71604" y="2428868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2. ตรวจสอบสภาพที่เป็นจริง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57422" y="3143248"/>
            <a:ext cx="6318266" cy="2663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สังเกต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สอบถาม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สัมภาษณ์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ทดสอบ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ตรวจสอบเอกสารหลักฐาน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3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000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000232" y="2500306"/>
            <a:ext cx="5221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ตัวอย่างผลการตรวจสอบสภาพที่เป็นจริง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214414" y="3286124"/>
            <a:ext cx="7000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นักเรียนร้อยละ 80 คิดแก้ปัญหาเป็น</a:t>
            </a:r>
          </a:p>
          <a:p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นักเรียนร้อยละ 20 มีทักษะการพูดภาษอังกฤษ</a:t>
            </a:r>
          </a:p>
          <a:p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นักเรียนร้อยละ 30 มีความรับผิดชอบเข้าชั้นเรียนและส่งงาน</a:t>
            </a:r>
            <a:br>
              <a:rPr lang="th-TH" sz="32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ตรงเวลา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785786" y="2357430"/>
            <a:ext cx="7572428" cy="38576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1428744"/>
            <a:ext cx="3786214" cy="1143000"/>
          </a:xfrm>
        </p:spPr>
        <p:txBody>
          <a:bodyPr>
            <a:normAutofit/>
          </a:bodyPr>
          <a:lstStyle/>
          <a:p>
            <a:r>
              <a:rPr lang="th-TH" sz="3200" b="1" u="sng" dirty="0" smtClean="0"/>
              <a:t>ยกตัวอย่าง เช่น </a:t>
            </a:r>
            <a:endParaRPr lang="th-TH" sz="3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2428868"/>
            <a:ext cx="3729006" cy="37147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sz="58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th-TH" sz="5800" dirty="0" smtClean="0">
                <a:latin typeface="AngsanaUPC" pitchFamily="18" charset="-34"/>
                <a:cs typeface="AngsanaUPC" pitchFamily="18" charset="-34"/>
              </a:rPr>
              <a:t>บทเรียนคอมพิวเตอร์ช่วยสอน </a:t>
            </a:r>
            <a:endParaRPr lang="en-US" sz="58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58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5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5800" dirty="0">
                <a:latin typeface="AngsanaUPC" pitchFamily="18" charset="-34"/>
                <a:cs typeface="AngsanaUPC" pitchFamily="18" charset="-34"/>
              </a:rPr>
              <a:t>หนังสืออิเลคทรอนิคส์ </a:t>
            </a:r>
            <a:endParaRPr lang="en-US" sz="5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5800" dirty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5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5800" dirty="0">
                <a:latin typeface="AngsanaUPC" pitchFamily="18" charset="-34"/>
                <a:cs typeface="AngsanaUPC" pitchFamily="18" charset="-34"/>
              </a:rPr>
              <a:t>บทเรียนการ์ตูน </a:t>
            </a:r>
            <a:endParaRPr lang="en-US" sz="5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5800" dirty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5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5800" dirty="0">
                <a:latin typeface="AngsanaUPC" pitchFamily="18" charset="-34"/>
                <a:cs typeface="AngsanaUPC" pitchFamily="18" charset="-34"/>
              </a:rPr>
              <a:t>บทเรียน</a:t>
            </a:r>
            <a:r>
              <a:rPr lang="en-US" sz="5800" dirty="0">
                <a:latin typeface="AngsanaUPC" pitchFamily="18" charset="-34"/>
                <a:cs typeface="AngsanaUPC" pitchFamily="18" charset="-34"/>
              </a:rPr>
              <a:t>CD/VCD </a:t>
            </a:r>
          </a:p>
          <a:p>
            <a:pPr>
              <a:buNone/>
            </a:pPr>
            <a:r>
              <a:rPr lang="en-US" sz="5800" dirty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5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5800" dirty="0">
                <a:latin typeface="AngsanaUPC" pitchFamily="18" charset="-34"/>
                <a:cs typeface="AngsanaUPC" pitchFamily="18" charset="-34"/>
              </a:rPr>
              <a:t>หนังสือเล่มเล็ก </a:t>
            </a:r>
            <a:endParaRPr lang="en-US" sz="5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5800" dirty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58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5800" dirty="0">
                <a:latin typeface="AngsanaUPC" pitchFamily="18" charset="-34"/>
                <a:cs typeface="AngsanaUPC" pitchFamily="18" charset="-34"/>
              </a:rPr>
              <a:t>บทเรียนเครือข่าย </a:t>
            </a:r>
            <a:endParaRPr lang="en-US" sz="5800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285984" y="500042"/>
            <a:ext cx="700092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นวัตกรรมด้านสื่อการสอน 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673392"/>
            <a:ext cx="30003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ชุดเรียนรู้ด้วยตนเอง 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ชุดสื่อผสม 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หนังสืออ่านเพิ่มเติม 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ชุดการเรียนรู้ทางไกล 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ชุดฝึกอบรม 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ชุดครูช่วยสอน </a:t>
            </a: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3200" dirty="0" smtClean="0"/>
              <a:t> 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42976" y="242886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3. เปรียบเทียบสิ่งที่เป็นจริงกับสิ่งที่คาดหวัง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71604" y="3286124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ความเป็นจริงต่ำกว่าสิ่งที่คาดหวัง แสดงว่ามี </a:t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ปัญหา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ความเป็นจริงเท่ากับหรือสูงกว่าสิ่งที่คาดหวัง   </a:t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แสดงว่าไม่มีปัญหา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42976" y="242886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4. ระบุปัญหาที่ต้องการแก้ไข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00100" y="3286124"/>
            <a:ext cx="6786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นักเรียนส่วนใหญ่ร้อยละ 80 ไม่มีทักษะการพูดภาษอังกฤษในการสื่อสาร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นักศึกษาส่วนใหญ่ร้อยละ 70 ไม่มีความรับผิดชอบในการเข้าชั้นเรียนและส่งงาน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1571612"/>
            <a:ext cx="45977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การประเมินความต้องการจำเป็น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42976" y="242886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5. วิเคราะห์สาเหตุของปัญหา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285852" y="3286124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ความรู้ประสบการณ์ของผู้สอน(ผู้วิจัย)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ปรึกษาผู้เชี่ยวชาญ ผู้ทรงคุณวุฒิ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ศึกษาเอกสารและงานวิจัยที่เกี่ยวข้อง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ขั้นวิเคราะห์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70794" y="1785926"/>
            <a:ext cx="43300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/>
              <a:t>สรุปสิ่งที่ได้จากขั้นวิเคราะห์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71604" y="2857496"/>
            <a:ext cx="685804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ทราบปัญหาที่แท้จริงที่ต้องแก้ไข</a:t>
            </a:r>
          </a:p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ทราบเป้าประสงค์ที่ต้องการบรรลุถึง</a:t>
            </a:r>
          </a:p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ทราบสาเหตุของปัญหา</a:t>
            </a:r>
          </a:p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ได้ข้อมูลพื้นฐานสำหรับการออกแบบ</a:t>
            </a:r>
          </a:p>
        </p:txBody>
      </p:sp>
      <p:sp>
        <p:nvSpPr>
          <p:cNvPr id="11" name="หัวใจ 10"/>
          <p:cNvSpPr/>
          <p:nvPr/>
        </p:nvSpPr>
        <p:spPr>
          <a:xfrm>
            <a:off x="1357290" y="3071810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หัวใจ 12"/>
          <p:cNvSpPr/>
          <p:nvPr/>
        </p:nvSpPr>
        <p:spPr>
          <a:xfrm>
            <a:off x="1357290" y="4000504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หัวใจ 13"/>
          <p:cNvSpPr/>
          <p:nvPr/>
        </p:nvSpPr>
        <p:spPr>
          <a:xfrm>
            <a:off x="1357290" y="5000636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หัวใจ 14"/>
          <p:cNvSpPr/>
          <p:nvPr/>
        </p:nvSpPr>
        <p:spPr>
          <a:xfrm>
            <a:off x="1357290" y="6000768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285984" y="1785926"/>
            <a:ext cx="6572264" cy="171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08" y="1714488"/>
            <a:ext cx="664373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 ขั้นออกแบบ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71538" y="1928802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1.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กำหนดวัตถุประสงค์ของการใช้นวัตกรรม </a:t>
            </a:r>
            <a:br>
              <a:rPr lang="th-TH" sz="3600" b="1" dirty="0" smtClean="0">
                <a:latin typeface="AngsanaUPC" pitchFamily="18" charset="-34"/>
                <a:cs typeface="AngsanaUPC" pitchFamily="18" charset="-34"/>
              </a:rPr>
            </a:br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2.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ศึกษาทฤษฏีหลักการแนวคิดที่เกี่ยวข้องกับนวัตกรรม</a:t>
            </a:r>
          </a:p>
          <a:p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3.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ตัดสินใจเลือกนวัตกรรมที่จะใช้แก้ปัญหา</a:t>
            </a:r>
          </a:p>
          <a:p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4.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กำหนดลักษณะ/โครงสร้าง/องค์ประกอบของนวัตกรรม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6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        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          จุดประสงค์			          วัตถุประสงค์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      ของการแก้ปัญหา		    ของการใช้นวัตกรรม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71538" y="1928803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1.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กำหนดวัตถุประสงค์ของการใช้นวัตกรรม </a:t>
            </a:r>
            <a:br>
              <a:rPr lang="th-TH" sz="3600" b="1" dirty="0" smtClean="0">
                <a:latin typeface="AngsanaUPC" pitchFamily="18" charset="-34"/>
                <a:cs typeface="AngsanaUPC" pitchFamily="18" charset="-34"/>
              </a:rPr>
            </a:br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1538" y="3500438"/>
            <a:ext cx="2420961" cy="187324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72066" y="3500438"/>
            <a:ext cx="3532185" cy="194627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ลูกศรขวา 11"/>
          <p:cNvSpPr/>
          <p:nvPr/>
        </p:nvSpPr>
        <p:spPr>
          <a:xfrm>
            <a:off x="3714744" y="4071942"/>
            <a:ext cx="1214446" cy="28575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ซ้าย 12"/>
          <p:cNvSpPr/>
          <p:nvPr/>
        </p:nvSpPr>
        <p:spPr>
          <a:xfrm>
            <a:off x="3714744" y="4429132"/>
            <a:ext cx="1214446" cy="28575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6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        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000100" y="185736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ศึกษาทฤษฏีหลักการแนวคิดที่เกี่ยวข้องกับนวัตกรรม</a:t>
            </a:r>
            <a:endParaRPr lang="th-TH" sz="36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785918" y="285749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ประเภท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ลักษณะเฉพาะ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ข้อบ่งใช้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ฯลฯ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6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        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57290" y="185736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ตัดสินใจเลือกนวัตกรรมที่จะใช้แก้ปัญหา</a:t>
            </a:r>
            <a:endParaRPr lang="th-TH" sz="360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903288" y="1844675"/>
            <a:ext cx="77724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85786" y="2714620"/>
            <a:ext cx="1285884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85786" y="4286256"/>
            <a:ext cx="2571768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857224" y="5715016"/>
            <a:ext cx="3605208" cy="7953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500826" y="2706691"/>
            <a:ext cx="1857388" cy="722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500694" y="5715016"/>
            <a:ext cx="2857520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6072198" y="3929066"/>
            <a:ext cx="2428892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071538" y="3071810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ปัญหา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786578" y="2857496"/>
            <a:ext cx="129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จุดประสงค์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214414" y="4500570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สาเหตุของปัญหา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214414" y="5786454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แนวคิดหลักการทฤษฏี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6000760" y="5786454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แนวทางแก้ปัญหา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6500826" y="4214818"/>
            <a:ext cx="1643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นวัตกรรม </a:t>
            </a:r>
            <a:r>
              <a:rPr lang="th-TH" sz="24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	</a:t>
            </a:r>
            <a:endParaRPr lang="th-TH" dirty="0"/>
          </a:p>
        </p:txBody>
      </p:sp>
      <p:sp>
        <p:nvSpPr>
          <p:cNvPr id="44" name="ลูกศรลง 43"/>
          <p:cNvSpPr/>
          <p:nvPr/>
        </p:nvSpPr>
        <p:spPr>
          <a:xfrm>
            <a:off x="1357290" y="3643314"/>
            <a:ext cx="285752" cy="57150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ลูกศรลง 44"/>
          <p:cNvSpPr/>
          <p:nvPr/>
        </p:nvSpPr>
        <p:spPr>
          <a:xfrm>
            <a:off x="1357290" y="5143512"/>
            <a:ext cx="285752" cy="57150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ขวา 45"/>
          <p:cNvSpPr/>
          <p:nvPr/>
        </p:nvSpPr>
        <p:spPr>
          <a:xfrm>
            <a:off x="4429124" y="6000768"/>
            <a:ext cx="1000132" cy="28575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ลูกศรขึ้น 46"/>
          <p:cNvSpPr/>
          <p:nvPr/>
        </p:nvSpPr>
        <p:spPr>
          <a:xfrm>
            <a:off x="7215206" y="5214950"/>
            <a:ext cx="214314" cy="428628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ลูกศรขึ้น 47"/>
          <p:cNvSpPr/>
          <p:nvPr/>
        </p:nvSpPr>
        <p:spPr>
          <a:xfrm>
            <a:off x="7215206" y="3500438"/>
            <a:ext cx="214314" cy="357190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ลูกศรขวา 48"/>
          <p:cNvSpPr/>
          <p:nvPr/>
        </p:nvSpPr>
        <p:spPr>
          <a:xfrm>
            <a:off x="2285984" y="3000372"/>
            <a:ext cx="4071966" cy="21431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6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             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000100" y="185736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กำหนดลักษณะ/โครงสร้าง/องค์ประกอบของนวัตกรรม</a:t>
            </a:r>
            <a:endParaRPr lang="th-TH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71604" y="2786058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ชื่อนวัตกรรม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ลักษณะ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โครงสร้าง/องค์ประกอบ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785786" y="1689119"/>
            <a:ext cx="7572428" cy="38576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4414" y="1546243"/>
            <a:ext cx="325754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ชุดเสริมความรู้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/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ประสบการณ์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ชุดเสริมสร้างลักษณะนิสัย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คู่มือการทำงานกลุ่ม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คู่มือการเรียนรู้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คู่มือการีพัฒนาตนเอง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86314" y="207167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ชุดสอนซ่อมเสริม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เกมส์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/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บทละคร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/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บทเพลง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ชุดสื่อ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VDO, CD, VCD 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แบบเรียนเพิ่มเติม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แบบฝึกความพร้อม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แบบฝึกทักษะต่างๆ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ฯลฯ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57224" y="760433"/>
            <a:ext cx="37862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ยกตัวอย่าง เช่น 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ขั้นออกแบบ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70794" y="1785926"/>
            <a:ext cx="399019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สรุปสิ่งที่ได้จากขั้นออกแบบ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71604" y="2857496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แบบจำลองของนวัตกรรมที่จะพัฒนา</a:t>
            </a:r>
          </a:p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สื่อ/อุปกรณ์ประกอบการใช้นวัตกรรม (ถ้ามี)</a:t>
            </a:r>
          </a:p>
          <a:p>
            <a:pPr>
              <a:lnSpc>
                <a:spcPct val="90000"/>
              </a:lnSpc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1357290" y="3071810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หัวใจ 12"/>
          <p:cNvSpPr/>
          <p:nvPr/>
        </p:nvSpPr>
        <p:spPr>
          <a:xfrm>
            <a:off x="1357290" y="4071942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285984" y="1785926"/>
            <a:ext cx="6572264" cy="171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08" y="1714488"/>
            <a:ext cx="664373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 ขั้นพัฒนา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5786" y="1643050"/>
            <a:ext cx="4225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ขั้นตอนการพัฒนานวัตกรรม 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85852" y="2428868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วางแผนพัฒนานวัตกรรม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สร้างนวัตกรรมต้นแบบ / สื่อ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ตรวจสอบคุณภาพนวัตกรรมเบื้องต้น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ทดลองใช้ 1 ต่อ 1  / ปรับปรุง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ทดลองใช้กลุ่มเล็ก(ไม่เกิน 10 คน) / ปรับปรุง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ทดลองใช้กลุ่มใหญ่ (ไม่ต่ำกว่า 30 คน)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วางแผนพัฒนานวัตกรรม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71538" y="2182505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accent3"/>
              </a:buClr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1.1 กำหนดขั้นตอนการสร้างนวัตกรรม</a:t>
            </a:r>
          </a:p>
          <a:p>
            <a:pPr marL="609600" indent="-609600">
              <a:buClr>
                <a:schemeClr val="accent3"/>
              </a:buClr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ขึ้นอยู่กับประเภทของนวัตกรรม</a:t>
            </a:r>
          </a:p>
          <a:p>
            <a:pPr marL="609600" indent="-609600">
              <a:buClr>
                <a:schemeClr val="accent3"/>
              </a:buClr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  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ขึ้นอยู่กับแนวคิดหลักการทฤษฏี</a:t>
            </a:r>
          </a:p>
          <a:p>
            <a:pPr marL="609600" indent="-609600">
              <a:buClr>
                <a:schemeClr val="accent3"/>
              </a:buClr>
              <a:defRPr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       -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ขึ้นอยู่กับการประยุกต์ของผู้วิจัย</a:t>
            </a:r>
          </a:p>
          <a:p>
            <a:pPr marL="609600" indent="-609600">
              <a:buClr>
                <a:schemeClr val="accent3"/>
              </a:buClr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1.2 กำหนดเกณฑ์การประเมินประสิทธิภาพ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นิยามให้ชัดว่า </a:t>
            </a:r>
            <a:r>
              <a:rPr lang="th-TH" sz="32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ประสิทธิภาพ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หมายถึงอะไร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ประสิทธิภาพต้องสอดคล้องปัญหาที่ต้องการแก้ไข</a:t>
            </a:r>
          </a:p>
          <a:p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นวัตกรรมมีประสิทธิภาพแสดงว่าสามารถใช้แก้ปัญหาได้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ตัวอย่างเกณฑ์การประเมินประสิทธิภาพ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85918" y="2357430"/>
            <a:ext cx="6357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ร้อยละ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คะแนนก่อนหลัง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ประสิทธิภาพ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E1/E2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ดัชนีประสิทธิผล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สถิติ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t-test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  <a:p>
            <a:pPr marL="609600" indent="-609600">
              <a:buClr>
                <a:schemeClr val="accent3"/>
              </a:buClr>
              <a:defRPr/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28564" y="1357298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สร้างนวัตกรรมต้นแบบ / สื่อ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71538" y="2643182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สร้างให้มีลักษณะโครงสร้างองค์ประกอบครบถ้วนตาม</a:t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แบบ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สร้างตามขั้นตอนที่วางแผนไว้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3.ตรวจสอบคุณภาพนวัตกรรมเบื้องต้น</a:t>
            </a:r>
            <a:br>
              <a:rPr lang="th-TH" sz="36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 (โดยผู้วิจัยและผู้เชี่ยวชาญ)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71538" y="3000372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ความเที่ยงตรงเชิงพินิจ  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Face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validity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ความเที่ยงตรงเชิงเนื้อหา 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Content validity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ความเที่ยงตรงเชิงโครงสร้าง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Construct validity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4. ทดลองใช้ 1 ต่อ 1</a:t>
            </a:r>
            <a:br>
              <a:rPr lang="th-TH" sz="3600" b="1" dirty="0" smtClean="0">
                <a:latin typeface="AngsanaUPC" pitchFamily="18" charset="-34"/>
                <a:cs typeface="AngsanaUPC" pitchFamily="18" charset="-34"/>
              </a:rPr>
            </a:br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42976" y="2357430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กลุ่มตัวอย่าง 1 คน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นำนวัตกรรมไปใช้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สังเกต สอบถาม บันทึกข้อมูล  ในเรื่องความเหมาะสมของภาษา ความเหมาะสมขององค์ประกอบนวัตกรรม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ปรับปรุงแก้ไข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5. ทดลองใช้กลุ่มเล็ก </a:t>
            </a:r>
            <a:br>
              <a:rPr lang="th-TH" sz="3600" b="1" dirty="0" smtClean="0">
                <a:latin typeface="AngsanaUPC" pitchFamily="18" charset="-34"/>
                <a:cs typeface="AngsanaUPC" pitchFamily="18" charset="-34"/>
              </a:rPr>
            </a:br>
            <a:endParaRPr lang="th-TH" sz="36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42976" y="2357430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กลุ่มตัวอย่าง 5-10 คน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นำนวัตกรรมไปใช้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สังเกต สอบถาม บันทึกข้อมูล ความเหมาะสมของเวลา  ปฏิสัมพันธ์ระหว่างกลุ่ม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ปรับปรุงแก้ไข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6. ทดลองใช้กลุ่มใหญ่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42976" y="2357430"/>
            <a:ext cx="7358114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กลุ่มตัวอย่างประมาณ 30 คน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นำนวัตกรรมไปใช้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ใช้เครื่องมือเก็บข้อมูลที่มีคุณภาพ  เน้นวิธีเชิงปริมาณ เช่น  แบบทดสอบ  แบบสอบถาม ในด้านประสิทธิภาพของการใช้นวัตกรรม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วิเคราะห์ข้อมูล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สรุปผลประสิทธิภาพ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571472" y="1500174"/>
            <a:ext cx="8215370" cy="50720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71556" y="15716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การพัฒนาบทเรียนคอมพิวเตอร์ช่วยสอน กลุ่มสาระการเรียนรู้คณิตศาสตร์ เรื่องการคูณสำหรับนักเรียนชั้นประถมศึกษาปีที่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4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การพัฒนาชุดการเรียนรู้ด้วยตนเอง เรื่องระบบนิเวศ สำหรับนักเรียนชั้นมัธยมศึกษาปีที่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4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การพัฒนาสื่อประสมเพื่อใช้ในการสอนดนตรี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-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นาฏศิลป์ ชุดรำวงมาตรฐาน ระดับชั้นประถมศึกษาปีที่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6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การพัฒนาชุดฝึกทักษะเรื่องการอ่านหนังสือและวารสารภาษาอังกฤษ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นักเรียนชั้นมัธยมศึกษาปีที่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5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5.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การพัฒนาสื่อคอมพิวเตอร์ช่วยสอน ความรู้เบื้องต้นเกี่ยวกับการวิจัย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42910" y="500042"/>
            <a:ext cx="81439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แนวทางการพัฒนาสื่อที่นำมาใช้ในการเรียนการสอน เช่น </a:t>
            </a:r>
            <a:endParaRPr lang="th-TH" sz="40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6. ทดลองใช้กลุ่มใหญ่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42976" y="2357430"/>
            <a:ext cx="7358114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กลุ่มตัวอย่างประมาณ 30 คน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นำนวัตกรรมไปใช้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ใช้เครื่องมือเก็บข้อมูลที่มีคุณภาพ  เน้นวิธีเชิงปริมาณ เช่น  แบบทดสอบ  แบบสอบถาม ในด้านประสิทธิภาพของการใช้นวัตกรรม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วิเคราะห์ข้อมูล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-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สรุปผลประสิทธิภาพ</a:t>
            </a:r>
          </a:p>
          <a:p>
            <a:pPr marL="609600" indent="-609600">
              <a:buClr>
                <a:schemeClr val="accent3"/>
              </a:buClr>
              <a:defRPr/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786" y="157161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6. ทดลองใช้กลุ่มใหญ่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28728" y="2285992"/>
            <a:ext cx="6000792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สรุปผลประสิทธิภาพการใช้นวัตกรรม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71538" y="2857496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นวัตกรรมมีประสิทธิภาพ  แสดงว่า  นวัตกรรมสามารถใช้แก้ปัญหากับกลุ่มตัวอย่างได้  ควรนำไปใช้แก้ปัญหาจริงต่อไป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ถ้ากลุ่มตัวอย่างที่ใช้ในการทดลอง เป็นกลุ่มเดียวกับกลุ่มเป้าหมายที่มีปัญหา  แสดงว่าหลังการทดลองใช้นวัตกรรม  ปัญหาของกลุ่มเป้าหมายได้รับการแก้ไขแล้ว การวิจัยและพัฒนาในกรณีนี้ถือว่าจบแล้ว ไม่มีขั้นตอนการนำนวัตกรรมไปใช้แก้ปัญหาอีก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1428736"/>
            <a:ext cx="8715436" cy="5286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endParaRPr lang="th-TH" sz="40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643174" y="285728"/>
            <a:ext cx="392909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714744" y="36366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ขั้นพัฒนา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70794" y="1785926"/>
            <a:ext cx="368722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สรุปสิ่งที่ได้จากขั้นพัฒนา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71538" y="3000372"/>
            <a:ext cx="7786742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นวัตกรรมที่สมบูรณ์แบบพร้อมนำไปใช้แก้ปัญหาจริง(ประชากร)</a:t>
            </a:r>
          </a:p>
          <a:p>
            <a:pPr marL="609600" indent="-609600">
              <a:lnSpc>
                <a:spcPct val="80000"/>
              </a:lnSpc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  <a:p>
            <a:pPr marL="609600" indent="-609600">
              <a:lnSpc>
                <a:spcPct val="8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ปัญหาได้รับการแก้ไขในระดับการทดลอง (กลุ่มตัวอย่าง)  </a:t>
            </a:r>
          </a:p>
          <a:p>
            <a:pPr>
              <a:lnSpc>
                <a:spcPct val="90000"/>
              </a:lnSpc>
            </a:pP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600" dirty="0" smtClean="0">
                <a:latin typeface="AngsanaUPC" pitchFamily="18" charset="-34"/>
                <a:cs typeface="AngsanaUPC" pitchFamily="18" charset="-34"/>
              </a:rPr>
            </a:b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57224" y="3143248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หัวใจ 12"/>
          <p:cNvSpPr/>
          <p:nvPr/>
        </p:nvSpPr>
        <p:spPr>
          <a:xfrm>
            <a:off x="857224" y="4429132"/>
            <a:ext cx="214314" cy="21431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2857496"/>
            <a:ext cx="7186634" cy="348298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ngsanaUPC" pitchFamily="18" charset="-34"/>
                <a:cs typeface="AngsanaUPC" pitchFamily="18" charset="-34"/>
              </a:rPr>
              <a:t>คณะผู้จัดทำ</a:t>
            </a:r>
          </a:p>
          <a:p>
            <a:pPr algn="ctr">
              <a:buNone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ngsanaUPC" pitchFamily="18" charset="-34"/>
                <a:cs typeface="AngsanaUPC" pitchFamily="18" charset="-34"/>
              </a:rPr>
              <a:t>นางสาวกิติมา พรมรัตน์ รหัส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ngsanaUPC" pitchFamily="18" charset="-34"/>
                <a:cs typeface="AngsanaUPC" pitchFamily="18" charset="-34"/>
              </a:rPr>
              <a:t>5551134005</a:t>
            </a:r>
          </a:p>
          <a:p>
            <a:pPr algn="ctr">
              <a:buNone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ngsanaUPC" pitchFamily="18" charset="-34"/>
                <a:cs typeface="AngsanaUPC" pitchFamily="18" charset="-34"/>
              </a:rPr>
              <a:t>นางสาวอัญชลี พวงพัน  รหัส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ngsanaUPC" pitchFamily="18" charset="-34"/>
                <a:cs typeface="AngsanaUPC" pitchFamily="18" charset="-34"/>
              </a:rPr>
              <a:t>5551134011</a:t>
            </a:r>
          </a:p>
          <a:p>
            <a:pPr algn="ctr">
              <a:buNone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ngsanaUPC" pitchFamily="18" charset="-34"/>
                <a:cs typeface="AngsanaUPC" pitchFamily="18" charset="-34"/>
              </a:rPr>
              <a:t>คม. วิทยาศาสตร์</a:t>
            </a:r>
            <a:endParaRPr lang="th-TH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85720" y="714356"/>
            <a:ext cx="8572560" cy="55721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6.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การพัฒนาสื่อมัลติมีเดียด้วยโปรมแกรมคอมพิวเตอร์ เรื่องการปลูกผักปลอดสารเคมีในกระถาง สำหรับนักเรียนชั้นมัธยมศึกษาปีที่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1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7.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การพัฒนาหนังสืออ่านเพิ่มเติมสาระพระพุทธศาสนา เรื่อง หลักธรรมทางพระพุทธศาสนา สำหรับนักเรียนชั้นประถมศึกษาปีที่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2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8.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การพัฒนาชุดกิจกรรมการเรียนรู้โดยโครงงานวิทยาศาสตร์ เรื่องสิ่งมีชีวิต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นักเรียนชั้นประถมศึกษาปีที่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6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9.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การพัฒนาชุดกิจกรรมเพื่อส่งเสริมความคิดสร้างสรรค์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สำหรับ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เด็กปฐมวัย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การพัฒนาหนังสือส่งเสริมการอ่าน เรื่องคุณธรรมจริยธรรม สำหรับนักเรียนชั้นประถมศึกษาปีที่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3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 ฯลฯ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ดาว 6 แฉก 7"/>
          <p:cNvSpPr/>
          <p:nvPr/>
        </p:nvSpPr>
        <p:spPr>
          <a:xfrm rot="21028833">
            <a:off x="6155049" y="1823551"/>
            <a:ext cx="2500330" cy="1066193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43126" y="107154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การสอนแบบร่วมมือร่วมใจ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(Cooperative Learning)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การสอนแบบโครงสร้างความรู้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(Graphic Organizer</a:t>
            </a:r>
            <a:r>
              <a:rPr lang="en-US" sz="24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sz="24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การสอนแบบศูนย์การเรียน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(Learning Center)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การสอนแบบสืบเสาะหาความรู้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(Inquiry Based)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</a:t>
            </a:r>
            <a:r>
              <a:rPr lang="th-TH" sz="2400" dirty="0" err="1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บูรณา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(Integrate Teaching)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การสอนด้วยรูปแบบซิปปา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(CIPPA Model)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การสอนแบบโครงงาน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(Project Method)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การสอนด้วยรูปแบบการเรียนเป็นคู่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(Learning Cell)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การสอนโดยใช้กิจกรรมในแหล่งชุมชน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(Community Activities)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การสอนแบบทดลอง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(Laboratory Method)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การสอนแบบโครงการ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(Project Method)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การสอนแบบแบ่งกลุ่มทำ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(Committee Work Method)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วิธีการสอนโดยใช้ทักษะกระบวน การทางวิทยาศาสตร์ </a:t>
            </a:r>
            <a:endParaRPr lang="en-US" sz="24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4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500826" y="205276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a typeface="+mj-ea"/>
                <a:cs typeface="Angsana New"/>
              </a:rPr>
              <a:t>ยกตัวอย่าง</a:t>
            </a:r>
            <a:r>
              <a:rPr lang="th-TH" sz="3600" b="1" dirty="0">
                <a:solidFill>
                  <a:schemeClr val="bg1"/>
                </a:solidFill>
                <a:ea typeface="+mj-ea"/>
                <a:cs typeface="Angsana New"/>
              </a:rPr>
              <a:t>เช่น</a:t>
            </a:r>
            <a:r>
              <a:rPr lang="th-TH" sz="3600" dirty="0">
                <a:solidFill>
                  <a:schemeClr val="bg1"/>
                </a:solidFill>
                <a:ea typeface="+mj-ea"/>
                <a:cs typeface="Angsana New"/>
              </a:rPr>
              <a:t> 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000232" y="142852"/>
            <a:ext cx="728667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 2. 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นวัตกรรมด้าน วิธีการจัดการเรียนการสอน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00250" y="64291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การสอนแบบอภิปราย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(Discussion Group)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การสอนแบบพัฒนาความสามารถเฉพาะ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(Talents Unlimited)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วิธีสอนแบบหน่วย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(Unit Teaching Method)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วิธีสอนแบบบทบาทสมมุติ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(Role Playing)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วิธีสอนแบบวิทยาศาสตร์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(Scientific Method)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การเรียนการสอนโดยการแก้ปัญหา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(Problem Solving)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กิจกรรมที่ให้นักเรียนลงมือปฏิบัติ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(Hands – on Activity)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เรียนจากของเล่น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(Learning from Toy)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วิธีสอนแบบอุปนัย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(Inductive Method) 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วิธีสอนแบบนิรนัย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(Deductive Method) 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  <a:sym typeface="Wingdings"/>
              </a:rPr>
              <a:t></a:t>
            </a:r>
            <a:r>
              <a:rPr lang="en-US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วิธีการ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สอนโดยใช้หมวก</a:t>
            </a:r>
            <a:r>
              <a:rPr lang="en-US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6 </a:t>
            </a:r>
            <a:r>
              <a:rPr lang="th-TH" sz="28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ใบ </a:t>
            </a:r>
            <a:endParaRPr lang="en-US" sz="28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800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ดาว 6 แฉก 3"/>
          <p:cNvSpPr/>
          <p:nvPr/>
        </p:nvSpPr>
        <p:spPr>
          <a:xfrm rot="21028833">
            <a:off x="6297925" y="1949078"/>
            <a:ext cx="2500330" cy="1066193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643702" y="2178291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a typeface="+mj-ea"/>
                <a:cs typeface="Angsana New"/>
              </a:rPr>
              <a:t>ยกตัวอย่าง</a:t>
            </a:r>
            <a:r>
              <a:rPr lang="th-TH" sz="3600" b="1" dirty="0">
                <a:solidFill>
                  <a:schemeClr val="bg1"/>
                </a:solidFill>
                <a:ea typeface="+mj-ea"/>
                <a:cs typeface="Angsana New"/>
              </a:rPr>
              <a:t>เช่น</a:t>
            </a:r>
            <a:r>
              <a:rPr lang="th-TH" sz="3600" dirty="0">
                <a:solidFill>
                  <a:schemeClr val="bg1"/>
                </a:solidFill>
                <a:ea typeface="+mj-ea"/>
                <a:cs typeface="Angsana New"/>
              </a:rPr>
              <a:t> </a:t>
            </a:r>
            <a:endParaRPr lang="th-TH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2585</Words>
  <Application>Microsoft Office PowerPoint</Application>
  <PresentationFormat>นำเสนอทางหน้าจอ (4:3)</PresentationFormat>
  <Paragraphs>479</Paragraphs>
  <Slides>63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63</vt:i4>
      </vt:variant>
    </vt:vector>
  </HeadingPairs>
  <TitlesOfParts>
    <vt:vector size="64" baseType="lpstr">
      <vt:lpstr>ชุดรูปแบบของ Office</vt:lpstr>
      <vt:lpstr>ภาพนิ่ง 1</vt:lpstr>
      <vt:lpstr>ภาพนิ่ง 2</vt:lpstr>
      <vt:lpstr>ภาพนิ่ง 3</vt:lpstr>
      <vt:lpstr>ยกตัวอย่าง เช่น </vt:lpstr>
      <vt:lpstr>ภาพนิ่ง 5</vt:lpstr>
      <vt:lpstr> </vt:lpstr>
      <vt:lpstr>ภาพนิ่ง 7</vt:lpstr>
      <vt:lpstr>ภาพนิ่ง 8</vt:lpstr>
      <vt:lpstr>ภาพนิ่ง 9</vt:lpstr>
      <vt:lpstr>แนวทางการพัฒนาด้านวิธีการจัดการเรียนการสอนแบบต่างๆ เช่น</vt:lpstr>
      <vt:lpstr>ภาพนิ่ง 11</vt:lpstr>
      <vt:lpstr>ภาพนิ่ง 12</vt:lpstr>
      <vt:lpstr>ภาพนิ่ง 13</vt:lpstr>
      <vt:lpstr> </vt:lpstr>
      <vt:lpstr>ภาพนิ่ง 15</vt:lpstr>
      <vt:lpstr>ภาพนิ่ง 16</vt:lpstr>
      <vt:lpstr> 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ตัวอย่างการออกแบบการสร้างและพัฒนานวัตกรรม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</vt:vector>
  </TitlesOfParts>
  <Company>Ice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iHere-PC</dc:creator>
  <cp:lastModifiedBy>Miki</cp:lastModifiedBy>
  <cp:revision>86</cp:revision>
  <dcterms:created xsi:type="dcterms:W3CDTF">2013-01-06T13:51:15Z</dcterms:created>
  <dcterms:modified xsi:type="dcterms:W3CDTF">2013-01-22T08:10:23Z</dcterms:modified>
</cp:coreProperties>
</file>