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4" r:id="rId10"/>
    <p:sldId id="285" r:id="rId11"/>
    <p:sldId id="286" r:id="rId12"/>
    <p:sldId id="339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29" r:id="rId21"/>
    <p:sldId id="330" r:id="rId22"/>
    <p:sldId id="331" r:id="rId23"/>
    <p:sldId id="340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543" r:id="rId3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2" autoAdjust="0"/>
    <p:restoredTop sz="94702" autoAdjust="0"/>
  </p:normalViewPr>
  <p:slideViewPr>
    <p:cSldViewPr>
      <p:cViewPr>
        <p:scale>
          <a:sx n="100" d="100"/>
          <a:sy n="100" d="100"/>
        </p:scale>
        <p:origin x="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EF18A1-A8DC-40E6-90F4-90B4FF47BC07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B2BC35-5BEE-4A60-9ABE-C14D40B8D8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9980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CBC25-C184-4616-B1A6-4D9142F0E87C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3F17AC-2B55-4AD9-B8C0-BD530CDB6119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45DF8-CCFA-4DC6-95C9-9AC49B8878A7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411BDF-69D6-4063-9D26-1099AAA73924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687F5E-A458-426F-9D31-4BB1A8D5B836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4509F9-AAB7-462E-B76A-64F683637308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0C0306-9A28-4F25-A01E-6F32CAA2AAB2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46F320-FABC-40AF-9927-BE8B6A5E66F0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1C79D-65D2-4971-AAD5-6E52665B6C4F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1A62F-4FAE-448C-AC70-0B5E33A88CAD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B5CA8A-DE3A-41C8-BF96-F8029992696D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82B698-60B4-4169-974F-901BF35DE5E2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F2BB0B-A6F7-4BE7-BAB2-196CD4947A08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50587-48FE-441A-8223-F2033A10DF8D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7753B-46EA-4B73-9646-10708358C775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BCB882-0D06-4FDF-B26D-D61D1CE13595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4595E4-D37A-44D5-AC75-88B26F91B38B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D43058-9694-4D15-9875-843553FFBCEF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56C5A-335C-4647-B918-E0F785E55D0F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7911E-1868-4A50-866F-CD3F23EA2EF2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47CE25-C5AC-4855-AA1F-225E710BA1C8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9525-BEB0-47A3-8B61-AC62F1E8C2D1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CF60-D6D3-45C4-B68A-29172CBB3A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030F-7914-49B7-8B8B-A4EEFE880C4A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A6EE-6D0A-4F5E-87B1-415978295DE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B43C-0D04-4BA7-B978-C0BADE1129A3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6BAC-9478-4BF8-B688-762F181999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C4B1-0D29-437E-A8B2-5217AE3BAAEE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5407-04D0-4724-8A51-AB705A8F60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FE6F-1668-4F08-B6B3-D00EB74FC63D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6031-6AE4-4CA5-BC19-2DEB97647B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05B1-8F89-4D0C-9F99-92407007BF65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ED17-76BD-4369-8639-DAB55DED15B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631B-BF4C-4C4D-9C19-9233B28C674C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482A-2D9E-4654-BFA1-1D31579B101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4790-382D-4670-9A14-7FC5DAB16581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9D85-F25F-4FDB-A654-7601399E55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A0A5-9454-4714-8D27-F9A5F1814D49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E186-2573-4EF3-AF53-B33F92A7585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0544-A095-4B6B-B258-6EC57B994287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54E7-D3AB-4583-93F9-123F1BA4D06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6852-4A50-4F6A-B3F1-6FB193193E80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6D87-06B0-4EBA-97C0-DC13C1DDE1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3AD89-A9E6-44E4-A934-DC56EE61468D}" type="datetimeFigureOut">
              <a:rPr lang="th-TH"/>
              <a:pPr>
                <a:defRPr/>
              </a:pPr>
              <a:t>26/01/55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51D918-0EA4-4673-9B0B-359D38BDAC3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1428750"/>
            <a:ext cx="75723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n-lt"/>
                <a:cs typeface="+mn-cs"/>
              </a:rPr>
              <a:t>รูปแบบ     </a:t>
            </a:r>
            <a:r>
              <a:rPr lang="en-US" b="1" dirty="0">
                <a:latin typeface="+mn-lt"/>
                <a:cs typeface="+mn-cs"/>
              </a:rPr>
              <a:t>S  +  </a:t>
            </a:r>
            <a:r>
              <a:rPr lang="th-TH" b="1" dirty="0">
                <a:latin typeface="+mn-lt"/>
                <a:cs typeface="+mn-cs"/>
              </a:rPr>
              <a:t>กริยาช่องที่ </a:t>
            </a:r>
            <a:r>
              <a:rPr lang="en-US" b="1" dirty="0">
                <a:latin typeface="+mn-lt"/>
                <a:cs typeface="+mn-cs"/>
              </a:rPr>
              <a:t>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    </a:t>
            </a:r>
            <a:r>
              <a:rPr lang="th-TH" b="1" dirty="0">
                <a:latin typeface="+mn-lt"/>
                <a:cs typeface="+mn-cs"/>
              </a:rPr>
              <a:t>ถ้าประธานเป็นเอกพจน์บุรุษที่  3    </a:t>
            </a:r>
            <a:r>
              <a:rPr lang="en-US" b="1" dirty="0">
                <a:latin typeface="+mn-lt"/>
                <a:cs typeface="+mn-cs"/>
              </a:rPr>
              <a:t>(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  ,  She  ,  It )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n-lt"/>
                <a:cs typeface="+mn-cs"/>
              </a:rPr>
              <a:t>และคำนามอื่นๆที่แทนได้ด้วย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th-TH" b="1" dirty="0">
                <a:latin typeface="+mn-lt"/>
                <a:cs typeface="+mn-cs"/>
              </a:rPr>
              <a:t>3   คำนี้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n-lt"/>
                <a:cs typeface="+mn-cs"/>
              </a:rPr>
              <a:t>    </a:t>
            </a: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n-lt"/>
                <a:cs typeface="+mn-cs"/>
              </a:rPr>
              <a:t>      กริยาต้องเติม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th-TH" b="1" dirty="0">
                <a:latin typeface="+mn-lt"/>
                <a:cs typeface="+mn-cs"/>
              </a:rPr>
              <a:t>    หรือ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3" y="4857750"/>
            <a:ext cx="2500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*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ยกเว้น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 ,  You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5" y="857250"/>
            <a:ext cx="3000375" cy="584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+mn-cs"/>
              </a:rPr>
              <a:t>ใบความรู้ที่  1</a:t>
            </a:r>
            <a:r>
              <a:rPr lang="th-TH" sz="3200" b="1" dirty="0">
                <a:latin typeface="Chiller" pitchFamily="82" charset="0"/>
                <a:cs typeface="+mn-cs"/>
              </a:rPr>
              <a:t>	</a:t>
            </a:r>
            <a:endParaRPr lang="th-TH" sz="3200" dirty="0">
              <a:latin typeface="Chiller" pitchFamily="82" charset="0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Present  Simple  Tense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571625"/>
            <a:ext cx="74295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88" y="2714625"/>
            <a:ext cx="42862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    getting up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    gets up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   get up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   got up</a:t>
            </a:r>
          </a:p>
        </p:txBody>
      </p:sp>
      <p:pic>
        <p:nvPicPr>
          <p:cNvPr id="35842" name="Picture 2" descr="C:\Documents and Settings\xplan2008\Desktop\รุปทำงาน\แบบฝึก1\%E0%B8%95%E0%B8%B7%E0%B9%88%E0%B8%99%E0%B9%81%E0%B8%A5%E0%B9%89%E0%B8%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428868"/>
            <a:ext cx="2786082" cy="34143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1285875"/>
            <a:ext cx="74295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  Nina always ……at 6	o’clock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285875"/>
            <a:ext cx="7429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   I  often …… at 6.30.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2714625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take a bath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takes  a bath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took a  bath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taking a bath</a:t>
            </a:r>
          </a:p>
        </p:txBody>
      </p:sp>
      <p:pic>
        <p:nvPicPr>
          <p:cNvPr id="36866" name="Picture 2" descr="C:\Documents and Settings\xplan2008\Desktop\รุปทำงาน\แบบฝึก1\takesh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496"/>
            <a:ext cx="2786082" cy="267892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children usually ……   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breakfast at 7 o’clock.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2714625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eaten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eats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eat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ate</a:t>
            </a:r>
          </a:p>
        </p:txBody>
      </p:sp>
      <p:pic>
        <p:nvPicPr>
          <p:cNvPr id="37890" name="Picture 2" descr="C:\Documents and Settings\xplan2008\Desktop\รุปทำงาน\แบบฝึก1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3033939" cy="26432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  I often …… to school by the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school bus.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2714625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goes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went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gone</a:t>
            </a:r>
          </a:p>
        </p:txBody>
      </p:sp>
      <p:pic>
        <p:nvPicPr>
          <p:cNvPr id="38914" name="Picture 2" descr="C:\Documents and Settings\xplan2008\Desktop\รุปทำงาน\แบบฝึก1\school%20bu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3000080" cy="3143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  I  sometimes …… with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my  parents.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843213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has shopping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have shopping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goes shopping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go shopping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Naji Studio\Desktop\รุปทำงาน\New Folder\shopp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3436561" cy="27146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She often …… music in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free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2928938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listens to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listen to 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listened to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listening to</a:t>
            </a:r>
          </a:p>
        </p:txBody>
      </p:sp>
      <p:pic>
        <p:nvPicPr>
          <p:cNvPr id="40962" name="Picture 2" descr="C:\Documents and Settings\xplan2008\Desktop\รุปทำงาน\แบบฝึก1\sirius_wo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496"/>
            <a:ext cx="2558130" cy="278608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7.   Mario  always …… in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the  evening.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3000375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 homework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done  homework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doing  homework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does  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Naji Studio\Desktop\รุปทำงาน\New Folder\Homewor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000372"/>
            <a:ext cx="2784799" cy="28575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8" y="1285875"/>
            <a:ext cx="78581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8.  I  usually …… computer after 	school.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25" y="2928938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used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uses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use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using</a:t>
            </a:r>
          </a:p>
        </p:txBody>
      </p:sp>
      <p:pic>
        <p:nvPicPr>
          <p:cNvPr id="11267" name="Picture 3" descr="คอ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86058"/>
            <a:ext cx="312179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9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Helen  …... the  television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every  morning.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25" y="2949575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watch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watches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watched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watching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Naji Studio\Desktop\รุปทำงาน\New Folder\watcht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3934017" cy="21431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นอ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143248"/>
            <a:ext cx="259125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000125" y="2911475"/>
            <a:ext cx="5500688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slept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sleep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sleeps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sleeping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1285875"/>
            <a:ext cx="750093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10.   I  sometimes …….with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my  sister in my room.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Present  Simple  Tense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1214438"/>
            <a:ext cx="6286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+mn-lt"/>
                <a:cs typeface="+mn-cs"/>
              </a:rPr>
              <a:t>การเติม</a:t>
            </a:r>
            <a:r>
              <a:rPr lang="en-US" sz="3600" b="1" dirty="0">
                <a:latin typeface="+mn-lt"/>
                <a:cs typeface="+mn-cs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th-TH" sz="3600" b="1" dirty="0">
                <a:latin typeface="+mn-lt"/>
                <a:cs typeface="+mn-cs"/>
              </a:rPr>
              <a:t>  หรือ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th-TH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th-TH" sz="3600" b="1" dirty="0">
                <a:latin typeface="+mn-lt"/>
                <a:cs typeface="+mn-cs"/>
              </a:rPr>
              <a:t>ที่คำกริยา</a:t>
            </a:r>
            <a:endParaRPr lang="th-TH" sz="36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5" y="1928813"/>
            <a:ext cx="7858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1.  </a:t>
            </a:r>
            <a:r>
              <a:rPr lang="th-TH" b="1" dirty="0">
                <a:latin typeface="+mn-lt"/>
                <a:cs typeface="+mn-cs"/>
              </a:rPr>
              <a:t>คำกริยาที่ลงท้ายด้วย  </a:t>
            </a:r>
            <a:r>
              <a:rPr lang="en-US" b="1" dirty="0">
                <a:latin typeface="+mn-lt"/>
                <a:cs typeface="+mn-cs"/>
              </a:rPr>
              <a:t>o , x , z, </a:t>
            </a:r>
            <a:r>
              <a:rPr lang="en-US" b="1" dirty="0" err="1">
                <a:latin typeface="+mn-lt"/>
                <a:cs typeface="+mn-cs"/>
              </a:rPr>
              <a:t>ss</a:t>
            </a:r>
            <a:r>
              <a:rPr lang="en-US" b="1" dirty="0">
                <a:latin typeface="+mn-lt"/>
                <a:cs typeface="+mn-cs"/>
              </a:rPr>
              <a:t> , </a:t>
            </a:r>
            <a:r>
              <a:rPr lang="en-US" b="1" dirty="0" err="1">
                <a:latin typeface="+mn-lt"/>
                <a:cs typeface="+mn-cs"/>
              </a:rPr>
              <a:t>sh</a:t>
            </a:r>
            <a:r>
              <a:rPr lang="en-US" b="1" dirty="0">
                <a:latin typeface="+mn-lt"/>
                <a:cs typeface="+mn-cs"/>
              </a:rPr>
              <a:t> , </a:t>
            </a:r>
            <a:r>
              <a:rPr lang="en-US" b="1" dirty="0" err="1">
                <a:latin typeface="+mn-lt"/>
                <a:cs typeface="+mn-cs"/>
              </a:rPr>
              <a:t>ch</a:t>
            </a:r>
            <a:r>
              <a:rPr lang="en-US" b="1" dirty="0">
                <a:latin typeface="+mn-lt"/>
                <a:cs typeface="+mn-cs"/>
              </a:rPr>
              <a:t>, </a:t>
            </a:r>
            <a:r>
              <a:rPr lang="th-TH" b="1" dirty="0">
                <a:latin typeface="+mn-lt"/>
                <a:cs typeface="+mn-cs"/>
              </a:rPr>
              <a:t> ให้เติม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2643188"/>
            <a:ext cx="47148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        -  go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=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ไป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pass     -  pass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=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ผ่าน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wash   -  wash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=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ล้าง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watch  -  watch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=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จ้องมอง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" y="4786313"/>
            <a:ext cx="6143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n-lt"/>
                <a:cs typeface="+mn-cs"/>
              </a:rPr>
              <a:t>ยกเว้นคำที่ลงท้ายด้วย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“o”</a:t>
            </a:r>
            <a:r>
              <a:rPr lang="th-TH" b="1" dirty="0">
                <a:latin typeface="+mn-lt"/>
                <a:cs typeface="+mn-cs"/>
              </a:rPr>
              <a:t>  แต่หน้า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“o”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th-TH" b="1" dirty="0">
                <a:latin typeface="+mn-lt"/>
                <a:cs typeface="+mn-cs"/>
              </a:rPr>
              <a:t>เป็นสระ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n-lt"/>
                <a:cs typeface="+mn-cs"/>
              </a:rPr>
              <a:t>เติมเฉพาะ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Naji Studio\Desktop\Background\manga-gir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313"/>
            <a:ext cx="7715250" cy="171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 Exercise  1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 : Choose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correct  answers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Documents and Settings\xplan2008\Desktop\รุปทำงาน\แบบฝึก1\%E0%B8%95%E0%B8%B7%E0%B9%88%E0%B8%99%E0%B9%81%E0%B8%A5%E0%B9%89%E0%B8%A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428868"/>
            <a:ext cx="2786082" cy="34143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88" y="2714625"/>
            <a:ext cx="42862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    getting up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    gets up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	    get up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   got 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3373939"/>
            <a:ext cx="34290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    gets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" y="1285875"/>
            <a:ext cx="74295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  Nina always ……at 6	o’clock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Documents and Settings\xplan2008\Desktop\รุปทำงาน\แบบฝึก1\takeshow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857496"/>
            <a:ext cx="2786082" cy="267892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88" y="2714625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take a bath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takes  a bath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took a  bath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taking a bath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4" y="3373939"/>
            <a:ext cx="4214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takes  a bath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1285875"/>
            <a:ext cx="7429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   I  often …… at 6.30.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Documents and Settings\xplan2008\Desktop\รุปทำงาน\แบบฝึก1\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071811"/>
            <a:ext cx="3033939" cy="26432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88" y="2714625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eaten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eats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eat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4071942"/>
            <a:ext cx="264320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children usually ……   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breakfast at 7 o’clock.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Documents and Settings\xplan2008\Desktop\รุปทำงาน\แบบฝึก1\school%20bu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71744"/>
            <a:ext cx="3000080" cy="3143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88" y="2714625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goes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went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gone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4" y="2714620"/>
            <a:ext cx="18573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   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  I often …… to school by the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school bus.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Naji Studio\Desktop\รุปทำงาน\New Folder\shopp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857496"/>
            <a:ext cx="3436561" cy="27146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28625" y="2843213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has shopping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have shopping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goes shopping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go shopping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4857760"/>
            <a:ext cx="442915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go shopping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  I  sometimes …… with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my  parents.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Documents and Settings\xplan2008\Desktop\รุปทำงาน\แบบฝึก1\sirius_wom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928934"/>
            <a:ext cx="2558130" cy="278608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88" y="2928938"/>
            <a:ext cx="5500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listens to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listen to 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listened to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listening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2928934"/>
            <a:ext cx="350046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listens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She often …… music in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free time.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Naji Studio\Desktop\รุปทำงาน\New Folder\Homewor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000372"/>
            <a:ext cx="2784799" cy="28575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28625" y="3000375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 homework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done  homework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doing  homework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does 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017013"/>
            <a:ext cx="550072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 	does 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7.   Mario  always …… in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the  evening.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คอ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786058"/>
            <a:ext cx="312179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25" y="2928938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used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uses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use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using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4286256"/>
            <a:ext cx="307183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1285875"/>
            <a:ext cx="78581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8.  I  usually …… computer after 	school.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Naji Studio\Desktop\รุปทำงาน\New Folder\watcht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3934017" cy="21431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000125" y="2949575"/>
            <a:ext cx="5500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watch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watches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watched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watching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3659691"/>
            <a:ext cx="350046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   watches</a:t>
            </a:r>
            <a:endParaRPr lang="th-TH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1285875"/>
            <a:ext cx="7429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9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Helen  …... the  television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every  morning.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Present  Simple  Tense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1428750"/>
            <a:ext cx="7858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th-TH" b="1" dirty="0">
                <a:latin typeface="+mn-lt"/>
                <a:cs typeface="+mn-cs"/>
              </a:rPr>
              <a:t>คำกริยาที่ลงท้ายด้วย 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“y”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th-TH" b="1" dirty="0">
                <a:latin typeface="+mn-lt"/>
                <a:cs typeface="+mn-cs"/>
              </a:rPr>
              <a:t>และหน้า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“y”</a:t>
            </a:r>
            <a:r>
              <a:rPr lang="th-TH" b="1" dirty="0">
                <a:latin typeface="+mn-lt"/>
                <a:cs typeface="+mn-cs"/>
              </a:rPr>
              <a:t>  เป็นพยัญชนะ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+mn-lt"/>
                <a:cs typeface="+mn-cs"/>
              </a:rPr>
              <a:t>       ให้เปลี่ยน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“y”</a:t>
            </a:r>
            <a:r>
              <a:rPr lang="en-US" b="1" dirty="0">
                <a:latin typeface="+mn-lt"/>
                <a:cs typeface="+mn-cs"/>
              </a:rPr>
              <a:t> </a:t>
            </a:r>
            <a:r>
              <a:rPr lang="th-TH" b="1" dirty="0">
                <a:latin typeface="+mn-lt"/>
                <a:cs typeface="+mn-cs"/>
              </a:rPr>
              <a:t> เป็น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th-TH" b="1" dirty="0">
                <a:latin typeface="+mn-lt"/>
                <a:cs typeface="+mn-cs"/>
              </a:rPr>
              <a:t>ก่อนแล้วเติม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th-TH" b="1" dirty="0">
                <a:latin typeface="+mn-lt"/>
                <a:cs typeface="+mn-cs"/>
              </a:rPr>
              <a:t>เช่น</a:t>
            </a:r>
            <a:r>
              <a:rPr lang="th-TH" dirty="0">
                <a:latin typeface="+mn-lt"/>
                <a:cs typeface="+mn-cs"/>
              </a:rPr>
              <a:t>   </a:t>
            </a:r>
            <a:r>
              <a:rPr lang="en-US" dirty="0">
                <a:latin typeface="+mn-lt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25" y="2428875"/>
            <a:ext cx="421481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try       -  tr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=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พยายาม       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study  -  stud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=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เรียน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worry  -  worr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เสียใจ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cry       -  cr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=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ร้องไห้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4619625"/>
            <a:ext cx="6429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*</a:t>
            </a:r>
            <a:r>
              <a:rPr lang="th-TH" b="1" dirty="0">
                <a:latin typeface="+mn-lt"/>
                <a:cs typeface="+mn-cs"/>
              </a:rPr>
              <a:t>แต่ถ้าหน้า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“y”</a:t>
            </a:r>
            <a:r>
              <a:rPr lang="th-TH" b="1" dirty="0">
                <a:latin typeface="+mn-lt"/>
                <a:cs typeface="+mn-cs"/>
              </a:rPr>
              <a:t>  เป็นสระ  ให้เติม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th-TH" b="1" dirty="0">
                <a:latin typeface="+mn-lt"/>
                <a:cs typeface="+mn-cs"/>
              </a:rPr>
              <a:t>ได้เลย  เช่น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5260975"/>
            <a:ext cx="35004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Play  -  play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=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เล่น       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buy   -  buy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=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ซื้อ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Naji Studio\Desktop\Background\manga-girl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285750"/>
            <a:ext cx="685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  :  Choose the correct   answers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นอ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143248"/>
            <a:ext cx="259125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000125" y="2911475"/>
            <a:ext cx="5500688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	 slept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 sleep	 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	 sleeps</a:t>
            </a:r>
          </a:p>
          <a:p>
            <a:pPr marL="1200150" lvl="1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	 sleeping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643314"/>
            <a:ext cx="350046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	sleep</a:t>
            </a:r>
            <a:endParaRPr lang="th-TH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1285875"/>
            <a:ext cx="750093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10.   I  sometimes …….with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my  sister in my room.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3" descr="C:\Documents and Settings\Gemini\Desktop\flying-eagles-wing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2786058"/>
            <a:ext cx="392909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 END</a:t>
            </a:r>
            <a:endParaRPr lang="th-TH" sz="72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Present  Simple  Tense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1428750"/>
            <a:ext cx="6000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3.  </a:t>
            </a:r>
            <a:r>
              <a:rPr lang="th-TH" b="1" dirty="0">
                <a:latin typeface="+mn-lt"/>
                <a:cs typeface="+mn-cs"/>
              </a:rPr>
              <a:t>คำกริยาอื่นๆเติม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en-US" b="1" dirty="0">
                <a:latin typeface="+mn-lt"/>
                <a:cs typeface="+mn-cs"/>
              </a:rPr>
              <a:t>    </a:t>
            </a:r>
            <a:r>
              <a:rPr lang="th-TH" b="1" dirty="0">
                <a:latin typeface="+mn-lt"/>
                <a:cs typeface="+mn-cs"/>
              </a:rPr>
              <a:t>ได้ทันที่เช่น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5" y="2571750"/>
            <a:ext cx="4429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get      -  get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=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รับ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work  -  work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=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ทำงาน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1000125" y="1928813"/>
            <a:ext cx="7929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th-TH" b="1">
                <a:latin typeface="Calibri" pitchFamily="34" charset="0"/>
                <a:cs typeface="Cordia New" pitchFamily="34" charset="-34"/>
              </a:rPr>
              <a:t>ใช้ในการกระทำที่เกิดขึ้นเป็นประจำ สังเกตได้จากคำซึ่งแสดงความถี่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alibri" pitchFamily="34" charset="0"/>
                <a:cs typeface="Cordia New" pitchFamily="34" charset="-34"/>
              </a:rPr>
              <a:t>การใช้</a:t>
            </a:r>
            <a:r>
              <a:rPr lang="en-US" b="1">
                <a:latin typeface="Calibri" pitchFamily="34" charset="0"/>
                <a:cs typeface="Cordia New" pitchFamily="34" charset="-34"/>
              </a:rPr>
              <a:t>  Present  Simple  Tense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" y="3000375"/>
            <a:ext cx="3643313" cy="2678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always </a:t>
            </a:r>
            <a:r>
              <a:rPr lang="th-TH" dirty="0"/>
              <a:t>             (เสมอๆ) 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usually </a:t>
            </a:r>
            <a:r>
              <a:rPr lang="th-TH" dirty="0"/>
              <a:t>            (มักจะ) 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often  </a:t>
            </a:r>
            <a:r>
              <a:rPr lang="th-TH" dirty="0"/>
              <a:t>              (บ่อยๆ)  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sometimes </a:t>
            </a:r>
            <a:r>
              <a:rPr lang="th-TH" dirty="0"/>
              <a:t>   (บางครั้ง)</a:t>
            </a:r>
            <a:r>
              <a:rPr lang="en-US" dirty="0"/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generally  </a:t>
            </a:r>
            <a:r>
              <a:rPr lang="th-TH" dirty="0"/>
              <a:t>      (โดยทั่วๆไป)    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rarely  </a:t>
            </a:r>
            <a:r>
              <a:rPr lang="th-TH" dirty="0"/>
              <a:t>              ( ไม่ใคร่จะ 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Present  Simple  Tense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000375"/>
            <a:ext cx="4286250" cy="2678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nowadays  </a:t>
            </a:r>
            <a:r>
              <a:rPr lang="th-TH" dirty="0"/>
              <a:t>           (ปัจจุบันนี้)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frequently </a:t>
            </a:r>
            <a:r>
              <a:rPr lang="th-TH" dirty="0"/>
              <a:t>           (บ่อย</a:t>
            </a:r>
            <a:r>
              <a:rPr lang="en-US" dirty="0"/>
              <a:t>,</a:t>
            </a:r>
            <a:r>
              <a:rPr lang="th-TH" dirty="0"/>
              <a:t>ถี่ )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everyday   </a:t>
            </a:r>
            <a:r>
              <a:rPr lang="th-TH" dirty="0"/>
              <a:t>            (ทุกวัน )   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every  week   </a:t>
            </a:r>
            <a:r>
              <a:rPr lang="th-TH" dirty="0"/>
              <a:t>     (ทุกสัปดาห์)</a:t>
            </a:r>
            <a:r>
              <a:rPr lang="en-US" dirty="0"/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Once  a  week  </a:t>
            </a:r>
            <a:r>
              <a:rPr lang="th-TH" dirty="0"/>
              <a:t>  (สัปดาห์ละครั้ง)    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twice a month   </a:t>
            </a:r>
            <a:r>
              <a:rPr lang="th-TH" dirty="0"/>
              <a:t>(เดือนละ  2  ครั้ง 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alibri" pitchFamily="34" charset="0"/>
                <a:cs typeface="Cordia New" pitchFamily="34" charset="-34"/>
              </a:rPr>
              <a:t>การใช้</a:t>
            </a:r>
            <a:r>
              <a:rPr lang="en-US" b="1">
                <a:latin typeface="Calibri" pitchFamily="34" charset="0"/>
                <a:cs typeface="Cordia New" pitchFamily="34" charset="-34"/>
              </a:rPr>
              <a:t>  Present  Simple  Tense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latin typeface="+mj-lt"/>
                <a:ea typeface="+mj-ea"/>
                <a:cs typeface="Times New Roman" pitchFamily="18" charset="0"/>
              </a:rPr>
              <a:t>Present  Simple  Tense</a:t>
            </a:r>
            <a:endParaRPr lang="th-TH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9063" y="3571875"/>
            <a:ext cx="4643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  <a:cs typeface="Cordia New" pitchFamily="34" charset="-34"/>
              </a:rPr>
              <a:t>John   always   plays   football.</a:t>
            </a:r>
          </a:p>
          <a:p>
            <a:pPr algn="ctr"/>
            <a:r>
              <a:rPr lang="th-TH" b="1">
                <a:latin typeface="Calibri" pitchFamily="34" charset="0"/>
                <a:cs typeface="Cordia New" pitchFamily="34" charset="-34"/>
              </a:rPr>
              <a:t>จอร์นเล่นฟุตบอลเป็นประจำ</a:t>
            </a:r>
            <a:endParaRPr lang="en-US" b="1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6146" name="Picture 2" descr="C:\Documents and Settings\Naji Studio\Desktop\รุปทำงาน\New Folder\footbal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2729454" cy="350046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42938" y="1928813"/>
            <a:ext cx="7929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th-TH" b="1">
                <a:latin typeface="Calibri" pitchFamily="34" charset="0"/>
                <a:cs typeface="Cordia New" pitchFamily="34" charset="-34"/>
              </a:rPr>
              <a:t>ใช้ในการกระทำที่เกิดขึ้นเป็นประจำ สังเกตได้จากคำซึ่งแสดงความถี่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alibri" pitchFamily="34" charset="0"/>
                <a:cs typeface="Cordia New" pitchFamily="34" charset="-34"/>
              </a:rPr>
              <a:t>การใช้</a:t>
            </a:r>
            <a:r>
              <a:rPr lang="en-US" b="1">
                <a:latin typeface="Calibri" pitchFamily="34" charset="0"/>
                <a:cs typeface="Cordia New" pitchFamily="34" charset="-34"/>
              </a:rPr>
              <a:t>  Present  Simple  Tense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latin typeface="+mj-lt"/>
                <a:ea typeface="+mj-ea"/>
                <a:cs typeface="Times New Roman" pitchFamily="18" charset="0"/>
              </a:rPr>
              <a:t>Present  Simple  Tense</a:t>
            </a:r>
            <a:endParaRPr lang="th-TH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071563" y="19288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th-TH" b="1">
                <a:latin typeface="Calibri" pitchFamily="34" charset="0"/>
                <a:cs typeface="Cordia New" pitchFamily="34" charset="-34"/>
              </a:rPr>
              <a:t>ใช้กับการกระทำที่แสดงนิสัย  เช่น </a:t>
            </a:r>
            <a:endParaRPr lang="en-US" b="1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3286125"/>
            <a:ext cx="2714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  <a:cs typeface="Cordia New" pitchFamily="34" charset="-34"/>
              </a:rPr>
              <a:t>I  like birds.  </a:t>
            </a:r>
            <a:endParaRPr lang="th-TH" b="1">
              <a:latin typeface="Calibri" pitchFamily="34" charset="0"/>
              <a:cs typeface="Cordia New" pitchFamily="34" charset="-34"/>
            </a:endParaRPr>
          </a:p>
          <a:p>
            <a:pPr algn="ctr"/>
            <a:r>
              <a:rPr lang="th-TH" b="1">
                <a:latin typeface="Calibri" pitchFamily="34" charset="0"/>
                <a:cs typeface="Cordia New" pitchFamily="34" charset="-34"/>
              </a:rPr>
              <a:t>ฉันชอบนก</a:t>
            </a:r>
            <a:endParaRPr lang="en-US" b="1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2050" name="Picture 2" descr="C:\Documents and Settings\Naji Studio\Desktop\รุปทำงาน\New Folder\test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28934"/>
            <a:ext cx="4214842" cy="27987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Documents and Settings\Naji Studio\Desktop\Background\jonah-and-great-fis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642938" y="114300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Calibri" pitchFamily="34" charset="0"/>
                <a:cs typeface="Cordia New" pitchFamily="34" charset="-34"/>
              </a:rPr>
              <a:t>การใช้</a:t>
            </a:r>
            <a:r>
              <a:rPr lang="en-US" b="1">
                <a:latin typeface="Calibri" pitchFamily="34" charset="0"/>
                <a:cs typeface="Cordia New" pitchFamily="34" charset="-34"/>
              </a:rPr>
              <a:t>  Present  Simple  Tense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313" y="0"/>
            <a:ext cx="4929187" cy="10715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latin typeface="+mj-lt"/>
                <a:ea typeface="+mj-ea"/>
                <a:cs typeface="Times New Roman" pitchFamily="18" charset="0"/>
              </a:rPr>
              <a:t>Present  Simple  Tense</a:t>
            </a:r>
            <a:endParaRPr lang="th-TH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071563" y="1928813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Cordia New" pitchFamily="34" charset="-34"/>
              </a:rPr>
              <a:t>3.  </a:t>
            </a:r>
            <a:r>
              <a:rPr lang="th-TH" b="1">
                <a:latin typeface="Calibri" pitchFamily="34" charset="0"/>
                <a:cs typeface="Cordia New" pitchFamily="34" charset="-34"/>
              </a:rPr>
              <a:t>ใช้กับเหตุการณ์ที่เป็นจริงเสมอ  เช่น</a:t>
            </a:r>
            <a:endParaRPr lang="en-US" b="1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3074" name="Picture 2" descr="C:\Documents and Settings\Naji Studio\Desktop\รุปทำงาน\New Folder\sunligh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00372"/>
            <a:ext cx="4000528" cy="30003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3357563"/>
            <a:ext cx="5214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  <a:cs typeface="Cordia New" pitchFamily="34" charset="-34"/>
              </a:rPr>
              <a:t>The sun rises in the east.   </a:t>
            </a:r>
            <a:endParaRPr lang="th-TH" b="1">
              <a:latin typeface="Calibri" pitchFamily="34" charset="0"/>
              <a:cs typeface="Cordia New" pitchFamily="34" charset="-34"/>
            </a:endParaRPr>
          </a:p>
          <a:p>
            <a:pPr algn="ctr"/>
            <a:r>
              <a:rPr lang="th-TH" b="1">
                <a:latin typeface="Calibri" pitchFamily="34" charset="0"/>
                <a:cs typeface="Cordia New" pitchFamily="34" charset="-34"/>
              </a:rPr>
              <a:t>ดวงอาทิตย์ขึ้นทางทิศตะวันออก</a:t>
            </a:r>
            <a:endParaRPr lang="en-US" b="1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Naji Studio\Desktop\Background\manga-gir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313"/>
            <a:ext cx="7715250" cy="171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 : Choose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correct  answers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859</Words>
  <Application>Microsoft Office PowerPoint</Application>
  <PresentationFormat>นำเสนอทางหน้าจอ (4:3)</PresentationFormat>
  <Paragraphs>236</Paragraphs>
  <Slides>31</Slides>
  <Notes>21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Exercise  1   Direction : Choose  the  correct  answers.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Key  Exercise  1   Direction : Choose  the  correct  answers.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TrueFasterOS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 Simple  Tense</dc:title>
  <dc:creator>TrueFasterUser</dc:creator>
  <cp:lastModifiedBy>KKD 2011 V.2</cp:lastModifiedBy>
  <cp:revision>279</cp:revision>
  <dcterms:created xsi:type="dcterms:W3CDTF">2009-09-13T09:20:57Z</dcterms:created>
  <dcterms:modified xsi:type="dcterms:W3CDTF">2012-01-26T02:07:11Z</dcterms:modified>
</cp:coreProperties>
</file>