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  <a:srgbClr val="B406FA"/>
    <a:srgbClr val="E7FA2E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9372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975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8297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1154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6935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2695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3702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1456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2125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1753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8447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EEBB1-6B44-4869-8632-A31A99B37809}" type="datetimeFigureOut">
              <a:rPr lang="th-TH" smtClean="0"/>
              <a:pPr/>
              <a:t>21/10/55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BA6F-DE54-4A5D-81C0-2A0AA665CDA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8325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95736" y="2636912"/>
            <a:ext cx="6407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ภาษาที่ใช้ในการเขียนเว็บไซต์ </a:t>
            </a:r>
            <a:endParaRPr lang="th-TH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47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99592" y="69269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ordia New"/>
              </a:rPr>
              <a:t>                           ความรู้</a:t>
            </a:r>
            <a:r>
              <a:rPr lang="th-TH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cs typeface="Cordia New"/>
              </a:rPr>
              <a:t>เบื้องต้น</a:t>
            </a:r>
            <a:endParaRPr lang="th-TH" sz="3200" b="1" dirty="0">
              <a:latin typeface="Calibri"/>
              <a:cs typeface="Cordia New"/>
            </a:endParaRPr>
          </a:p>
          <a:p>
            <a:pPr lvl="0"/>
            <a:r>
              <a:rPr lang="th-TH" b="1" dirty="0">
                <a:latin typeface="Calibri"/>
                <a:cs typeface="Cordia New"/>
              </a:rPr>
              <a:t> </a:t>
            </a:r>
            <a:r>
              <a:rPr lang="th-TH" b="1" dirty="0" smtClean="0">
                <a:latin typeface="Calibri"/>
                <a:cs typeface="Cordia New"/>
              </a:rPr>
              <a:t>          อินเทอร์เน็ต</a:t>
            </a:r>
            <a:r>
              <a:rPr lang="en-US" b="1" dirty="0">
                <a:latin typeface="Calibri"/>
              </a:rPr>
              <a:t>(internet ) </a:t>
            </a:r>
            <a:r>
              <a:rPr lang="th-TH" b="1" dirty="0">
                <a:latin typeface="Calibri"/>
                <a:cs typeface="Cordia New"/>
              </a:rPr>
              <a:t>เป็นเครือข่ายคอมพิวเตอร์ที่ใหญ่ที่สุดในโลกซึ่งรวมเอาเครือข่ายย่อยเป็นจำนวนมากเชื่อมต่อภายใต้มาตรฐานเดียวกันจนเป็นเครือข่ายขนาดใหญ่ ทำให้ทั่วโลกเชื่อมโยงกันในแพลตฟอร์มของ </a:t>
            </a:r>
            <a:r>
              <a:rPr lang="en-US" b="1" dirty="0">
                <a:latin typeface="Calibri"/>
              </a:rPr>
              <a:t>world wide web</a:t>
            </a:r>
          </a:p>
          <a:p>
            <a:pPr lvl="0"/>
            <a:r>
              <a:rPr lang="en-US" b="1" dirty="0">
                <a:latin typeface="Calibri"/>
              </a:rPr>
              <a:t>        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dirty="0">
                <a:latin typeface="Calibri"/>
              </a:rPr>
              <a:t>web</a:t>
            </a:r>
            <a:r>
              <a:rPr lang="th-TH" b="1" dirty="0">
                <a:latin typeface="Calibri"/>
                <a:cs typeface="Cordia New"/>
              </a:rPr>
              <a:t> เป็นอินเทอร์เน็ตที่อยู่ในรูปแบบของกราฟิก</a:t>
            </a:r>
            <a:r>
              <a:rPr lang="th-TH" b="1" dirty="0" smtClean="0">
                <a:latin typeface="Calibri"/>
                <a:cs typeface="Cordia New"/>
              </a:rPr>
              <a:t>และมัลติมีเดีย</a:t>
            </a:r>
            <a:r>
              <a:rPr lang="th-TH" b="1" dirty="0">
                <a:latin typeface="Calibri"/>
                <a:cs typeface="Cordia New"/>
              </a:rPr>
              <a:t>ผู้ใช้ทั่วไปสามารถเข้าไปในเว็บได้ง่าย และได้รับข้อมูลครบถ้วน</a:t>
            </a:r>
          </a:p>
          <a:p>
            <a:pPr lvl="0"/>
            <a:r>
              <a:rPr lang="th-TH" b="1" dirty="0">
                <a:latin typeface="Calibri"/>
                <a:cs typeface="Cordia New"/>
              </a:rPr>
              <a:t>           </a:t>
            </a:r>
            <a:r>
              <a:rPr lang="th-TH" b="1" dirty="0" smtClean="0">
                <a:latin typeface="Calibri"/>
                <a:cs typeface="Cordia New"/>
              </a:rPr>
              <a:t>  </a:t>
            </a:r>
            <a:r>
              <a:rPr lang="th-TH" b="1" dirty="0">
                <a:latin typeface="Calibri"/>
                <a:cs typeface="Cordia New"/>
              </a:rPr>
              <a:t>เอกสารหรือส่วนที่ติดต่อกับผู้ใช้ในเว็บ เรียกว่า เว็บ</a:t>
            </a:r>
            <a:r>
              <a:rPr lang="th-TH" b="1" dirty="0" err="1">
                <a:latin typeface="Calibri"/>
                <a:cs typeface="Cordia New"/>
              </a:rPr>
              <a:t>เพจ</a:t>
            </a:r>
            <a:r>
              <a:rPr lang="th-TH" b="1" dirty="0">
                <a:latin typeface="Calibri"/>
                <a:cs typeface="Cordia New"/>
              </a:rPr>
              <a:t> </a:t>
            </a:r>
            <a:r>
              <a:rPr lang="en-US" b="1" dirty="0">
                <a:latin typeface="Calibri"/>
              </a:rPr>
              <a:t>(webpage) </a:t>
            </a:r>
            <a:r>
              <a:rPr lang="th-TH" b="1" dirty="0">
                <a:latin typeface="Calibri"/>
                <a:cs typeface="Cordia New"/>
              </a:rPr>
              <a:t>หมายถึง เอกสารหนึ่งหน้า การใช้เว็บก็คือการเปิดอ่านหรือเปิดใช้เว็บแต่ละหน้านั่นเอง เว็บ</a:t>
            </a:r>
            <a:r>
              <a:rPr lang="th-TH" b="1" dirty="0" err="1">
                <a:latin typeface="Calibri"/>
                <a:cs typeface="Cordia New"/>
              </a:rPr>
              <a:t>เพจ</a:t>
            </a:r>
            <a:r>
              <a:rPr lang="th-TH" b="1" dirty="0">
                <a:latin typeface="Calibri"/>
                <a:cs typeface="Cordia New"/>
              </a:rPr>
              <a:t>สร้างขึ้นด้วยภาษาคอมพิวเตอร์ ได้แก่  </a:t>
            </a:r>
            <a:r>
              <a:rPr lang="en-US" b="1" dirty="0" err="1">
                <a:latin typeface="Calibri"/>
              </a:rPr>
              <a:t>Php</a:t>
            </a:r>
            <a:r>
              <a:rPr lang="en-US" b="1" dirty="0">
                <a:latin typeface="Calibri"/>
              </a:rPr>
              <a:t> ,Html ,Java </a:t>
            </a:r>
            <a:r>
              <a:rPr lang="th-TH" b="1" dirty="0">
                <a:latin typeface="Calibri"/>
                <a:cs typeface="Cordia New"/>
              </a:rPr>
              <a:t>และ</a:t>
            </a:r>
            <a:r>
              <a:rPr lang="en-US" b="1" dirty="0">
                <a:latin typeface="Calibri"/>
              </a:rPr>
              <a:t>Asp </a:t>
            </a:r>
            <a:endParaRPr lang="th-TH" b="1" dirty="0"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80180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กระจาย 2 20"/>
          <p:cNvSpPr/>
          <p:nvPr/>
        </p:nvSpPr>
        <p:spPr>
          <a:xfrm>
            <a:off x="0" y="762000"/>
            <a:ext cx="4191000" cy="2057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17359" y="90872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3200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2" name="รูปแบบอิสระ 11"/>
          <p:cNvSpPr/>
          <p:nvPr/>
        </p:nvSpPr>
        <p:spPr>
          <a:xfrm>
            <a:off x="4343400" y="533400"/>
            <a:ext cx="1618404" cy="1524000"/>
          </a:xfrm>
          <a:custGeom>
            <a:avLst/>
            <a:gdLst>
              <a:gd name="connsiteX0" fmla="*/ 0 w 1492356"/>
              <a:gd name="connsiteY0" fmla="*/ 746178 h 1492356"/>
              <a:gd name="connsiteX1" fmla="*/ 746178 w 1492356"/>
              <a:gd name="connsiteY1" fmla="*/ 0 h 1492356"/>
              <a:gd name="connsiteX2" fmla="*/ 1492356 w 1492356"/>
              <a:gd name="connsiteY2" fmla="*/ 746178 h 1492356"/>
              <a:gd name="connsiteX3" fmla="*/ 746178 w 1492356"/>
              <a:gd name="connsiteY3" fmla="*/ 1492356 h 1492356"/>
              <a:gd name="connsiteX4" fmla="*/ 0 w 1492356"/>
              <a:gd name="connsiteY4" fmla="*/ 746178 h 149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56" h="1492356">
                <a:moveTo>
                  <a:pt x="0" y="746178"/>
                </a:moveTo>
                <a:cubicBezTo>
                  <a:pt x="0" y="334075"/>
                  <a:pt x="334075" y="0"/>
                  <a:pt x="746178" y="0"/>
                </a:cubicBezTo>
                <a:cubicBezTo>
                  <a:pt x="1158281" y="0"/>
                  <a:pt x="1492356" y="334075"/>
                  <a:pt x="1492356" y="746178"/>
                </a:cubicBezTo>
                <a:cubicBezTo>
                  <a:pt x="1492356" y="1158281"/>
                  <a:pt x="1158281" y="1492356"/>
                  <a:pt x="746178" y="1492356"/>
                </a:cubicBezTo>
                <a:cubicBezTo>
                  <a:pt x="334075" y="1492356"/>
                  <a:pt x="0" y="1158281"/>
                  <a:pt x="0" y="746178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20" tIns="283320" rIns="283320" bIns="28332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5100" kern="1200" dirty="0" smtClean="0"/>
          </a:p>
        </p:txBody>
      </p:sp>
      <p:sp>
        <p:nvSpPr>
          <p:cNvPr id="13" name="รูปแบบอิสระ 12"/>
          <p:cNvSpPr/>
          <p:nvPr/>
        </p:nvSpPr>
        <p:spPr>
          <a:xfrm>
            <a:off x="6172200" y="1905000"/>
            <a:ext cx="1492356" cy="1492356"/>
          </a:xfrm>
          <a:custGeom>
            <a:avLst/>
            <a:gdLst>
              <a:gd name="connsiteX0" fmla="*/ 0 w 1492356"/>
              <a:gd name="connsiteY0" fmla="*/ 746178 h 1492356"/>
              <a:gd name="connsiteX1" fmla="*/ 746178 w 1492356"/>
              <a:gd name="connsiteY1" fmla="*/ 0 h 1492356"/>
              <a:gd name="connsiteX2" fmla="*/ 1492356 w 1492356"/>
              <a:gd name="connsiteY2" fmla="*/ 746178 h 1492356"/>
              <a:gd name="connsiteX3" fmla="*/ 746178 w 1492356"/>
              <a:gd name="connsiteY3" fmla="*/ 1492356 h 1492356"/>
              <a:gd name="connsiteX4" fmla="*/ 0 w 1492356"/>
              <a:gd name="connsiteY4" fmla="*/ 746178 h 149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56" h="1492356">
                <a:moveTo>
                  <a:pt x="0" y="746178"/>
                </a:moveTo>
                <a:cubicBezTo>
                  <a:pt x="0" y="334075"/>
                  <a:pt x="334075" y="0"/>
                  <a:pt x="746178" y="0"/>
                </a:cubicBezTo>
                <a:cubicBezTo>
                  <a:pt x="1158281" y="0"/>
                  <a:pt x="1492356" y="334075"/>
                  <a:pt x="1492356" y="746178"/>
                </a:cubicBezTo>
                <a:cubicBezTo>
                  <a:pt x="1492356" y="1158281"/>
                  <a:pt x="1158281" y="1492356"/>
                  <a:pt x="746178" y="1492356"/>
                </a:cubicBezTo>
                <a:cubicBezTo>
                  <a:pt x="334075" y="1492356"/>
                  <a:pt x="0" y="1158281"/>
                  <a:pt x="0" y="746178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20" tIns="283320" rIns="283320" bIns="28332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5100" kern="1200" dirty="0" smtClean="0"/>
          </a:p>
        </p:txBody>
      </p:sp>
      <p:sp>
        <p:nvSpPr>
          <p:cNvPr id="14" name="รูปแบบอิสระ 13"/>
          <p:cNvSpPr/>
          <p:nvPr/>
        </p:nvSpPr>
        <p:spPr>
          <a:xfrm>
            <a:off x="5410200" y="4495800"/>
            <a:ext cx="1492356" cy="1492356"/>
          </a:xfrm>
          <a:custGeom>
            <a:avLst/>
            <a:gdLst>
              <a:gd name="connsiteX0" fmla="*/ 0 w 1492356"/>
              <a:gd name="connsiteY0" fmla="*/ 746178 h 1492356"/>
              <a:gd name="connsiteX1" fmla="*/ 746178 w 1492356"/>
              <a:gd name="connsiteY1" fmla="*/ 0 h 1492356"/>
              <a:gd name="connsiteX2" fmla="*/ 1492356 w 1492356"/>
              <a:gd name="connsiteY2" fmla="*/ 746178 h 1492356"/>
              <a:gd name="connsiteX3" fmla="*/ 746178 w 1492356"/>
              <a:gd name="connsiteY3" fmla="*/ 1492356 h 1492356"/>
              <a:gd name="connsiteX4" fmla="*/ 0 w 1492356"/>
              <a:gd name="connsiteY4" fmla="*/ 746178 h 149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56" h="1492356">
                <a:moveTo>
                  <a:pt x="0" y="746178"/>
                </a:moveTo>
                <a:cubicBezTo>
                  <a:pt x="0" y="334075"/>
                  <a:pt x="334075" y="0"/>
                  <a:pt x="746178" y="0"/>
                </a:cubicBezTo>
                <a:cubicBezTo>
                  <a:pt x="1158281" y="0"/>
                  <a:pt x="1492356" y="334075"/>
                  <a:pt x="1492356" y="746178"/>
                </a:cubicBezTo>
                <a:cubicBezTo>
                  <a:pt x="1492356" y="1158281"/>
                  <a:pt x="1158281" y="1492356"/>
                  <a:pt x="746178" y="1492356"/>
                </a:cubicBezTo>
                <a:cubicBezTo>
                  <a:pt x="334075" y="1492356"/>
                  <a:pt x="0" y="1158281"/>
                  <a:pt x="0" y="746178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20" tIns="283320" rIns="283320" bIns="283320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5100" kern="1200" dirty="0" smtClean="0"/>
          </a:p>
        </p:txBody>
      </p:sp>
      <p:sp>
        <p:nvSpPr>
          <p:cNvPr id="15" name="รูปแบบอิสระ 14"/>
          <p:cNvSpPr/>
          <p:nvPr/>
        </p:nvSpPr>
        <p:spPr>
          <a:xfrm>
            <a:off x="2667000" y="3581400"/>
            <a:ext cx="1492356" cy="1492356"/>
          </a:xfrm>
          <a:custGeom>
            <a:avLst/>
            <a:gdLst>
              <a:gd name="connsiteX0" fmla="*/ 0 w 1492356"/>
              <a:gd name="connsiteY0" fmla="*/ 746178 h 1492356"/>
              <a:gd name="connsiteX1" fmla="*/ 746178 w 1492356"/>
              <a:gd name="connsiteY1" fmla="*/ 0 h 1492356"/>
              <a:gd name="connsiteX2" fmla="*/ 1492356 w 1492356"/>
              <a:gd name="connsiteY2" fmla="*/ 746178 h 1492356"/>
              <a:gd name="connsiteX3" fmla="*/ 746178 w 1492356"/>
              <a:gd name="connsiteY3" fmla="*/ 1492356 h 1492356"/>
              <a:gd name="connsiteX4" fmla="*/ 0 w 1492356"/>
              <a:gd name="connsiteY4" fmla="*/ 746178 h 149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356" h="1492356">
                <a:moveTo>
                  <a:pt x="0" y="746178"/>
                </a:moveTo>
                <a:cubicBezTo>
                  <a:pt x="0" y="334075"/>
                  <a:pt x="334075" y="0"/>
                  <a:pt x="746178" y="0"/>
                </a:cubicBezTo>
                <a:cubicBezTo>
                  <a:pt x="1158281" y="0"/>
                  <a:pt x="1492356" y="334075"/>
                  <a:pt x="1492356" y="746178"/>
                </a:cubicBezTo>
                <a:cubicBezTo>
                  <a:pt x="1492356" y="1158281"/>
                  <a:pt x="1158281" y="1492356"/>
                  <a:pt x="746178" y="1492356"/>
                </a:cubicBezTo>
                <a:cubicBezTo>
                  <a:pt x="334075" y="1492356"/>
                  <a:pt x="0" y="1158281"/>
                  <a:pt x="0" y="746178"/>
                </a:cubicBez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4110" tIns="254110" rIns="254110" bIns="25411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800" kern="1200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57200" y="1524000"/>
            <a:ext cx="31464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600" dirty="0" smtClean="0"/>
              <a:t>ภาษาคอมพิวเตอร์</a:t>
            </a:r>
            <a:endParaRPr lang="th-TH" sz="3600" dirty="0"/>
          </a:p>
        </p:txBody>
      </p:sp>
      <p:cxnSp>
        <p:nvCxnSpPr>
          <p:cNvPr id="24" name="ตัวเชื่อมต่อโค้ง 23"/>
          <p:cNvCxnSpPr/>
          <p:nvPr/>
        </p:nvCxnSpPr>
        <p:spPr>
          <a:xfrm rot="16200000" flipH="1">
            <a:off x="1828800" y="2819400"/>
            <a:ext cx="1447800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ตัวเชื่อมต่อโค้ง 25"/>
          <p:cNvCxnSpPr/>
          <p:nvPr/>
        </p:nvCxnSpPr>
        <p:spPr>
          <a:xfrm flipV="1">
            <a:off x="3352800" y="914400"/>
            <a:ext cx="914400" cy="228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โค้ง 27"/>
          <p:cNvCxnSpPr/>
          <p:nvPr/>
        </p:nvCxnSpPr>
        <p:spPr>
          <a:xfrm>
            <a:off x="3200400" y="2209800"/>
            <a:ext cx="2514600" cy="2438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โค้ง 29"/>
          <p:cNvCxnSpPr/>
          <p:nvPr/>
        </p:nvCxnSpPr>
        <p:spPr>
          <a:xfrm>
            <a:off x="3276600" y="1828800"/>
            <a:ext cx="2895600" cy="533400"/>
          </a:xfrm>
          <a:prstGeom prst="curvedConnector3">
            <a:avLst>
              <a:gd name="adj1" fmla="val 50000"/>
            </a:avLst>
          </a:prstGeom>
          <a:ln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100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78531" y="126876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latin typeface="Agency FB" pitchFamily="34" charset="0"/>
            </a:endParaRPr>
          </a:p>
        </p:txBody>
      </p:sp>
      <p:sp>
        <p:nvSpPr>
          <p:cNvPr id="7" name="บล็อกส่วนโค้ง 6"/>
          <p:cNvSpPr/>
          <p:nvPr/>
        </p:nvSpPr>
        <p:spPr>
          <a:xfrm>
            <a:off x="-1378560" y="831471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hemeClr val="accent6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รูปแบบอิสระ 7"/>
          <p:cNvSpPr/>
          <p:nvPr/>
        </p:nvSpPr>
        <p:spPr>
          <a:xfrm>
            <a:off x="3780754" y="1559217"/>
            <a:ext cx="4979637" cy="1195861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0" i="0" kern="1200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เป็นภาษาสำหรับใช้ในการเขียนโปรแกรมบนเว็บไซต์   สามารถเขียนได้หลากหลายโปรแกรมเช่น     เดียวกับภาษาทั่วไป </a:t>
            </a:r>
            <a:endParaRPr lang="th-TH" sz="2400" kern="1200" dirty="0">
              <a:solidFill>
                <a:schemeClr val="tx1"/>
              </a:solidFill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3272754" y="1608431"/>
            <a:ext cx="1016000" cy="1097431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รูปแบบอิสระ 9"/>
          <p:cNvSpPr/>
          <p:nvPr/>
        </p:nvSpPr>
        <p:spPr>
          <a:xfrm>
            <a:off x="4110461" y="3088726"/>
            <a:ext cx="4684184" cy="10160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PHP </a:t>
            </a:r>
            <a:r>
              <a:rPr lang="th-TH" sz="2400" b="0" i="0" kern="1200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นั้นเป็นส่วนที่ใช้ในการ</a:t>
            </a:r>
            <a:r>
              <a:rPr lang="th-TH" sz="2400" b="0" i="0" kern="1200" dirty="0" err="1" smtClean="0">
                <a:solidFill>
                  <a:schemeClr val="tx1"/>
                </a:solidFill>
                <a:effectLst/>
                <a:latin typeface="Agency FB" pitchFamily="34" charset="0"/>
              </a:rPr>
              <a:t>คำนวน</a:t>
            </a:r>
            <a:r>
              <a:rPr lang="th-TH" sz="2400" b="0" i="0" kern="1200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 ประมวลผล เก็บค่า และทำตามคำสั่งต่างๆ</a:t>
            </a:r>
            <a:endParaRPr lang="th-TH" sz="2400" kern="1200" dirty="0">
              <a:solidFill>
                <a:schemeClr val="tx1"/>
              </a:solidFill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3575815" y="3088726"/>
            <a:ext cx="1008391" cy="987151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รูปแบบอิสระ 11"/>
          <p:cNvSpPr/>
          <p:nvPr/>
        </p:nvSpPr>
        <p:spPr>
          <a:xfrm>
            <a:off x="3780754" y="4380678"/>
            <a:ext cx="4979637" cy="9144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53340" rIns="53340" bIns="53340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0" i="0" kern="1200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เว็บไซต์จะโต้ตอบกับผู้ใช้ได้ ต้องมีภาษา </a:t>
            </a:r>
            <a:r>
              <a:rPr lang="en-US" sz="2400" b="0" i="0" kern="1200" dirty="0" smtClean="0">
                <a:solidFill>
                  <a:schemeClr val="tx1"/>
                </a:solidFill>
                <a:effectLst/>
                <a:latin typeface="Agency FB" pitchFamily="34" charset="0"/>
              </a:rPr>
              <a:t>PHP </a:t>
            </a:r>
            <a:endParaRPr lang="th-TH" sz="2400" kern="1200" dirty="0">
              <a:solidFill>
                <a:schemeClr val="tx1"/>
              </a:solidFill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3272754" y="4279078"/>
            <a:ext cx="1016000" cy="1016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5492">
            <a:off x="457736" y="2348477"/>
            <a:ext cx="2925977" cy="2095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 h="63500"/>
          </a:sp3d>
        </p:spPr>
      </p:pic>
    </p:spTree>
    <p:extLst>
      <p:ext uri="{BB962C8B-B14F-4D97-AF65-F5344CB8AC3E}">
        <p14:creationId xmlns:p14="http://schemas.microsoft.com/office/powerpoint/2010/main" xmlns="" val="416633144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15616" y="764704"/>
            <a:ext cx="675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6" name="รูปแบบอิสระ 5"/>
          <p:cNvSpPr/>
          <p:nvPr/>
        </p:nvSpPr>
        <p:spPr>
          <a:xfrm>
            <a:off x="304800" y="1143000"/>
            <a:ext cx="5181600" cy="1075184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99" tIns="108099" rIns="1352293" bIns="108099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3200" b="0" kern="1200" dirty="0" smtClean="0">
                <a:solidFill>
                  <a:schemeClr val="tx1"/>
                </a:solidFill>
              </a:rPr>
              <a:t>คือ ภาษาที่ใช้ในการเขียนเว็บ</a:t>
            </a:r>
            <a:r>
              <a:rPr lang="th-TH" sz="3200" b="0" kern="1200" dirty="0" err="1" smtClean="0">
                <a:solidFill>
                  <a:schemeClr val="tx1"/>
                </a:solidFill>
              </a:rPr>
              <a:t>เพจ</a:t>
            </a:r>
            <a:endParaRPr lang="th-TH" sz="3200" kern="1200" dirty="0">
              <a:solidFill>
                <a:schemeClr val="tx1"/>
              </a:solidFill>
            </a:endParaRPr>
          </a:p>
        </p:txBody>
      </p:sp>
      <p:sp>
        <p:nvSpPr>
          <p:cNvPr id="7" name="รูปแบบอิสระ 6"/>
          <p:cNvSpPr/>
          <p:nvPr/>
        </p:nvSpPr>
        <p:spPr>
          <a:xfrm>
            <a:off x="381000" y="2590800"/>
            <a:ext cx="5181600" cy="1417463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99" tIns="108099" rIns="1357779" bIns="108099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0" kern="1200" dirty="0" smtClean="0">
                <a:solidFill>
                  <a:schemeClr val="tx1"/>
                </a:solidFill>
              </a:rPr>
              <a:t>ย่อมาจาก </a:t>
            </a:r>
            <a:r>
              <a:rPr lang="en-US" sz="2400" b="0" kern="1200" dirty="0" smtClean="0">
                <a:solidFill>
                  <a:schemeClr val="tx1"/>
                </a:solidFill>
              </a:rPr>
              <a:t>hypertext markup language;</a:t>
            </a:r>
            <a:r>
              <a:rPr lang="th-TH" sz="2400" b="0" kern="1200" dirty="0" smtClean="0">
                <a:solidFill>
                  <a:schemeClr val="tx1"/>
                </a:solidFill>
              </a:rPr>
              <a:t> ภาษาที่ใช้ในการเขียนข้อความลงบนเอกสารที่ต่างก็เชื่อมโยงถึงกันใน </a:t>
            </a:r>
            <a:r>
              <a:rPr lang="en-US" sz="2400" b="0" kern="1200" dirty="0" smtClean="0">
                <a:solidFill>
                  <a:schemeClr val="tx1"/>
                </a:solidFill>
              </a:rPr>
              <a:t>cyberspace </a:t>
            </a:r>
            <a:r>
              <a:rPr lang="th-TH" sz="2400" b="0" kern="1200" dirty="0" smtClean="0">
                <a:solidFill>
                  <a:schemeClr val="tx1"/>
                </a:solidFill>
              </a:rPr>
              <a:t>ผ่าน </a:t>
            </a:r>
            <a:r>
              <a:rPr lang="en-US" sz="2400" b="0" kern="1200" dirty="0" smtClean="0">
                <a:solidFill>
                  <a:schemeClr val="tx1"/>
                </a:solidFill>
              </a:rPr>
              <a:t>hyperlink</a:t>
            </a:r>
            <a:endParaRPr lang="th-TH" sz="2400" kern="1200" dirty="0">
              <a:solidFill>
                <a:schemeClr val="tx1"/>
              </a:solidFill>
            </a:endParaRPr>
          </a:p>
        </p:txBody>
      </p:sp>
      <p:sp>
        <p:nvSpPr>
          <p:cNvPr id="8" name="รูปแบบอิสระ 7"/>
          <p:cNvSpPr/>
          <p:nvPr/>
        </p:nvSpPr>
        <p:spPr>
          <a:xfrm>
            <a:off x="381000" y="4267200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99" tIns="108099" rIns="1357779" bIns="108099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kern="1200" dirty="0" smtClean="0">
                <a:solidFill>
                  <a:schemeClr val="tx1"/>
                </a:solidFill>
              </a:rPr>
              <a:t>โครงสร้างของโค้ด </a:t>
            </a:r>
            <a:r>
              <a:rPr lang="en-US" kern="1200" dirty="0" smtClean="0">
                <a:solidFill>
                  <a:schemeClr val="tx1"/>
                </a:solidFill>
              </a:rPr>
              <a:t>html</a:t>
            </a:r>
            <a:r>
              <a:rPr lang="th-TH" kern="1200" dirty="0" smtClean="0">
                <a:solidFill>
                  <a:schemeClr val="tx1"/>
                </a:solidFill>
              </a:rPr>
              <a:t> จะอยู่ภายในวงเล็บสามเหลี่ยม</a:t>
            </a:r>
            <a:endParaRPr lang="th-TH" kern="1200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7688">
            <a:off x="6186464" y="242421"/>
            <a:ext cx="2478964" cy="3080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" h="63500"/>
          </a:sp3d>
        </p:spPr>
      </p:pic>
      <p:sp>
        <p:nvSpPr>
          <p:cNvPr id="12" name="ลูกศรโค้งซ้าย 11"/>
          <p:cNvSpPr/>
          <p:nvPr/>
        </p:nvSpPr>
        <p:spPr>
          <a:xfrm>
            <a:off x="5257800" y="1752600"/>
            <a:ext cx="914400" cy="13716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โค้งซ้าย 12"/>
          <p:cNvSpPr/>
          <p:nvPr/>
        </p:nvSpPr>
        <p:spPr>
          <a:xfrm>
            <a:off x="5181600" y="3657600"/>
            <a:ext cx="838200" cy="1524000"/>
          </a:xfrm>
          <a:prstGeom prst="curved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376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มนมุมสี่เหลี่ยมด้านเดียวกัน 16"/>
          <p:cNvSpPr/>
          <p:nvPr/>
        </p:nvSpPr>
        <p:spPr>
          <a:xfrm>
            <a:off x="4114800" y="4876800"/>
            <a:ext cx="1752600" cy="1371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คำบรรยายภาพแบบลูกศรขึ้น 15"/>
          <p:cNvSpPr/>
          <p:nvPr/>
        </p:nvSpPr>
        <p:spPr>
          <a:xfrm rot="13461834">
            <a:off x="5842150" y="3341852"/>
            <a:ext cx="1620217" cy="198332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คำบรรยายภาพแบบลูกศรซ้าย 14"/>
          <p:cNvSpPr/>
          <p:nvPr/>
        </p:nvSpPr>
        <p:spPr>
          <a:xfrm rot="13985859">
            <a:off x="4645831" y="2028235"/>
            <a:ext cx="1676400" cy="159400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คำบรรยายภาพแบบลูกศรลง 13"/>
          <p:cNvSpPr/>
          <p:nvPr/>
        </p:nvSpPr>
        <p:spPr>
          <a:xfrm>
            <a:off x="5105400" y="304800"/>
            <a:ext cx="18288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dirty="0" smtClean="0"/>
              <a:t>เ</a:t>
            </a:r>
          </a:p>
          <a:p>
            <a:pPr lvl="0" algn="ctr"/>
            <a:r>
              <a:rPr lang="th-TH" sz="2400" dirty="0" smtClean="0">
                <a:solidFill>
                  <a:schemeClr val="tx1"/>
                </a:solidFill>
              </a:rPr>
              <a:t>เป็น</a:t>
            </a:r>
            <a:r>
              <a:rPr lang="th-TH" sz="2400" dirty="0" smtClean="0">
                <a:solidFill>
                  <a:schemeClr val="tx1"/>
                </a:solidFill>
              </a:rPr>
              <a:t>ภาษาโปรแกรมเชิงวัตถุ</a:t>
            </a:r>
          </a:p>
          <a:p>
            <a:pPr algn="ctr"/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800"/>
            <a:ext cx="2366386" cy="3363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95250" h="95250"/>
          </a:sp3d>
        </p:spPr>
      </p:pic>
      <p:sp>
        <p:nvSpPr>
          <p:cNvPr id="6" name="รูปแบบอิสระ 5"/>
          <p:cNvSpPr/>
          <p:nvPr/>
        </p:nvSpPr>
        <p:spPr>
          <a:xfrm>
            <a:off x="5371736" y="1122214"/>
            <a:ext cx="1516207" cy="722539"/>
          </a:xfrm>
          <a:custGeom>
            <a:avLst/>
            <a:gdLst>
              <a:gd name="connsiteX0" fmla="*/ 0 w 1168367"/>
              <a:gd name="connsiteY0" fmla="*/ 0 h 584123"/>
              <a:gd name="connsiteX1" fmla="*/ 1168367 w 1168367"/>
              <a:gd name="connsiteY1" fmla="*/ 0 h 584123"/>
              <a:gd name="connsiteX2" fmla="*/ 1168367 w 1168367"/>
              <a:gd name="connsiteY2" fmla="*/ 584123 h 584123"/>
              <a:gd name="connsiteX3" fmla="*/ 0 w 1168367"/>
              <a:gd name="connsiteY3" fmla="*/ 584123 h 584123"/>
              <a:gd name="connsiteX4" fmla="*/ 0 w 1168367"/>
              <a:gd name="connsiteY4" fmla="*/ 0 h 5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367" h="584123">
                <a:moveTo>
                  <a:pt x="0" y="0"/>
                </a:moveTo>
                <a:lnTo>
                  <a:pt x="1168367" y="0"/>
                </a:lnTo>
                <a:lnTo>
                  <a:pt x="1168367" y="584123"/>
                </a:lnTo>
                <a:lnTo>
                  <a:pt x="0" y="5841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400" kern="1200" dirty="0"/>
          </a:p>
        </p:txBody>
      </p:sp>
      <p:sp>
        <p:nvSpPr>
          <p:cNvPr id="8" name="รูปแบบอิสระ 7"/>
          <p:cNvSpPr/>
          <p:nvPr/>
        </p:nvSpPr>
        <p:spPr>
          <a:xfrm>
            <a:off x="4613633" y="2292503"/>
            <a:ext cx="1516207" cy="722539"/>
          </a:xfrm>
          <a:custGeom>
            <a:avLst/>
            <a:gdLst>
              <a:gd name="connsiteX0" fmla="*/ 0 w 1168367"/>
              <a:gd name="connsiteY0" fmla="*/ 0 h 584123"/>
              <a:gd name="connsiteX1" fmla="*/ 1168367 w 1168367"/>
              <a:gd name="connsiteY1" fmla="*/ 0 h 584123"/>
              <a:gd name="connsiteX2" fmla="*/ 1168367 w 1168367"/>
              <a:gd name="connsiteY2" fmla="*/ 584123 h 584123"/>
              <a:gd name="connsiteX3" fmla="*/ 0 w 1168367"/>
              <a:gd name="connsiteY3" fmla="*/ 584123 h 584123"/>
              <a:gd name="connsiteX4" fmla="*/ 0 w 1168367"/>
              <a:gd name="connsiteY4" fmla="*/ 0 h 5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367" h="584123">
                <a:moveTo>
                  <a:pt x="0" y="0"/>
                </a:moveTo>
                <a:lnTo>
                  <a:pt x="1168367" y="0"/>
                </a:lnTo>
                <a:lnTo>
                  <a:pt x="1168367" y="584123"/>
                </a:lnTo>
                <a:lnTo>
                  <a:pt x="0" y="5841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kern="1200" dirty="0" smtClean="0"/>
              <a:t>ไม่ขึ้นกับแพลตฟอร์ม</a:t>
            </a:r>
            <a:endParaRPr lang="th-TH" sz="2400" kern="1200" dirty="0"/>
          </a:p>
        </p:txBody>
      </p:sp>
      <p:sp>
        <p:nvSpPr>
          <p:cNvPr id="10" name="รูปแบบอิสระ 9"/>
          <p:cNvSpPr/>
          <p:nvPr/>
        </p:nvSpPr>
        <p:spPr>
          <a:xfrm>
            <a:off x="6096000" y="3733800"/>
            <a:ext cx="1516207" cy="722539"/>
          </a:xfrm>
          <a:custGeom>
            <a:avLst/>
            <a:gdLst>
              <a:gd name="connsiteX0" fmla="*/ 0 w 1168367"/>
              <a:gd name="connsiteY0" fmla="*/ 0 h 584123"/>
              <a:gd name="connsiteX1" fmla="*/ 1168367 w 1168367"/>
              <a:gd name="connsiteY1" fmla="*/ 0 h 584123"/>
              <a:gd name="connsiteX2" fmla="*/ 1168367 w 1168367"/>
              <a:gd name="connsiteY2" fmla="*/ 584123 h 584123"/>
              <a:gd name="connsiteX3" fmla="*/ 0 w 1168367"/>
              <a:gd name="connsiteY3" fmla="*/ 584123 h 584123"/>
              <a:gd name="connsiteX4" fmla="*/ 0 w 1168367"/>
              <a:gd name="connsiteY4" fmla="*/ 0 h 5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367" h="584123">
                <a:moveTo>
                  <a:pt x="0" y="0"/>
                </a:moveTo>
                <a:lnTo>
                  <a:pt x="1168367" y="0"/>
                </a:lnTo>
                <a:lnTo>
                  <a:pt x="1168367" y="584123"/>
                </a:lnTo>
                <a:lnTo>
                  <a:pt x="0" y="5841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kern="1200" dirty="0" smtClean="0"/>
              <a:t>เหมาะกับการใช้ในระบบเครือข่าย</a:t>
            </a:r>
            <a:endParaRPr lang="th-TH" sz="2400" kern="1200" dirty="0"/>
          </a:p>
        </p:txBody>
      </p:sp>
      <p:sp>
        <p:nvSpPr>
          <p:cNvPr id="12" name="รูปแบบอิสระ 11"/>
          <p:cNvSpPr/>
          <p:nvPr/>
        </p:nvSpPr>
        <p:spPr>
          <a:xfrm>
            <a:off x="4267200" y="5181600"/>
            <a:ext cx="1516207" cy="722539"/>
          </a:xfrm>
          <a:custGeom>
            <a:avLst/>
            <a:gdLst>
              <a:gd name="connsiteX0" fmla="*/ 0 w 1168367"/>
              <a:gd name="connsiteY0" fmla="*/ 0 h 584123"/>
              <a:gd name="connsiteX1" fmla="*/ 1168367 w 1168367"/>
              <a:gd name="connsiteY1" fmla="*/ 0 h 584123"/>
              <a:gd name="connsiteX2" fmla="*/ 1168367 w 1168367"/>
              <a:gd name="connsiteY2" fmla="*/ 584123 h 584123"/>
              <a:gd name="connsiteX3" fmla="*/ 0 w 1168367"/>
              <a:gd name="connsiteY3" fmla="*/ 584123 h 584123"/>
              <a:gd name="connsiteX4" fmla="*/ 0 w 1168367"/>
              <a:gd name="connsiteY4" fmla="*/ 0 h 58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367" h="584123">
                <a:moveTo>
                  <a:pt x="0" y="0"/>
                </a:moveTo>
                <a:lnTo>
                  <a:pt x="1168367" y="0"/>
                </a:lnTo>
                <a:lnTo>
                  <a:pt x="1168367" y="584123"/>
                </a:lnTo>
                <a:lnTo>
                  <a:pt x="0" y="5841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255" tIns="8255" rIns="8255" bIns="825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kern="1200" dirty="0" smtClean="0"/>
              <a:t>เรียกใช้งานจากระยะไกลได้อย่างปลอดภัย</a:t>
            </a:r>
            <a:endParaRPr lang="th-TH" sz="2400" kern="1200" dirty="0"/>
          </a:p>
        </p:txBody>
      </p:sp>
    </p:spTree>
    <p:extLst>
      <p:ext uri="{BB962C8B-B14F-4D97-AF65-F5344CB8AC3E}">
        <p14:creationId xmlns:p14="http://schemas.microsoft.com/office/powerpoint/2010/main" xmlns="" val="33497277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รูปแบบอิสระ 4"/>
          <p:cNvSpPr/>
          <p:nvPr/>
        </p:nvSpPr>
        <p:spPr>
          <a:xfrm>
            <a:off x="3518919" y="764704"/>
            <a:ext cx="4889793" cy="1476164"/>
          </a:xfrm>
          <a:custGeom>
            <a:avLst/>
            <a:gdLst>
              <a:gd name="connsiteX0" fmla="*/ 0 w 4889793"/>
              <a:gd name="connsiteY0" fmla="*/ 147616 h 1476164"/>
              <a:gd name="connsiteX1" fmla="*/ 147616 w 4889793"/>
              <a:gd name="connsiteY1" fmla="*/ 0 h 1476164"/>
              <a:gd name="connsiteX2" fmla="*/ 4742177 w 4889793"/>
              <a:gd name="connsiteY2" fmla="*/ 0 h 1476164"/>
              <a:gd name="connsiteX3" fmla="*/ 4889793 w 4889793"/>
              <a:gd name="connsiteY3" fmla="*/ 147616 h 1476164"/>
              <a:gd name="connsiteX4" fmla="*/ 4889793 w 4889793"/>
              <a:gd name="connsiteY4" fmla="*/ 1328548 h 1476164"/>
              <a:gd name="connsiteX5" fmla="*/ 4742177 w 4889793"/>
              <a:gd name="connsiteY5" fmla="*/ 1476164 h 1476164"/>
              <a:gd name="connsiteX6" fmla="*/ 147616 w 4889793"/>
              <a:gd name="connsiteY6" fmla="*/ 1476164 h 1476164"/>
              <a:gd name="connsiteX7" fmla="*/ 0 w 4889793"/>
              <a:gd name="connsiteY7" fmla="*/ 1328548 h 1476164"/>
              <a:gd name="connsiteX8" fmla="*/ 0 w 4889793"/>
              <a:gd name="connsiteY8" fmla="*/ 147616 h 147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793" h="1476164">
                <a:moveTo>
                  <a:pt x="0" y="147616"/>
                </a:moveTo>
                <a:cubicBezTo>
                  <a:pt x="0" y="66090"/>
                  <a:pt x="66090" y="0"/>
                  <a:pt x="147616" y="0"/>
                </a:cubicBezTo>
                <a:lnTo>
                  <a:pt x="4742177" y="0"/>
                </a:lnTo>
                <a:cubicBezTo>
                  <a:pt x="4823703" y="0"/>
                  <a:pt x="4889793" y="66090"/>
                  <a:pt x="4889793" y="147616"/>
                </a:cubicBezTo>
                <a:lnTo>
                  <a:pt x="4889793" y="1328548"/>
                </a:lnTo>
                <a:cubicBezTo>
                  <a:pt x="4889793" y="1410074"/>
                  <a:pt x="4823703" y="1476164"/>
                  <a:pt x="4742177" y="1476164"/>
                </a:cubicBezTo>
                <a:lnTo>
                  <a:pt x="147616" y="1476164"/>
                </a:lnTo>
                <a:cubicBezTo>
                  <a:pt x="66090" y="1476164"/>
                  <a:pt x="0" y="1410074"/>
                  <a:pt x="0" y="1328548"/>
                </a:cubicBezTo>
                <a:lnTo>
                  <a:pt x="0" y="147616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4675" tIns="134675" rIns="134675" bIns="13467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i="0" kern="1200" dirty="0" smtClean="0">
                <a:effectLst/>
                <a:latin typeface="Agency FB" pitchFamily="34" charset="0"/>
              </a:rPr>
              <a:t>ย่อมาจาก </a:t>
            </a:r>
            <a:r>
              <a:rPr lang="en-US" sz="2400" b="1" i="0" kern="1200" dirty="0" smtClean="0">
                <a:effectLst/>
                <a:latin typeface="Agency FB" pitchFamily="34" charset="0"/>
              </a:rPr>
              <a:t>Active Server Page 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เป็นโปรแกรมประเภท </a:t>
            </a:r>
            <a:r>
              <a:rPr lang="en-US" sz="2400" b="1" i="0" kern="1200" dirty="0" smtClean="0">
                <a:effectLst/>
                <a:latin typeface="Agency FB" pitchFamily="34" charset="0"/>
              </a:rPr>
              <a:t>Server-Side Script (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โปรแกรมที่ทำงานบนเครื่อง </a:t>
            </a:r>
            <a:r>
              <a:rPr lang="en-US" sz="2400" b="1" i="0" kern="1200" dirty="0" smtClean="0">
                <a:effectLst/>
                <a:latin typeface="Agency FB" pitchFamily="34" charset="0"/>
              </a:rPr>
              <a:t>Server) 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ที่นิยมใช้อย่างแพร่หลาย</a:t>
            </a:r>
            <a:endParaRPr lang="th-TH" sz="2400" kern="1200" dirty="0"/>
          </a:p>
        </p:txBody>
      </p:sp>
      <p:sp>
        <p:nvSpPr>
          <p:cNvPr id="7" name="รูปแบบอิสระ 6"/>
          <p:cNvSpPr/>
          <p:nvPr/>
        </p:nvSpPr>
        <p:spPr>
          <a:xfrm>
            <a:off x="3518919" y="2978950"/>
            <a:ext cx="4889793" cy="1476164"/>
          </a:xfrm>
          <a:custGeom>
            <a:avLst/>
            <a:gdLst>
              <a:gd name="connsiteX0" fmla="*/ 0 w 4889793"/>
              <a:gd name="connsiteY0" fmla="*/ 147616 h 1476164"/>
              <a:gd name="connsiteX1" fmla="*/ 147616 w 4889793"/>
              <a:gd name="connsiteY1" fmla="*/ 0 h 1476164"/>
              <a:gd name="connsiteX2" fmla="*/ 4742177 w 4889793"/>
              <a:gd name="connsiteY2" fmla="*/ 0 h 1476164"/>
              <a:gd name="connsiteX3" fmla="*/ 4889793 w 4889793"/>
              <a:gd name="connsiteY3" fmla="*/ 147616 h 1476164"/>
              <a:gd name="connsiteX4" fmla="*/ 4889793 w 4889793"/>
              <a:gd name="connsiteY4" fmla="*/ 1328548 h 1476164"/>
              <a:gd name="connsiteX5" fmla="*/ 4742177 w 4889793"/>
              <a:gd name="connsiteY5" fmla="*/ 1476164 h 1476164"/>
              <a:gd name="connsiteX6" fmla="*/ 147616 w 4889793"/>
              <a:gd name="connsiteY6" fmla="*/ 1476164 h 1476164"/>
              <a:gd name="connsiteX7" fmla="*/ 0 w 4889793"/>
              <a:gd name="connsiteY7" fmla="*/ 1328548 h 1476164"/>
              <a:gd name="connsiteX8" fmla="*/ 0 w 4889793"/>
              <a:gd name="connsiteY8" fmla="*/ 147616 h 147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793" h="1476164">
                <a:moveTo>
                  <a:pt x="0" y="147616"/>
                </a:moveTo>
                <a:cubicBezTo>
                  <a:pt x="0" y="66090"/>
                  <a:pt x="66090" y="0"/>
                  <a:pt x="147616" y="0"/>
                </a:cubicBezTo>
                <a:lnTo>
                  <a:pt x="4742177" y="0"/>
                </a:lnTo>
                <a:cubicBezTo>
                  <a:pt x="4823703" y="0"/>
                  <a:pt x="4889793" y="66090"/>
                  <a:pt x="4889793" y="147616"/>
                </a:cubicBezTo>
                <a:lnTo>
                  <a:pt x="4889793" y="1328548"/>
                </a:lnTo>
                <a:cubicBezTo>
                  <a:pt x="4889793" y="1410074"/>
                  <a:pt x="4823703" y="1476164"/>
                  <a:pt x="4742177" y="1476164"/>
                </a:cubicBezTo>
                <a:lnTo>
                  <a:pt x="147616" y="1476164"/>
                </a:lnTo>
                <a:cubicBezTo>
                  <a:pt x="66090" y="1476164"/>
                  <a:pt x="0" y="1410074"/>
                  <a:pt x="0" y="1328548"/>
                </a:cubicBezTo>
                <a:lnTo>
                  <a:pt x="0" y="14761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34675" tIns="134675" rIns="134675" bIns="13467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i="0" kern="1200" dirty="0" smtClean="0">
                <a:effectLst/>
                <a:latin typeface="Agency FB" pitchFamily="34" charset="0"/>
              </a:rPr>
              <a:t>ภาษา </a:t>
            </a:r>
            <a:r>
              <a:rPr lang="en-US" sz="2400" b="1" i="0" kern="1200" dirty="0" smtClean="0">
                <a:effectLst/>
                <a:latin typeface="Agency FB" pitchFamily="34" charset="0"/>
              </a:rPr>
              <a:t>ASP 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ยังสามารถใช้เขียนโปรแกรมเพื่อควบคุมฐานข้อมูลต่างๆ และอื่นๆ อีกมากมาย </a:t>
            </a:r>
            <a:endParaRPr lang="th-TH" sz="2400" kern="1200" dirty="0"/>
          </a:p>
        </p:txBody>
      </p:sp>
      <p:sp>
        <p:nvSpPr>
          <p:cNvPr id="9" name="รูปแบบอิสระ 8"/>
          <p:cNvSpPr/>
          <p:nvPr/>
        </p:nvSpPr>
        <p:spPr>
          <a:xfrm>
            <a:off x="3518919" y="5193196"/>
            <a:ext cx="4889793" cy="1476164"/>
          </a:xfrm>
          <a:custGeom>
            <a:avLst/>
            <a:gdLst>
              <a:gd name="connsiteX0" fmla="*/ 0 w 4889793"/>
              <a:gd name="connsiteY0" fmla="*/ 147616 h 1476164"/>
              <a:gd name="connsiteX1" fmla="*/ 147616 w 4889793"/>
              <a:gd name="connsiteY1" fmla="*/ 0 h 1476164"/>
              <a:gd name="connsiteX2" fmla="*/ 4742177 w 4889793"/>
              <a:gd name="connsiteY2" fmla="*/ 0 h 1476164"/>
              <a:gd name="connsiteX3" fmla="*/ 4889793 w 4889793"/>
              <a:gd name="connsiteY3" fmla="*/ 147616 h 1476164"/>
              <a:gd name="connsiteX4" fmla="*/ 4889793 w 4889793"/>
              <a:gd name="connsiteY4" fmla="*/ 1328548 h 1476164"/>
              <a:gd name="connsiteX5" fmla="*/ 4742177 w 4889793"/>
              <a:gd name="connsiteY5" fmla="*/ 1476164 h 1476164"/>
              <a:gd name="connsiteX6" fmla="*/ 147616 w 4889793"/>
              <a:gd name="connsiteY6" fmla="*/ 1476164 h 1476164"/>
              <a:gd name="connsiteX7" fmla="*/ 0 w 4889793"/>
              <a:gd name="connsiteY7" fmla="*/ 1328548 h 1476164"/>
              <a:gd name="connsiteX8" fmla="*/ 0 w 4889793"/>
              <a:gd name="connsiteY8" fmla="*/ 147616 h 147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9793" h="1476164">
                <a:moveTo>
                  <a:pt x="0" y="147616"/>
                </a:moveTo>
                <a:cubicBezTo>
                  <a:pt x="0" y="66090"/>
                  <a:pt x="66090" y="0"/>
                  <a:pt x="147616" y="0"/>
                </a:cubicBezTo>
                <a:lnTo>
                  <a:pt x="4742177" y="0"/>
                </a:lnTo>
                <a:cubicBezTo>
                  <a:pt x="4823703" y="0"/>
                  <a:pt x="4889793" y="66090"/>
                  <a:pt x="4889793" y="147616"/>
                </a:cubicBezTo>
                <a:lnTo>
                  <a:pt x="4889793" y="1328548"/>
                </a:lnTo>
                <a:cubicBezTo>
                  <a:pt x="4889793" y="1410074"/>
                  <a:pt x="4823703" y="1476164"/>
                  <a:pt x="4742177" y="1476164"/>
                </a:cubicBezTo>
                <a:lnTo>
                  <a:pt x="147616" y="1476164"/>
                </a:lnTo>
                <a:cubicBezTo>
                  <a:pt x="66090" y="1476164"/>
                  <a:pt x="0" y="1410074"/>
                  <a:pt x="0" y="1328548"/>
                </a:cubicBezTo>
                <a:lnTo>
                  <a:pt x="0" y="14761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34675" tIns="134675" rIns="134675" bIns="13467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i="0" kern="1200" dirty="0" smtClean="0">
                <a:effectLst/>
                <a:latin typeface="Agency FB" pitchFamily="34" charset="0"/>
              </a:rPr>
              <a:t>ASP 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จัดเป็น ภาษา ที่ </a:t>
            </a:r>
            <a:r>
              <a:rPr lang="en-US" sz="2400" b="1" i="0" kern="1200" dirty="0" smtClean="0">
                <a:effectLst/>
                <a:latin typeface="Agency FB" pitchFamily="34" charset="0"/>
              </a:rPr>
              <a:t>Microsoft 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ได้มุ่งเน้นพัฒนาเพื่อให้เป็น ภาษา ของ </a:t>
            </a:r>
            <a:r>
              <a:rPr lang="en-US" sz="2400" b="1" i="0" kern="1200" dirty="0" smtClean="0">
                <a:effectLst/>
                <a:latin typeface="Agency FB" pitchFamily="34" charset="0"/>
              </a:rPr>
              <a:t>generation </a:t>
            </a:r>
            <a:r>
              <a:rPr lang="th-TH" sz="2400" b="1" i="0" kern="1200" dirty="0" smtClean="0">
                <a:effectLst/>
                <a:latin typeface="Agency FB" pitchFamily="34" charset="0"/>
              </a:rPr>
              <a:t>ยุคถัดไป ในโลกของ อินเตอร์เน็ต ยุคใหม่ </a:t>
            </a:r>
            <a:endParaRPr lang="th-TH" sz="2400" kern="1200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05200"/>
            <a:ext cx="2826520" cy="2736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h="101600"/>
          </a:sp3d>
        </p:spPr>
      </p:pic>
      <p:sp>
        <p:nvSpPr>
          <p:cNvPr id="10" name="เครื่องหมายบั้ง 9"/>
          <p:cNvSpPr/>
          <p:nvPr/>
        </p:nvSpPr>
        <p:spPr>
          <a:xfrm rot="5400000">
            <a:off x="7408414" y="2268986"/>
            <a:ext cx="1136637" cy="56106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 rot="5400000">
            <a:off x="7484614" y="4478786"/>
            <a:ext cx="1136637" cy="561065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78852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รูปแบบอิสระ 9"/>
          <p:cNvSpPr/>
          <p:nvPr/>
        </p:nvSpPr>
        <p:spPr>
          <a:xfrm>
            <a:off x="1835100" y="3297275"/>
            <a:ext cx="2046110" cy="1148840"/>
          </a:xfrm>
          <a:custGeom>
            <a:avLst/>
            <a:gdLst>
              <a:gd name="connsiteX0" fmla="*/ 0 w 1950720"/>
              <a:gd name="connsiteY0" fmla="*/ 0 h 1005840"/>
              <a:gd name="connsiteX1" fmla="*/ 1950720 w 1950720"/>
              <a:gd name="connsiteY1" fmla="*/ 0 h 1005840"/>
              <a:gd name="connsiteX2" fmla="*/ 1950720 w 1950720"/>
              <a:gd name="connsiteY2" fmla="*/ 1005840 h 1005840"/>
              <a:gd name="connsiteX3" fmla="*/ 0 w 1950720"/>
              <a:gd name="connsiteY3" fmla="*/ 1005840 h 1005840"/>
              <a:gd name="connsiteX4" fmla="*/ 0 w 1950720"/>
              <a:gd name="connsiteY4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1005840">
                <a:moveTo>
                  <a:pt x="0" y="0"/>
                </a:moveTo>
                <a:lnTo>
                  <a:pt x="1950720" y="0"/>
                </a:lnTo>
                <a:lnTo>
                  <a:pt x="1950720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5800" kern="1200" dirty="0"/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6000" dirty="0" smtClean="0">
                <a:solidFill>
                  <a:schemeClr val="bg1"/>
                </a:solidFill>
              </a:rPr>
              <a:t>จัดทำโดย</a:t>
            </a:r>
            <a:endParaRPr lang="th-TH" sz="6000" dirty="0">
              <a:solidFill>
                <a:schemeClr val="bg1"/>
              </a:solidFill>
            </a:endParaRP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idx="1"/>
          </p:nvPr>
        </p:nvSpPr>
        <p:spPr>
          <a:xfrm>
            <a:off x="0" y="1066800"/>
            <a:ext cx="5486400" cy="3763963"/>
          </a:xfrm>
        </p:spPr>
        <p:txBody>
          <a:bodyPr>
            <a:noAutofit/>
          </a:bodyPr>
          <a:lstStyle/>
          <a:p>
            <a:r>
              <a:rPr lang="th-TH" sz="4000" dirty="0" smtClean="0">
                <a:solidFill>
                  <a:schemeClr val="bg1"/>
                </a:solidFill>
              </a:rPr>
              <a:t>น.ส.</a:t>
            </a:r>
            <a:r>
              <a:rPr lang="th-TH" sz="3600" dirty="0" smtClean="0">
                <a:solidFill>
                  <a:schemeClr val="bg1"/>
                </a:solidFill>
              </a:rPr>
              <a:t>พิชญ์สินี  แถวหมอ เลขที่ 20</a:t>
            </a:r>
          </a:p>
          <a:p>
            <a:r>
              <a:rPr lang="th-TH" sz="3600" dirty="0" smtClean="0">
                <a:solidFill>
                  <a:schemeClr val="bg1"/>
                </a:solidFill>
              </a:rPr>
              <a:t>น.ส.อรุณรัตน์ เพทแพง เลขที่ 33</a:t>
            </a:r>
          </a:p>
          <a:p>
            <a:r>
              <a:rPr lang="th-TH" sz="3600" dirty="0" smtClean="0">
                <a:solidFill>
                  <a:schemeClr val="bg1"/>
                </a:solidFill>
              </a:rPr>
              <a:t>น.ส.มนัสชนก เขตนอก เลขที่ 25</a:t>
            </a:r>
          </a:p>
          <a:p>
            <a:r>
              <a:rPr lang="th-TH" sz="3600" dirty="0" smtClean="0">
                <a:solidFill>
                  <a:schemeClr val="bg1"/>
                </a:solidFill>
              </a:rPr>
              <a:t> </a:t>
            </a:r>
            <a:r>
              <a:rPr lang="th-TH" sz="3600" dirty="0" smtClean="0">
                <a:solidFill>
                  <a:schemeClr val="bg1"/>
                </a:solidFill>
              </a:rPr>
              <a:t>ชั้นม.4/1</a:t>
            </a:r>
            <a:endParaRPr lang="th-TH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768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328</Words>
  <Application>Microsoft Office PowerPoint</Application>
  <PresentationFormat>นำเสนอทางหน้าจอ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จัดทำโดย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LABCOM</cp:lastModifiedBy>
  <cp:revision>22</cp:revision>
  <dcterms:created xsi:type="dcterms:W3CDTF">2013-01-14T06:11:12Z</dcterms:created>
  <dcterms:modified xsi:type="dcterms:W3CDTF">2012-10-20T21:49:10Z</dcterms:modified>
</cp:coreProperties>
</file>