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E4D1"/>
    <a:srgbClr val="FFF0E5"/>
    <a:srgbClr val="FFDA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08AFF9CD-D96D-4390-BAB3-85503C74A6AB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603676B1-A228-4DDF-9E31-699CF9F70B0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E5E88F0-76DA-4AC4-9F45-98E4285E50D1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5C12D0-1B95-4408-ADA6-BAC73F20B71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88F0-76DA-4AC4-9F45-98E4285E50D1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2D0-1B95-4408-ADA6-BAC73F20B71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88F0-76DA-4AC4-9F45-98E4285E50D1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2D0-1B95-4408-ADA6-BAC73F20B71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5E88F0-76DA-4AC4-9F45-98E4285E50D1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5C12D0-1B95-4408-ADA6-BAC73F20B71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E5E88F0-76DA-4AC4-9F45-98E4285E50D1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5C12D0-1B95-4408-ADA6-BAC73F20B71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88F0-76DA-4AC4-9F45-98E4285E50D1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2D0-1B95-4408-ADA6-BAC73F20B71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88F0-76DA-4AC4-9F45-98E4285E50D1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2D0-1B95-4408-ADA6-BAC73F20B71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5E88F0-76DA-4AC4-9F45-98E4285E50D1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5C12D0-1B95-4408-ADA6-BAC73F20B71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88F0-76DA-4AC4-9F45-98E4285E50D1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12D0-1B95-4408-ADA6-BAC73F20B71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5E88F0-76DA-4AC4-9F45-98E4285E50D1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5C12D0-1B95-4408-ADA6-BAC73F20B71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5E88F0-76DA-4AC4-9F45-98E4285E50D1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5C12D0-1B95-4408-ADA6-BAC73F20B71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5E88F0-76DA-4AC4-9F45-98E4285E50D1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5C12D0-1B95-4408-ADA6-BAC73F20B71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267744" y="620688"/>
            <a:ext cx="6048672" cy="79208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195736" y="742550"/>
            <a:ext cx="6172200" cy="598218"/>
          </a:xfrm>
        </p:spPr>
        <p:txBody>
          <a:bodyPr>
            <a:normAutofit/>
          </a:bodyPr>
          <a:lstStyle/>
          <a:p>
            <a:pPr algn="ctr"/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กิจกรรมการสอนโดยใช้ “เพลง”</a:t>
            </a:r>
            <a:endParaRPr lang="th-TH" sz="3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267744" y="2708920"/>
            <a:ext cx="5814392" cy="579512"/>
          </a:xfrm>
        </p:spPr>
        <p:txBody>
          <a:bodyPr>
            <a:noAutofit/>
          </a:bodyPr>
          <a:lstStyle/>
          <a:p>
            <a:pPr algn="ctr"/>
            <a:r>
              <a:rPr lang="th-TH" sz="48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ระวีวรรณ   โพธิ์วัง</a:t>
            </a:r>
            <a:endParaRPr lang="th-TH" sz="4800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2123728" y="4509120"/>
            <a:ext cx="6678488" cy="10081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สถาบันพัฒนาครู คณาจารย์และบุคลากรทางการ</a:t>
            </a: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ศึ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กษา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th-TH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th-TH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2267744" y="5805264"/>
            <a:ext cx="6172200" cy="8675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กระทรวง</a:t>
            </a:r>
            <a:r>
              <a:rPr lang="th-TH" sz="4000" b="1" dirty="0" err="1" smtClean="0">
                <a:latin typeface="LilyUPC" pitchFamily="34" charset="-34"/>
                <a:cs typeface="LilyUPC" pitchFamily="34" charset="-34"/>
              </a:rPr>
              <a:t>ศึ</a:t>
            </a:r>
            <a:r>
              <a:rPr kumimoji="0" lang="th-TH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กษาธิ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</a:rPr>
              <a:t>การ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995936" y="908720"/>
            <a:ext cx="2088232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195736" y="1043282"/>
            <a:ext cx="5616624" cy="598218"/>
          </a:xfrm>
        </p:spPr>
        <p:txBody>
          <a:bodyPr>
            <a:noAutofit/>
          </a:bodyPr>
          <a:lstStyle/>
          <a:p>
            <a:pPr algn="ctr"/>
            <a:r>
              <a:rPr lang="th-TH" sz="4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เพลง</a:t>
            </a:r>
            <a:endParaRPr lang="th-TH" sz="40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71192" y="2780928"/>
            <a:ext cx="7272808" cy="2163688"/>
          </a:xfrm>
        </p:spPr>
        <p:txBody>
          <a:bodyPr>
            <a:normAutofit/>
          </a:bodyPr>
          <a:lstStyle/>
          <a:p>
            <a:pPr lvl="0"/>
            <a:r>
              <a:rPr lang="th-TH" sz="40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หมายถึง  บทประพันธ์ที่มีทำนองใช้ขับร้อง อาจมีดนตรีประกอบเป็นศิลปวัฒนธรรมที่มีคุณค่าของชนทุกชาติ</a:t>
            </a:r>
          </a:p>
          <a:p>
            <a:endParaRPr lang="th-TH" sz="4000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267744" y="476672"/>
            <a:ext cx="5472608" cy="8640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907704" y="620688"/>
            <a:ext cx="6460232" cy="598218"/>
          </a:xfrm>
        </p:spPr>
        <p:txBody>
          <a:bodyPr>
            <a:normAutofit/>
          </a:bodyPr>
          <a:lstStyle/>
          <a:p>
            <a:pPr algn="ctr"/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ประโยชน์ของบทเพลง</a:t>
            </a:r>
            <a:endParaRPr lang="th-TH" sz="3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23728" y="1772816"/>
            <a:ext cx="6696744" cy="3528392"/>
          </a:xfrm>
        </p:spPr>
        <p:txBody>
          <a:bodyPr>
            <a:normAutofit/>
          </a:bodyPr>
          <a:lstStyle/>
          <a:p>
            <a:pPr marL="514350" indent="-514350"/>
            <a:r>
              <a:rPr lang="th-TH" sz="28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  ทำให้เกิดความสนุกสนาน  สดชื่น       แจ่มใส</a:t>
            </a:r>
          </a:p>
          <a:p>
            <a:pPr marL="514350" indent="-514350"/>
            <a:endParaRPr lang="th-TH" sz="28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2195736" y="2708920"/>
            <a:ext cx="6696744" cy="26642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2.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มีการเปลี่ยนอิริยาบถในการเรียนรู้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2123728" y="3429000"/>
            <a:ext cx="6696744" cy="23724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3.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เกิดความซาบซึ้งกับท่วงทำนองของดนตรี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จิตใจผ่อนคลาย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1560364" y="3717032"/>
            <a:ext cx="5814392" cy="579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2" name="ชื่อเรื่องรอง 2"/>
          <p:cNvSpPr txBox="1">
            <a:spLocks/>
          </p:cNvSpPr>
          <p:nvPr/>
        </p:nvSpPr>
        <p:spPr>
          <a:xfrm>
            <a:off x="1560364" y="5873824"/>
            <a:ext cx="5814392" cy="579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836712"/>
            <a:ext cx="7467600" cy="487375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ทำให้เกิดความรู้จากเนื้อหาสาระ </a:t>
            </a: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ของบทเพลง</a:t>
            </a:r>
          </a:p>
          <a:p>
            <a:pPr lvl="0">
              <a:buNone/>
            </a:pP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เข้าใจบทเรียนได้ดีและรวดเร็วขึ้น</a:t>
            </a:r>
          </a:p>
          <a:p>
            <a:pPr lvl="0">
              <a:buNone/>
            </a:pP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6.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ส่งเสริมบุคลิกภาพของผู้เรียน</a:t>
            </a:r>
          </a:p>
          <a:p>
            <a:pPr lvl="0">
              <a:buNone/>
            </a:pP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7.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บรรยากาศการเรียนรู้มีชีวิตชีวา</a:t>
            </a:r>
          </a:p>
          <a:p>
            <a:pPr lvl="0">
              <a:buNone/>
            </a:pP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051720" y="476672"/>
            <a:ext cx="6336704" cy="8640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907704" y="620688"/>
            <a:ext cx="6264696" cy="598218"/>
          </a:xfrm>
        </p:spPr>
        <p:txBody>
          <a:bodyPr>
            <a:normAutofit/>
          </a:bodyPr>
          <a:lstStyle/>
          <a:p>
            <a:pPr algn="ctr"/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การใช้บทเพลงกับการจัดการเรียนรู้</a:t>
            </a:r>
            <a:endParaRPr lang="th-TH" sz="3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65920" y="1697360"/>
            <a:ext cx="5814392" cy="5795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800" dirty="0" smtClean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 ใช้นำเข้าสู่บทเรียน</a:t>
            </a:r>
            <a:endParaRPr lang="th-TH" sz="2800" dirty="0">
              <a:solidFill>
                <a:srgbClr val="00006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1565920" y="2132856"/>
            <a:ext cx="5814392" cy="579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เพื่อเร้าให้สนใจอยากเรียน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1565920" y="2849488"/>
            <a:ext cx="5814392" cy="579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2.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ใช้ในการดำเนินการสอน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2267744" y="3429000"/>
            <a:ext cx="6552728" cy="579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เพื่อให้จดจำรายละเอียดที่สำคัญของ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เนื้อหาสาระได้</a:t>
            </a:r>
            <a:endParaRPr kumimoji="0" lang="th-TH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0" name="ชื่อเรื่องรอง 2"/>
          <p:cNvSpPr txBox="1">
            <a:spLocks/>
          </p:cNvSpPr>
          <p:nvPr/>
        </p:nvSpPr>
        <p:spPr>
          <a:xfrm>
            <a:off x="1691680" y="4581128"/>
            <a:ext cx="5814392" cy="579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3.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ใช้ในการสรุปบทเรียน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1835696" y="5301208"/>
            <a:ext cx="5814392" cy="579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เพื่อให้ได้แนวคิด</a:t>
            </a:r>
            <a:r>
              <a:rPr kumimoji="0" lang="th-TH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คติสอนใจ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267744" y="692696"/>
            <a:ext cx="5472608" cy="8640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907704" y="814558"/>
            <a:ext cx="6264696" cy="598218"/>
          </a:xfrm>
        </p:spPr>
        <p:txBody>
          <a:bodyPr>
            <a:noAutofit/>
          </a:bodyPr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บทเพลงที่ผู้เรียนสนใจ</a:t>
            </a:r>
            <a:endParaRPr lang="th-TH" sz="3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95736" y="2348880"/>
            <a:ext cx="6606480" cy="1673222"/>
          </a:xfrm>
        </p:spPr>
        <p:txBody>
          <a:bodyPr>
            <a:normAutofit/>
          </a:bodyPr>
          <a:lstStyle/>
          <a:p>
            <a:pPr marL="514350" indent="-514350"/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1.  บทเพลงที่เกี่ยวกับวิถีชีวิตประจำวัน    และสังคม</a:t>
            </a:r>
            <a:endParaRPr lang="th-TH" sz="3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ชื่อเรื่องรอง 2"/>
          <p:cNvSpPr txBox="1">
            <a:spLocks/>
          </p:cNvSpPr>
          <p:nvPr/>
        </p:nvSpPr>
        <p:spPr>
          <a:xfrm>
            <a:off x="2339752" y="3717032"/>
            <a:ext cx="5814392" cy="14882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"/>
              </a:rPr>
              <a:t>2.  บทเพลงที่ผู้เรียนได้มีโอกาสมี  ส่วนร่วม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3" name="ชื่อเรื่องรอง 2"/>
          <p:cNvSpPr txBox="1">
            <a:spLocks/>
          </p:cNvSpPr>
          <p:nvPr/>
        </p:nvSpPr>
        <p:spPr>
          <a:xfrm>
            <a:off x="2339752" y="4653136"/>
            <a:ext cx="5814392" cy="14882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  <a:sym typeface="Wingding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"/>
              </a:rPr>
              <a:t>3.  บทเพลงที่นิยมในปัจจุบัน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763688" y="260648"/>
            <a:ext cx="6984776" cy="13681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907704" y="814558"/>
            <a:ext cx="6264696" cy="598218"/>
          </a:xfrm>
        </p:spPr>
        <p:txBody>
          <a:bodyPr>
            <a:noAutofit/>
          </a:bodyPr>
          <a:lstStyle/>
          <a:p>
            <a:pPr algn="ctr"/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การเลือกใช้บทเพลงในการจัด</a:t>
            </a:r>
            <a:b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การเรียนรู้</a:t>
            </a:r>
            <a:endParaRPr lang="th-TH" sz="3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339752" y="2348880"/>
            <a:ext cx="6390456" cy="57951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1. </a:t>
            </a:r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มีความยาก ง่าย เหมาะสมกับวัย ของผู้เรียน</a:t>
            </a:r>
            <a:endParaRPr lang="th-TH" sz="3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2339752" y="3933056"/>
            <a:ext cx="7038528" cy="19442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"/>
              </a:rPr>
              <a:t>2.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  <a:sym typeface="Wingdings"/>
              </a:rPr>
              <a:t>เหมาะสมกับพัฒนาการทางกาย อารมณ์ สติปัญญา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และสังคมของผู้เรียน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14" name="ชื่อเรื่องรอง 2"/>
          <p:cNvSpPr txBox="1">
            <a:spLocks/>
          </p:cNvSpPr>
          <p:nvPr/>
        </p:nvSpPr>
        <p:spPr>
          <a:xfrm>
            <a:off x="1573064" y="5488384"/>
            <a:ext cx="7038528" cy="579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908720"/>
            <a:ext cx="7467600" cy="556523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3.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มีทำนอง จังหวะเหมาะสมกับวัยของ </a:t>
            </a:r>
          </a:p>
          <a:p>
            <a:pPr lvl="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  ผู้เรียน</a:t>
            </a:r>
          </a:p>
          <a:p>
            <a:pPr lvl="0">
              <a:buNone/>
            </a:pP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4.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มีความสอดคล้องเหมาะสมกับเนื้อหา หรือเรื่องราวที่กำลังจัดการเรียนรู้</a:t>
            </a:r>
          </a:p>
          <a:p>
            <a:pPr lvl="0">
              <a:buNone/>
            </a:pP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5.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เนื้อเพลงต้องส่งเสริมการเรียนรู้ที่ดีให้แก่ผู้เรียน</a:t>
            </a: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907704" y="692696"/>
            <a:ext cx="6336704" cy="7920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907704" y="814558"/>
            <a:ext cx="6264696" cy="598218"/>
          </a:xfrm>
        </p:spPr>
        <p:txBody>
          <a:bodyPr>
            <a:noAutofit/>
          </a:bodyPr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กิจกรรมการเรียนรู้จากบทเพลง</a:t>
            </a:r>
            <a:endParaRPr lang="th-TH" sz="3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65920" y="1985392"/>
            <a:ext cx="7326560" cy="5795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  <a:sym typeface="Wingdings"/>
              </a:rPr>
              <a:t>1. </a:t>
            </a:r>
            <a:r>
              <a:rPr lang="th-TH" sz="32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  <a:sym typeface="Wingdings"/>
              </a:rPr>
              <a:t>ให้ผู้เรียนร้องเพลงหมู่หรือเดี่ยวเพื่อฝึกทักษะการออกเสียง</a:t>
            </a:r>
            <a:endParaRPr lang="th-TH" sz="3200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1565920" y="2705472"/>
            <a:ext cx="8046640" cy="579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"/>
              </a:rPr>
              <a:t>2. </a:t>
            </a:r>
            <a:r>
              <a:rPr kumimoji="0" lang="th-TH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"/>
              </a:rPr>
              <a:t>ให้ผู้เรียน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"/>
              </a:rPr>
              <a:t>ศึกษาความหมายของคำศัพท์ที่น่าสนใจในเนื้อเพลง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9" name="ชื่อเรื่องรอง 2"/>
          <p:cNvSpPr txBox="1">
            <a:spLocks/>
          </p:cNvSpPr>
          <p:nvPr/>
        </p:nvSpPr>
        <p:spPr>
          <a:xfrm>
            <a:off x="1573064" y="3425552"/>
            <a:ext cx="7038528" cy="579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"/>
              </a:rPr>
              <a:t>   3.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"/>
              </a:rPr>
              <a:t>ให้ผู้เรียนคิดท่าทางประกอบบทเพลง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0" name="ชื่อเรื่องรอง 2"/>
          <p:cNvSpPr txBox="1">
            <a:spLocks/>
          </p:cNvSpPr>
          <p:nvPr/>
        </p:nvSpPr>
        <p:spPr>
          <a:xfrm>
            <a:off x="1691680" y="4293096"/>
            <a:ext cx="7038528" cy="579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"/>
              </a:rPr>
              <a:t>  4.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"/>
              </a:rPr>
              <a:t>ให้ผู้เรียนวิเคราะห์เนื้อหาหรือแนวคิดที่ได้จากบทเพลง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4" name="ชื่อเรื่องรอง 2"/>
          <p:cNvSpPr txBox="1">
            <a:spLocks/>
          </p:cNvSpPr>
          <p:nvPr/>
        </p:nvSpPr>
        <p:spPr>
          <a:xfrm>
            <a:off x="1691680" y="5085184"/>
            <a:ext cx="7038528" cy="579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"/>
              </a:rPr>
              <a:t>  5.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lyUPC" pitchFamily="34" charset="-34"/>
                <a:cs typeface="LilyUPC" pitchFamily="34" charset="-34"/>
                <a:sym typeface="Wingdings"/>
              </a:rPr>
              <a:t>แต่งเรื่องหรือนิทานให้สอดคล้องกับบทเพลง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12" name="ชื่อเรื่องรอง 2"/>
          <p:cNvSpPr txBox="1">
            <a:spLocks/>
          </p:cNvSpPr>
          <p:nvPr/>
        </p:nvSpPr>
        <p:spPr>
          <a:xfrm>
            <a:off x="1691680" y="6021288"/>
            <a:ext cx="7038528" cy="579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  <a:sym typeface="Wingdings"/>
              </a:rPr>
              <a:t>ฯลฯ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อุดมสมบูรณ์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341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เฉลียง</vt:lpstr>
      <vt:lpstr>กิจกรรมการสอนโดยใช้ “เพลง”</vt:lpstr>
      <vt:lpstr>เพลง</vt:lpstr>
      <vt:lpstr>ประโยชน์ของบทเพลง</vt:lpstr>
      <vt:lpstr>Slide 4</vt:lpstr>
      <vt:lpstr>การใช้บทเพลงกับการจัดการเรียนรู้</vt:lpstr>
      <vt:lpstr>บทเพลงที่ผู้เรียนสนใจ</vt:lpstr>
      <vt:lpstr>การเลือกใช้บทเพลงในการจัด การเรียนรู้</vt:lpstr>
      <vt:lpstr>Slide 8</vt:lpstr>
      <vt:lpstr>กิจกรรมการเรียนรู้จากบทเพลง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กิจกรรมการสอนโดยใช้ “เพลง”</dc:title>
  <dc:creator>ooy</dc:creator>
  <cp:lastModifiedBy>Papu</cp:lastModifiedBy>
  <cp:revision>19</cp:revision>
  <dcterms:created xsi:type="dcterms:W3CDTF">2012-11-24T04:31:57Z</dcterms:created>
  <dcterms:modified xsi:type="dcterms:W3CDTF">2012-12-29T01:45:34Z</dcterms:modified>
</cp:coreProperties>
</file>