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</p:sldIdLst>
  <p:sldSz cx="9144000" cy="6858000" type="screen4x3"/>
  <p:notesSz cx="6858000" cy="994568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66CCFF"/>
    <a:srgbClr val="CCFF66"/>
    <a:srgbClr val="FFCCCC"/>
    <a:srgbClr val="99FFCC"/>
    <a:srgbClr val="00009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43880-A229-47B7-A874-94E0C698D8D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B99B0-2522-447F-B6B3-B504707272D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CA06B-F7CC-4E58-AA28-14CD08488AC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17F9EB-3563-4AB0-9108-AE3EE1835CF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9C7C3C-CFBB-460B-AFE9-69A8EFF579A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E5F9B-C45D-4112-ABF7-5C5A9FE6E8D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5068D-A129-4C53-91BF-7833E72E7CB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4AD73-4CFF-4CC3-A302-3DD57A6BBA9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46EA1-8FA8-4ADA-A3F2-ACACBB7CB6D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A8A43-7F1C-4992-921C-826F45E664E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6A281-7EF4-4E5E-94E2-FC6CDED9582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E19A7-F933-4F3B-92C9-CFE8CA93EFF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EED99-4BF0-4E8F-892A-91741DB8704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25DE3C-A6C7-48B1-B7B9-A67C9B98CB2E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search.yahoo.com/search/images/view?back=http://images.search.yahoo.com/search/images?p=cartoon+flower&amp;ei=UTF-8&amp;x=wrt&amp;w=177&amp;h=234&amp;imgurl=media.nasaexplores.com/lessons/02-054/images/flower1.jpg&amp;rurl=http://www.nasaexplores.com/show_912_student_st.php?id=021220143034&amp;size=32.0kB&amp;name=flower1.jpg&amp;p=cartoon+flower&amp;type=jpeg&amp;no=9&amp;tt=1,147&amp;oid=7e1ae5bb26a8b8ca&amp;ei=UTF-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04813"/>
            <a:ext cx="8208962" cy="936625"/>
          </a:xfrm>
          <a:solidFill>
            <a:srgbClr val="66CCFF"/>
          </a:solidFill>
        </p:spPr>
        <p:txBody>
          <a:bodyPr/>
          <a:lstStyle/>
          <a:p>
            <a:r>
              <a:rPr lang="th-TH" sz="4800" b="1"/>
              <a:t>แนวคิดจากกิจกรรมเลือกสัตว์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484313"/>
            <a:ext cx="8424862" cy="5113337"/>
          </a:xfrm>
        </p:spPr>
        <p:txBody>
          <a:bodyPr/>
          <a:lstStyle/>
          <a:p>
            <a:pPr algn="l"/>
            <a:r>
              <a:rPr lang="th-TH"/>
              <a:t> </a:t>
            </a:r>
            <a:r>
              <a:rPr lang="th-TH" sz="4400" b="1"/>
              <a:t>-</a:t>
            </a:r>
            <a:r>
              <a:rPr lang="th-TH"/>
              <a:t>  </a:t>
            </a:r>
            <a:r>
              <a:rPr lang="th-TH" sz="4400" b="1"/>
              <a:t>ถ้ามีโอกาสคนจะเลือกสิ่งที่ตนต้องการมากที่สุด</a:t>
            </a:r>
          </a:p>
          <a:p>
            <a:pPr algn="l"/>
            <a:r>
              <a:rPr lang="th-TH" sz="4400" b="1"/>
              <a:t> -  ในชีวิตจริงคนเรามีทั้งความสมหวังและไม่สมหวัง</a:t>
            </a:r>
          </a:p>
          <a:p>
            <a:pPr algn="l"/>
            <a:r>
              <a:rPr lang="th-TH" sz="4400" b="1"/>
              <a:t> -  สิ่งที่มีความดีงามน้อยมักจะถูกเลือกเป็นสิ่งสุดท้าย</a:t>
            </a:r>
          </a:p>
          <a:p>
            <a:pPr algn="l"/>
            <a:r>
              <a:rPr lang="th-TH" sz="4400" b="1"/>
              <a:t> -  พยายามมองหาความดีงามของสิ่งที่เรามีอยู่</a:t>
            </a:r>
          </a:p>
          <a:p>
            <a:pPr algn="l"/>
            <a:r>
              <a:rPr lang="th-TH" sz="4400" b="1"/>
              <a:t> -  ทุกสิ่งมีความดีงามในตัวของมันเอง</a:t>
            </a:r>
          </a:p>
          <a:p>
            <a:pPr algn="l"/>
            <a:r>
              <a:rPr lang="th-TH" sz="4400" b="1"/>
              <a:t> -  มนุษย์มีความชอบและความต้องการไม่เหมือนกัน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sz="4400" b="1"/>
              <a:t>     เป็นวิธีการจัดการเรียนรู้ที่ผู้ให้ความรู้ได้วางแผนกิจกรรม และให้ผู้เรียนปฏิบัติกิจกรรมตามขั้นตอน ที่ผู้ให้ความรู้กำหนด เพื่อให้ได้ประสบการณ์ตรงจากการปฏิบัติจริงแล้วเกิดแนวคิดและได้รับความรู้จากผลการปฏิบัตินั้น</a:t>
            </a:r>
          </a:p>
          <a:p>
            <a:pPr>
              <a:buFontTx/>
              <a:buNone/>
            </a:pPr>
            <a:endParaRPr lang="th-TH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FF66"/>
          </a:solidFill>
          <a:ln/>
        </p:spPr>
        <p:txBody>
          <a:bodyPr/>
          <a:lstStyle/>
          <a:p>
            <a:r>
              <a:rPr lang="th-TH" b="1"/>
              <a:t>การจัดประสบการณ์ที่มีเป้าหมาย</a:t>
            </a:r>
            <a:r>
              <a:rPr lang="en-US" b="1"/>
              <a:t/>
            </a:r>
            <a:br>
              <a:rPr lang="en-US" b="1"/>
            </a:br>
            <a:r>
              <a:rPr lang="en-US" sz="3200" b="1"/>
              <a:t>(Structured  Experiences)</a:t>
            </a:r>
            <a:endParaRPr lang="th-TH" sz="3200" b="1"/>
          </a:p>
        </p:txBody>
      </p:sp>
      <p:pic>
        <p:nvPicPr>
          <p:cNvPr id="4101" name="Picture 5" descr="p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508500"/>
            <a:ext cx="1828800" cy="173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>
                <a:solidFill>
                  <a:srgbClr val="008000"/>
                </a:solidFill>
              </a:rPr>
              <a:t>กระบวนการเรียนรู้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569325" cy="4997450"/>
          </a:xfrm>
        </p:spPr>
        <p:txBody>
          <a:bodyPr/>
          <a:lstStyle/>
          <a:p>
            <a:pPr algn="ctr">
              <a:buFontTx/>
              <a:buNone/>
            </a:pPr>
            <a:r>
              <a:rPr lang="th-TH" sz="4400" b="1" dirty="0"/>
              <a:t>ประสบการณ์รูปธรรม</a:t>
            </a:r>
          </a:p>
          <a:p>
            <a:pPr algn="ctr">
              <a:buFontTx/>
              <a:buNone/>
            </a:pPr>
            <a:r>
              <a:rPr lang="en-US" sz="2400" b="1" dirty="0"/>
              <a:t>(Concrete  Experience)</a:t>
            </a:r>
          </a:p>
          <a:p>
            <a:pPr>
              <a:buFontTx/>
              <a:buNone/>
            </a:pPr>
            <a:r>
              <a:rPr lang="th-TH" sz="4400" b="1" dirty="0"/>
              <a:t>การนำไปใช้</a:t>
            </a:r>
            <a:r>
              <a:rPr lang="th-TH" sz="4000" b="1" dirty="0"/>
              <a:t>                         </a:t>
            </a:r>
            <a:r>
              <a:rPr lang="th-TH" sz="4000" b="1" dirty="0" smtClean="0"/>
              <a:t>           </a:t>
            </a:r>
            <a:r>
              <a:rPr lang="th-TH" sz="4400" b="1" dirty="0" smtClean="0"/>
              <a:t>การ</a:t>
            </a:r>
            <a:r>
              <a:rPr lang="th-TH" sz="4400" b="1" dirty="0"/>
              <a:t>สะท้อนแนวคิด</a:t>
            </a:r>
          </a:p>
          <a:p>
            <a:pPr>
              <a:buFontTx/>
              <a:buNone/>
            </a:pPr>
            <a:r>
              <a:rPr lang="en-US" sz="2400" b="1" dirty="0"/>
              <a:t>(Active Experimentation)              (Reflective  Observation)</a:t>
            </a:r>
          </a:p>
          <a:p>
            <a:pPr>
              <a:buFontTx/>
              <a:buNone/>
            </a:pPr>
            <a:endParaRPr lang="en-US" sz="2400" b="1" dirty="0"/>
          </a:p>
          <a:p>
            <a:pPr algn="ctr">
              <a:buFontTx/>
              <a:buNone/>
            </a:pPr>
            <a:endParaRPr lang="en-US" sz="2400" b="1" dirty="0"/>
          </a:p>
          <a:p>
            <a:pPr algn="ctr">
              <a:buFontTx/>
              <a:buNone/>
            </a:pPr>
            <a:r>
              <a:rPr lang="th-TH" sz="4400" b="1" dirty="0"/>
              <a:t>การสรุปเป็นทฤษฎี</a:t>
            </a:r>
          </a:p>
          <a:p>
            <a:pPr algn="ctr">
              <a:buFontTx/>
              <a:buNone/>
            </a:pPr>
            <a:r>
              <a:rPr lang="en-US" sz="2400" b="1" dirty="0"/>
              <a:t>(Abstract  Conceptualization)</a:t>
            </a:r>
          </a:p>
          <a:p>
            <a:pPr>
              <a:buFontTx/>
              <a:buNone/>
            </a:pPr>
            <a:endParaRPr lang="th-TH" dirty="0"/>
          </a:p>
        </p:txBody>
      </p:sp>
      <p:pic>
        <p:nvPicPr>
          <p:cNvPr id="5124" name="Picture 4" descr="BD14997_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2484438" y="1052513"/>
            <a:ext cx="4191000" cy="381000"/>
          </a:xfrm>
          <a:prstGeom prst="rect">
            <a:avLst/>
          </a:prstGeom>
          <a:noFill/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3995936" y="2924944"/>
            <a:ext cx="1066800" cy="1143000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rgbClr val="CC0099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282700"/>
          </a:xfrm>
        </p:spPr>
        <p:txBody>
          <a:bodyPr/>
          <a:lstStyle/>
          <a:p>
            <a:r>
              <a:rPr lang="th-TH" sz="4800" b="1">
                <a:solidFill>
                  <a:srgbClr val="000099"/>
                </a:solidFill>
              </a:rPr>
              <a:t>กระบวนการเรียนรู้จาก</a:t>
            </a:r>
            <a:br>
              <a:rPr lang="th-TH" sz="4800" b="1">
                <a:solidFill>
                  <a:srgbClr val="000099"/>
                </a:solidFill>
              </a:rPr>
            </a:br>
            <a:r>
              <a:rPr lang="th-TH" sz="4800" b="1">
                <a:solidFill>
                  <a:srgbClr val="000099"/>
                </a:solidFill>
              </a:rPr>
              <a:t>ประสบการณ์ที่มีเป้าหมาย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50688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h-TH" sz="3600" b="1"/>
              <a:t>   1. </a:t>
            </a:r>
            <a:r>
              <a:rPr lang="th-TH" sz="4000" b="1"/>
              <a:t>การเรียนรู้จากประสบการณ์รูปธรรม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/>
              <a:t>     </a:t>
            </a:r>
            <a:r>
              <a:rPr lang="en-US" b="1"/>
              <a:t>(Concrete  Experiences)</a:t>
            </a:r>
            <a:endParaRPr lang="th-TH" b="1"/>
          </a:p>
          <a:p>
            <a:pPr>
              <a:lnSpc>
                <a:spcPct val="80000"/>
              </a:lnSpc>
              <a:buFontTx/>
              <a:buNone/>
            </a:pPr>
            <a:r>
              <a:rPr lang="th-TH" sz="3600"/>
              <a:t>   </a:t>
            </a:r>
            <a:r>
              <a:rPr lang="th-TH" sz="3600" b="1"/>
              <a:t>2. </a:t>
            </a:r>
            <a:r>
              <a:rPr lang="th-TH" sz="4000" b="1"/>
              <a:t>การสะท้อนแนวคิด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/>
              <a:t>     </a:t>
            </a:r>
            <a:r>
              <a:rPr lang="en-US" b="1"/>
              <a:t>(Reflective  Observation)</a:t>
            </a:r>
            <a:endParaRPr lang="th-TH" b="1"/>
          </a:p>
          <a:p>
            <a:pPr>
              <a:lnSpc>
                <a:spcPct val="80000"/>
              </a:lnSpc>
              <a:buFontTx/>
              <a:buNone/>
            </a:pPr>
            <a:r>
              <a:rPr lang="th-TH" sz="3600"/>
              <a:t>   </a:t>
            </a:r>
            <a:r>
              <a:rPr lang="th-TH" sz="3600" b="1"/>
              <a:t>3. </a:t>
            </a:r>
            <a:r>
              <a:rPr lang="th-TH" sz="4000" b="1"/>
              <a:t>การสรุปเป็นทฤษฎีและหลักการ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/>
              <a:t>     </a:t>
            </a:r>
            <a:r>
              <a:rPr lang="en-US" b="1">
                <a:cs typeface="Browallia New" pitchFamily="34" charset="-34"/>
              </a:rPr>
              <a:t>(Abstract  Conceptualization)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/>
              <a:t>  </a:t>
            </a:r>
            <a:r>
              <a:rPr lang="th-TH" sz="3600"/>
              <a:t> </a:t>
            </a:r>
            <a:r>
              <a:rPr lang="th-TH" sz="3600" b="1"/>
              <a:t>4. </a:t>
            </a:r>
            <a:r>
              <a:rPr lang="th-TH" sz="4000" b="1"/>
              <a:t>การนำไปใช้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/>
              <a:t>     </a:t>
            </a:r>
            <a:r>
              <a:rPr lang="en-US" b="1"/>
              <a:t>(Active  Experimentation)</a:t>
            </a:r>
            <a:r>
              <a:rPr lang="en-US" sz="3600"/>
              <a:t>  </a:t>
            </a:r>
            <a:r>
              <a:rPr lang="th-TH" sz="3600"/>
              <a:t> </a:t>
            </a:r>
            <a:r>
              <a:rPr lang="en-US" sz="3600"/>
              <a:t> </a:t>
            </a:r>
            <a:r>
              <a:rPr lang="th-TH" sz="360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3600"/>
              <a:t>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th-TH" sz="3600"/>
          </a:p>
        </p:txBody>
      </p:sp>
      <p:pic>
        <p:nvPicPr>
          <p:cNvPr id="6148" name="Picture 4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700" y="4365625"/>
            <a:ext cx="1323975" cy="1944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99"/>
          </a:solidFill>
        </p:spPr>
        <p:txBody>
          <a:bodyPr/>
          <a:lstStyle/>
          <a:p>
            <a:pPr algn="l"/>
            <a:r>
              <a:rPr lang="th-TH" b="1">
                <a:solidFill>
                  <a:srgbClr val="800080"/>
                </a:solidFill>
              </a:rPr>
              <a:t>ขั้นตอนการจัดประสบการณ์ที่มีเป้าหมาย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9974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th-TH" sz="4400" b="1" dirty="0"/>
              <a:t>1. ประสบการณ์ที่เป็นรูปธรรม</a:t>
            </a:r>
          </a:p>
          <a:p>
            <a:pPr marL="609600" indent="-609600">
              <a:buFontTx/>
              <a:buNone/>
            </a:pPr>
            <a:r>
              <a:rPr lang="th-TH" sz="4400" b="1" dirty="0"/>
              <a:t>   -  </a:t>
            </a:r>
            <a:r>
              <a:rPr lang="th-TH" sz="4400" b="1" dirty="0" smtClean="0"/>
              <a:t>ให้ผู้เรียนเลือก</a:t>
            </a:r>
            <a:r>
              <a:rPr lang="th-TH" sz="4400" b="1" dirty="0"/>
              <a:t>ชื่อสัตว์ที่ชอบและตระหนักในความ ดีของมันและเขียนชื่อของตนท้ายชื่อสัตว์ที่ตนเลือก</a:t>
            </a:r>
          </a:p>
          <a:p>
            <a:pPr marL="609600" indent="-609600">
              <a:buFontTx/>
              <a:buNone/>
            </a:pPr>
            <a:r>
              <a:rPr lang="th-TH" sz="4400" b="1" dirty="0"/>
              <a:t>2. สะท้อนแนวคิด</a:t>
            </a:r>
          </a:p>
          <a:p>
            <a:pPr marL="609600" indent="-609600">
              <a:buFontTx/>
              <a:buNone/>
            </a:pPr>
            <a:r>
              <a:rPr lang="th-TH" sz="4400" b="1" dirty="0"/>
              <a:t>   -  </a:t>
            </a:r>
            <a:r>
              <a:rPr lang="th-TH" sz="4400" b="1" dirty="0" smtClean="0"/>
              <a:t>ให้</a:t>
            </a:r>
            <a:r>
              <a:rPr lang="th-TH" sz="4400" b="1" dirty="0" smtClean="0"/>
              <a:t>ผู้เรียนแสดง</a:t>
            </a:r>
            <a:r>
              <a:rPr lang="th-TH" sz="4400" b="1" dirty="0"/>
              <a:t>ความคิดเห็นว่าทำไมจึงเลือกสัตว์</a:t>
            </a:r>
          </a:p>
          <a:p>
            <a:pPr marL="609600" indent="-609600">
              <a:buFontTx/>
              <a:buNone/>
            </a:pPr>
            <a:r>
              <a:rPr lang="th-TH" sz="4400" b="1" dirty="0"/>
              <a:t>      ชนิดนั้น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400675"/>
          </a:xfrm>
        </p:spPr>
        <p:txBody>
          <a:bodyPr/>
          <a:lstStyle/>
          <a:p>
            <a:pPr>
              <a:buFontTx/>
              <a:buNone/>
            </a:pPr>
            <a:r>
              <a:rPr lang="th-TH" sz="4400" b="1" dirty="0"/>
              <a:t>3. สรุปเป็นทฤษฎี/หลักการ</a:t>
            </a:r>
          </a:p>
          <a:p>
            <a:pPr>
              <a:buFontTx/>
              <a:buNone/>
            </a:pPr>
            <a:r>
              <a:rPr lang="th-TH" sz="4400" b="1" dirty="0"/>
              <a:t>   -  </a:t>
            </a:r>
            <a:r>
              <a:rPr lang="th-TH" sz="4400" b="1" dirty="0" smtClean="0"/>
              <a:t>ให้ผู้เรียนช่วยกัน</a:t>
            </a:r>
            <a:r>
              <a:rPr lang="th-TH" sz="4400" b="1" dirty="0"/>
              <a:t>คิดว่ากิจกรรมนั้น  ทำให้เกิด  </a:t>
            </a:r>
          </a:p>
          <a:p>
            <a:pPr>
              <a:buFontTx/>
              <a:buNone/>
            </a:pPr>
            <a:r>
              <a:rPr lang="th-TH" sz="4400" b="1" dirty="0"/>
              <a:t>      ข้อคิดอะไรบ้าง  </a:t>
            </a:r>
            <a:r>
              <a:rPr lang="th-TH" sz="4400" b="1" dirty="0" smtClean="0"/>
              <a:t>ผู้ให้ความรู้</a:t>
            </a:r>
            <a:r>
              <a:rPr lang="th-TH" sz="4400" b="1" dirty="0" smtClean="0"/>
              <a:t>ช่วย</a:t>
            </a:r>
            <a:r>
              <a:rPr lang="th-TH" sz="4400" b="1" dirty="0"/>
              <a:t>เสริมเติมเต็ม</a:t>
            </a:r>
          </a:p>
          <a:p>
            <a:pPr>
              <a:buFontTx/>
              <a:buNone/>
            </a:pPr>
            <a:r>
              <a:rPr lang="th-TH" sz="4400" b="1" dirty="0"/>
              <a:t>4. การนำไปใช้</a:t>
            </a:r>
          </a:p>
          <a:p>
            <a:pPr>
              <a:buFontTx/>
              <a:buNone/>
            </a:pPr>
            <a:r>
              <a:rPr lang="th-TH" sz="4400" b="1" dirty="0"/>
              <a:t>   - </a:t>
            </a:r>
            <a:r>
              <a:rPr lang="th-TH" sz="4400" b="1" dirty="0" smtClean="0"/>
              <a:t>ให้ผู้เรียนแสดง</a:t>
            </a:r>
            <a:r>
              <a:rPr lang="th-TH" sz="4400" b="1" dirty="0"/>
              <a:t>ความคิดเห็นว่ากิจกรรมนี้ให้</a:t>
            </a:r>
          </a:p>
          <a:p>
            <a:pPr>
              <a:buFontTx/>
              <a:buNone/>
            </a:pPr>
            <a:r>
              <a:rPr lang="th-TH" sz="4400" b="1" dirty="0"/>
              <a:t>     ประโยชน์อย่างไรบ้าง </a:t>
            </a:r>
            <a:r>
              <a:rPr lang="en-US" sz="4400" b="1" dirty="0"/>
              <a:t>?</a:t>
            </a:r>
            <a:endParaRPr lang="th-TH" sz="4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/>
          <a:lstStyle/>
          <a:p>
            <a:r>
              <a:rPr lang="th-TH" b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คำถามเพื่อสะท้อนแนวคิด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th-TH" sz="4400" b="1"/>
              <a:t>ท่านเกิดความรู้สึกอย่างไรในการทำกิจกรรมนี้</a:t>
            </a:r>
          </a:p>
          <a:p>
            <a:pPr>
              <a:buFontTx/>
              <a:buChar char="-"/>
            </a:pPr>
            <a:r>
              <a:rPr lang="th-TH" sz="4400" b="1"/>
              <a:t>กิจกรรมนี้ทำให้ท่านเกิดแนวคิดอย่างไร</a:t>
            </a:r>
          </a:p>
          <a:p>
            <a:pPr>
              <a:buFontTx/>
              <a:buChar char="-"/>
            </a:pPr>
            <a:r>
              <a:rPr lang="th-TH" sz="4400" b="1"/>
              <a:t>ทำไมผลของกิจกรรมจึงเป็นเช่นนั้น ๆ</a:t>
            </a:r>
          </a:p>
          <a:p>
            <a:pPr>
              <a:buFontTx/>
              <a:buChar char="-"/>
            </a:pPr>
            <a:r>
              <a:rPr lang="th-TH" sz="4400" b="1"/>
              <a:t>ทำไมผู้ปฏิบัติจึงทำเช่นนั้น</a:t>
            </a:r>
          </a:p>
          <a:p>
            <a:pPr>
              <a:buFontTx/>
              <a:buChar char="-"/>
            </a:pPr>
            <a:r>
              <a:rPr lang="th-TH" sz="4400" b="1"/>
              <a:t>ทำไมผู้ปฏิบัติบางคนจึงไม่ทำเช่นนั้น</a:t>
            </a:r>
          </a:p>
          <a:p>
            <a:pPr algn="ctr">
              <a:buFontTx/>
              <a:buNone/>
            </a:pPr>
            <a:r>
              <a:rPr lang="th-TH" sz="4400" b="1"/>
              <a:t>ฯลฯ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>
                <a:solidFill>
                  <a:srgbClr val="CC6600"/>
                </a:solidFill>
                <a:cs typeface="AngsanaUPC" pitchFamily="18" charset="-34"/>
              </a:rPr>
              <a:t>การจัดประสบการณ์ที่มีเป้าหมาย</a:t>
            </a:r>
            <a:br>
              <a:rPr lang="th-TH" b="1">
                <a:solidFill>
                  <a:srgbClr val="CC6600"/>
                </a:solidFill>
                <a:cs typeface="AngsanaUPC" pitchFamily="18" charset="-34"/>
              </a:rPr>
            </a:br>
            <a:r>
              <a:rPr lang="en-US" b="1">
                <a:solidFill>
                  <a:srgbClr val="CC6600"/>
                </a:solidFill>
                <a:latin typeface="Browallia New" pitchFamily="34" charset="-34"/>
                <a:cs typeface="Browallia New" pitchFamily="34" charset="-34"/>
              </a:rPr>
              <a:t>(Structured  Experiences)</a:t>
            </a:r>
            <a:endParaRPr lang="th-TH" b="1">
              <a:solidFill>
                <a:srgbClr val="CC66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4852988"/>
          </a:xfrm>
        </p:spPr>
        <p:txBody>
          <a:bodyPr/>
          <a:lstStyle/>
          <a:p>
            <a:pPr>
              <a:buFontTx/>
              <a:buNone/>
            </a:pPr>
            <a:r>
              <a:rPr lang="th-TH" sz="4400" b="1" dirty="0">
                <a:cs typeface="AngsanaUPC" pitchFamily="18" charset="-34"/>
              </a:rPr>
              <a:t>เป็นกิจกรรมเพื่อพัฒนาการ</a:t>
            </a:r>
            <a:r>
              <a:rPr lang="th-TH" sz="4400" b="1" dirty="0" smtClean="0">
                <a:cs typeface="AngsanaUPC" pitchFamily="18" charset="-34"/>
              </a:rPr>
              <a:t>เรียนรู้ของ</a:t>
            </a:r>
            <a:r>
              <a:rPr lang="th-TH" sz="4400" b="1" dirty="0">
                <a:cs typeface="AngsanaUPC" pitchFamily="18" charset="-34"/>
              </a:rPr>
              <a:t>ผู้เรียนโดย</a:t>
            </a:r>
            <a:r>
              <a:rPr lang="en-US" sz="4400" b="1" dirty="0">
                <a:cs typeface="AngsanaUPC" pitchFamily="18" charset="-34"/>
              </a:rPr>
              <a:t>:</a:t>
            </a:r>
            <a:endParaRPr lang="th-TH" sz="4400" b="1" dirty="0">
              <a:cs typeface="AngsanaUPC" pitchFamily="18" charset="-34"/>
            </a:endParaRPr>
          </a:p>
          <a:p>
            <a:pPr>
              <a:buFontTx/>
              <a:buNone/>
            </a:pPr>
            <a:r>
              <a:rPr lang="th-TH" dirty="0">
                <a:cs typeface="AngsanaUPC" pitchFamily="18" charset="-34"/>
              </a:rPr>
              <a:t>       </a:t>
            </a:r>
            <a:r>
              <a:rPr lang="th-TH" dirty="0" smtClean="0">
                <a:cs typeface="AngsanaUPC" pitchFamily="18" charset="-34"/>
              </a:rPr>
              <a:t>  </a:t>
            </a:r>
            <a:r>
              <a:rPr lang="th-TH" sz="4400" b="1" dirty="0" smtClean="0">
                <a:cs typeface="AngsanaUPC" pitchFamily="18" charset="-34"/>
              </a:rPr>
              <a:t>ผู้ให้ความรู้วางแผน</a:t>
            </a:r>
            <a:r>
              <a:rPr lang="th-TH" sz="4400" b="1" dirty="0">
                <a:cs typeface="AngsanaUPC" pitchFamily="18" charset="-34"/>
              </a:rPr>
              <a:t>กิจกรรม</a:t>
            </a:r>
          </a:p>
          <a:p>
            <a:pPr>
              <a:buFontTx/>
              <a:buNone/>
            </a:pPr>
            <a:r>
              <a:rPr lang="th-TH" sz="4400" b="1" dirty="0">
                <a:cs typeface="AngsanaUPC" pitchFamily="18" charset="-34"/>
              </a:rPr>
              <a:t>     </a:t>
            </a:r>
            <a:r>
              <a:rPr lang="th-TH" sz="4400" b="1" dirty="0" smtClean="0">
                <a:cs typeface="AngsanaUPC" pitchFamily="18" charset="-34"/>
              </a:rPr>
              <a:t>  ผู้เรียน</a:t>
            </a:r>
            <a:r>
              <a:rPr lang="th-TH" sz="4400" b="1" dirty="0">
                <a:cs typeface="AngsanaUPC" pitchFamily="18" charset="-34"/>
              </a:rPr>
              <a:t>ทำกิจกรรมตามขั้นตอน</a:t>
            </a:r>
          </a:p>
          <a:p>
            <a:pPr>
              <a:buFontTx/>
              <a:buNone/>
            </a:pPr>
            <a:r>
              <a:rPr lang="th-TH" sz="4400" b="1" dirty="0">
                <a:cs typeface="AngsanaUPC" pitchFamily="18" charset="-34"/>
              </a:rPr>
              <a:t>     </a:t>
            </a:r>
            <a:r>
              <a:rPr lang="th-TH" sz="4400" b="1" dirty="0" smtClean="0">
                <a:cs typeface="AngsanaUPC" pitchFamily="18" charset="-34"/>
              </a:rPr>
              <a:t>  </a:t>
            </a:r>
            <a:r>
              <a:rPr lang="th-TH" sz="4400" b="1" dirty="0" smtClean="0">
                <a:cs typeface="AngsanaUPC" pitchFamily="18" charset="-34"/>
              </a:rPr>
              <a:t>ผู้ให้ความรู้เป็น</a:t>
            </a:r>
            <a:r>
              <a:rPr lang="th-TH" sz="4400" b="1" dirty="0">
                <a:cs typeface="AngsanaUPC" pitchFamily="18" charset="-34"/>
              </a:rPr>
              <a:t>ผู้อำนวยความสะดวก</a:t>
            </a:r>
          </a:p>
          <a:p>
            <a:pPr>
              <a:buFontTx/>
              <a:buNone/>
            </a:pPr>
            <a:r>
              <a:rPr lang="th-TH" sz="4400" b="1" dirty="0">
                <a:cs typeface="AngsanaUPC" pitchFamily="18" charset="-34"/>
              </a:rPr>
              <a:t>     </a:t>
            </a:r>
            <a:r>
              <a:rPr lang="th-TH" sz="4400" b="1" dirty="0" smtClean="0">
                <a:cs typeface="AngsanaUPC" pitchFamily="18" charset="-34"/>
              </a:rPr>
              <a:t>  ผู้เรียน</a:t>
            </a:r>
            <a:r>
              <a:rPr lang="th-TH" sz="4400" b="1" dirty="0">
                <a:cs typeface="AngsanaUPC" pitchFamily="18" charset="-34"/>
              </a:rPr>
              <a:t>เกิดการเรียนรู้และสรุปเป็น</a:t>
            </a:r>
          </a:p>
          <a:p>
            <a:pPr>
              <a:buFontTx/>
              <a:buNone/>
            </a:pPr>
            <a:r>
              <a:rPr lang="th-TH" sz="4400" b="1" dirty="0">
                <a:cs typeface="AngsanaUPC" pitchFamily="18" charset="-34"/>
              </a:rPr>
              <a:t> </a:t>
            </a:r>
            <a:r>
              <a:rPr lang="th-TH" sz="4400" b="1" dirty="0" smtClean="0">
                <a:cs typeface="AngsanaUPC" pitchFamily="18" charset="-34"/>
              </a:rPr>
              <a:t>      </a:t>
            </a:r>
            <a:r>
              <a:rPr lang="th-TH" sz="4400" b="1" dirty="0">
                <a:cs typeface="AngsanaUPC" pitchFamily="18" charset="-34"/>
              </a:rPr>
              <a:t>หลักการด้วยตนเอง</a:t>
            </a:r>
          </a:p>
          <a:p>
            <a:pPr>
              <a:buFontTx/>
              <a:buNone/>
            </a:pPr>
            <a:endParaRPr lang="th-TH" sz="4400" b="1" dirty="0"/>
          </a:p>
        </p:txBody>
      </p:sp>
      <p:pic>
        <p:nvPicPr>
          <p:cNvPr id="10244" name="Picture 4" descr="BD2129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708275"/>
            <a:ext cx="357188" cy="307975"/>
          </a:xfrm>
          <a:prstGeom prst="rect">
            <a:avLst/>
          </a:prstGeom>
          <a:noFill/>
        </p:spPr>
      </p:pic>
      <p:pic>
        <p:nvPicPr>
          <p:cNvPr id="10245" name="Picture 5" descr="BD2129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429000"/>
            <a:ext cx="357188" cy="307975"/>
          </a:xfrm>
          <a:prstGeom prst="rect">
            <a:avLst/>
          </a:prstGeom>
          <a:noFill/>
        </p:spPr>
      </p:pic>
      <p:pic>
        <p:nvPicPr>
          <p:cNvPr id="10246" name="Picture 6" descr="BD2129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292600"/>
            <a:ext cx="357188" cy="307975"/>
          </a:xfrm>
          <a:prstGeom prst="rect">
            <a:avLst/>
          </a:prstGeom>
          <a:noFill/>
        </p:spPr>
      </p:pic>
      <p:pic>
        <p:nvPicPr>
          <p:cNvPr id="10247" name="Picture 7" descr="BD2129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013325"/>
            <a:ext cx="357188" cy="307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>
                <a:solidFill>
                  <a:srgbClr val="CC00CC"/>
                </a:solidFill>
              </a:rPr>
              <a:t>กิจกรรมที่ใช้ในการจัด</a:t>
            </a:r>
            <a:br>
              <a:rPr lang="th-TH" sz="4800" b="1">
                <a:solidFill>
                  <a:srgbClr val="CC00CC"/>
                </a:solidFill>
              </a:rPr>
            </a:br>
            <a:r>
              <a:rPr lang="th-TH" sz="4800" b="1">
                <a:solidFill>
                  <a:srgbClr val="CC00CC"/>
                </a:solidFill>
              </a:rPr>
              <a:t>ประสบการณ์ที่มีเป้าหมาย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/>
              <a:t> 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42900" y="1628775"/>
            <a:ext cx="855027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h-TH" sz="2400" dirty="0"/>
              <a:t>       </a:t>
            </a:r>
            <a:r>
              <a:rPr lang="th-TH" sz="2400" dirty="0" smtClean="0"/>
              <a:t>    </a:t>
            </a:r>
            <a:r>
              <a:rPr lang="th-TH" sz="4000" b="1" dirty="0" smtClean="0"/>
              <a:t>งานส</a:t>
            </a:r>
            <a:r>
              <a:rPr lang="th-TH" sz="4000" b="1" dirty="0"/>
              <a:t>ร้างสรรค์ศิลปะ       </a:t>
            </a:r>
            <a:r>
              <a:rPr lang="th-TH" sz="4000" b="1" dirty="0" smtClean="0"/>
              <a:t>	    </a:t>
            </a:r>
            <a:r>
              <a:rPr lang="th-TH" sz="4000" b="1" dirty="0"/>
              <a:t>การแข่งขัน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h-TH" sz="4000" b="1" dirty="0"/>
              <a:t>     </a:t>
            </a:r>
            <a:r>
              <a:rPr lang="th-TH" sz="4000" b="1" dirty="0" smtClean="0"/>
              <a:t>  บท</a:t>
            </a:r>
            <a:r>
              <a:rPr lang="th-TH" sz="4000" b="1" dirty="0"/>
              <a:t>ละครสั้น                   </a:t>
            </a:r>
            <a:r>
              <a:rPr lang="th-TH" sz="4000" b="1" dirty="0" smtClean="0"/>
              <a:t>	    </a:t>
            </a:r>
            <a:r>
              <a:rPr lang="th-TH" sz="4000" b="1" dirty="0" smtClean="0"/>
              <a:t>การเจรจาต่อรอง </a:t>
            </a:r>
            <a:endParaRPr lang="th-TH" sz="40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h-TH" sz="4000" b="1" dirty="0"/>
              <a:t>     </a:t>
            </a:r>
            <a:r>
              <a:rPr lang="th-TH" sz="4000" b="1" dirty="0" smtClean="0"/>
              <a:t>  บทบาท</a:t>
            </a:r>
            <a:r>
              <a:rPr lang="th-TH" sz="4000" b="1" dirty="0"/>
              <a:t>สมมติ                 </a:t>
            </a:r>
            <a:r>
              <a:rPr lang="th-TH" sz="4000" b="1" dirty="0" smtClean="0"/>
              <a:t>	    เกม</a:t>
            </a:r>
            <a:endParaRPr lang="th-TH" sz="40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h-TH" sz="4000" b="1" dirty="0"/>
              <a:t>     </a:t>
            </a:r>
            <a:r>
              <a:rPr lang="th-TH" sz="4000" b="1" dirty="0" smtClean="0"/>
              <a:t>  การ</a:t>
            </a:r>
            <a:r>
              <a:rPr lang="th-TH" sz="4000" b="1" dirty="0"/>
              <a:t>แก้ปัญหา                  </a:t>
            </a:r>
            <a:r>
              <a:rPr lang="th-TH" sz="4000" b="1" dirty="0" smtClean="0"/>
              <a:t>	    การ</a:t>
            </a:r>
            <a:r>
              <a:rPr lang="th-TH" sz="4000" b="1" dirty="0"/>
              <a:t>เขียน                 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h-TH" sz="4000" b="1" dirty="0"/>
              <a:t>     </a:t>
            </a:r>
            <a:r>
              <a:rPr lang="th-TH" sz="4000" b="1" dirty="0" smtClean="0"/>
              <a:t>  การ</a:t>
            </a:r>
            <a:r>
              <a:rPr lang="th-TH" sz="4000" b="1" dirty="0"/>
              <a:t>วิเคราะห์ตนเอง            </a:t>
            </a:r>
            <a:r>
              <a:rPr lang="th-TH" sz="4000" b="1" dirty="0" smtClean="0"/>
              <a:t>	    กรณีศึกษา</a:t>
            </a:r>
            <a:endParaRPr lang="th-TH" sz="40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h-TH" sz="4000" b="1" dirty="0"/>
              <a:t>     </a:t>
            </a:r>
            <a:r>
              <a:rPr lang="th-TH" sz="4000" b="1" dirty="0" smtClean="0"/>
              <a:t>  ภาพ</a:t>
            </a:r>
            <a:r>
              <a:rPr lang="th-TH" sz="4000" b="1" dirty="0"/>
              <a:t>ที่เกิดขึ้นในใจ             </a:t>
            </a:r>
            <a:r>
              <a:rPr lang="th-TH" sz="4000" b="1" dirty="0" smtClean="0"/>
              <a:t>	    การ</a:t>
            </a:r>
            <a:r>
              <a:rPr lang="th-TH" sz="4000" b="1" dirty="0"/>
              <a:t>ให้เลือก ตัดสินใจ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h-TH" sz="4000" b="1" dirty="0"/>
              <a:t>     </a:t>
            </a:r>
            <a:r>
              <a:rPr lang="th-TH" sz="4000" b="1" dirty="0" smtClean="0"/>
              <a:t>  การ</a:t>
            </a:r>
            <a:r>
              <a:rPr lang="th-TH" sz="4000" b="1" dirty="0" smtClean="0"/>
              <a:t>สื่อสาร                                  สถานการณ์จำลอง </a:t>
            </a:r>
            <a:endParaRPr lang="th-TH" sz="4000" b="1" dirty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th-TH" sz="4000" b="1" dirty="0"/>
              <a:t>ฯลฯ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th-TH" sz="40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th-TH" sz="3600" b="1" dirty="0"/>
          </a:p>
        </p:txBody>
      </p:sp>
      <p:pic>
        <p:nvPicPr>
          <p:cNvPr id="22533" name="Picture 5" descr="BD14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773238"/>
            <a:ext cx="280987" cy="280987"/>
          </a:xfrm>
          <a:prstGeom prst="rect">
            <a:avLst/>
          </a:prstGeom>
          <a:noFill/>
        </p:spPr>
      </p:pic>
      <p:pic>
        <p:nvPicPr>
          <p:cNvPr id="22534" name="Picture 6" descr="BD14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573463"/>
            <a:ext cx="280987" cy="280987"/>
          </a:xfrm>
          <a:prstGeom prst="rect">
            <a:avLst/>
          </a:prstGeom>
          <a:noFill/>
        </p:spPr>
      </p:pic>
      <p:pic>
        <p:nvPicPr>
          <p:cNvPr id="22535" name="Picture 7" descr="BD14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72816"/>
            <a:ext cx="280987" cy="280988"/>
          </a:xfrm>
          <a:prstGeom prst="rect">
            <a:avLst/>
          </a:prstGeom>
          <a:noFill/>
        </p:spPr>
      </p:pic>
      <p:pic>
        <p:nvPicPr>
          <p:cNvPr id="22536" name="Picture 8" descr="BD14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573463"/>
            <a:ext cx="280987" cy="280987"/>
          </a:xfrm>
          <a:prstGeom prst="rect">
            <a:avLst/>
          </a:prstGeom>
          <a:noFill/>
        </p:spPr>
      </p:pic>
      <p:pic>
        <p:nvPicPr>
          <p:cNvPr id="22537" name="Picture 9" descr="BD14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5445125"/>
            <a:ext cx="280987" cy="280988"/>
          </a:xfrm>
          <a:prstGeom prst="rect">
            <a:avLst/>
          </a:prstGeom>
          <a:noFill/>
        </p:spPr>
      </p:pic>
      <p:pic>
        <p:nvPicPr>
          <p:cNvPr id="22538" name="Picture 10" descr="BD1479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797425"/>
            <a:ext cx="304800" cy="304800"/>
          </a:xfrm>
          <a:prstGeom prst="rect">
            <a:avLst/>
          </a:prstGeom>
          <a:noFill/>
        </p:spPr>
      </p:pic>
      <p:pic>
        <p:nvPicPr>
          <p:cNvPr id="22539" name="Picture 11" descr="BD1479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4797425"/>
            <a:ext cx="304800" cy="304800"/>
          </a:xfrm>
          <a:prstGeom prst="rect">
            <a:avLst/>
          </a:prstGeom>
          <a:noFill/>
        </p:spPr>
      </p:pic>
      <p:pic>
        <p:nvPicPr>
          <p:cNvPr id="22540" name="Picture 12" descr="BD1479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2349500"/>
            <a:ext cx="304800" cy="304800"/>
          </a:xfrm>
          <a:prstGeom prst="rect">
            <a:avLst/>
          </a:prstGeom>
          <a:noFill/>
        </p:spPr>
      </p:pic>
      <p:pic>
        <p:nvPicPr>
          <p:cNvPr id="22541" name="Picture 13" descr="BD1479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924175"/>
            <a:ext cx="304800" cy="304800"/>
          </a:xfrm>
          <a:prstGeom prst="rect">
            <a:avLst/>
          </a:prstGeom>
          <a:noFill/>
        </p:spPr>
      </p:pic>
      <p:pic>
        <p:nvPicPr>
          <p:cNvPr id="22542" name="Picture 14" descr="BD1479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2278063"/>
            <a:ext cx="327025" cy="327025"/>
          </a:xfrm>
          <a:prstGeom prst="rect">
            <a:avLst/>
          </a:prstGeom>
          <a:noFill/>
        </p:spPr>
      </p:pic>
      <p:pic>
        <p:nvPicPr>
          <p:cNvPr id="22543" name="Picture 15" descr="BD1479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4149725"/>
            <a:ext cx="327025" cy="327025"/>
          </a:xfrm>
          <a:prstGeom prst="rect">
            <a:avLst/>
          </a:prstGeom>
          <a:noFill/>
        </p:spPr>
      </p:pic>
      <p:pic>
        <p:nvPicPr>
          <p:cNvPr id="22544" name="Picture 16" descr="BD1479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4149725"/>
            <a:ext cx="327025" cy="327025"/>
          </a:xfrm>
          <a:prstGeom prst="rect">
            <a:avLst/>
          </a:prstGeom>
          <a:noFill/>
        </p:spPr>
      </p:pic>
      <p:pic>
        <p:nvPicPr>
          <p:cNvPr id="22545" name="Picture 17" descr="BD1479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2997200"/>
            <a:ext cx="328612" cy="328613"/>
          </a:xfrm>
          <a:prstGeom prst="rect">
            <a:avLst/>
          </a:prstGeom>
          <a:noFill/>
        </p:spPr>
      </p:pic>
      <p:pic>
        <p:nvPicPr>
          <p:cNvPr id="18" name="Picture 16" descr="BD1479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4324" y="5373216"/>
            <a:ext cx="327025" cy="32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421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การออกแบบเริ่มต้น</vt:lpstr>
      <vt:lpstr>แนวคิดจากกิจกรรมเลือกสัตว์</vt:lpstr>
      <vt:lpstr>การจัดประสบการณ์ที่มีเป้าหมาย (Structured  Experiences)</vt:lpstr>
      <vt:lpstr>กระบวนการเรียนรู้</vt:lpstr>
      <vt:lpstr>กระบวนการเรียนรู้จาก ประสบการณ์ที่มีเป้าหมาย</vt:lpstr>
      <vt:lpstr>ขั้นตอนการจัดประสบการณ์ที่มีเป้าหมาย</vt:lpstr>
      <vt:lpstr>Slide 6</vt:lpstr>
      <vt:lpstr>คำถามเพื่อสะท้อนแนวคิด</vt:lpstr>
      <vt:lpstr>การจัดประสบการณ์ที่มีเป้าหมาย (Structured  Experiences)</vt:lpstr>
      <vt:lpstr>กิจกรรมที่ใช้ในการจัด ประสบการณ์ที่มีเป้าหมาย</vt:lpstr>
    </vt:vector>
  </TitlesOfParts>
  <Company>TrueFasterOS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แนวคิดจากกิจกรรมเลือกสัตว์</dc:title>
  <dc:creator>TrueFasterUser</dc:creator>
  <cp:lastModifiedBy>Papu</cp:lastModifiedBy>
  <cp:revision>31</cp:revision>
  <dcterms:created xsi:type="dcterms:W3CDTF">2002-09-25T17:08:38Z</dcterms:created>
  <dcterms:modified xsi:type="dcterms:W3CDTF">2013-01-05T12:06:50Z</dcterms:modified>
</cp:coreProperties>
</file>