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8"/>
  </p:handout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458D52BF-9939-4EA4-BF46-B594DD207A00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4" y="9446678"/>
            <a:ext cx="2971800" cy="497284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83A1922D-7206-44D6-9C47-A435FFCD0FA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ชื่อเรื่อง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2" name="ชื่อเรื่องรอง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E152E-79F8-4270-8ABE-90CE62AAD197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20" name="ตัวยึดท้ายกระดา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145527-09AA-478C-8C48-E09533E77D9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วงรี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E152E-79F8-4270-8ABE-90CE62AAD197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145527-09AA-478C-8C48-E09533E77D9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E152E-79F8-4270-8ABE-90CE62AAD197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145527-09AA-478C-8C48-E09533E77D9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E152E-79F8-4270-8ABE-90CE62AAD197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145527-09AA-478C-8C48-E09533E77D9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E152E-79F8-4270-8ABE-90CE62AAD197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145527-09AA-478C-8C48-E09533E77D9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E152E-79F8-4270-8ABE-90CE62AAD197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145527-09AA-478C-8C48-E09533E77D9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E152E-79F8-4270-8ABE-90CE62AAD197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145527-09AA-478C-8C48-E09533E77D9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E152E-79F8-4270-8ABE-90CE62AAD197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145527-09AA-478C-8C48-E09533E77D9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E152E-79F8-4270-8ABE-90CE62AAD197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145527-09AA-478C-8C48-E09533E77D9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สี่เหลี่ยมผืนผ้า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E152E-79F8-4270-8ABE-90CE62AAD197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145527-09AA-478C-8C48-E09533E77D9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E152E-79F8-4270-8ABE-90CE62AAD197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145527-09AA-478C-8C48-E09533E77D9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9" name="แผนผังลำดับงาน: กระบวนการ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แผนผังลำดับงาน: กระบวนการ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วงกลม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โดนัท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ตัวยึดชื่อเรื่อง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ข้อความ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24" name="ตัวยึดวันที่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BAE152E-79F8-4270-8ABE-90CE62AAD197}" type="datetimeFigureOut">
              <a:rPr lang="th-TH" smtClean="0"/>
              <a:pPr/>
              <a:t>29/12/55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h-TH"/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8145527-09AA-478C-8C48-E09533E77D9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5" name="สี่เหลี่ยมผืนผ้า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th-TH" sz="3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การจัดการเรียนรู้โดยใช้กรณีศึกษา</a:t>
            </a:r>
            <a:br>
              <a:rPr lang="th-TH" sz="3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3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Case Study Method</a:t>
            </a:r>
            <a:r>
              <a:rPr lang="th-TH" sz="3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32560" y="2071678"/>
            <a:ext cx="7406640" cy="4286280"/>
          </a:xfrm>
        </p:spPr>
        <p:txBody>
          <a:bodyPr>
            <a:normAutofit/>
          </a:bodyPr>
          <a:lstStyle/>
          <a:p>
            <a:pPr algn="thaiDist"/>
            <a:r>
              <a:rPr lang="th-TH" dirty="0" smtClean="0"/>
              <a:t>          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คือ กระบวนการเรียนที่ให้ผู้เรียนได้ศึกษาเรียนรู้หรือเรื่องราวต่าง ๆ ซึ่งอาจจะเป็นเรื่องจริงหรือสมมติขึ้นจากความเป็นจริง   โดยมีการเก็บรวบรวมข้อมูล นำมาวิเคราะห์ อภิปราย แลกเปลี่ยนข้อมูล เป็นการฝึกให้ผู้เรียนแสวงหาความรู้ด้วยวิธีการหลากหลาย สามารถเชื่อมโยงความรู้เดิมกับความรู้ใหม่ หรือเสริมสร้างความรู้ให้กว้างขวางและนำไปใช้แก้ปัญหาในชีวิตประจำวันได้</a:t>
            </a:r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1500166" y="571480"/>
            <a:ext cx="1785950" cy="928694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th-TH" sz="3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วัตถุประสงค์    เพื่อให้ผู้เรียน</a:t>
            </a:r>
            <a:br>
              <a:rPr lang="th-TH" sz="3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endParaRPr lang="th-TH" sz="36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32560" y="2071678"/>
            <a:ext cx="7406640" cy="4286280"/>
          </a:xfrm>
        </p:spPr>
        <p:txBody>
          <a:bodyPr>
            <a:normAutofit/>
          </a:bodyPr>
          <a:lstStyle/>
          <a:p>
            <a:pPr algn="thaiDist"/>
            <a:r>
              <a:rPr lang="th-TH" dirty="0" smtClean="0"/>
              <a:t>          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1. เรียนรู้และเผชิญปัญหาจากกรณีศึกษาที่กำหนด</a:t>
            </a:r>
          </a:p>
          <a:p>
            <a:pPr algn="thaiDist"/>
            <a:endParaRPr lang="th-TH" sz="5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2. พัฒนาทักษะการคิดวิเคราะห์ คิดแก้ปัญหาและการคิดอย่างมีวิจารณญาณ</a:t>
            </a:r>
          </a:p>
          <a:p>
            <a:pPr algn="thaiDist"/>
            <a:endParaRPr lang="th-TH" sz="5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3. มีส่วนร่วมในการเรียนรู้สูงและส่งเสริมปฏิสัมพันธ์ระหว่างผู้เรียน</a:t>
            </a:r>
          </a:p>
          <a:p>
            <a:pPr algn="thaiDist"/>
            <a:endParaRPr lang="th-TH" sz="5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4. สามารถนำข้อสรุปที่ได้ไปใช้ให้เกิดประโยชน์ในชีวิตจริง</a:t>
            </a:r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1500166" y="285728"/>
            <a:ext cx="3571900" cy="928694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62368" y="142852"/>
            <a:ext cx="4000528" cy="1472184"/>
          </a:xfrm>
          <a:noFill/>
        </p:spPr>
        <p:txBody>
          <a:bodyPr>
            <a:normAutofit/>
          </a:bodyPr>
          <a:lstStyle/>
          <a:p>
            <a:r>
              <a:rPr lang="th-TH" sz="3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ขั้นตอนการจัดการเรียนรู้  </a:t>
            </a:r>
            <a:br>
              <a:rPr lang="th-TH" sz="3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endParaRPr lang="th-TH" sz="36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259632" y="1628800"/>
            <a:ext cx="7406640" cy="4808006"/>
          </a:xfrm>
        </p:spPr>
        <p:txBody>
          <a:bodyPr>
            <a:normAutofit/>
          </a:bodyPr>
          <a:lstStyle/>
          <a:p>
            <a:pPr algn="thaiDist"/>
            <a:r>
              <a:rPr lang="th-TH" dirty="0" smtClean="0"/>
              <a:t>          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1. นำเสนอกรณีศึกษาและประเด็นคำถามเพื่อ</a:t>
            </a:r>
          </a:p>
          <a:p>
            <a:pPr algn="thaiDist"/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การอภิปราย</a:t>
            </a:r>
          </a:p>
          <a:p>
            <a:pPr algn="thaiDist"/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2. แบ่งผู้เรียนเป็นกลุ่มย่อยตามความเหมาะสม  </a:t>
            </a:r>
          </a:p>
          <a:p>
            <a:pPr algn="thaiDist"/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แล้วให้ศึกษากรณีศึกษา</a:t>
            </a:r>
          </a:p>
          <a:p>
            <a:pPr algn="thaiDist"/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3. ให้เวลาศึกษากรณีศึกษาอย่างเพียงพอ</a:t>
            </a:r>
          </a:p>
          <a:p>
            <a:pPr algn="thaiDist"/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4. สมาชิกหาคำตอบตามประเด็นที่ผู้สอน </a:t>
            </a:r>
          </a:p>
          <a:p>
            <a:pPr algn="thaiDist"/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กำหนด</a:t>
            </a:r>
          </a:p>
          <a:p>
            <a:pPr algn="thaiDist"/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</a:t>
            </a:r>
          </a:p>
          <a:p>
            <a:pPr algn="thaiDist"/>
            <a:endParaRPr lang="th-TH" sz="28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thaiDist"/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836712"/>
            <a:ext cx="7498080" cy="4800600"/>
          </a:xfrm>
        </p:spPr>
        <p:txBody>
          <a:bodyPr/>
          <a:lstStyle/>
          <a:p>
            <a:pPr algn="thaiDist"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5. สมาชิกในกลุ่มร่วมกันอภิปรายประเด็น </a:t>
            </a:r>
          </a:p>
          <a:p>
            <a:pPr algn="thaiDist"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คำถาม เพื่อให้ได้ข้อสรุปของกลุ่มย่อย</a:t>
            </a:r>
          </a:p>
          <a:p>
            <a:pPr algn="thaiDist"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6. นำเสนอผลข้อสรุปของกลุ่มย่อยเพื่อ </a:t>
            </a:r>
          </a:p>
          <a:p>
            <a:pPr algn="thaiDist"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แลกเปลี่ยนเรียนรู้</a:t>
            </a:r>
          </a:p>
          <a:p>
            <a:pPr algn="thaiDist"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7. ผู้สอนและผู้เรียนร่วมกันอภิปรายและสรุป </a:t>
            </a:r>
          </a:p>
          <a:p>
            <a:pPr algn="thaiDist"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สาระสำคัญ ข้อคิดที่ได้จากการเรียนรู้</a:t>
            </a:r>
          </a:p>
          <a:p>
            <a:pPr algn="thaiDist"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8. ประเมินผลการเรียนรู้</a:t>
            </a:r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1475656" y="404664"/>
            <a:ext cx="2520280" cy="122413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619672" y="980728"/>
            <a:ext cx="3081070" cy="1008112"/>
          </a:xfrm>
          <a:noFill/>
        </p:spPr>
        <p:txBody>
          <a:bodyPr>
            <a:normAutofit fontScale="90000"/>
          </a:bodyPr>
          <a:lstStyle/>
          <a:p>
            <a:r>
              <a:rPr lang="th-TH" sz="4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กรณีศึกษาที่ดี</a:t>
            </a:r>
            <a:br>
              <a:rPr lang="th-TH" sz="4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endParaRPr lang="th-TH" sz="4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87624" y="1844824"/>
            <a:ext cx="7776864" cy="4608512"/>
          </a:xfrm>
        </p:spPr>
        <p:txBody>
          <a:bodyPr>
            <a:noAutofit/>
          </a:bodyPr>
          <a:lstStyle/>
          <a:p>
            <a:pPr algn="thaiDist"/>
            <a:r>
              <a:rPr lang="th-TH" sz="2800" b="1" dirty="0" smtClean="0">
                <a:cs typeface="+mj-cs"/>
              </a:rPr>
              <a:t>        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+mj-cs"/>
              </a:rPr>
              <a:t>1. สอดคล้องกับวัตถุประสงค์การเรียนรู้</a:t>
            </a:r>
          </a:p>
          <a:p>
            <a:pPr algn="thaiDist"/>
            <a:endParaRPr lang="th-TH" sz="2800" b="1" dirty="0" smtClean="0">
              <a:solidFill>
                <a:schemeClr val="tx1"/>
              </a:solidFill>
              <a:latin typeface="TH SarabunPSK" pitchFamily="34" charset="-34"/>
              <a:cs typeface="+mj-cs"/>
            </a:endParaRPr>
          </a:p>
          <a:p>
            <a:pPr algn="thaiDist"/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+mj-cs"/>
              </a:rPr>
              <a:t>        2. มีเนื้อเรื่องกะทัดรัดเหมาะสมกับเวลา</a:t>
            </a:r>
          </a:p>
          <a:p>
            <a:pPr algn="thaiDist"/>
            <a:endParaRPr lang="th-TH" sz="2800" b="1" dirty="0" smtClean="0">
              <a:solidFill>
                <a:schemeClr val="tx1"/>
              </a:solidFill>
              <a:latin typeface="TH SarabunPSK" pitchFamily="34" charset="-34"/>
              <a:cs typeface="+mj-cs"/>
            </a:endParaRPr>
          </a:p>
          <a:p>
            <a:pPr algn="thaiDist"/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+mj-cs"/>
              </a:rPr>
              <a:t>        3. เป็นกรณีที่มีข้อมูลเพียงพอและไม่สลับซับซ้อนเกินไป</a:t>
            </a:r>
          </a:p>
          <a:p>
            <a:pPr algn="thaiDist"/>
            <a:endParaRPr lang="th-TH" sz="2800" b="1" dirty="0" smtClean="0">
              <a:solidFill>
                <a:schemeClr val="tx1"/>
              </a:solidFill>
              <a:latin typeface="TH SarabunPSK" pitchFamily="34" charset="-34"/>
              <a:cs typeface="+mj-cs"/>
            </a:endParaRPr>
          </a:p>
          <a:p>
            <a:pPr algn="thaiDist"/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+mj-cs"/>
              </a:rPr>
              <a:t>        4. หากเป็นเรื่องที่แต่งขึ้นต้องให้สอดคล้องกับสภาพความเป็นจริง</a:t>
            </a:r>
          </a:p>
          <a:p>
            <a:pPr algn="thaiDist"/>
            <a:endParaRPr lang="th-TH" sz="2800" b="1" dirty="0" smtClean="0">
              <a:solidFill>
                <a:schemeClr val="tx1"/>
              </a:solidFill>
              <a:latin typeface="TH SarabunPSK" pitchFamily="34" charset="-34"/>
              <a:cs typeface="+mj-cs"/>
            </a:endParaRPr>
          </a:p>
          <a:p>
            <a:pPr algn="thaiDist"/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+mj-cs"/>
              </a:rPr>
              <a:t>        5. เนื้อเรื่องจะต้องไม่กระทบกระเทือนขนบประเพณีท้องถิ่น</a:t>
            </a:r>
          </a:p>
          <a:p>
            <a:pPr algn="thaiDist"/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+mj-cs"/>
              </a:rPr>
              <a:t>        </a:t>
            </a:r>
          </a:p>
          <a:p>
            <a:pPr algn="thaiDist"/>
            <a:endParaRPr lang="th-TH" sz="2800" b="1" dirty="0">
              <a:solidFill>
                <a:schemeClr val="tx1"/>
              </a:solidFill>
              <a:latin typeface="TH SarabunPSK" pitchFamily="34" charset="-34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1331640" y="642918"/>
            <a:ext cx="2304256" cy="1057890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3081070" cy="1472184"/>
          </a:xfrm>
          <a:noFill/>
        </p:spPr>
        <p:txBody>
          <a:bodyPr>
            <a:normAutofit/>
          </a:bodyPr>
          <a:lstStyle/>
          <a:p>
            <a:r>
              <a:rPr lang="th-TH" sz="3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ข้อจำกัด</a:t>
            </a:r>
            <a:br>
              <a:rPr lang="th-TH" sz="3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endParaRPr lang="th-TH" sz="3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08764" y="1928802"/>
            <a:ext cx="7406640" cy="4286256"/>
          </a:xfrm>
        </p:spPr>
        <p:txBody>
          <a:bodyPr>
            <a:normAutofit/>
          </a:bodyPr>
          <a:lstStyle/>
          <a:p>
            <a:pPr algn="thaiDist"/>
            <a:r>
              <a:rPr lang="th-TH" dirty="0" smtClean="0"/>
              <a:t>          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1. ถ้าผู้เรียนมีความรู้และประสบการณ์ไม่แตกต่าง การอภิปรายจะไม่กว้างขวาง</a:t>
            </a:r>
          </a:p>
          <a:p>
            <a:pPr algn="thaiDist"/>
            <a:endParaRPr lang="th-TH" sz="5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2. กรณีที่ไม่มีโอกาสเกิดขึ้นจริง ทำให้การแก้ปัญหาไม่ได้นำไปปฏิบัติจริง</a:t>
            </a:r>
          </a:p>
          <a:p>
            <a:pPr algn="thaiDist"/>
            <a:endParaRPr lang="th-TH" sz="5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3. ถ้าผู้นำกลุ่มขาดประสิทธิภาพ จะทำให้</a:t>
            </a:r>
            <a:r>
              <a:rPr lang="th-TH" sz="2800" b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การแลกเปลี่ยนเรียนรู้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ไม่ได้ผลดี</a:t>
            </a:r>
          </a:p>
          <a:p>
            <a:pPr algn="thaiDist"/>
            <a:endParaRPr lang="th-TH" sz="5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thaiDist"/>
            <a:endParaRPr lang="th-TH" sz="28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</a:t>
            </a:r>
          </a:p>
          <a:p>
            <a:pPr algn="thaiDist"/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จุดที่สุด">
  <a:themeElements>
    <a:clrScheme name="ทางเดิน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จุดที่สุด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จุดที่สุด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63</TotalTime>
  <Words>354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จุดที่สุด</vt:lpstr>
      <vt:lpstr>การจัดการเรียนรู้โดยใช้กรณีศึกษา (Case Study Method)</vt:lpstr>
      <vt:lpstr> วัตถุประสงค์    เพื่อให้ผู้เรียน </vt:lpstr>
      <vt:lpstr> ขั้นตอนการจัดการเรียนรู้   </vt:lpstr>
      <vt:lpstr>Slide 4</vt:lpstr>
      <vt:lpstr> กรณีศึกษาที่ดี </vt:lpstr>
      <vt:lpstr>   ข้อจำกัด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การจัดการเรียนรู้โดยใช้กรณีศึกษา (Case Study Method)</dc:title>
  <dc:creator>NIDTEP</dc:creator>
  <cp:lastModifiedBy>Papu</cp:lastModifiedBy>
  <cp:revision>15</cp:revision>
  <dcterms:created xsi:type="dcterms:W3CDTF">2012-11-27T09:47:15Z</dcterms:created>
  <dcterms:modified xsi:type="dcterms:W3CDTF">2012-12-29T01:43:39Z</dcterms:modified>
</cp:coreProperties>
</file>