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2" r:id="rId18"/>
    <p:sldId id="273" r:id="rId19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DAC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0260F2E8-726B-4009-914F-8FFF1D175692}" type="datetimeFigureOut">
              <a:rPr lang="th-TH" smtClean="0"/>
              <a:pPr/>
              <a:t>10/01/56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4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DCB97B4D-011B-4163-9683-DE2BF0FCE59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76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762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5F9B42C9-48AF-4C3E-988F-39E49F307564}" type="datetimeFigureOut">
              <a:rPr lang="th-TH" smtClean="0"/>
              <a:pPr/>
              <a:t>10/01/56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480" y="4724759"/>
            <a:ext cx="5487041" cy="4475083"/>
          </a:xfrm>
          <a:prstGeom prst="rect">
            <a:avLst/>
          </a:prstGeom>
        </p:spPr>
        <p:txBody>
          <a:bodyPr vert="horz" lIns="91861" tIns="45930" rIns="91861" bIns="4593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336"/>
            <a:ext cx="2972547" cy="49776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52" y="9446336"/>
            <a:ext cx="2972547" cy="497762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4FECDE9D-0B64-4172-BB66-B3702A47DA3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CDE9D-0B64-4172-BB66-B3702A47DA3B}" type="slidenum">
              <a:rPr lang="th-TH" smtClean="0"/>
              <a:pPr/>
              <a:t>11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CDE9D-0B64-4172-BB66-B3702A47DA3B}" type="slidenum">
              <a:rPr lang="th-TH" smtClean="0"/>
              <a:pPr/>
              <a:t>13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F84C6AA-1E40-4FBD-B4D2-4A8626EFA49D}" type="datetimeFigureOut">
              <a:rPr lang="th-TH" smtClean="0"/>
              <a:pPr/>
              <a:t>10/01/56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486880-52B7-4606-9398-FEB9123E9B3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C6AA-1E40-4FBD-B4D2-4A8626EFA49D}" type="datetimeFigureOut">
              <a:rPr lang="th-TH" smtClean="0"/>
              <a:pPr/>
              <a:t>10/01/56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6880-52B7-4606-9398-FEB9123E9B3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C6AA-1E40-4FBD-B4D2-4A8626EFA49D}" type="datetimeFigureOut">
              <a:rPr lang="th-TH" smtClean="0"/>
              <a:pPr/>
              <a:t>10/01/56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6880-52B7-4606-9398-FEB9123E9B3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84C6AA-1E40-4FBD-B4D2-4A8626EFA49D}" type="datetimeFigureOut">
              <a:rPr lang="th-TH" smtClean="0"/>
              <a:pPr/>
              <a:t>10/01/56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486880-52B7-4606-9398-FEB9123E9B3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F84C6AA-1E40-4FBD-B4D2-4A8626EFA49D}" type="datetimeFigureOut">
              <a:rPr lang="th-TH" smtClean="0"/>
              <a:pPr/>
              <a:t>10/01/56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486880-52B7-4606-9398-FEB9123E9B3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C6AA-1E40-4FBD-B4D2-4A8626EFA49D}" type="datetimeFigureOut">
              <a:rPr lang="th-TH" smtClean="0"/>
              <a:pPr/>
              <a:t>10/01/56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6880-52B7-4606-9398-FEB9123E9B3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C6AA-1E40-4FBD-B4D2-4A8626EFA49D}" type="datetimeFigureOut">
              <a:rPr lang="th-TH" smtClean="0"/>
              <a:pPr/>
              <a:t>10/01/56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6880-52B7-4606-9398-FEB9123E9B3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84C6AA-1E40-4FBD-B4D2-4A8626EFA49D}" type="datetimeFigureOut">
              <a:rPr lang="th-TH" smtClean="0"/>
              <a:pPr/>
              <a:t>10/01/56</a:t>
            </a:fld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486880-52B7-4606-9398-FEB9123E9B3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C6AA-1E40-4FBD-B4D2-4A8626EFA49D}" type="datetimeFigureOut">
              <a:rPr lang="th-TH" smtClean="0"/>
              <a:pPr/>
              <a:t>10/01/56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6880-52B7-4606-9398-FEB9123E9B3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84C6AA-1E40-4FBD-B4D2-4A8626EFA49D}" type="datetimeFigureOut">
              <a:rPr lang="th-TH" smtClean="0"/>
              <a:pPr/>
              <a:t>10/01/56</a:t>
            </a:fld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486880-52B7-4606-9398-FEB9123E9B3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ตัวยึด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84C6AA-1E40-4FBD-B4D2-4A8626EFA49D}" type="datetimeFigureOut">
              <a:rPr lang="th-TH" smtClean="0"/>
              <a:pPr/>
              <a:t>10/01/56</a:t>
            </a:fld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486880-52B7-4606-9398-FEB9123E9B3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F84C6AA-1E40-4FBD-B4D2-4A8626EFA49D}" type="datetimeFigureOut">
              <a:rPr lang="th-TH" smtClean="0"/>
              <a:pPr/>
              <a:t>10/01/56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486880-52B7-4606-9398-FEB9123E9B3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339752" y="260648"/>
            <a:ext cx="5832648" cy="1224136"/>
          </a:xfrm>
          <a:prstGeom prst="roundRect">
            <a:avLst/>
          </a:prstGeom>
          <a:solidFill>
            <a:srgbClr val="FFDA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000200" y="142852"/>
            <a:ext cx="6172200" cy="1080120"/>
          </a:xfrm>
        </p:spPr>
        <p:txBody>
          <a:bodyPr>
            <a:normAutofit/>
          </a:bodyPr>
          <a:lstStyle/>
          <a:p>
            <a:r>
              <a:rPr lang="th-TH" sz="3600" dirty="0" smtClean="0"/>
              <a:t>        </a:t>
            </a:r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การประชุมปฏิบัติการฝึก</a:t>
            </a:r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ทักษะการ</a:t>
            </a:r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สอน</a:t>
            </a:r>
            <a:endParaRPr lang="th-TH" sz="3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195736" y="5085184"/>
            <a:ext cx="6246440" cy="1233990"/>
          </a:xfrm>
        </p:spPr>
        <p:txBody>
          <a:bodyPr>
            <a:noAutofit/>
          </a:bodyPr>
          <a:lstStyle/>
          <a:p>
            <a:pPr algn="ctr"/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สถาบันพัฒนาครู คณาจารย์และบุคลากร</a:t>
            </a:r>
          </a:p>
          <a:p>
            <a:pPr algn="ctr"/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ทางการศึกษา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39952" y="299695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โดย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3717032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วีวรรณ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โพธิ์วัง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ชื่อเรื่องรอง 2"/>
          <p:cNvSpPr txBox="1">
            <a:spLocks/>
          </p:cNvSpPr>
          <p:nvPr/>
        </p:nvSpPr>
        <p:spPr>
          <a:xfrm>
            <a:off x="1043608" y="1700808"/>
            <a:ext cx="8100392" cy="11521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(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Instructional Skills</a:t>
            </a: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Workshop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= I.S.W.</a:t>
            </a: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3000364" y="500042"/>
            <a:ext cx="4071966" cy="1071570"/>
          </a:xfrm>
          <a:prstGeom prst="roundRect">
            <a:avLst/>
          </a:prstGeom>
          <a:solidFill>
            <a:srgbClr val="FFDA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14546" y="500042"/>
            <a:ext cx="5214974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</a:t>
            </a:r>
            <a:r>
              <a:rPr lang="th-TH" sz="3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การวัดและประเมินผล</a:t>
            </a:r>
            <a:endParaRPr lang="th-TH" sz="36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2903668" y="928670"/>
            <a:ext cx="4286280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(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Measurement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and Evaluation</a:t>
            </a:r>
            <a:r>
              <a:rPr kumimoji="0" lang="th-TH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)</a:t>
            </a:r>
            <a:endParaRPr kumimoji="0" lang="th-TH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85786" y="1857364"/>
            <a:ext cx="8358214" cy="4163924"/>
            <a:chOff x="785786" y="1857364"/>
            <a:chExt cx="8358214" cy="3071834"/>
          </a:xfrm>
        </p:grpSpPr>
        <p:sp>
          <p:nvSpPr>
            <p:cNvPr id="11" name="ชื่อเรื่องรอง 2"/>
            <p:cNvSpPr txBox="1">
              <a:spLocks/>
            </p:cNvSpPr>
            <p:nvPr/>
          </p:nvSpPr>
          <p:spPr>
            <a:xfrm>
              <a:off x="785786" y="1857364"/>
              <a:ext cx="8358214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lvl="0">
                <a:spcBef>
                  <a:spcPts val="600"/>
                </a:spcBef>
                <a:buClr>
                  <a:schemeClr val="accent1"/>
                </a:buClr>
                <a:buSzPct val="70000"/>
                <a:defRPr/>
              </a:pPr>
              <a:r>
                <a:rPr lang="th-TH" sz="3000" b="1" dirty="0" smtClean="0">
                  <a:solidFill>
                    <a:srgbClr val="002060"/>
                  </a:solidFill>
                  <a:latin typeface="LilyUPC" pitchFamily="34" charset="-34"/>
                  <a:cs typeface="LilyUPC" pitchFamily="34" charset="-34"/>
                  <a:sym typeface="Wingdings"/>
                </a:rPr>
                <a:t></a:t>
              </a:r>
              <a:r>
                <a:rPr lang="th-TH" sz="3000" b="1" dirty="0" smtClean="0">
                  <a:solidFill>
                    <a:srgbClr val="002060"/>
                  </a:solidFill>
                  <a:latin typeface="LilyUPC" pitchFamily="34" charset="-34"/>
                  <a:cs typeface="LilyUPC" pitchFamily="34" charset="-34"/>
                </a:rPr>
                <a:t>การวัด (</a:t>
              </a:r>
              <a:r>
                <a:rPr lang="en-US" sz="3000" b="1" dirty="0" smtClean="0">
                  <a:solidFill>
                    <a:srgbClr val="002060"/>
                  </a:solidFill>
                  <a:latin typeface="LilyUPC" pitchFamily="34" charset="-34"/>
                  <a:cs typeface="LilyUPC" pitchFamily="34" charset="-34"/>
                </a:rPr>
                <a:t>Measurement</a:t>
              </a:r>
              <a:r>
                <a:rPr lang="th-TH" sz="3000" b="1" dirty="0" smtClean="0">
                  <a:solidFill>
                    <a:srgbClr val="002060"/>
                  </a:solidFill>
                  <a:latin typeface="LilyUPC" pitchFamily="34" charset="-34"/>
                  <a:cs typeface="LilyUPC" pitchFamily="34" charset="-34"/>
                </a:rPr>
                <a:t>) </a:t>
              </a:r>
              <a:r>
                <a:rPr lang="th-TH" sz="3000" b="1" dirty="0" smtClean="0">
                  <a:latin typeface="LilyUPC" pitchFamily="34" charset="-34"/>
                  <a:cs typeface="LilyUPC" pitchFamily="34" charset="-34"/>
                </a:rPr>
                <a:t>เป็นวิธีการทำให้ได้มาซึ่งตัวเลข มีหลายวิธี เช่น </a:t>
              </a:r>
              <a:endParaRPr kumimoji="0" lang="th-TH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endParaRPr>
            </a:p>
          </p:txBody>
        </p:sp>
        <p:sp>
          <p:nvSpPr>
            <p:cNvPr id="23" name="ชื่อเรื่องรอง 2"/>
            <p:cNvSpPr txBox="1">
              <a:spLocks/>
            </p:cNvSpPr>
            <p:nvPr/>
          </p:nvSpPr>
          <p:spPr>
            <a:xfrm>
              <a:off x="2071670" y="2428868"/>
              <a:ext cx="2143140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en-US" sz="30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 - </a:t>
              </a:r>
              <a:r>
                <a:rPr kumimoji="0" lang="th-TH" sz="30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การทดสอบ</a:t>
              </a:r>
            </a:p>
          </p:txBody>
        </p:sp>
        <p:sp>
          <p:nvSpPr>
            <p:cNvPr id="8" name="ชื่อเรื่องรอง 2"/>
            <p:cNvSpPr txBox="1">
              <a:spLocks/>
            </p:cNvSpPr>
            <p:nvPr/>
          </p:nvSpPr>
          <p:spPr>
            <a:xfrm>
              <a:off x="2071670" y="2924944"/>
              <a:ext cx="2143140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en-US" sz="30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 - </a:t>
              </a:r>
              <a:r>
                <a:rPr kumimoji="0" lang="th-TH" sz="30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การสังเกต</a:t>
              </a:r>
            </a:p>
          </p:txBody>
        </p:sp>
        <p:sp>
          <p:nvSpPr>
            <p:cNvPr id="9" name="ชื่อเรื่องรอง 2"/>
            <p:cNvSpPr txBox="1">
              <a:spLocks/>
            </p:cNvSpPr>
            <p:nvPr/>
          </p:nvSpPr>
          <p:spPr>
            <a:xfrm>
              <a:off x="2071670" y="3425010"/>
              <a:ext cx="4516554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en-US" sz="30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 - </a:t>
              </a:r>
              <a:r>
                <a:rPr kumimoji="0" lang="th-TH" sz="30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การสัมภาษณ์</a:t>
              </a:r>
            </a:p>
          </p:txBody>
        </p:sp>
        <p:sp>
          <p:nvSpPr>
            <p:cNvPr id="10" name="ชื่อเรื่องรอง 2"/>
            <p:cNvSpPr txBox="1">
              <a:spLocks/>
            </p:cNvSpPr>
            <p:nvPr/>
          </p:nvSpPr>
          <p:spPr>
            <a:xfrm>
              <a:off x="2085530" y="3925076"/>
              <a:ext cx="4646710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en-US" sz="30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 - </a:t>
              </a:r>
              <a:r>
                <a:rPr kumimoji="0" lang="th-TH" sz="30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การตรวจสอบผลงาน</a:t>
              </a:r>
            </a:p>
          </p:txBody>
        </p:sp>
        <p:sp>
          <p:nvSpPr>
            <p:cNvPr id="12" name="ชื่อเรื่องรอง 2"/>
            <p:cNvSpPr txBox="1">
              <a:spLocks/>
            </p:cNvSpPr>
            <p:nvPr/>
          </p:nvSpPr>
          <p:spPr>
            <a:xfrm>
              <a:off x="2014092" y="4425142"/>
              <a:ext cx="2843660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en-US" sz="30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 </a:t>
              </a:r>
              <a:r>
                <a:rPr kumimoji="0" lang="th-TH" sz="30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ฯลฯ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3000364" y="500042"/>
            <a:ext cx="4071966" cy="1071570"/>
          </a:xfrm>
          <a:prstGeom prst="roundRect">
            <a:avLst/>
          </a:prstGeom>
          <a:solidFill>
            <a:srgbClr val="FFDA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14546" y="500042"/>
            <a:ext cx="5214974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600" dirty="0" smtClean="0">
                <a:latin typeface="LilyUPC" pitchFamily="34" charset="-34"/>
                <a:cs typeface="LilyUPC" pitchFamily="34" charset="-34"/>
              </a:rPr>
              <a:t>     </a:t>
            </a:r>
            <a:r>
              <a:rPr lang="th-TH" sz="36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การวัดและประเมินผล</a:t>
            </a:r>
            <a:endParaRPr lang="th-TH" sz="3600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2903668" y="928670"/>
            <a:ext cx="4286280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(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Measurement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and Evaluation</a:t>
            </a:r>
            <a:r>
              <a:rPr kumimoji="0" lang="th-TH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)</a:t>
            </a:r>
            <a:endParaRPr kumimoji="0" lang="th-TH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85720" y="1781936"/>
            <a:ext cx="8715436" cy="4311360"/>
            <a:chOff x="285720" y="1781936"/>
            <a:chExt cx="8715436" cy="3218700"/>
          </a:xfrm>
        </p:grpSpPr>
        <p:sp>
          <p:nvSpPr>
            <p:cNvPr id="11" name="ชื่อเรื่องรอง 2"/>
            <p:cNvSpPr txBox="1">
              <a:spLocks/>
            </p:cNvSpPr>
            <p:nvPr/>
          </p:nvSpPr>
          <p:spPr>
            <a:xfrm>
              <a:off x="285720" y="1781936"/>
              <a:ext cx="871543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lvl="0">
                <a:spcBef>
                  <a:spcPts val="600"/>
                </a:spcBef>
                <a:buClr>
                  <a:schemeClr val="accent1"/>
                </a:buClr>
                <a:buSzPct val="70000"/>
                <a:defRPr/>
              </a:pPr>
              <a:r>
                <a:rPr lang="th-TH" sz="3200" b="1" dirty="0" smtClean="0">
                  <a:solidFill>
                    <a:srgbClr val="002060"/>
                  </a:solidFill>
                  <a:latin typeface="LilyUPC" pitchFamily="34" charset="-34"/>
                  <a:cs typeface="LilyUPC" pitchFamily="34" charset="-34"/>
                  <a:sym typeface="Wingdings"/>
                </a:rPr>
                <a:t></a:t>
              </a:r>
              <a:r>
                <a:rPr lang="th-TH" sz="3200" b="1" dirty="0" smtClean="0">
                  <a:solidFill>
                    <a:srgbClr val="002060"/>
                  </a:solidFill>
                  <a:latin typeface="LilyUPC" pitchFamily="34" charset="-34"/>
                  <a:cs typeface="LilyUPC" pitchFamily="34" charset="-34"/>
                </a:rPr>
                <a:t>การประเมินผล (</a:t>
              </a:r>
              <a:r>
                <a:rPr lang="en-US" sz="3200" b="1" dirty="0" smtClean="0">
                  <a:solidFill>
                    <a:srgbClr val="002060"/>
                  </a:solidFill>
                  <a:latin typeface="LilyUPC" pitchFamily="34" charset="-34"/>
                  <a:cs typeface="LilyUPC" pitchFamily="34" charset="-34"/>
                </a:rPr>
                <a:t>Evaluation</a:t>
              </a:r>
              <a:r>
                <a:rPr lang="th-TH" sz="3200" b="1" dirty="0" smtClean="0">
                  <a:solidFill>
                    <a:srgbClr val="002060"/>
                  </a:solidFill>
                  <a:latin typeface="LilyUPC" pitchFamily="34" charset="-34"/>
                  <a:cs typeface="LilyUPC" pitchFamily="34" charset="-34"/>
                </a:rPr>
                <a:t>) </a:t>
              </a:r>
            </a:p>
            <a:p>
              <a:pPr lvl="0">
                <a:spcBef>
                  <a:spcPts val="600"/>
                </a:spcBef>
                <a:buClr>
                  <a:schemeClr val="accent1"/>
                </a:buClr>
                <a:buSzPct val="70000"/>
                <a:defRPr/>
              </a:pPr>
              <a:r>
                <a:rPr lang="th-TH" sz="3200" b="1" dirty="0" smtClean="0">
                  <a:solidFill>
                    <a:srgbClr val="002060"/>
                  </a:solidFill>
                  <a:latin typeface="LilyUPC" pitchFamily="34" charset="-34"/>
                  <a:cs typeface="LilyUPC" pitchFamily="34" charset="-34"/>
                </a:rPr>
                <a:t>               </a:t>
              </a:r>
              <a:r>
                <a:rPr lang="th-TH" sz="3200" b="1" dirty="0" smtClean="0">
                  <a:latin typeface="LilyUPC" pitchFamily="34" charset="-34"/>
                  <a:cs typeface="LilyUPC" pitchFamily="34" charset="-34"/>
                </a:rPr>
                <a:t>เป็นการนำผลที่ได้จากการวัดไปเปรียบเทียบกับเกณฑ์หลักการ</a:t>
              </a:r>
              <a:endPara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endParaRPr>
            </a:p>
          </p:txBody>
        </p:sp>
        <p:sp>
          <p:nvSpPr>
            <p:cNvPr id="13" name="ชื่อเรื่องรอง 2"/>
            <p:cNvSpPr txBox="1">
              <a:spLocks/>
            </p:cNvSpPr>
            <p:nvPr/>
          </p:nvSpPr>
          <p:spPr>
            <a:xfrm>
              <a:off x="1553132" y="2928934"/>
              <a:ext cx="737658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- </a:t>
              </a:r>
              <a:r>
                <a:rPr kumimoji="0" lang="th-TH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การวัดและประเมินผลต้องสอดคล้องกับวัตถุประสงค์การ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เรียนรู้</a:t>
              </a:r>
            </a:p>
          </p:txBody>
        </p:sp>
        <p:sp>
          <p:nvSpPr>
            <p:cNvPr id="14" name="ชื่อเรื่องรอง 2"/>
            <p:cNvSpPr txBox="1">
              <a:spLocks/>
            </p:cNvSpPr>
            <p:nvPr/>
          </p:nvSpPr>
          <p:spPr>
            <a:xfrm>
              <a:off x="1571604" y="3425010"/>
              <a:ext cx="737658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endPara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- </a:t>
              </a:r>
              <a:r>
                <a:rPr kumimoji="0" lang="th-TH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การวัดและประเมินผลต้องเป็นรูปธรรม ตรวจสอบได้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endParaRPr lang="th-TH" sz="3200" b="1" dirty="0" smtClean="0">
                <a:latin typeface="LilyUPC" pitchFamily="34" charset="-34"/>
                <a:cs typeface="LilyUPC" pitchFamily="34" charset="-34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endPara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endParaRPr>
            </a:p>
          </p:txBody>
        </p:sp>
        <p:sp>
          <p:nvSpPr>
            <p:cNvPr id="15" name="ชื่อเรื่องรอง 2"/>
            <p:cNvSpPr txBox="1">
              <a:spLocks/>
            </p:cNvSpPr>
            <p:nvPr/>
          </p:nvSpPr>
          <p:spPr>
            <a:xfrm>
              <a:off x="1571604" y="3996514"/>
              <a:ext cx="737658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- </a:t>
              </a:r>
              <a:r>
                <a:rPr kumimoji="0" lang="th-TH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การวัดและประเมินผลควรใช้หลากหลายรูปแบบ</a:t>
              </a:r>
            </a:p>
          </p:txBody>
        </p:sp>
        <p:sp>
          <p:nvSpPr>
            <p:cNvPr id="16" name="ชื่อเรื่องรอง 2"/>
            <p:cNvSpPr txBox="1">
              <a:spLocks/>
            </p:cNvSpPr>
            <p:nvPr/>
          </p:nvSpPr>
          <p:spPr>
            <a:xfrm>
              <a:off x="1574054" y="4496580"/>
              <a:ext cx="737658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endPara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- </a:t>
              </a:r>
              <a:r>
                <a:rPr kumimoji="0" lang="th-TH" sz="3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การวัดและประเมินผลต้องเป็นไปตามสภาพจริง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3000364" y="500042"/>
            <a:ext cx="4071966" cy="857256"/>
          </a:xfrm>
          <a:prstGeom prst="roundRect">
            <a:avLst/>
          </a:prstGeom>
          <a:solidFill>
            <a:srgbClr val="FFDA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67744" y="500042"/>
            <a:ext cx="4968552" cy="714380"/>
          </a:xfrm>
        </p:spPr>
        <p:txBody>
          <a:bodyPr>
            <a:normAutofit/>
          </a:bodyPr>
          <a:lstStyle/>
          <a:p>
            <a:pPr algn="ctr"/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การวัดและประเมินผล</a:t>
            </a:r>
            <a:endParaRPr lang="th-TH" sz="3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ชื่อเรื่องรอง 2"/>
          <p:cNvSpPr txBox="1">
            <a:spLocks/>
          </p:cNvSpPr>
          <p:nvPr/>
        </p:nvSpPr>
        <p:spPr>
          <a:xfrm>
            <a:off x="2357422" y="2428868"/>
            <a:ext cx="3500462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-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วิธีการ</a:t>
            </a:r>
          </a:p>
        </p:txBody>
      </p:sp>
      <p:sp>
        <p:nvSpPr>
          <p:cNvPr id="17" name="ชื่อเรื่องรอง 2"/>
          <p:cNvSpPr txBox="1">
            <a:spLocks/>
          </p:cNvSpPr>
          <p:nvPr/>
        </p:nvSpPr>
        <p:spPr>
          <a:xfrm>
            <a:off x="2000232" y="1781936"/>
            <a:ext cx="2857520" cy="504056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  <a:alpha val="11000"/>
              </a:schemeClr>
            </a:solidFill>
          </a:ln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h-TH" sz="28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ประกอบด้วย</a:t>
            </a:r>
          </a:p>
        </p:txBody>
      </p:sp>
      <p:sp>
        <p:nvSpPr>
          <p:cNvPr id="12" name="ชื่อเรื่องรอง 2"/>
          <p:cNvSpPr txBox="1">
            <a:spLocks/>
          </p:cNvSpPr>
          <p:nvPr/>
        </p:nvSpPr>
        <p:spPr>
          <a:xfrm>
            <a:off x="2357422" y="2949624"/>
            <a:ext cx="3500462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-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เครื่องมือ</a:t>
            </a:r>
          </a:p>
        </p:txBody>
      </p:sp>
      <p:sp>
        <p:nvSpPr>
          <p:cNvPr id="18" name="ชื่อเรื่องรอง 2"/>
          <p:cNvSpPr txBox="1">
            <a:spLocks/>
          </p:cNvSpPr>
          <p:nvPr/>
        </p:nvSpPr>
        <p:spPr>
          <a:xfrm>
            <a:off x="2366658" y="3468740"/>
            <a:ext cx="3500462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-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เกณฑ์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483768" y="260648"/>
            <a:ext cx="5616624" cy="1096650"/>
          </a:xfrm>
          <a:prstGeom prst="roundRect">
            <a:avLst/>
          </a:prstGeom>
          <a:solidFill>
            <a:srgbClr val="FFDA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411760" y="692696"/>
            <a:ext cx="5597814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กระบวนการจัดการเรียนรู้ (สอน)</a:t>
            </a:r>
            <a:endParaRPr lang="th-TH" sz="3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331640" y="2132856"/>
            <a:ext cx="7646716" cy="4392488"/>
            <a:chOff x="1714480" y="1643050"/>
            <a:chExt cx="7286676" cy="2866756"/>
          </a:xfrm>
        </p:grpSpPr>
        <p:sp>
          <p:nvSpPr>
            <p:cNvPr id="17" name="ชื่อเรื่องรอง 2"/>
            <p:cNvSpPr txBox="1">
              <a:spLocks/>
            </p:cNvSpPr>
            <p:nvPr/>
          </p:nvSpPr>
          <p:spPr>
            <a:xfrm>
              <a:off x="1714480" y="1643050"/>
              <a:ext cx="6572296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30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-  เนื้อหาสาระสอดคล้องกับจุดประสงค์การเรียนรู้</a:t>
              </a:r>
            </a:p>
          </p:txBody>
        </p:sp>
        <p:sp>
          <p:nvSpPr>
            <p:cNvPr id="8" name="ชื่อเรื่องรอง 2"/>
            <p:cNvSpPr txBox="1">
              <a:spLocks/>
            </p:cNvSpPr>
            <p:nvPr/>
          </p:nvSpPr>
          <p:spPr>
            <a:xfrm>
              <a:off x="1714480" y="2254294"/>
              <a:ext cx="6572296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30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-  จัดกิจกรรมการเรียนรู้ให้ผู้เรียนมีส่วนร่วม/ลงมือปฏิบัติ</a:t>
              </a:r>
            </a:p>
          </p:txBody>
        </p:sp>
        <p:sp>
          <p:nvSpPr>
            <p:cNvPr id="9" name="ชื่อเรื่องรอง 2"/>
            <p:cNvSpPr txBox="1">
              <a:spLocks/>
            </p:cNvSpPr>
            <p:nvPr/>
          </p:nvSpPr>
          <p:spPr>
            <a:xfrm>
              <a:off x="1714480" y="2853506"/>
              <a:ext cx="7286676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30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-  ดำเนินกิจกรรมตามลำดับขั้นตอนตามแผนการจัดการเรียนรู้ที่กำหนด</a:t>
              </a:r>
            </a:p>
          </p:txBody>
        </p:sp>
        <p:sp>
          <p:nvSpPr>
            <p:cNvPr id="10" name="ชื่อเรื่องรอง 2"/>
            <p:cNvSpPr txBox="1">
              <a:spLocks/>
            </p:cNvSpPr>
            <p:nvPr/>
          </p:nvSpPr>
          <p:spPr>
            <a:xfrm>
              <a:off x="1714480" y="3425010"/>
              <a:ext cx="6572296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30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-  ใช้ภาษาที่เข้าใจง่าย  ชัดเจน</a:t>
              </a:r>
            </a:p>
          </p:txBody>
        </p:sp>
        <p:sp>
          <p:nvSpPr>
            <p:cNvPr id="11" name="ชื่อเรื่องรอง 2"/>
            <p:cNvSpPr txBox="1">
              <a:spLocks/>
            </p:cNvSpPr>
            <p:nvPr/>
          </p:nvSpPr>
          <p:spPr>
            <a:xfrm>
              <a:off x="1714480" y="4005750"/>
              <a:ext cx="6572296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30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-  ใช้สื่อที่เหมาะสม  เร้าความสนใจ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857488" y="500042"/>
            <a:ext cx="4357718" cy="857256"/>
          </a:xfrm>
          <a:prstGeom prst="roundRect">
            <a:avLst/>
          </a:prstGeom>
          <a:solidFill>
            <a:srgbClr val="FFDA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14546" y="500042"/>
            <a:ext cx="5214974" cy="714380"/>
          </a:xfrm>
        </p:spPr>
        <p:txBody>
          <a:bodyPr>
            <a:normAutofit/>
          </a:bodyPr>
          <a:lstStyle/>
          <a:p>
            <a:pPr algn="ctr"/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</a:t>
            </a:r>
            <a:r>
              <a:rPr lang="th-TH" sz="3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หลักการใช้สื่อเพื่อการจัดการรู้</a:t>
            </a:r>
            <a:endParaRPr lang="th-TH" sz="36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714480" y="1643050"/>
            <a:ext cx="6572296" cy="4162214"/>
            <a:chOff x="1714480" y="1643050"/>
            <a:chExt cx="6572296" cy="3429024"/>
          </a:xfrm>
        </p:grpSpPr>
        <p:sp>
          <p:nvSpPr>
            <p:cNvPr id="17" name="ชื่อเรื่องรอง 2"/>
            <p:cNvSpPr txBox="1">
              <a:spLocks/>
            </p:cNvSpPr>
            <p:nvPr/>
          </p:nvSpPr>
          <p:spPr>
            <a:xfrm>
              <a:off x="1714480" y="1643050"/>
              <a:ext cx="6572296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28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1. เหมาะสมกับเนื้อหาและวัตถุประสงค์การเรียนรู้</a:t>
              </a:r>
            </a:p>
          </p:txBody>
        </p:sp>
        <p:sp>
          <p:nvSpPr>
            <p:cNvPr id="8" name="ชื่อเรื่องรอง 2"/>
            <p:cNvSpPr txBox="1">
              <a:spLocks/>
            </p:cNvSpPr>
            <p:nvPr/>
          </p:nvSpPr>
          <p:spPr>
            <a:xfrm>
              <a:off x="1714480" y="2254294"/>
              <a:ext cx="6572296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28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2. เหมาะสมกับลักษณะของผู้เรียน</a:t>
              </a:r>
            </a:p>
          </p:txBody>
        </p:sp>
        <p:sp>
          <p:nvSpPr>
            <p:cNvPr id="9" name="ชื่อเรื่องรอง 2"/>
            <p:cNvSpPr txBox="1">
              <a:spLocks/>
            </p:cNvSpPr>
            <p:nvPr/>
          </p:nvSpPr>
          <p:spPr>
            <a:xfrm>
              <a:off x="1714480" y="2853506"/>
              <a:ext cx="6572296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28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3. มีความชัดเจนและเร้าความสนใจได้ดี</a:t>
              </a:r>
            </a:p>
          </p:txBody>
        </p:sp>
        <p:sp>
          <p:nvSpPr>
            <p:cNvPr id="10" name="ชื่อเรื่องรอง 2"/>
            <p:cNvSpPr txBox="1">
              <a:spLocks/>
            </p:cNvSpPr>
            <p:nvPr/>
          </p:nvSpPr>
          <p:spPr>
            <a:xfrm>
              <a:off x="1714480" y="3425010"/>
              <a:ext cx="6572296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28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4. มีวิธีการที่ไม่ยุ่งยากและซับซ้อนเกินไป</a:t>
              </a:r>
            </a:p>
          </p:txBody>
        </p:sp>
        <p:sp>
          <p:nvSpPr>
            <p:cNvPr id="11" name="ชื่อเรื่องรอง 2"/>
            <p:cNvSpPr txBox="1">
              <a:spLocks/>
            </p:cNvSpPr>
            <p:nvPr/>
          </p:nvSpPr>
          <p:spPr>
            <a:xfrm>
              <a:off x="1714480" y="4005750"/>
              <a:ext cx="6572296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28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5.  ผลที่ได้คุ้มค่ากับเวลาและงบประมาณที่ใช้ในการเตรียมสื่อนั้น</a:t>
              </a:r>
            </a:p>
          </p:txBody>
        </p:sp>
        <p:sp>
          <p:nvSpPr>
            <p:cNvPr id="12" name="ชื่อเรื่องรอง 2"/>
            <p:cNvSpPr txBox="1">
              <a:spLocks/>
            </p:cNvSpPr>
            <p:nvPr/>
          </p:nvSpPr>
          <p:spPr>
            <a:xfrm>
              <a:off x="1714480" y="4568018"/>
              <a:ext cx="6572296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28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6.  จัดเตรียมสื่อ อุปกรณ์ให้พร้อมก่อนดำเนินการจัดกิจกรรม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857488" y="285728"/>
            <a:ext cx="4357718" cy="714380"/>
          </a:xfrm>
          <a:prstGeom prst="roundRect">
            <a:avLst/>
          </a:prstGeom>
          <a:solidFill>
            <a:srgbClr val="FFDA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14546" y="214290"/>
            <a:ext cx="5214974" cy="714380"/>
          </a:xfrm>
        </p:spPr>
        <p:txBody>
          <a:bodyPr>
            <a:normAutofit/>
          </a:bodyPr>
          <a:lstStyle/>
          <a:p>
            <a:pPr algn="ctr"/>
            <a:r>
              <a:rPr lang="th-TH" sz="3600" dirty="0" smtClean="0">
                <a:latin typeface="LilyUPC" pitchFamily="34" charset="-34"/>
                <a:cs typeface="LilyUPC" pitchFamily="34" charset="-34"/>
              </a:rPr>
              <a:t>     </a:t>
            </a:r>
            <a:r>
              <a:rPr lang="th-TH" sz="36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การใช้คำถามในการจัดการเรียนรู้</a:t>
            </a:r>
            <a:endParaRPr lang="th-TH" sz="3600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14348" y="1000108"/>
            <a:ext cx="8429652" cy="5597244"/>
            <a:chOff x="714348" y="1000108"/>
            <a:chExt cx="8429652" cy="4071966"/>
          </a:xfrm>
        </p:grpSpPr>
        <p:sp>
          <p:nvSpPr>
            <p:cNvPr id="12" name="ชื่อเรื่องรอง 2"/>
            <p:cNvSpPr txBox="1">
              <a:spLocks/>
            </p:cNvSpPr>
            <p:nvPr/>
          </p:nvSpPr>
          <p:spPr>
            <a:xfrm>
              <a:off x="780322" y="4139390"/>
              <a:ext cx="8363678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28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วิจารณ์แนวคิด  บอกเหตุผล  อธิบายความสัมพันธ์เชื่อมโยง  ยกตัวอย่าง  สรุป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714348" y="1000108"/>
              <a:ext cx="8250140" cy="4071966"/>
              <a:chOff x="714348" y="1000108"/>
              <a:chExt cx="8250140" cy="4071966"/>
            </a:xfrm>
          </p:grpSpPr>
          <p:sp>
            <p:nvSpPr>
              <p:cNvPr id="17" name="ชื่อเรื่องรอง 2"/>
              <p:cNvSpPr txBox="1">
                <a:spLocks/>
              </p:cNvSpPr>
              <p:nvPr/>
            </p:nvSpPr>
            <p:spPr>
              <a:xfrm>
                <a:off x="775986" y="1000108"/>
                <a:ext cx="1224246" cy="504056"/>
              </a:xfrm>
              <a:prstGeom prst="rect">
                <a:avLst/>
              </a:prstGeom>
              <a:ln>
                <a:solidFill>
                  <a:schemeClr val="accent3">
                    <a:lumMod val="60000"/>
                    <a:lumOff val="40000"/>
                    <a:alpha val="11000"/>
                  </a:schemeClr>
                </a:solidFill>
              </a:ln>
            </p:spPr>
            <p:txBody>
              <a:bodyPr vert="horz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chemeClr val="accent1"/>
                  </a:buClr>
                  <a:buSzPct val="70000"/>
                  <a:buFont typeface="Wingdings"/>
                  <a:buNone/>
                  <a:tabLst/>
                  <a:defRPr/>
                </a:pPr>
                <a:r>
                  <a:rPr kumimoji="0" lang="th-TH" sz="3000" b="1" i="0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LilyUPC" pitchFamily="34" charset="-34"/>
                    <a:cs typeface="LilyUPC" pitchFamily="34" charset="-34"/>
                  </a:rPr>
                  <a:t>แบ่งเป็น</a:t>
                </a:r>
              </a:p>
            </p:txBody>
          </p:sp>
          <p:sp>
            <p:nvSpPr>
              <p:cNvPr id="8" name="ชื่อเรื่องรอง 2"/>
              <p:cNvSpPr txBox="1">
                <a:spLocks/>
              </p:cNvSpPr>
              <p:nvPr/>
            </p:nvSpPr>
            <p:spPr>
              <a:xfrm>
                <a:off x="1500166" y="1567622"/>
                <a:ext cx="7143800" cy="504056"/>
              </a:xfrm>
              <a:prstGeom prst="rect">
                <a:avLst/>
              </a:prstGeom>
              <a:ln>
                <a:solidFill>
                  <a:schemeClr val="accent3">
                    <a:lumMod val="60000"/>
                    <a:lumOff val="40000"/>
                    <a:alpha val="11000"/>
                  </a:schemeClr>
                </a:solidFill>
              </a:ln>
            </p:spPr>
            <p:txBody>
              <a:bodyPr vert="horz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chemeClr val="accent1"/>
                  </a:buClr>
                  <a:buSzPct val="70000"/>
                  <a:buFont typeface="Wingdings"/>
                  <a:buNone/>
                  <a:tabLst/>
                  <a:defRPr/>
                </a:pPr>
                <a:r>
                  <a:rPr kumimoji="0" lang="th-TH" sz="3000" b="1" i="0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LilyUPC" pitchFamily="34" charset="-34"/>
                    <a:cs typeface="LilyUPC" pitchFamily="34" charset="-34"/>
                  </a:rPr>
                  <a:t>1. คำถามระดับพื้นฐาน </a:t>
                </a:r>
                <a:r>
                  <a:rPr kumimoji="0" lang="th-TH" sz="2800" b="1" i="0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LilyUPC" pitchFamily="34" charset="-34"/>
                    <a:cs typeface="LilyUPC" pitchFamily="34" charset="-34"/>
                  </a:rPr>
                  <a:t>เพื่อวัดความรู้ ความจำ ประเมินความพร้อม</a:t>
                </a:r>
                <a:endParaRPr kumimoji="0" lang="th-TH" sz="2800" b="1" i="0" strike="noStrike" kern="120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LilyUPC" pitchFamily="34" charset="-34"/>
                  <a:cs typeface="LilyUPC" pitchFamily="34" charset="-34"/>
                </a:endParaRPr>
              </a:p>
            </p:txBody>
          </p:sp>
          <p:sp>
            <p:nvSpPr>
              <p:cNvPr id="9" name="ชื่อเรื่องรอง 2"/>
              <p:cNvSpPr txBox="1">
                <a:spLocks/>
              </p:cNvSpPr>
              <p:nvPr/>
            </p:nvSpPr>
            <p:spPr>
              <a:xfrm>
                <a:off x="769764" y="2049216"/>
                <a:ext cx="7786742" cy="504056"/>
              </a:xfrm>
              <a:prstGeom prst="rect">
                <a:avLst/>
              </a:prstGeom>
              <a:ln>
                <a:solidFill>
                  <a:schemeClr val="accent3">
                    <a:lumMod val="60000"/>
                    <a:lumOff val="40000"/>
                    <a:alpha val="11000"/>
                  </a:schemeClr>
                </a:solidFill>
              </a:ln>
            </p:spPr>
            <p:txBody>
              <a:bodyPr vert="horz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chemeClr val="accent1"/>
                  </a:buClr>
                  <a:buSzPct val="70000"/>
                  <a:buFont typeface="Wingdings"/>
                  <a:buNone/>
                  <a:tabLst/>
                  <a:defRPr/>
                </a:pPr>
                <a:r>
                  <a:rPr kumimoji="0" lang="th-TH" sz="2800" b="1" i="0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LilyUPC" pitchFamily="34" charset="-34"/>
                    <a:cs typeface="LilyUPC" pitchFamily="34" charset="-34"/>
                  </a:rPr>
                  <a:t>ตรวจสอบพื้นฐานความรู้ ความเข้าใจ ฝึกความคล่องแคล่วในการตอบคำถาม</a:t>
                </a:r>
              </a:p>
            </p:txBody>
          </p:sp>
          <p:sp>
            <p:nvSpPr>
              <p:cNvPr id="10" name="ชื่อเรื่องรอง 2"/>
              <p:cNvSpPr txBox="1">
                <a:spLocks/>
              </p:cNvSpPr>
              <p:nvPr/>
            </p:nvSpPr>
            <p:spPr>
              <a:xfrm>
                <a:off x="776550" y="2505552"/>
                <a:ext cx="7938854" cy="504056"/>
              </a:xfrm>
              <a:prstGeom prst="rect">
                <a:avLst/>
              </a:prstGeom>
              <a:ln>
                <a:solidFill>
                  <a:schemeClr val="accent3">
                    <a:lumMod val="60000"/>
                    <a:lumOff val="40000"/>
                    <a:alpha val="11000"/>
                  </a:schemeClr>
                </a:solidFill>
              </a:ln>
            </p:spPr>
            <p:txBody>
              <a:bodyPr vert="horz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chemeClr val="accent1"/>
                  </a:buClr>
                  <a:buSzPct val="70000"/>
                  <a:buFont typeface="Wingdings"/>
                  <a:buNone/>
                  <a:tabLst/>
                  <a:defRPr/>
                </a:pPr>
                <a:r>
                  <a:rPr kumimoji="0" lang="th-TH" sz="2800" b="1" i="0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LilyUPC" pitchFamily="34" charset="-34"/>
                    <a:cs typeface="LilyUPC" pitchFamily="34" charset="-34"/>
                  </a:rPr>
                  <a:t>มักจะใช้คำหรือข้อความในคำถามดังนี้ อะไร ใด เมื่อไร ที่ไหน บอก (ระบุ) ฯลฯ </a:t>
                </a:r>
              </a:p>
            </p:txBody>
          </p:sp>
          <p:sp>
            <p:nvSpPr>
              <p:cNvPr id="11" name="ชื่อเรื่องรอง 2"/>
              <p:cNvSpPr txBox="1">
                <a:spLocks/>
              </p:cNvSpPr>
              <p:nvPr/>
            </p:nvSpPr>
            <p:spPr>
              <a:xfrm>
                <a:off x="1500166" y="3210696"/>
                <a:ext cx="7464322" cy="504056"/>
              </a:xfrm>
              <a:prstGeom prst="rect">
                <a:avLst/>
              </a:prstGeom>
              <a:ln>
                <a:solidFill>
                  <a:schemeClr val="accent3">
                    <a:lumMod val="60000"/>
                    <a:lumOff val="40000"/>
                    <a:alpha val="11000"/>
                  </a:schemeClr>
                </a:solidFill>
              </a:ln>
            </p:spPr>
            <p:txBody>
              <a:bodyPr vert="horz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chemeClr val="accent1"/>
                  </a:buClr>
                  <a:buSzPct val="70000"/>
                  <a:buFont typeface="Wingdings"/>
                  <a:buNone/>
                  <a:tabLst/>
                  <a:defRPr/>
                </a:pPr>
                <a:r>
                  <a:rPr kumimoji="0" lang="th-TH" sz="3000" b="1" i="0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LilyUPC" pitchFamily="34" charset="-34"/>
                    <a:cs typeface="LilyUPC" pitchFamily="34" charset="-34"/>
                  </a:rPr>
                  <a:t>2. คำถามระดับสูง </a:t>
                </a:r>
                <a:r>
                  <a:rPr kumimoji="0" lang="th-TH" sz="2800" b="1" i="0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LilyUPC" pitchFamily="34" charset="-34"/>
                    <a:cs typeface="LilyUPC" pitchFamily="34" charset="-34"/>
                  </a:rPr>
                  <a:t>เพื่อพัฒนาทักษะการคิดในการหาคำตอบ มักจะเป็น</a:t>
                </a:r>
              </a:p>
            </p:txBody>
          </p:sp>
          <p:sp>
            <p:nvSpPr>
              <p:cNvPr id="14" name="ชื่อเรื่องรอง 2"/>
              <p:cNvSpPr txBox="1">
                <a:spLocks/>
              </p:cNvSpPr>
              <p:nvPr/>
            </p:nvSpPr>
            <p:spPr>
              <a:xfrm>
                <a:off x="714348" y="3710762"/>
                <a:ext cx="7929618" cy="504056"/>
              </a:xfrm>
              <a:prstGeom prst="rect">
                <a:avLst/>
              </a:prstGeom>
              <a:ln>
                <a:solidFill>
                  <a:schemeClr val="accent3">
                    <a:lumMod val="60000"/>
                    <a:lumOff val="40000"/>
                    <a:alpha val="11000"/>
                  </a:schemeClr>
                </a:solidFill>
              </a:ln>
            </p:spPr>
            <p:txBody>
              <a:bodyPr vert="horz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chemeClr val="accent1"/>
                  </a:buClr>
                  <a:buSzPct val="70000"/>
                  <a:buFont typeface="Wingdings"/>
                  <a:buNone/>
                  <a:tabLst/>
                  <a:defRPr/>
                </a:pPr>
                <a:r>
                  <a:rPr kumimoji="0" lang="th-TH" b="1" i="0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LilyUPC" pitchFamily="34" charset="-34"/>
                    <a:cs typeface="LilyUPC" pitchFamily="34" charset="-34"/>
                  </a:rPr>
                  <a:t> คำถามที่ให้อธิบาย  ติดตาม  เปรียบเทียบ  วิเคราะห์  สังเคราะห์  จัดหมวดหมู่</a:t>
                </a:r>
                <a:endParaRPr kumimoji="0" lang="th-TH" sz="24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endParaRPr>
              </a:p>
            </p:txBody>
          </p:sp>
          <p:sp>
            <p:nvSpPr>
              <p:cNvPr id="15" name="ชื่อเรื่องรอง 2"/>
              <p:cNvSpPr txBox="1">
                <a:spLocks/>
              </p:cNvSpPr>
              <p:nvPr/>
            </p:nvSpPr>
            <p:spPr>
              <a:xfrm>
                <a:off x="797472" y="4568018"/>
                <a:ext cx="7489304" cy="504056"/>
              </a:xfrm>
              <a:prstGeom prst="rect">
                <a:avLst/>
              </a:prstGeom>
              <a:ln>
                <a:solidFill>
                  <a:schemeClr val="accent3">
                    <a:lumMod val="60000"/>
                    <a:lumOff val="40000"/>
                    <a:alpha val="11000"/>
                  </a:schemeClr>
                </a:solidFill>
              </a:ln>
            </p:spPr>
            <p:txBody>
              <a:bodyPr vert="horz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chemeClr val="accent1"/>
                  </a:buClr>
                  <a:buSzPct val="70000"/>
                  <a:buFont typeface="Wingdings"/>
                  <a:buNone/>
                  <a:tabLst/>
                  <a:defRPr/>
                </a:pPr>
                <a:r>
                  <a:rPr kumimoji="0" lang="th-TH" sz="2800" b="1" i="0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LilyUPC" pitchFamily="34" charset="-34"/>
                    <a:cs typeface="LilyUPC" pitchFamily="34" charset="-34"/>
                  </a:rPr>
                  <a:t>ตัดสินใจ  หาทางเลือก บอกวิธีประยุกต์ใช้ แสดงความคิดสร้างสรรค์ ฯลฯ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3571868" y="500042"/>
            <a:ext cx="2714644" cy="928694"/>
          </a:xfrm>
          <a:prstGeom prst="roundRect">
            <a:avLst/>
          </a:prstGeom>
          <a:solidFill>
            <a:srgbClr val="FFDA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14546" y="500042"/>
            <a:ext cx="5214974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600" dirty="0" smtClean="0">
                <a:latin typeface="LilyUPC" pitchFamily="34" charset="-34"/>
                <a:cs typeface="LilyUPC" pitchFamily="34" charset="-34"/>
              </a:rPr>
              <a:t>  </a:t>
            </a:r>
            <a:r>
              <a:rPr lang="th-TH" sz="36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แผนการสอน</a:t>
            </a:r>
            <a:endParaRPr lang="th-TH" sz="3600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17" name="ชื่อเรื่องรอง 2"/>
          <p:cNvSpPr txBox="1">
            <a:spLocks/>
          </p:cNvSpPr>
          <p:nvPr/>
        </p:nvSpPr>
        <p:spPr>
          <a:xfrm>
            <a:off x="3786182" y="857232"/>
            <a:ext cx="2143140" cy="504056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  <a:alpha val="11000"/>
              </a:schemeClr>
            </a:solidFill>
          </a:ln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h-TH" sz="28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</a:t>
            </a:r>
            <a:r>
              <a:rPr kumimoji="0" lang="th-TH" sz="32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(</a:t>
            </a:r>
            <a:r>
              <a:rPr kumimoji="0" lang="en-US" sz="32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Lesson Plan</a:t>
            </a:r>
            <a:r>
              <a:rPr kumimoji="0" lang="th-TH" sz="32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82660" y="2074474"/>
            <a:ext cx="7694946" cy="3154726"/>
            <a:chOff x="1082660" y="2074474"/>
            <a:chExt cx="7694946" cy="1997468"/>
          </a:xfrm>
        </p:grpSpPr>
        <p:sp>
          <p:nvSpPr>
            <p:cNvPr id="8" name="ชื่อเรื่องรอง 2"/>
            <p:cNvSpPr txBox="1">
              <a:spLocks/>
            </p:cNvSpPr>
            <p:nvPr/>
          </p:nvSpPr>
          <p:spPr>
            <a:xfrm>
              <a:off x="1082660" y="2074474"/>
              <a:ext cx="7500990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28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    กรอบทิศทางหรือเค้าโครงที่ผู้สอนเตรียมการไว้ล่วงหน้าอย่างเป็นระบบ</a:t>
              </a:r>
            </a:p>
          </p:txBody>
        </p:sp>
        <p:sp>
          <p:nvSpPr>
            <p:cNvPr id="9" name="ชื่อเรื่องรอง 2"/>
            <p:cNvSpPr txBox="1">
              <a:spLocks/>
            </p:cNvSpPr>
            <p:nvPr/>
          </p:nvSpPr>
          <p:spPr>
            <a:xfrm>
              <a:off x="1195942" y="2786404"/>
              <a:ext cx="7572428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28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เพื่อให้การปฏิบัติการสอนจริงดำเนินไปได้อย่างราบรื่นและบรรลุวัตถุประสงค์</a:t>
              </a:r>
            </a:p>
          </p:txBody>
        </p:sp>
        <p:sp>
          <p:nvSpPr>
            <p:cNvPr id="12" name="ชื่อเรื่องรอง 2"/>
            <p:cNvSpPr txBox="1">
              <a:spLocks/>
            </p:cNvSpPr>
            <p:nvPr/>
          </p:nvSpPr>
          <p:spPr>
            <a:xfrm>
              <a:off x="1205178" y="3567886"/>
              <a:ext cx="7572428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28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ของการจัดการเรียนรู้ในเรื่องที่กำหนด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987824" y="404664"/>
            <a:ext cx="4104456" cy="1368152"/>
          </a:xfrm>
          <a:prstGeom prst="roundRect">
            <a:avLst/>
          </a:prstGeom>
          <a:solidFill>
            <a:srgbClr val="FFDA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80284" y="551530"/>
            <a:ext cx="5214974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600" dirty="0" smtClean="0">
                <a:latin typeface="LilyUPC" pitchFamily="34" charset="-34"/>
                <a:cs typeface="LilyUPC" pitchFamily="34" charset="-34"/>
              </a:rPr>
              <a:t>  </a:t>
            </a:r>
            <a:r>
              <a:rPr lang="th-TH" sz="36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เทคนิคการให้ข้อมูลป้อนกลับ</a:t>
            </a:r>
            <a:endParaRPr lang="th-TH" sz="3600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17" name="ชื่อเรื่องรอง 2"/>
          <p:cNvSpPr txBox="1">
            <a:spLocks/>
          </p:cNvSpPr>
          <p:nvPr/>
        </p:nvSpPr>
        <p:spPr>
          <a:xfrm>
            <a:off x="3851920" y="908720"/>
            <a:ext cx="2143140" cy="504056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  <a:alpha val="11000"/>
              </a:schemeClr>
            </a:solidFill>
          </a:ln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h-TH" sz="36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(</a:t>
            </a:r>
            <a:r>
              <a:rPr kumimoji="0" lang="en-US" sz="36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Feed Back</a:t>
            </a:r>
            <a:r>
              <a:rPr kumimoji="0" lang="th-TH" sz="36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763688" y="1844824"/>
            <a:ext cx="9152186" cy="2932948"/>
            <a:chOff x="1785918" y="1710498"/>
            <a:chExt cx="9152186" cy="2932948"/>
          </a:xfrm>
        </p:grpSpPr>
        <p:sp>
          <p:nvSpPr>
            <p:cNvPr id="8" name="ชื่อเรื่องรอง 2"/>
            <p:cNvSpPr txBox="1">
              <a:spLocks/>
            </p:cNvSpPr>
            <p:nvPr/>
          </p:nvSpPr>
          <p:spPr>
            <a:xfrm>
              <a:off x="1785918" y="1710498"/>
              <a:ext cx="5954434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38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- กล่าวชมส่วนดีก่อน</a:t>
              </a:r>
            </a:p>
          </p:txBody>
        </p:sp>
        <p:sp>
          <p:nvSpPr>
            <p:cNvPr id="10" name="ชื่อเรื่องรอง 2"/>
            <p:cNvSpPr txBox="1">
              <a:spLocks/>
            </p:cNvSpPr>
            <p:nvPr/>
          </p:nvSpPr>
          <p:spPr>
            <a:xfrm>
              <a:off x="1785918" y="2282002"/>
              <a:ext cx="9152186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38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- ชี้จุดเฉพาะส่วนที่ต้องปรับปรุงและเปลี่ยนแปลงได้</a:t>
              </a:r>
            </a:p>
          </p:txBody>
        </p:sp>
        <p:sp>
          <p:nvSpPr>
            <p:cNvPr id="11" name="ชื่อเรื่องรอง 2"/>
            <p:cNvSpPr txBox="1">
              <a:spLocks/>
            </p:cNvSpPr>
            <p:nvPr/>
          </p:nvSpPr>
          <p:spPr>
            <a:xfrm>
              <a:off x="1785918" y="2924944"/>
              <a:ext cx="9152186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38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- ใช้การชี้แนะ ไม่สั่งหรือบังคับ</a:t>
              </a:r>
            </a:p>
          </p:txBody>
        </p:sp>
        <p:sp>
          <p:nvSpPr>
            <p:cNvPr id="13" name="ชื่อเรื่องรอง 2"/>
            <p:cNvSpPr txBox="1">
              <a:spLocks/>
            </p:cNvSpPr>
            <p:nvPr/>
          </p:nvSpPr>
          <p:spPr>
            <a:xfrm>
              <a:off x="1785918" y="3496448"/>
              <a:ext cx="9152186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38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- ใช้คำพูดที่ชัดเจน เข้าใจง่าย</a:t>
              </a:r>
            </a:p>
          </p:txBody>
        </p:sp>
        <p:sp>
          <p:nvSpPr>
            <p:cNvPr id="14" name="ชื่อเรื่องรอง 2"/>
            <p:cNvSpPr txBox="1">
              <a:spLocks/>
            </p:cNvSpPr>
            <p:nvPr/>
          </p:nvSpPr>
          <p:spPr>
            <a:xfrm>
              <a:off x="1785918" y="4139390"/>
              <a:ext cx="9152186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38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- มีสีหน้า ท่าทางเป็นมิตร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643174" y="500042"/>
            <a:ext cx="4572032" cy="1071570"/>
          </a:xfrm>
          <a:prstGeom prst="roundRect">
            <a:avLst/>
          </a:prstGeom>
          <a:solidFill>
            <a:srgbClr val="FFDA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14546" y="571480"/>
            <a:ext cx="5214974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600" dirty="0" smtClean="0">
                <a:latin typeface="LilyUPC" pitchFamily="34" charset="-34"/>
                <a:cs typeface="LilyUPC" pitchFamily="34" charset="-34"/>
              </a:rPr>
              <a:t>  </a:t>
            </a:r>
            <a:r>
              <a:rPr lang="th-TH" sz="36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สัดส่วนเวลาของการฝึกทักษะการสอน</a:t>
            </a:r>
            <a:endParaRPr lang="th-TH" sz="3600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17" name="ชื่อเรื่องรอง 2"/>
          <p:cNvSpPr txBox="1">
            <a:spLocks/>
          </p:cNvSpPr>
          <p:nvPr/>
        </p:nvSpPr>
        <p:spPr>
          <a:xfrm>
            <a:off x="3143240" y="996118"/>
            <a:ext cx="3500462" cy="57549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  <a:alpha val="11000"/>
              </a:schemeClr>
            </a:solidFill>
          </a:ln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h-TH" sz="28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 </a:t>
            </a:r>
            <a:r>
              <a:rPr kumimoji="0" lang="th-TH" sz="32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แบบ </a:t>
            </a:r>
            <a:r>
              <a:rPr kumimoji="0" lang="en-US" sz="32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Mini-lesson</a:t>
            </a:r>
            <a:endParaRPr kumimoji="0" lang="th-TH" sz="3200" b="1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785918" y="1571612"/>
            <a:ext cx="6962546" cy="4449676"/>
            <a:chOff x="1785918" y="1571612"/>
            <a:chExt cx="6072230" cy="3500462"/>
          </a:xfrm>
        </p:grpSpPr>
        <p:sp>
          <p:nvSpPr>
            <p:cNvPr id="8" name="ชื่อเรื่องรอง 2"/>
            <p:cNvSpPr txBox="1">
              <a:spLocks/>
            </p:cNvSpPr>
            <p:nvPr/>
          </p:nvSpPr>
          <p:spPr>
            <a:xfrm>
              <a:off x="3071802" y="1571612"/>
              <a:ext cx="3857652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35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ระยะเวลาในการสอน 10 นาที</a:t>
              </a:r>
            </a:p>
          </p:txBody>
        </p:sp>
        <p:sp>
          <p:nvSpPr>
            <p:cNvPr id="10" name="ชื่อเรื่องรอง 2"/>
            <p:cNvSpPr txBox="1">
              <a:spLocks/>
            </p:cNvSpPr>
            <p:nvPr/>
          </p:nvSpPr>
          <p:spPr>
            <a:xfrm>
              <a:off x="1785918" y="2112958"/>
              <a:ext cx="5929354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35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</a:t>
              </a:r>
              <a:r>
                <a:rPr kumimoji="0" lang="en-US" sz="35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Bridge in                          ½  </a:t>
              </a:r>
              <a:r>
                <a:rPr kumimoji="0" lang="th-TH" sz="35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นาที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endParaRPr kumimoji="0" lang="th-TH" sz="35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endParaRPr>
            </a:p>
          </p:txBody>
        </p:sp>
        <p:sp>
          <p:nvSpPr>
            <p:cNvPr id="12" name="ชื่อเรื่องรอง 2"/>
            <p:cNvSpPr txBox="1">
              <a:spLocks/>
            </p:cNvSpPr>
            <p:nvPr/>
          </p:nvSpPr>
          <p:spPr>
            <a:xfrm>
              <a:off x="1785918" y="2639192"/>
              <a:ext cx="5929354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35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</a:t>
              </a:r>
              <a:r>
                <a:rPr kumimoji="0" lang="en-US" sz="35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Objective                         ½  </a:t>
              </a:r>
              <a:r>
                <a:rPr kumimoji="0" lang="th-TH" sz="35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นาที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endParaRPr kumimoji="0" lang="th-TH" sz="35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endParaRPr>
            </a:p>
          </p:txBody>
        </p:sp>
        <p:sp>
          <p:nvSpPr>
            <p:cNvPr id="15" name="ชื่อเรื่องรอง 2"/>
            <p:cNvSpPr txBox="1">
              <a:spLocks/>
            </p:cNvSpPr>
            <p:nvPr/>
          </p:nvSpPr>
          <p:spPr>
            <a:xfrm>
              <a:off x="1785918" y="3114000"/>
              <a:ext cx="5929354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35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</a:t>
              </a:r>
              <a:r>
                <a:rPr kumimoji="0" lang="en-US" sz="35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Pre - assessment               1  </a:t>
              </a:r>
              <a:r>
                <a:rPr kumimoji="0" lang="th-TH" sz="35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 นาที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endParaRPr kumimoji="0" lang="th-TH" sz="35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endParaRPr>
            </a:p>
          </p:txBody>
        </p:sp>
        <p:sp>
          <p:nvSpPr>
            <p:cNvPr id="16" name="ชื่อเรื่องรอง 2"/>
            <p:cNvSpPr txBox="1">
              <a:spLocks/>
            </p:cNvSpPr>
            <p:nvPr/>
          </p:nvSpPr>
          <p:spPr>
            <a:xfrm>
              <a:off x="1785918" y="3593708"/>
              <a:ext cx="5929354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35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</a:t>
              </a:r>
              <a:r>
                <a:rPr lang="en-US" sz="3500" b="1" dirty="0" smtClean="0">
                  <a:latin typeface="LilyUPC" pitchFamily="34" charset="-34"/>
                  <a:cs typeface="LilyUPC" pitchFamily="34" charset="-34"/>
                </a:rPr>
                <a:t>Instruction        </a:t>
              </a:r>
              <a:r>
                <a:rPr kumimoji="0" lang="en-US" sz="35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             7  </a:t>
              </a:r>
              <a:r>
                <a:rPr kumimoji="0" lang="th-TH" sz="35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นาที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endParaRPr kumimoji="0" lang="th-TH" sz="35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endParaRPr>
            </a:p>
          </p:txBody>
        </p:sp>
        <p:sp>
          <p:nvSpPr>
            <p:cNvPr id="18" name="ชื่อเรื่องรอง 2"/>
            <p:cNvSpPr txBox="1">
              <a:spLocks/>
            </p:cNvSpPr>
            <p:nvPr/>
          </p:nvSpPr>
          <p:spPr>
            <a:xfrm>
              <a:off x="1785918" y="4067952"/>
              <a:ext cx="5929354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lvl="0">
                <a:spcBef>
                  <a:spcPts val="600"/>
                </a:spcBef>
                <a:buClr>
                  <a:schemeClr val="accent1"/>
                </a:buClr>
                <a:buSzPct val="70000"/>
                <a:defRPr/>
              </a:pPr>
              <a:r>
                <a:rPr kumimoji="0" lang="th-TH" sz="35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</a:t>
              </a:r>
              <a:r>
                <a:rPr lang="en-US" sz="3500" b="1" dirty="0" smtClean="0">
                  <a:latin typeface="LilyUPC" pitchFamily="34" charset="-34"/>
                  <a:cs typeface="LilyUPC" pitchFamily="34" charset="-34"/>
                </a:rPr>
                <a:t>Post - assessment           </a:t>
              </a:r>
              <a:r>
                <a:rPr kumimoji="0" lang="en-US" sz="35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1  </a:t>
              </a:r>
              <a:r>
                <a:rPr kumimoji="0" lang="th-TH" sz="35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นาที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endParaRPr kumimoji="0" lang="th-TH" sz="35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endParaRPr>
            </a:p>
          </p:txBody>
        </p:sp>
        <p:sp>
          <p:nvSpPr>
            <p:cNvPr id="19" name="ชื่อเรื่องรอง 2"/>
            <p:cNvSpPr txBox="1">
              <a:spLocks/>
            </p:cNvSpPr>
            <p:nvPr/>
          </p:nvSpPr>
          <p:spPr>
            <a:xfrm>
              <a:off x="1928794" y="4568018"/>
              <a:ext cx="5929354" cy="504056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  <a:alpha val="11000"/>
                </a:schemeClr>
              </a:solidFill>
            </a:ln>
          </p:spPr>
          <p:txBody>
            <a:bodyPr vert="horz">
              <a:noAutofit/>
            </a:bodyPr>
            <a:lstStyle/>
            <a:p>
              <a:pPr lvl="0">
                <a:spcBef>
                  <a:spcPts val="600"/>
                </a:spcBef>
                <a:buClr>
                  <a:schemeClr val="accent1"/>
                </a:buClr>
                <a:buSzPct val="70000"/>
                <a:defRPr/>
              </a:pPr>
              <a:r>
                <a:rPr kumimoji="0" lang="th-TH" sz="35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</a:t>
              </a:r>
              <a:r>
                <a:rPr kumimoji="0" lang="en-US" sz="3500" b="1" i="0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                          </a:t>
              </a:r>
              <a:r>
                <a:rPr kumimoji="0" lang="th-TH" sz="3500" b="1" i="0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รวม</a:t>
              </a:r>
              <a:r>
                <a:rPr kumimoji="0" lang="en-US" sz="3500" b="1" i="0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</a:t>
              </a:r>
              <a:r>
                <a:rPr kumimoji="0" lang="en-US" sz="35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10  </a:t>
              </a:r>
              <a:r>
                <a:rPr kumimoji="0" lang="th-TH" sz="3500" b="1" i="0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LilyUPC" pitchFamily="34" charset="-34"/>
                  <a:cs typeface="LilyUPC" pitchFamily="34" charset="-34"/>
                </a:rPr>
                <a:t>   นาที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endParaRPr kumimoji="0" lang="th-TH" sz="35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ilyUPC" pitchFamily="34" charset="-34"/>
                <a:cs typeface="LilyUPC" pitchFamily="34" charset="-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3563888" y="620688"/>
            <a:ext cx="3888432" cy="936104"/>
          </a:xfrm>
          <a:prstGeom prst="roundRect">
            <a:avLst/>
          </a:prstGeom>
          <a:solidFill>
            <a:srgbClr val="FFDA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03848" y="620688"/>
            <a:ext cx="4680520" cy="86409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I.S.W. </a:t>
            </a:r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คืออะไร</a:t>
            </a:r>
            <a:endParaRPr lang="th-TH" sz="3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ชื่อเรื่องรอง 2"/>
          <p:cNvSpPr txBox="1">
            <a:spLocks/>
          </p:cNvSpPr>
          <p:nvPr/>
        </p:nvSpPr>
        <p:spPr>
          <a:xfrm>
            <a:off x="1763688" y="1916832"/>
            <a:ext cx="72362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    เป็นกระบวนการฝึกทักษะการสอน (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Practice skills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) และแลกเปลี่ยน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705968" y="2420888"/>
            <a:ext cx="7438032" cy="3528392"/>
            <a:chOff x="1705968" y="2420888"/>
            <a:chExt cx="7438032" cy="3528392"/>
          </a:xfrm>
        </p:grpSpPr>
        <p:sp>
          <p:nvSpPr>
            <p:cNvPr id="11" name="ชื่อเรื่องรอง 2"/>
            <p:cNvSpPr txBox="1">
              <a:spLocks/>
            </p:cNvSpPr>
            <p:nvPr/>
          </p:nvSpPr>
          <p:spPr>
            <a:xfrm>
              <a:off x="1720256" y="2420888"/>
              <a:ext cx="723629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ความคิด ประสบการณ์ของกลุ่มผู้ที่จะทำหน้าที่สอนกลุ่มเล็ก ๆ โดยผู้สอน</a:t>
              </a:r>
            </a:p>
          </p:txBody>
        </p:sp>
        <p:sp>
          <p:nvSpPr>
            <p:cNvPr id="12" name="ชื่อเรื่องรอง 2"/>
            <p:cNvSpPr txBox="1">
              <a:spLocks/>
            </p:cNvSpPr>
            <p:nvPr/>
          </p:nvSpPr>
          <p:spPr>
            <a:xfrm>
              <a:off x="1720256" y="2924944"/>
              <a:ext cx="723629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แต่ละคนในกลุ่มจะออกแบบการสอนในรูปแบบ “บทเรียนเล็ก ๆ”</a:t>
              </a:r>
            </a:p>
          </p:txBody>
        </p:sp>
        <p:sp>
          <p:nvSpPr>
            <p:cNvPr id="13" name="ชื่อเรื่องรอง 2"/>
            <p:cNvSpPr txBox="1">
              <a:spLocks/>
            </p:cNvSpPr>
            <p:nvPr/>
          </p:nvSpPr>
          <p:spPr>
            <a:xfrm>
              <a:off x="1705968" y="3429000"/>
              <a:ext cx="723629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(</a:t>
              </a: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Mini –</a:t>
              </a:r>
              <a:r>
                <a:rPr kumimoji="0" lang="en-US" sz="28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lesson</a:t>
              </a:r>
              <a:r>
                <a:rPr kumimoji="0" lang="th-TH" sz="28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) เมื่อเสร็จสิ้นการสอนตามกระบวนการของแต่ละคน   </a:t>
              </a:r>
              <a:endPara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14" name="ชื่อเรื่องรอง 2"/>
            <p:cNvSpPr txBox="1">
              <a:spLocks/>
            </p:cNvSpPr>
            <p:nvPr/>
          </p:nvSpPr>
          <p:spPr>
            <a:xfrm>
              <a:off x="1705968" y="3933056"/>
              <a:ext cx="723629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วิทยากรและสมาชิกในกลุ่มจะให้ </a:t>
              </a: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feedback</a:t>
              </a:r>
              <a:r>
                <a:rPr kumimoji="0" lang="th-TH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ซึ่งจะทำให้ผู้สอนได้ข้อมูล</a:t>
              </a:r>
            </a:p>
          </p:txBody>
        </p:sp>
        <p:sp>
          <p:nvSpPr>
            <p:cNvPr id="15" name="ชื่อเรื่องรอง 2"/>
            <p:cNvSpPr txBox="1">
              <a:spLocks/>
            </p:cNvSpPr>
            <p:nvPr/>
          </p:nvSpPr>
          <p:spPr>
            <a:xfrm>
              <a:off x="1907704" y="3789040"/>
              <a:ext cx="723629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endPara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endParaRPr>
            </a:p>
          </p:txBody>
        </p:sp>
        <p:sp>
          <p:nvSpPr>
            <p:cNvPr id="16" name="ชื่อเรื่องรอง 2"/>
            <p:cNvSpPr txBox="1">
              <a:spLocks/>
            </p:cNvSpPr>
            <p:nvPr/>
          </p:nvSpPr>
          <p:spPr>
            <a:xfrm>
              <a:off x="1844080" y="4725144"/>
              <a:ext cx="723629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endPara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endPara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endParaRPr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1720256" y="4417948"/>
              <a:ext cx="72728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b="1" dirty="0" smtClean="0">
                  <a:latin typeface="Angsana New" pitchFamily="18" charset="-34"/>
                  <a:cs typeface="Angsana New" pitchFamily="18" charset="-34"/>
                </a:rPr>
                <a:t>ป้อนกลับเชิงบวกและการแลกเปลี่ยนเรียนรู้จากกลุ่ม ทำให้ตระหนักถึง</a:t>
              </a:r>
              <a:endParaRPr lang="th-TH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20" name="สี่เหลี่ยมผืนผ้า 19"/>
            <p:cNvSpPr/>
            <p:nvPr/>
          </p:nvSpPr>
          <p:spPr>
            <a:xfrm>
              <a:off x="1749968" y="4922004"/>
              <a:ext cx="72728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b="1" dirty="0" smtClean="0">
                  <a:latin typeface="Angsana New" pitchFamily="18" charset="-34"/>
                  <a:cs typeface="Angsana New" pitchFamily="18" charset="-34"/>
                </a:rPr>
                <a:t>วิธีการเรียนรู้ วิธีสอน เกิดความมั่นใจและได้แนวทางในการปรับเปลี่ยน</a:t>
              </a:r>
              <a:endParaRPr lang="th-TH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21" name="สี่เหลี่ยมผืนผ้า 20"/>
            <p:cNvSpPr/>
            <p:nvPr/>
          </p:nvSpPr>
          <p:spPr>
            <a:xfrm>
              <a:off x="1749400" y="5426060"/>
              <a:ext cx="72728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b="1" dirty="0" smtClean="0">
                  <a:latin typeface="Angsana New" pitchFamily="18" charset="-34"/>
                  <a:cs typeface="Angsana New" pitchFamily="18" charset="-34"/>
                </a:rPr>
                <a:t>รูปแบบการสอนของตนให้ดีขึ้น</a:t>
              </a:r>
              <a:endParaRPr lang="th-TH" dirty="0">
                <a:latin typeface="Angsana New" pitchFamily="18" charset="-34"/>
                <a:cs typeface="Angsana New" pitchFamily="18" charset="-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3059832" y="332656"/>
            <a:ext cx="4176464" cy="720080"/>
          </a:xfrm>
          <a:prstGeom prst="roundRect">
            <a:avLst/>
          </a:prstGeom>
          <a:solidFill>
            <a:srgbClr val="FFDA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843808" y="188640"/>
            <a:ext cx="4392488" cy="864096"/>
          </a:xfrm>
        </p:spPr>
        <p:txBody>
          <a:bodyPr>
            <a:normAutofit/>
          </a:bodyPr>
          <a:lstStyle/>
          <a:p>
            <a:pPr algn="ctr"/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เป้าหมายของ</a:t>
            </a:r>
            <a:r>
              <a:rPr lang="en-US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I.S.W. </a:t>
            </a:r>
            <a:endParaRPr lang="th-TH" sz="3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ชื่อเรื่องรอง 2"/>
          <p:cNvSpPr txBox="1">
            <a:spLocks/>
          </p:cNvSpPr>
          <p:nvPr/>
        </p:nvSpPr>
        <p:spPr>
          <a:xfrm>
            <a:off x="1844080" y="4725144"/>
            <a:ext cx="72362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th-TH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th-TH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979712" y="1484784"/>
            <a:ext cx="6984776" cy="5141712"/>
            <a:chOff x="1259632" y="1527648"/>
            <a:chExt cx="7704856" cy="4896544"/>
          </a:xfrm>
        </p:grpSpPr>
        <p:sp>
          <p:nvSpPr>
            <p:cNvPr id="9" name="ชื่อเรื่องรอง 2"/>
            <p:cNvSpPr txBox="1">
              <a:spLocks/>
            </p:cNvSpPr>
            <p:nvPr/>
          </p:nvSpPr>
          <p:spPr>
            <a:xfrm>
              <a:off x="1259632" y="1527648"/>
              <a:ext cx="723629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th-TH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เพื่อให้ผู้เข้ารับการพัฒนา สามารถ</a:t>
              </a:r>
            </a:p>
          </p:txBody>
        </p:sp>
        <p:sp>
          <p:nvSpPr>
            <p:cNvPr id="11" name="ชื่อเรื่องรอง 2"/>
            <p:cNvSpPr txBox="1">
              <a:spLocks/>
            </p:cNvSpPr>
            <p:nvPr/>
          </p:nvSpPr>
          <p:spPr>
            <a:xfrm>
              <a:off x="1720256" y="2132856"/>
              <a:ext cx="723629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1.</a:t>
              </a:r>
              <a:r>
                <a:rPr kumimoji="0" lang="th-TH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กำหนดเป้าหมายการเรียนรู้ของผู้เรียนได้</a:t>
              </a:r>
            </a:p>
          </p:txBody>
        </p:sp>
        <p:sp>
          <p:nvSpPr>
            <p:cNvPr id="12" name="ชื่อเรื่องรอง 2"/>
            <p:cNvSpPr txBox="1">
              <a:spLocks/>
            </p:cNvSpPr>
            <p:nvPr/>
          </p:nvSpPr>
          <p:spPr>
            <a:xfrm>
              <a:off x="1720256" y="2608336"/>
              <a:ext cx="723629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2. </a:t>
              </a:r>
              <a:r>
                <a:rPr kumimoji="0" lang="th-TH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เขียนแผนการสอนได้ชัดเจน</a:t>
              </a:r>
            </a:p>
          </p:txBody>
        </p:sp>
        <p:sp>
          <p:nvSpPr>
            <p:cNvPr id="13" name="ชื่อเรื่องรอง 2"/>
            <p:cNvSpPr txBox="1">
              <a:spLocks/>
            </p:cNvSpPr>
            <p:nvPr/>
          </p:nvSpPr>
          <p:spPr>
            <a:xfrm>
              <a:off x="1728192" y="3068960"/>
              <a:ext cx="723629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lang="en-US" b="1" dirty="0" smtClean="0">
                  <a:latin typeface="Angsana New" pitchFamily="18" charset="-34"/>
                  <a:cs typeface="Angsana New" pitchFamily="18" charset="-34"/>
                </a:rPr>
                <a:t>  3.</a:t>
              </a:r>
              <a:r>
                <a:rPr lang="th-TH" b="1" dirty="0" smtClean="0">
                  <a:latin typeface="Angsana New" pitchFamily="18" charset="-34"/>
                  <a:cs typeface="Angsana New" pitchFamily="18" charset="-34"/>
                </a:rPr>
                <a:t> ประเมินการเรียนรู้ตามวัตถุประสงค์</a:t>
              </a:r>
              <a:endPara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18" name="ชื่อเรื่องรอง 2"/>
            <p:cNvSpPr txBox="1">
              <a:spLocks/>
            </p:cNvSpPr>
            <p:nvPr/>
          </p:nvSpPr>
          <p:spPr>
            <a:xfrm>
              <a:off x="1720256" y="3558728"/>
              <a:ext cx="723629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lang="en-US" b="1" dirty="0" smtClean="0">
                  <a:latin typeface="Angsana New" pitchFamily="18" charset="-34"/>
                  <a:cs typeface="Angsana New" pitchFamily="18" charset="-34"/>
                </a:rPr>
                <a:t>  4.</a:t>
              </a:r>
              <a:r>
                <a:rPr lang="th-TH" b="1" dirty="0" smtClean="0">
                  <a:latin typeface="Angsana New" pitchFamily="18" charset="-34"/>
                  <a:cs typeface="Angsana New" pitchFamily="18" charset="-34"/>
                </a:rPr>
                <a:t> ใช้เทคนิคการสอนได้อย่างเหมาะสมและให้ผู้เรียนมีส่วนร่วม</a:t>
              </a:r>
              <a:endPara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19" name="ชื่อเรื่องรอง 2"/>
            <p:cNvSpPr txBox="1">
              <a:spLocks/>
            </p:cNvSpPr>
            <p:nvPr/>
          </p:nvSpPr>
          <p:spPr>
            <a:xfrm>
              <a:off x="1728192" y="4005064"/>
              <a:ext cx="723629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lang="en-US" b="1" dirty="0" smtClean="0">
                  <a:latin typeface="Angsana New" pitchFamily="18" charset="-34"/>
                  <a:cs typeface="Angsana New" pitchFamily="18" charset="-34"/>
                </a:rPr>
                <a:t>  </a:t>
              </a:r>
              <a:r>
                <a:rPr lang="th-TH" b="1" dirty="0" smtClean="0">
                  <a:latin typeface="Angsana New" pitchFamily="18" charset="-34"/>
                  <a:cs typeface="Angsana New" pitchFamily="18" charset="-34"/>
                </a:rPr>
                <a:t>    ในกิจกรรมการเรียนรู้</a:t>
              </a:r>
              <a:endPara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22" name="ชื่อเรื่องรอง 2"/>
            <p:cNvSpPr txBox="1">
              <a:spLocks/>
            </p:cNvSpPr>
            <p:nvPr/>
          </p:nvSpPr>
          <p:spPr>
            <a:xfrm>
              <a:off x="1720256" y="4509120"/>
              <a:ext cx="723629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lang="en-US" b="1" dirty="0" smtClean="0">
                  <a:latin typeface="Angsana New" pitchFamily="18" charset="-34"/>
                  <a:cs typeface="Angsana New" pitchFamily="18" charset="-34"/>
                </a:rPr>
                <a:t>  5.</a:t>
              </a:r>
              <a:r>
                <a:rPr lang="th-TH" b="1" dirty="0" smtClean="0">
                  <a:latin typeface="Angsana New" pitchFamily="18" charset="-34"/>
                  <a:cs typeface="Angsana New" pitchFamily="18" charset="-34"/>
                </a:rPr>
                <a:t> ใช้เครื่องมือและอุปกรณ์การสอนได้อย่างถูกต้อง เหมาะสม</a:t>
              </a:r>
              <a:endPara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23" name="ชื่อเรื่องรอง 2"/>
            <p:cNvSpPr txBox="1">
              <a:spLocks/>
            </p:cNvSpPr>
            <p:nvPr/>
          </p:nvSpPr>
          <p:spPr>
            <a:xfrm>
              <a:off x="1715488" y="5013176"/>
              <a:ext cx="723629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lang="en-US" b="1" dirty="0" smtClean="0">
                  <a:latin typeface="Angsana New" pitchFamily="18" charset="-34"/>
                  <a:cs typeface="Angsana New" pitchFamily="18" charset="-34"/>
                </a:rPr>
                <a:t>  6.</a:t>
              </a:r>
              <a:r>
                <a:rPr lang="th-TH" b="1" dirty="0" smtClean="0">
                  <a:latin typeface="Angsana New" pitchFamily="18" charset="-34"/>
                  <a:cs typeface="Angsana New" pitchFamily="18" charset="-34"/>
                </a:rPr>
                <a:t> ใช้เทคนิคการตั้งคำถามในการจัดกิจกรรมการเรียนรู้</a:t>
              </a:r>
              <a:endPara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24" name="ชื่อเรื่องรอง 2"/>
            <p:cNvSpPr txBox="1">
              <a:spLocks/>
            </p:cNvSpPr>
            <p:nvPr/>
          </p:nvSpPr>
          <p:spPr>
            <a:xfrm>
              <a:off x="1725008" y="5473800"/>
              <a:ext cx="723629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lang="en-US" b="1" dirty="0" smtClean="0">
                  <a:latin typeface="Angsana New" pitchFamily="18" charset="-34"/>
                  <a:cs typeface="Angsana New" pitchFamily="18" charset="-34"/>
                </a:rPr>
                <a:t>  7.</a:t>
              </a:r>
              <a:r>
                <a:rPr lang="th-TH" b="1" dirty="0" smtClean="0">
                  <a:latin typeface="Angsana New" pitchFamily="18" charset="-34"/>
                  <a:cs typeface="Angsana New" pitchFamily="18" charset="-34"/>
                </a:rPr>
                <a:t> พัฒนาสมรรถนะและความเชื่อมั่นในการสอน</a:t>
              </a:r>
              <a:endPara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25" name="ชื่อเรื่องรอง 2"/>
            <p:cNvSpPr txBox="1">
              <a:spLocks/>
            </p:cNvSpPr>
            <p:nvPr/>
          </p:nvSpPr>
          <p:spPr>
            <a:xfrm>
              <a:off x="1705952" y="5920136"/>
              <a:ext cx="7236296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lang="en-US" b="1" dirty="0" smtClean="0">
                  <a:latin typeface="Angsana New" pitchFamily="18" charset="-34"/>
                  <a:cs typeface="Angsana New" pitchFamily="18" charset="-34"/>
                </a:rPr>
                <a:t>  8.</a:t>
              </a:r>
              <a:r>
                <a:rPr lang="th-TH" b="1" dirty="0" smtClean="0">
                  <a:latin typeface="Angsana New" pitchFamily="18" charset="-34"/>
                  <a:cs typeface="Angsana New" pitchFamily="18" charset="-34"/>
                </a:rPr>
                <a:t> ให้ข้อมูลป้อนกลับ (</a:t>
              </a:r>
              <a:r>
                <a:rPr lang="en-US" b="1" dirty="0" smtClean="0">
                  <a:latin typeface="Angsana New" pitchFamily="18" charset="-34"/>
                  <a:cs typeface="Angsana New" pitchFamily="18" charset="-34"/>
                </a:rPr>
                <a:t>feedback</a:t>
              </a:r>
              <a:r>
                <a:rPr lang="th-TH" b="1" dirty="0" smtClean="0">
                  <a:latin typeface="Angsana New" pitchFamily="18" charset="-34"/>
                  <a:cs typeface="Angsana New" pitchFamily="18" charset="-34"/>
                </a:rPr>
                <a:t>) ที่เป็นประโยชน์</a:t>
              </a:r>
              <a:endPara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843808" y="620688"/>
            <a:ext cx="4536504" cy="864096"/>
          </a:xfrm>
          <a:prstGeom prst="roundRect">
            <a:avLst/>
          </a:prstGeom>
          <a:solidFill>
            <a:srgbClr val="FFDA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920880" cy="864096"/>
          </a:xfrm>
        </p:spPr>
        <p:txBody>
          <a:bodyPr>
            <a:normAutofit/>
          </a:bodyPr>
          <a:lstStyle/>
          <a:p>
            <a:pPr algn="ctr"/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4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หัวใจของ</a:t>
            </a:r>
            <a:r>
              <a:rPr lang="en-US" sz="4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I.S.W. </a:t>
            </a:r>
            <a:endParaRPr lang="th-TH" sz="4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ชื่อเรื่องรอง 2"/>
          <p:cNvSpPr txBox="1">
            <a:spLocks/>
          </p:cNvSpPr>
          <p:nvPr/>
        </p:nvSpPr>
        <p:spPr>
          <a:xfrm>
            <a:off x="899592" y="2060848"/>
            <a:ext cx="80648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คือ</a:t>
            </a:r>
          </a:p>
        </p:txBody>
      </p:sp>
      <p:sp>
        <p:nvSpPr>
          <p:cNvPr id="11" name="ชื่อเรื่องรอง 2"/>
          <p:cNvSpPr txBox="1">
            <a:spLocks/>
          </p:cNvSpPr>
          <p:nvPr/>
        </p:nvSpPr>
        <p:spPr>
          <a:xfrm>
            <a:off x="899592" y="3284984"/>
            <a:ext cx="7920880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“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The mini – lesson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”</a:t>
            </a:r>
          </a:p>
        </p:txBody>
      </p:sp>
      <p:sp>
        <p:nvSpPr>
          <p:cNvPr id="12" name="ชื่อเรื่องรอง 2"/>
          <p:cNvSpPr txBox="1">
            <a:spLocks/>
          </p:cNvSpPr>
          <p:nvPr/>
        </p:nvSpPr>
        <p:spPr>
          <a:xfrm>
            <a:off x="899592" y="4221088"/>
            <a:ext cx="7848872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ในเวลา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10 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นาที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915816" y="836712"/>
            <a:ext cx="4392488" cy="720080"/>
          </a:xfrm>
          <a:prstGeom prst="roundRect">
            <a:avLst/>
          </a:prstGeom>
          <a:solidFill>
            <a:srgbClr val="FFDA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920880" cy="864096"/>
          </a:xfrm>
        </p:spPr>
        <p:txBody>
          <a:bodyPr>
            <a:normAutofit/>
          </a:bodyPr>
          <a:lstStyle/>
          <a:p>
            <a:pPr algn="ctr"/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</a:t>
            </a:r>
            <a:r>
              <a:rPr lang="th-TH" sz="3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กำหนดการ ของ </a:t>
            </a:r>
            <a:r>
              <a:rPr lang="en-US" sz="3600" cap="none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Mini – lesson</a:t>
            </a:r>
            <a:endParaRPr lang="th-TH" sz="36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ชื่อเรื่องรอง 2"/>
          <p:cNvSpPr txBox="1">
            <a:spLocks/>
          </p:cNvSpPr>
          <p:nvPr/>
        </p:nvSpPr>
        <p:spPr>
          <a:xfrm>
            <a:off x="899592" y="1772816"/>
            <a:ext cx="8064896" cy="648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เวลาทั้งหมด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40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นาที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619672" y="2636912"/>
            <a:ext cx="7524328" cy="3600400"/>
            <a:chOff x="851392" y="2420888"/>
            <a:chExt cx="7954792" cy="2736304"/>
          </a:xfrm>
        </p:grpSpPr>
        <p:sp>
          <p:nvSpPr>
            <p:cNvPr id="11" name="ชื่อเรื่องรอง 2"/>
            <p:cNvSpPr txBox="1">
              <a:spLocks/>
            </p:cNvSpPr>
            <p:nvPr/>
          </p:nvSpPr>
          <p:spPr>
            <a:xfrm>
              <a:off x="885304" y="2420888"/>
              <a:ext cx="7920880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</a:t>
              </a:r>
              <a:r>
                <a:rPr kumimoji="0" lang="th-TH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</a:t>
              </a: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1. </a:t>
              </a:r>
              <a:r>
                <a:rPr kumimoji="0" lang="th-TH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เตรียมความพร้อม (</a:t>
              </a: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Getting ready</a:t>
              </a:r>
              <a:r>
                <a:rPr kumimoji="0" lang="th-TH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)            </a:t>
              </a: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             =</a:t>
              </a:r>
              <a:r>
                <a:rPr kumimoji="0" lang="en-US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kumimoji="0" lang="th-TH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  </a:t>
              </a:r>
              <a:r>
                <a:rPr kumimoji="0" lang="en-US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10 </a:t>
              </a:r>
              <a:r>
                <a:rPr kumimoji="0" lang="th-TH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นาที</a:t>
              </a:r>
              <a:endPara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7" name="ชื่อเรื่องรอง 2"/>
            <p:cNvSpPr txBox="1">
              <a:spLocks/>
            </p:cNvSpPr>
            <p:nvPr/>
          </p:nvSpPr>
          <p:spPr>
            <a:xfrm>
              <a:off x="866248" y="2996952"/>
              <a:ext cx="7920880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</a:t>
              </a:r>
              <a:r>
                <a:rPr kumimoji="0" lang="th-TH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</a:t>
              </a: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2. </a:t>
              </a:r>
              <a:r>
                <a:rPr kumimoji="0" lang="th-TH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สอน (</a:t>
              </a: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Conduct the mini – lesson</a:t>
              </a:r>
              <a:r>
                <a:rPr kumimoji="0" lang="th-TH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)                            </a:t>
              </a: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=</a:t>
              </a:r>
              <a:r>
                <a:rPr kumimoji="0" lang="en-US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kumimoji="0" lang="th-TH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  </a:t>
              </a:r>
              <a:r>
                <a:rPr kumimoji="0" lang="en-US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10 </a:t>
              </a:r>
              <a:r>
                <a:rPr kumimoji="0" lang="th-TH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นาที</a:t>
              </a:r>
              <a:endPara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8" name="ชื่อเรื่องรอง 2"/>
            <p:cNvSpPr txBox="1">
              <a:spLocks/>
            </p:cNvSpPr>
            <p:nvPr/>
          </p:nvSpPr>
          <p:spPr>
            <a:xfrm>
              <a:off x="861480" y="3573016"/>
              <a:ext cx="7920880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</a:t>
              </a:r>
              <a:r>
                <a:rPr kumimoji="0" lang="th-TH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</a:t>
              </a: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3. </a:t>
              </a:r>
              <a:r>
                <a:rPr kumimoji="0" lang="th-TH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สมาชิกอื่นบันทึกการให้ข้อมูลป้อนกลับ</a:t>
              </a:r>
              <a:r>
                <a:rPr kumimoji="0" lang="th-TH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(</a:t>
              </a:r>
              <a:r>
                <a:rPr lang="en-US" b="1" noProof="0" dirty="0" smtClean="0">
                  <a:latin typeface="Angsana New" pitchFamily="18" charset="-34"/>
                  <a:cs typeface="Angsana New" pitchFamily="18" charset="-34"/>
                </a:rPr>
                <a:t>feedback</a:t>
              </a:r>
              <a:r>
                <a:rPr lang="th-TH" b="1" noProof="0" dirty="0" smtClean="0">
                  <a:latin typeface="Angsana New" pitchFamily="18" charset="-34"/>
                  <a:cs typeface="Angsana New" pitchFamily="18" charset="-34"/>
                </a:rPr>
                <a:t>)  </a:t>
              </a:r>
              <a:r>
                <a:rPr kumimoji="0" lang="th-TH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=</a:t>
              </a:r>
              <a:r>
                <a:rPr kumimoji="0" lang="en-US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kumimoji="0" lang="th-TH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  </a:t>
              </a:r>
              <a:r>
                <a:rPr kumimoji="0" lang="en-US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7 </a:t>
              </a:r>
              <a:r>
                <a:rPr kumimoji="0" lang="th-TH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นาที</a:t>
              </a:r>
              <a:endPara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10" name="ชื่อเรื่องรอง 2"/>
            <p:cNvSpPr txBox="1">
              <a:spLocks/>
            </p:cNvSpPr>
            <p:nvPr/>
          </p:nvSpPr>
          <p:spPr>
            <a:xfrm>
              <a:off x="870448" y="4077072"/>
              <a:ext cx="7920880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</a:t>
              </a:r>
              <a:r>
                <a:rPr kumimoji="0" lang="th-TH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</a:t>
              </a: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4. </a:t>
              </a:r>
              <a:r>
                <a:rPr kumimoji="0" lang="th-TH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ให้ </a:t>
              </a:r>
              <a:r>
                <a:rPr lang="en-US" b="1" noProof="0" dirty="0" smtClean="0">
                  <a:latin typeface="Angsana New" pitchFamily="18" charset="-34"/>
                  <a:cs typeface="Angsana New" pitchFamily="18" charset="-34"/>
                </a:rPr>
                <a:t>feedback</a:t>
              </a:r>
              <a:r>
                <a:rPr lang="th-TH" b="1" noProof="0" dirty="0" smtClean="0"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th-TH" b="1" dirty="0" smtClean="0">
                  <a:latin typeface="Angsana New" pitchFamily="18" charset="-34"/>
                  <a:cs typeface="Angsana New" pitchFamily="18" charset="-34"/>
                </a:rPr>
                <a:t>ในประเด็นสำคัญแก่ผู้สอน             </a:t>
              </a:r>
              <a:r>
                <a:rPr lang="th-TH" b="1" noProof="0" dirty="0" smtClean="0">
                  <a:latin typeface="Angsana New" pitchFamily="18" charset="-34"/>
                  <a:cs typeface="Angsana New" pitchFamily="18" charset="-34"/>
                </a:rPr>
                <a:t>       </a:t>
              </a:r>
              <a:r>
                <a:rPr kumimoji="0" lang="th-TH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=</a:t>
              </a:r>
              <a:r>
                <a:rPr kumimoji="0" lang="en-US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kumimoji="0" lang="th-TH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  </a:t>
              </a:r>
              <a:r>
                <a:rPr kumimoji="0" lang="en-US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13 </a:t>
              </a:r>
              <a:r>
                <a:rPr kumimoji="0" lang="th-TH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นาที</a:t>
              </a:r>
              <a:endPara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13" name="ชื่อเรื่องรอง 2"/>
            <p:cNvSpPr txBox="1">
              <a:spLocks/>
            </p:cNvSpPr>
            <p:nvPr/>
          </p:nvSpPr>
          <p:spPr>
            <a:xfrm>
              <a:off x="851392" y="4653136"/>
              <a:ext cx="7920880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</a:t>
              </a:r>
              <a:r>
                <a:rPr kumimoji="0" lang="th-TH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</a:t>
              </a: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5. </a:t>
              </a:r>
              <a:r>
                <a:rPr kumimoji="0" lang="th-TH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ส่งแบบประเมินให้</a:t>
              </a:r>
              <a:r>
                <a:rPr lang="th-TH" b="1" dirty="0" smtClean="0">
                  <a:latin typeface="Angsana New" pitchFamily="18" charset="-34"/>
                  <a:cs typeface="Angsana New" pitchFamily="18" charset="-34"/>
                </a:rPr>
                <a:t>ผู้สอน</a:t>
              </a:r>
              <a:endPara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915816" y="404664"/>
            <a:ext cx="4392488" cy="1152128"/>
          </a:xfrm>
          <a:prstGeom prst="roundRect">
            <a:avLst/>
          </a:prstGeom>
          <a:solidFill>
            <a:srgbClr val="FFDA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92088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</a:t>
            </a:r>
            <a:r>
              <a:rPr lang="th-TH" sz="3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หลักการพื้นฐานการสอน </a:t>
            </a:r>
            <a:br>
              <a:rPr lang="th-TH" sz="3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แบบ </a:t>
            </a:r>
            <a:r>
              <a:rPr lang="en-US" sz="3600" cap="none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Mini – lesson</a:t>
            </a:r>
            <a:endParaRPr lang="th-TH" sz="36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ชื่อเรื่องรอง 2"/>
          <p:cNvSpPr txBox="1">
            <a:spLocks/>
          </p:cNvSpPr>
          <p:nvPr/>
        </p:nvSpPr>
        <p:spPr>
          <a:xfrm>
            <a:off x="899592" y="1772816"/>
            <a:ext cx="8064896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กระบวนการสอนแบบ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</a:t>
            </a:r>
            <a:r>
              <a:rPr lang="en-US" cap="none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cap="none" dirty="0" smtClean="0">
                <a:latin typeface="TH SarabunPSK" pitchFamily="34" charset="-34"/>
                <a:cs typeface="TH SarabunPSK" pitchFamily="34" charset="-34"/>
              </a:rPr>
              <a:t>Mini – lesson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</a:t>
            </a:r>
          </a:p>
        </p:txBody>
      </p:sp>
      <p:sp>
        <p:nvSpPr>
          <p:cNvPr id="11" name="ชื่อเรื่องรอง 2"/>
          <p:cNvSpPr txBox="1">
            <a:spLocks/>
          </p:cNvSpPr>
          <p:nvPr/>
        </p:nvSpPr>
        <p:spPr>
          <a:xfrm>
            <a:off x="885304" y="2420888"/>
            <a:ext cx="7920880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1.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นำเข้าสู่บทเรียน (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Bridge in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)</a:t>
            </a: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866248" y="2996952"/>
            <a:ext cx="7920880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2.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บอกวัตถุประสงค์ของการเรียน (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Objective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)              </a:t>
            </a:r>
          </a:p>
        </p:txBody>
      </p:sp>
      <p:sp>
        <p:nvSpPr>
          <p:cNvPr id="8" name="ชื่อเรื่องรอง 2"/>
          <p:cNvSpPr txBox="1">
            <a:spLocks/>
          </p:cNvSpPr>
          <p:nvPr/>
        </p:nvSpPr>
        <p:spPr>
          <a:xfrm>
            <a:off x="861480" y="3573016"/>
            <a:ext cx="7920880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3.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ทดสอบก่อนเรียน </a:t>
            </a:r>
            <a:r>
              <a:rPr kumimoji="0" lang="th-TH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(</a:t>
            </a:r>
            <a:r>
              <a:rPr lang="en-US" b="1" noProof="0" dirty="0" smtClean="0">
                <a:latin typeface="TH SarabunPSK" pitchFamily="34" charset="-34"/>
                <a:cs typeface="TH SarabunPSK" pitchFamily="34" charset="-34"/>
              </a:rPr>
              <a:t>Pre</a:t>
            </a:r>
            <a:r>
              <a:rPr lang="th-TH" b="1" noProof="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noProof="0" dirty="0" smtClean="0">
                <a:latin typeface="TH SarabunPSK" pitchFamily="34" charset="-34"/>
                <a:cs typeface="TH SarabunPSK" pitchFamily="34" charset="-34"/>
              </a:rPr>
              <a:t>- assessment</a:t>
            </a:r>
            <a:r>
              <a:rPr lang="th-TH" b="1" noProof="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kumimoji="0" lang="th-TH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0" name="ชื่อเรื่องรอง 2"/>
          <p:cNvSpPr txBox="1">
            <a:spLocks/>
          </p:cNvSpPr>
          <p:nvPr/>
        </p:nvSpPr>
        <p:spPr>
          <a:xfrm>
            <a:off x="870448" y="4077072"/>
            <a:ext cx="7920880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4.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สอน (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Instruction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)</a:t>
            </a:r>
          </a:p>
        </p:txBody>
      </p:sp>
      <p:sp>
        <p:nvSpPr>
          <p:cNvPr id="13" name="ชื่อเรื่องรอง 2"/>
          <p:cNvSpPr txBox="1">
            <a:spLocks/>
          </p:cNvSpPr>
          <p:nvPr/>
        </p:nvSpPr>
        <p:spPr>
          <a:xfrm>
            <a:off x="827584" y="4653136"/>
            <a:ext cx="7920880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5.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ทดสอบหลังเรียน (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Post – assessment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)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</a:t>
            </a:r>
            <a:endParaRPr kumimoji="0" lang="th-TH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5" name="วงรี 14"/>
          <p:cNvSpPr/>
          <p:nvPr/>
        </p:nvSpPr>
        <p:spPr>
          <a:xfrm>
            <a:off x="4211960" y="5589240"/>
            <a:ext cx="2016224" cy="86409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B O P I P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987824" y="260648"/>
            <a:ext cx="3456384" cy="720080"/>
          </a:xfrm>
          <a:prstGeom prst="roundRect">
            <a:avLst/>
          </a:prstGeom>
          <a:solidFill>
            <a:srgbClr val="FFDA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4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การนำเข้าสู่บทเรียน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endParaRPr lang="th-TH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99592" y="1700808"/>
            <a:ext cx="7200800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</a:t>
            </a:r>
            <a:endParaRPr lang="th-TH" sz="36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ชื่อเรื่องรอง 2"/>
          <p:cNvSpPr txBox="1">
            <a:spLocks/>
          </p:cNvSpPr>
          <p:nvPr/>
        </p:nvSpPr>
        <p:spPr>
          <a:xfrm>
            <a:off x="2771800" y="1052736"/>
            <a:ext cx="3875892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ctr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Bridge in / Motivation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kumimoji="0" lang="th-TH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1" name="ชื่อเรื่องรอง 2"/>
          <p:cNvSpPr txBox="1">
            <a:spLocks/>
          </p:cNvSpPr>
          <p:nvPr/>
        </p:nvSpPr>
        <p:spPr>
          <a:xfrm>
            <a:off x="500034" y="1500174"/>
            <a:ext cx="7920880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  <a:sym typeface="Wingdings"/>
              </a:rPr>
              <a:t>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เร้าความสนใจ ด้วยวิธีการ</a:t>
            </a: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1310898" y="1996250"/>
            <a:ext cx="6634710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-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ใช้คำถาม</a:t>
            </a:r>
          </a:p>
        </p:txBody>
      </p:sp>
      <p:sp>
        <p:nvSpPr>
          <p:cNvPr id="8" name="ชื่อเรื่องรอง 2"/>
          <p:cNvSpPr txBox="1">
            <a:spLocks/>
          </p:cNvSpPr>
          <p:nvPr/>
        </p:nvSpPr>
        <p:spPr>
          <a:xfrm>
            <a:off x="1332516" y="2424878"/>
            <a:ext cx="6282288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-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เล่าเรื่อง, ข่าว, เหตุการณ์ที่เกี่ยวข้อง, นิทาน (สั้นๆ)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</a:t>
            </a:r>
            <a:endParaRPr kumimoji="0" lang="th-TH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ชื่อเรื่องรอง 2"/>
          <p:cNvSpPr txBox="1">
            <a:spLocks/>
          </p:cNvSpPr>
          <p:nvPr/>
        </p:nvSpPr>
        <p:spPr>
          <a:xfrm>
            <a:off x="1323012" y="3210696"/>
            <a:ext cx="7920880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-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เพลงสั้น</a:t>
            </a:r>
            <a:r>
              <a:rPr kumimoji="0" lang="th-TH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ๆ </a:t>
            </a:r>
            <a:endParaRPr kumimoji="0" lang="th-TH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ชื่อเรื่องรอง 2"/>
          <p:cNvSpPr txBox="1">
            <a:spLocks/>
          </p:cNvSpPr>
          <p:nvPr/>
        </p:nvSpPr>
        <p:spPr>
          <a:xfrm>
            <a:off x="1309178" y="3639324"/>
            <a:ext cx="6316184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 - รูปภาพ/สื่อต่าง ๆ </a:t>
            </a:r>
          </a:p>
        </p:txBody>
      </p:sp>
      <p:sp>
        <p:nvSpPr>
          <p:cNvPr id="14" name="ชื่อเรื่องรอง 2"/>
          <p:cNvSpPr txBox="1">
            <a:spLocks/>
          </p:cNvSpPr>
          <p:nvPr/>
        </p:nvSpPr>
        <p:spPr>
          <a:xfrm>
            <a:off x="1319024" y="2853506"/>
            <a:ext cx="6286544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-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สุภาษิต, คำพังเพย</a:t>
            </a:r>
          </a:p>
        </p:txBody>
      </p:sp>
      <p:sp>
        <p:nvSpPr>
          <p:cNvPr id="16" name="ชื่อเรื่องรอง 2"/>
          <p:cNvSpPr txBox="1">
            <a:spLocks/>
          </p:cNvSpPr>
          <p:nvPr/>
        </p:nvSpPr>
        <p:spPr>
          <a:xfrm>
            <a:off x="1331640" y="4077072"/>
            <a:ext cx="6316184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 - บอกประโยชน์ที่จะได้รับ</a:t>
            </a:r>
          </a:p>
        </p:txBody>
      </p:sp>
      <p:sp>
        <p:nvSpPr>
          <p:cNvPr id="17" name="ชื่อเรื่องรอง 2"/>
          <p:cNvSpPr txBox="1">
            <a:spLocks/>
          </p:cNvSpPr>
          <p:nvPr/>
        </p:nvSpPr>
        <p:spPr>
          <a:xfrm>
            <a:off x="1308948" y="4496580"/>
            <a:ext cx="6316184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 - กิจกรรมที่เชื่อมโยงกับเนื้อหา (สั้น ๆ)</a:t>
            </a:r>
          </a:p>
        </p:txBody>
      </p:sp>
      <p:sp>
        <p:nvSpPr>
          <p:cNvPr id="18" name="ชื่อเรื่องรอง 2"/>
          <p:cNvSpPr txBox="1">
            <a:spLocks/>
          </p:cNvSpPr>
          <p:nvPr/>
        </p:nvSpPr>
        <p:spPr>
          <a:xfrm>
            <a:off x="1331640" y="5085184"/>
            <a:ext cx="6316184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                 ฯลฯ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571736" y="404664"/>
            <a:ext cx="4357718" cy="720080"/>
          </a:xfrm>
          <a:prstGeom prst="roundRect">
            <a:avLst/>
          </a:prstGeom>
          <a:solidFill>
            <a:srgbClr val="FFDA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06489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    </a:t>
            </a:r>
            <a:r>
              <a:rPr lang="th-TH" sz="3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การเขียนวัตถุประสงค์เชิงพฤติกรรม</a:t>
            </a:r>
            <a:br>
              <a:rPr lang="th-TH" sz="3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endParaRPr lang="th-TH" sz="36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ชื่อเรื่องรอง 2"/>
          <p:cNvSpPr txBox="1">
            <a:spLocks/>
          </p:cNvSpPr>
          <p:nvPr/>
        </p:nvSpPr>
        <p:spPr>
          <a:xfrm>
            <a:off x="3059832" y="1340768"/>
            <a:ext cx="3456384" cy="84927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ctr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 Performance objective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kumimoji="0" lang="th-TH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352634" y="2564904"/>
            <a:ext cx="7791366" cy="2549590"/>
            <a:chOff x="1071538" y="1639060"/>
            <a:chExt cx="7791366" cy="2549590"/>
          </a:xfrm>
        </p:grpSpPr>
        <p:sp>
          <p:nvSpPr>
            <p:cNvPr id="21" name="ชื่อเรื่องรอง 2"/>
            <p:cNvSpPr txBox="1">
              <a:spLocks/>
            </p:cNvSpPr>
            <p:nvPr/>
          </p:nvSpPr>
          <p:spPr>
            <a:xfrm>
              <a:off x="1101420" y="2853506"/>
              <a:ext cx="7715304" cy="504056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"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   </a:t>
              </a:r>
              <a:r>
                <a:rPr kumimoji="0" lang="th-TH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ชัดเจน</a:t>
              </a:r>
              <a:r>
                <a:rPr kumimoji="0" lang="th-TH" sz="28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rPr>
                <a:t> ฯลฯ</a:t>
              </a:r>
              <a:endPara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071538" y="1639060"/>
              <a:ext cx="7791366" cy="2549590"/>
              <a:chOff x="1071538" y="1639060"/>
              <a:chExt cx="7791366" cy="2549590"/>
            </a:xfrm>
          </p:grpSpPr>
          <p:sp>
            <p:nvSpPr>
              <p:cNvPr id="11" name="ชื่อเรื่องรอง 2"/>
              <p:cNvSpPr txBox="1">
                <a:spLocks/>
              </p:cNvSpPr>
              <p:nvPr/>
            </p:nvSpPr>
            <p:spPr>
              <a:xfrm>
                <a:off x="1142976" y="1639060"/>
                <a:ext cx="7715304" cy="50405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chemeClr val="accent1"/>
                  </a:buClr>
                  <a:buSzPct val="70000"/>
                  <a:buFont typeface="Wingdings"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ngsana New" pitchFamily="18" charset="-34"/>
                    <a:cs typeface="Angsana New" pitchFamily="18" charset="-34"/>
                  </a:rPr>
                  <a:t>1. </a:t>
                </a:r>
                <a:r>
                  <a:rPr kumimoji="0" lang="th-TH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ngsana New" pitchFamily="18" charset="-34"/>
                    <a:cs typeface="Angsana New" pitchFamily="18" charset="-34"/>
                  </a:rPr>
                  <a:t>ระบุพฤติกรรมที่จะเกิดขึ้นแก่ผู้เรียนได้ชัดเจน เข้าใจง่าย เช่น บอก  อธิบาย</a:t>
                </a:r>
              </a:p>
            </p:txBody>
          </p:sp>
          <p:sp>
            <p:nvSpPr>
              <p:cNvPr id="15" name="ชื่อเรื่องรอง 2"/>
              <p:cNvSpPr txBox="1">
                <a:spLocks/>
              </p:cNvSpPr>
              <p:nvPr/>
            </p:nvSpPr>
            <p:spPr>
              <a:xfrm>
                <a:off x="1142976" y="2049216"/>
                <a:ext cx="7715304" cy="50405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chemeClr val="accent1"/>
                  </a:buClr>
                  <a:buSzPct val="70000"/>
                  <a:buFont typeface="Wingdings"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ngsana New" pitchFamily="18" charset="-34"/>
                    <a:cs typeface="Angsana New" pitchFamily="18" charset="-34"/>
                  </a:rPr>
                  <a:t>    </a:t>
                </a:r>
                <a:r>
                  <a:rPr kumimoji="0" lang="th-TH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ngsana New" pitchFamily="18" charset="-34"/>
                    <a:cs typeface="Angsana New" pitchFamily="18" charset="-34"/>
                  </a:rPr>
                  <a:t>ให้เหตุผล</a:t>
                </a:r>
                <a:r>
                  <a:rPr kumimoji="0" lang="th-TH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ngsana New" pitchFamily="18" charset="-34"/>
                    <a:cs typeface="Angsana New" pitchFamily="18" charset="-34"/>
                  </a:rPr>
                  <a:t>  ยกตัวอย่าง ฯลฯ</a:t>
                </a:r>
                <a:endParaRPr kumimoji="0" lang="th-TH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ngsana New" pitchFamily="18" charset="-34"/>
                  <a:cs typeface="Angsana New" pitchFamily="18" charset="-34"/>
                </a:endParaRPr>
              </a:p>
            </p:txBody>
          </p:sp>
          <p:sp>
            <p:nvSpPr>
              <p:cNvPr id="20" name="ชื่อเรื่องรอง 2"/>
              <p:cNvSpPr txBox="1">
                <a:spLocks/>
              </p:cNvSpPr>
              <p:nvPr/>
            </p:nvSpPr>
            <p:spPr>
              <a:xfrm>
                <a:off x="1142976" y="2428868"/>
                <a:ext cx="7715304" cy="50405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chemeClr val="accent1"/>
                  </a:buClr>
                  <a:buSzPct val="70000"/>
                  <a:buFont typeface="Wingdings"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ngsana New" pitchFamily="18" charset="-34"/>
                    <a:cs typeface="Angsana New" pitchFamily="18" charset="-34"/>
                  </a:rPr>
                  <a:t>2. </a:t>
                </a:r>
                <a:r>
                  <a:rPr kumimoji="0" lang="th-TH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ngsana New" pitchFamily="18" charset="-34"/>
                    <a:cs typeface="Angsana New" pitchFamily="18" charset="-34"/>
                  </a:rPr>
                  <a:t>กำหนดสภาพหรือลักษณะพฤติกรรมที่กำหนด เช่น ถูกต้อง  โดยละเอียด</a:t>
                </a:r>
              </a:p>
            </p:txBody>
          </p:sp>
          <p:sp>
            <p:nvSpPr>
              <p:cNvPr id="23" name="ชื่อเรื่องรอง 2"/>
              <p:cNvSpPr txBox="1">
                <a:spLocks/>
              </p:cNvSpPr>
              <p:nvPr/>
            </p:nvSpPr>
            <p:spPr>
              <a:xfrm>
                <a:off x="1147600" y="3282134"/>
                <a:ext cx="7715304" cy="50405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chemeClr val="accent1"/>
                  </a:buClr>
                  <a:buSzPct val="70000"/>
                  <a:buFont typeface="Wingdings"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ngsana New" pitchFamily="18" charset="-34"/>
                    <a:cs typeface="Angsana New" pitchFamily="18" charset="-34"/>
                  </a:rPr>
                  <a:t>3. </a:t>
                </a:r>
                <a:r>
                  <a:rPr kumimoji="0" lang="th-TH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ngsana New" pitchFamily="18" charset="-34"/>
                    <a:cs typeface="Angsana New" pitchFamily="18" charset="-34"/>
                  </a:rPr>
                  <a:t>กำหนดเงื่อนไขว่าผู้เรียนจะทำได้มากน้อยเพียงใด เช่น ปฏิบัติได้อย่างน้อย</a:t>
                </a:r>
              </a:p>
            </p:txBody>
          </p:sp>
          <p:sp>
            <p:nvSpPr>
              <p:cNvPr id="24" name="ชื่อเรื่องรอง 2"/>
              <p:cNvSpPr txBox="1">
                <a:spLocks/>
              </p:cNvSpPr>
              <p:nvPr/>
            </p:nvSpPr>
            <p:spPr>
              <a:xfrm>
                <a:off x="1071538" y="3684594"/>
                <a:ext cx="7715304" cy="50405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chemeClr val="accent1"/>
                  </a:buClr>
                  <a:buSzPct val="70000"/>
                  <a:buFont typeface="Wingdings"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ngsana New" pitchFamily="18" charset="-34"/>
                    <a:cs typeface="Angsana New" pitchFamily="18" charset="-34"/>
                  </a:rPr>
                  <a:t>     3 </a:t>
                </a:r>
                <a:r>
                  <a:rPr kumimoji="0" lang="th-TH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ngsana New" pitchFamily="18" charset="-34"/>
                    <a:cs typeface="Angsana New" pitchFamily="18" charset="-34"/>
                  </a:rPr>
                  <a:t>ข้อ ทำได้ 5 ครั้ง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3786182" y="714356"/>
            <a:ext cx="2153970" cy="720080"/>
          </a:xfrm>
          <a:prstGeom prst="roundRect">
            <a:avLst/>
          </a:prstGeom>
          <a:solidFill>
            <a:srgbClr val="FFDA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29058" y="785794"/>
            <a:ext cx="186707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ตัวอย่าง</a:t>
            </a:r>
            <a:endParaRPr lang="th-TH" sz="3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ชื่อเรื่องรอง 2"/>
          <p:cNvSpPr txBox="1">
            <a:spLocks/>
          </p:cNvSpPr>
          <p:nvPr/>
        </p:nvSpPr>
        <p:spPr>
          <a:xfrm>
            <a:off x="1214414" y="1781936"/>
            <a:ext cx="7215238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  <a:sym typeface="Wingdings"/>
              </a:rPr>
              <a:t>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ผู้เรียนสามารถระบุแหล่งเรียนรู้ในชุมชนได้ไม่น้อยกว่า 3 แห่ง</a:t>
            </a:r>
          </a:p>
        </p:txBody>
      </p:sp>
      <p:sp>
        <p:nvSpPr>
          <p:cNvPr id="20" name="ชื่อเรื่องรอง 2"/>
          <p:cNvSpPr txBox="1">
            <a:spLocks/>
          </p:cNvSpPr>
          <p:nvPr/>
        </p:nvSpPr>
        <p:spPr>
          <a:xfrm>
            <a:off x="1214414" y="2496316"/>
            <a:ext cx="7715304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b="1" dirty="0" smtClean="0">
                <a:latin typeface="Angsana New" pitchFamily="18" charset="-34"/>
                <a:cs typeface="Angsana New" pitchFamily="18" charset="-34"/>
                <a:sym typeface="Wingdings"/>
              </a:rPr>
              <a:t>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ผู้เรียนสามารถอธิบายความหมาย “ประชาคมอาเซียน” ได้อย่างถูกต้อง</a:t>
            </a:r>
          </a:p>
        </p:txBody>
      </p:sp>
      <p:sp>
        <p:nvSpPr>
          <p:cNvPr id="23" name="ชื่อเรื่องรอง 2"/>
          <p:cNvSpPr txBox="1">
            <a:spLocks/>
          </p:cNvSpPr>
          <p:nvPr/>
        </p:nvSpPr>
        <p:spPr>
          <a:xfrm>
            <a:off x="1214414" y="3214686"/>
            <a:ext cx="7715304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b="1" dirty="0" smtClean="0">
                <a:latin typeface="Angsana New" pitchFamily="18" charset="-34"/>
                <a:cs typeface="Angsana New" pitchFamily="18" charset="-34"/>
                <a:sym typeface="Wingdings"/>
              </a:rPr>
              <a:t>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ผู้เรียนสามารถพูดภาษาพม่าได้ชัดเจนไม่น้อยกว่า 20 คำ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321</TotalTime>
  <Words>1104</Words>
  <Application>Microsoft Office PowerPoint</Application>
  <PresentationFormat>On-screen Show (4:3)</PresentationFormat>
  <Paragraphs>140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เฉลียง</vt:lpstr>
      <vt:lpstr>        การประชุมปฏิบัติการฝึกทักษะการสอน</vt:lpstr>
      <vt:lpstr>I.S.W. คืออะไร</vt:lpstr>
      <vt:lpstr>    เป้าหมายของ I.S.W. </vt:lpstr>
      <vt:lpstr>     หัวใจของ I.S.W. </vt:lpstr>
      <vt:lpstr>     กำหนดการ ของ Mini – lesson</vt:lpstr>
      <vt:lpstr>     หลักการพื้นฐานการสอน        แบบ Mini – lesson</vt:lpstr>
      <vt:lpstr>     </vt:lpstr>
      <vt:lpstr>     การเขียนวัตถุประสงค์เชิงพฤติกรรม </vt:lpstr>
      <vt:lpstr>     ตัวอย่าง</vt:lpstr>
      <vt:lpstr>     การวัดและประเมินผล</vt:lpstr>
      <vt:lpstr>     การวัดและประเมินผล</vt:lpstr>
      <vt:lpstr>     การวัดและประเมินผล</vt:lpstr>
      <vt:lpstr>     กระบวนการจัดการเรียนรู้ (สอน)</vt:lpstr>
      <vt:lpstr>     หลักการใช้สื่อเพื่อการจัดการรู้</vt:lpstr>
      <vt:lpstr>     การใช้คำถามในการจัดการเรียนรู้</vt:lpstr>
      <vt:lpstr>  แผนการสอน</vt:lpstr>
      <vt:lpstr>  เทคนิคการให้ข้อมูลป้อนกลับ</vt:lpstr>
      <vt:lpstr>  สัดส่วนเวลาของการฝึกทักษะการสอน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การประชุมปฏิบัติการฝึกทักษะการสอน</dc:title>
  <dc:creator>ooy</dc:creator>
  <cp:lastModifiedBy>rattaket</cp:lastModifiedBy>
  <cp:revision>68</cp:revision>
  <dcterms:created xsi:type="dcterms:W3CDTF">2012-11-11T06:19:25Z</dcterms:created>
  <dcterms:modified xsi:type="dcterms:W3CDTF">2013-01-10T10:42:07Z</dcterms:modified>
</cp:coreProperties>
</file>