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3" r:id="rId2"/>
    <p:sldId id="435" r:id="rId3"/>
    <p:sldId id="416" r:id="rId4"/>
    <p:sldId id="417" r:id="rId5"/>
    <p:sldId id="423" r:id="rId6"/>
    <p:sldId id="425" r:id="rId7"/>
    <p:sldId id="427" r:id="rId8"/>
    <p:sldId id="415" r:id="rId9"/>
    <p:sldId id="436" r:id="rId10"/>
    <p:sldId id="434" r:id="rId11"/>
    <p:sldId id="424" r:id="rId12"/>
    <p:sldId id="426" r:id="rId13"/>
    <p:sldId id="418" r:id="rId14"/>
    <p:sldId id="421" r:id="rId15"/>
    <p:sldId id="420" r:id="rId16"/>
    <p:sldId id="419" r:id="rId17"/>
    <p:sldId id="422" r:id="rId18"/>
    <p:sldId id="431" r:id="rId19"/>
    <p:sldId id="432" r:id="rId20"/>
    <p:sldId id="428" r:id="rId21"/>
    <p:sldId id="433" r:id="rId22"/>
    <p:sldId id="429" r:id="rId23"/>
    <p:sldId id="430" r:id="rId2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2436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B034A-F39C-4AB7-BCA4-F15202CB2DFC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8E7C8457-EF58-437C-8DB7-166FD5C0B387}">
      <dgm:prSet phldrT="[Text]"/>
      <dgm:spPr/>
      <dgm:t>
        <a:bodyPr/>
        <a:lstStyle/>
        <a:p>
          <a:r>
            <a:rPr lang="en-US" dirty="0" smtClean="0"/>
            <a:t>Republic of Indonesia</a:t>
          </a:r>
          <a:endParaRPr lang="th-TH" dirty="0"/>
        </a:p>
      </dgm:t>
    </dgm:pt>
    <dgm:pt modelId="{438E9C59-3DC7-409F-A285-8E8E15B798F9}" type="parTrans" cxnId="{F224D3B1-D58E-4F8A-A0EB-5F6647B7CF04}">
      <dgm:prSet/>
      <dgm:spPr/>
      <dgm:t>
        <a:bodyPr/>
        <a:lstStyle/>
        <a:p>
          <a:endParaRPr lang="th-TH"/>
        </a:p>
      </dgm:t>
    </dgm:pt>
    <dgm:pt modelId="{4EA29EE4-09C2-4880-A2B3-D41E5C799773}" type="sibTrans" cxnId="{F224D3B1-D58E-4F8A-A0EB-5F6647B7CF04}">
      <dgm:prSet/>
      <dgm:spPr/>
      <dgm:t>
        <a:bodyPr/>
        <a:lstStyle/>
        <a:p>
          <a:endParaRPr lang="th-TH"/>
        </a:p>
      </dgm:t>
    </dgm:pt>
    <dgm:pt modelId="{7811690C-BBFB-4D91-8098-CFA95287527A}">
      <dgm:prSet phldrT="[Text]"/>
      <dgm:spPr/>
      <dgm:t>
        <a:bodyPr/>
        <a:lstStyle/>
        <a:p>
          <a:r>
            <a:rPr lang="en-US" dirty="0" smtClean="0"/>
            <a:t>Federation of Malaysia</a:t>
          </a:r>
          <a:endParaRPr lang="th-TH" dirty="0"/>
        </a:p>
      </dgm:t>
    </dgm:pt>
    <dgm:pt modelId="{A18BBB94-DF7D-426D-B099-75E30072F71B}" type="parTrans" cxnId="{2081DEF2-9945-4DEF-897E-B2F81186A258}">
      <dgm:prSet/>
      <dgm:spPr/>
      <dgm:t>
        <a:bodyPr/>
        <a:lstStyle/>
        <a:p>
          <a:endParaRPr lang="th-TH"/>
        </a:p>
      </dgm:t>
    </dgm:pt>
    <dgm:pt modelId="{20133497-7BDD-4F8C-9633-739978F8DA24}" type="sibTrans" cxnId="{2081DEF2-9945-4DEF-897E-B2F81186A258}">
      <dgm:prSet/>
      <dgm:spPr/>
      <dgm:t>
        <a:bodyPr/>
        <a:lstStyle/>
        <a:p>
          <a:endParaRPr lang="th-TH"/>
        </a:p>
      </dgm:t>
    </dgm:pt>
    <dgm:pt modelId="{EEC4B7DF-3C72-4EA7-B3B0-1C83A886DEFA}">
      <dgm:prSet phldrT="[Text]"/>
      <dgm:spPr/>
      <dgm:t>
        <a:bodyPr/>
        <a:lstStyle/>
        <a:p>
          <a:r>
            <a:rPr lang="en-US" dirty="0" smtClean="0"/>
            <a:t>Republic of Philippines</a:t>
          </a:r>
          <a:endParaRPr lang="th-TH" dirty="0"/>
        </a:p>
      </dgm:t>
    </dgm:pt>
    <dgm:pt modelId="{34FDA572-E52A-4784-8BEC-DE030E5CDFCC}" type="parTrans" cxnId="{7BEA93A5-0BD6-4FAD-BA8A-FF48508902C8}">
      <dgm:prSet/>
      <dgm:spPr/>
      <dgm:t>
        <a:bodyPr/>
        <a:lstStyle/>
        <a:p>
          <a:endParaRPr lang="th-TH"/>
        </a:p>
      </dgm:t>
    </dgm:pt>
    <dgm:pt modelId="{9FB4355E-07E4-46F5-8983-A819108DDF8F}" type="sibTrans" cxnId="{7BEA93A5-0BD6-4FAD-BA8A-FF48508902C8}">
      <dgm:prSet/>
      <dgm:spPr/>
      <dgm:t>
        <a:bodyPr/>
        <a:lstStyle/>
        <a:p>
          <a:endParaRPr lang="th-TH"/>
        </a:p>
      </dgm:t>
    </dgm:pt>
    <dgm:pt modelId="{A2ECCDF4-F7E9-49B2-91A2-F425093DE561}">
      <dgm:prSet phldrT="[Text]"/>
      <dgm:spPr/>
      <dgm:t>
        <a:bodyPr/>
        <a:lstStyle/>
        <a:p>
          <a:r>
            <a:rPr lang="en-US" dirty="0" smtClean="0"/>
            <a:t>Republic of Singapore</a:t>
          </a:r>
          <a:endParaRPr lang="th-TH" dirty="0"/>
        </a:p>
      </dgm:t>
    </dgm:pt>
    <dgm:pt modelId="{E88571D5-1004-4AD1-ACC9-B5B43CF4B71A}" type="parTrans" cxnId="{E16120FA-614B-4896-A20D-65E95D9EBF14}">
      <dgm:prSet/>
      <dgm:spPr/>
      <dgm:t>
        <a:bodyPr/>
        <a:lstStyle/>
        <a:p>
          <a:endParaRPr lang="th-TH"/>
        </a:p>
      </dgm:t>
    </dgm:pt>
    <dgm:pt modelId="{1FA021BD-F2C6-4563-A1A6-A7D08144EE62}" type="sibTrans" cxnId="{E16120FA-614B-4896-A20D-65E95D9EBF14}">
      <dgm:prSet/>
      <dgm:spPr/>
      <dgm:t>
        <a:bodyPr/>
        <a:lstStyle/>
        <a:p>
          <a:endParaRPr lang="th-TH"/>
        </a:p>
      </dgm:t>
    </dgm:pt>
    <dgm:pt modelId="{0B305E1E-FD77-4196-B07F-0A8CF250F4FF}">
      <dgm:prSet phldrT="[Text]"/>
      <dgm:spPr/>
      <dgm:t>
        <a:bodyPr/>
        <a:lstStyle/>
        <a:p>
          <a:r>
            <a:rPr lang="en-US" dirty="0" smtClean="0"/>
            <a:t>Kingdom of Thailand</a:t>
          </a:r>
          <a:endParaRPr lang="th-TH" dirty="0"/>
        </a:p>
      </dgm:t>
    </dgm:pt>
    <dgm:pt modelId="{78D4D390-D306-4ADF-9CE2-C04FE25E2221}" type="parTrans" cxnId="{C2034873-E9A0-4430-8A49-627AB38E99A6}">
      <dgm:prSet/>
      <dgm:spPr/>
      <dgm:t>
        <a:bodyPr/>
        <a:lstStyle/>
        <a:p>
          <a:endParaRPr lang="th-TH"/>
        </a:p>
      </dgm:t>
    </dgm:pt>
    <dgm:pt modelId="{72601669-2A76-4837-90A9-6CA2C912CEA4}" type="sibTrans" cxnId="{C2034873-E9A0-4430-8A49-627AB38E99A6}">
      <dgm:prSet/>
      <dgm:spPr/>
      <dgm:t>
        <a:bodyPr/>
        <a:lstStyle/>
        <a:p>
          <a:endParaRPr lang="th-TH"/>
        </a:p>
      </dgm:t>
    </dgm:pt>
    <dgm:pt modelId="{A5F0AF2D-2AEE-4E7C-A314-9011FF28F8CE}" type="pres">
      <dgm:prSet presAssocID="{D44B034A-F39C-4AB7-BCA4-F15202CB2D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A9D9A42-A4E4-41BC-AD44-4D3C6D338D89}" type="pres">
      <dgm:prSet presAssocID="{8E7C8457-EF58-437C-8DB7-166FD5C0B3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81D81F-06CC-4EF9-BAE1-33B9E850F1A0}" type="pres">
      <dgm:prSet presAssocID="{4EA29EE4-09C2-4880-A2B3-D41E5C799773}" presName="sibTrans" presStyleCnt="0"/>
      <dgm:spPr/>
    </dgm:pt>
    <dgm:pt modelId="{83782618-478E-47FC-9872-942F083818A3}" type="pres">
      <dgm:prSet presAssocID="{7811690C-BBFB-4D91-8098-CFA9528752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7E4B87-3022-420C-8DC4-6EA9A6403E82}" type="pres">
      <dgm:prSet presAssocID="{20133497-7BDD-4F8C-9633-739978F8DA24}" presName="sibTrans" presStyleCnt="0"/>
      <dgm:spPr/>
    </dgm:pt>
    <dgm:pt modelId="{A8427AFD-6868-479F-8A73-814A3A4F51AF}" type="pres">
      <dgm:prSet presAssocID="{EEC4B7DF-3C72-4EA7-B3B0-1C83A886DE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DA4E27-B932-4E9E-BA8D-008935679160}" type="pres">
      <dgm:prSet presAssocID="{9FB4355E-07E4-46F5-8983-A819108DDF8F}" presName="sibTrans" presStyleCnt="0"/>
      <dgm:spPr/>
    </dgm:pt>
    <dgm:pt modelId="{7B1F0CE1-6C31-411E-9E7D-12C8B12368CF}" type="pres">
      <dgm:prSet presAssocID="{A2ECCDF4-F7E9-49B2-91A2-F425093DE5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4E733E-ABF5-4716-BECC-C66263FB55BC}" type="pres">
      <dgm:prSet presAssocID="{1FA021BD-F2C6-4563-A1A6-A7D08144EE62}" presName="sibTrans" presStyleCnt="0"/>
      <dgm:spPr/>
    </dgm:pt>
    <dgm:pt modelId="{8AA7AACA-D6C5-41E7-9EA8-024078C94AD3}" type="pres">
      <dgm:prSet presAssocID="{0B305E1E-FD77-4196-B07F-0A8CF250F4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044017-6B30-47BF-A864-92DD91C8E642}" type="presOf" srcId="{0B305E1E-FD77-4196-B07F-0A8CF250F4FF}" destId="{8AA7AACA-D6C5-41E7-9EA8-024078C94AD3}" srcOrd="0" destOrd="0" presId="urn:microsoft.com/office/officeart/2005/8/layout/default"/>
    <dgm:cxn modelId="{E16120FA-614B-4896-A20D-65E95D9EBF14}" srcId="{D44B034A-F39C-4AB7-BCA4-F15202CB2DFC}" destId="{A2ECCDF4-F7E9-49B2-91A2-F425093DE561}" srcOrd="3" destOrd="0" parTransId="{E88571D5-1004-4AD1-ACC9-B5B43CF4B71A}" sibTransId="{1FA021BD-F2C6-4563-A1A6-A7D08144EE62}"/>
    <dgm:cxn modelId="{7BEA93A5-0BD6-4FAD-BA8A-FF48508902C8}" srcId="{D44B034A-F39C-4AB7-BCA4-F15202CB2DFC}" destId="{EEC4B7DF-3C72-4EA7-B3B0-1C83A886DEFA}" srcOrd="2" destOrd="0" parTransId="{34FDA572-E52A-4784-8BEC-DE030E5CDFCC}" sibTransId="{9FB4355E-07E4-46F5-8983-A819108DDF8F}"/>
    <dgm:cxn modelId="{AE63B766-63AA-4180-B339-001B14F2FBC0}" type="presOf" srcId="{EEC4B7DF-3C72-4EA7-B3B0-1C83A886DEFA}" destId="{A8427AFD-6868-479F-8A73-814A3A4F51AF}" srcOrd="0" destOrd="0" presId="urn:microsoft.com/office/officeart/2005/8/layout/default"/>
    <dgm:cxn modelId="{C2034873-E9A0-4430-8A49-627AB38E99A6}" srcId="{D44B034A-F39C-4AB7-BCA4-F15202CB2DFC}" destId="{0B305E1E-FD77-4196-B07F-0A8CF250F4FF}" srcOrd="4" destOrd="0" parTransId="{78D4D390-D306-4ADF-9CE2-C04FE25E2221}" sibTransId="{72601669-2A76-4837-90A9-6CA2C912CEA4}"/>
    <dgm:cxn modelId="{22494CFC-2DC3-45F7-A8A5-37D7E562A4AC}" type="presOf" srcId="{D44B034A-F39C-4AB7-BCA4-F15202CB2DFC}" destId="{A5F0AF2D-2AEE-4E7C-A314-9011FF28F8CE}" srcOrd="0" destOrd="0" presId="urn:microsoft.com/office/officeart/2005/8/layout/default"/>
    <dgm:cxn modelId="{F224D3B1-D58E-4F8A-A0EB-5F6647B7CF04}" srcId="{D44B034A-F39C-4AB7-BCA4-F15202CB2DFC}" destId="{8E7C8457-EF58-437C-8DB7-166FD5C0B387}" srcOrd="0" destOrd="0" parTransId="{438E9C59-3DC7-409F-A285-8E8E15B798F9}" sibTransId="{4EA29EE4-09C2-4880-A2B3-D41E5C799773}"/>
    <dgm:cxn modelId="{2081DEF2-9945-4DEF-897E-B2F81186A258}" srcId="{D44B034A-F39C-4AB7-BCA4-F15202CB2DFC}" destId="{7811690C-BBFB-4D91-8098-CFA95287527A}" srcOrd="1" destOrd="0" parTransId="{A18BBB94-DF7D-426D-B099-75E30072F71B}" sibTransId="{20133497-7BDD-4F8C-9633-739978F8DA24}"/>
    <dgm:cxn modelId="{236AAD39-6246-47C3-924D-6C6D062FDA32}" type="presOf" srcId="{A2ECCDF4-F7E9-49B2-91A2-F425093DE561}" destId="{7B1F0CE1-6C31-411E-9E7D-12C8B12368CF}" srcOrd="0" destOrd="0" presId="urn:microsoft.com/office/officeart/2005/8/layout/default"/>
    <dgm:cxn modelId="{3EF8548B-0D2F-4596-A453-5674764AB099}" type="presOf" srcId="{7811690C-BBFB-4D91-8098-CFA95287527A}" destId="{83782618-478E-47FC-9872-942F083818A3}" srcOrd="0" destOrd="0" presId="urn:microsoft.com/office/officeart/2005/8/layout/default"/>
    <dgm:cxn modelId="{F4094C75-41B3-4AF7-9692-A09090E4AF8B}" type="presOf" srcId="{8E7C8457-EF58-437C-8DB7-166FD5C0B387}" destId="{FA9D9A42-A4E4-41BC-AD44-4D3C6D338D89}" srcOrd="0" destOrd="0" presId="urn:microsoft.com/office/officeart/2005/8/layout/default"/>
    <dgm:cxn modelId="{3DE9B1F0-D36A-47BF-9A4D-A131B60840C8}" type="presParOf" srcId="{A5F0AF2D-2AEE-4E7C-A314-9011FF28F8CE}" destId="{FA9D9A42-A4E4-41BC-AD44-4D3C6D338D89}" srcOrd="0" destOrd="0" presId="urn:microsoft.com/office/officeart/2005/8/layout/default"/>
    <dgm:cxn modelId="{4F01B02E-8A2B-4BD7-98B2-A972B0B0421B}" type="presParOf" srcId="{A5F0AF2D-2AEE-4E7C-A314-9011FF28F8CE}" destId="{2981D81F-06CC-4EF9-BAE1-33B9E850F1A0}" srcOrd="1" destOrd="0" presId="urn:microsoft.com/office/officeart/2005/8/layout/default"/>
    <dgm:cxn modelId="{D828644C-03E7-4622-B35D-FA62C2D733F5}" type="presParOf" srcId="{A5F0AF2D-2AEE-4E7C-A314-9011FF28F8CE}" destId="{83782618-478E-47FC-9872-942F083818A3}" srcOrd="2" destOrd="0" presId="urn:microsoft.com/office/officeart/2005/8/layout/default"/>
    <dgm:cxn modelId="{8FC6B6D0-5C11-4367-BD72-7C5F791BD010}" type="presParOf" srcId="{A5F0AF2D-2AEE-4E7C-A314-9011FF28F8CE}" destId="{147E4B87-3022-420C-8DC4-6EA9A6403E82}" srcOrd="3" destOrd="0" presId="urn:microsoft.com/office/officeart/2005/8/layout/default"/>
    <dgm:cxn modelId="{99EE3A65-0526-4000-8626-22F8A4091C5C}" type="presParOf" srcId="{A5F0AF2D-2AEE-4E7C-A314-9011FF28F8CE}" destId="{A8427AFD-6868-479F-8A73-814A3A4F51AF}" srcOrd="4" destOrd="0" presId="urn:microsoft.com/office/officeart/2005/8/layout/default"/>
    <dgm:cxn modelId="{2A11F9D9-7BF9-4AA1-9D66-C806480EFF81}" type="presParOf" srcId="{A5F0AF2D-2AEE-4E7C-A314-9011FF28F8CE}" destId="{04DA4E27-B932-4E9E-BA8D-008935679160}" srcOrd="5" destOrd="0" presId="urn:microsoft.com/office/officeart/2005/8/layout/default"/>
    <dgm:cxn modelId="{2B05A25B-57A2-4D96-A3D7-DABD2E67F7BD}" type="presParOf" srcId="{A5F0AF2D-2AEE-4E7C-A314-9011FF28F8CE}" destId="{7B1F0CE1-6C31-411E-9E7D-12C8B12368CF}" srcOrd="6" destOrd="0" presId="urn:microsoft.com/office/officeart/2005/8/layout/default"/>
    <dgm:cxn modelId="{2C60FDD2-7528-483D-B840-0C505E749177}" type="presParOf" srcId="{A5F0AF2D-2AEE-4E7C-A314-9011FF28F8CE}" destId="{BB4E733E-ABF5-4716-BECC-C66263FB55BC}" srcOrd="7" destOrd="0" presId="urn:microsoft.com/office/officeart/2005/8/layout/default"/>
    <dgm:cxn modelId="{BE4225F7-0ACB-4220-B0C8-52B5534DD8D6}" type="presParOf" srcId="{A5F0AF2D-2AEE-4E7C-A314-9011FF28F8CE}" destId="{8AA7AACA-D6C5-41E7-9EA8-024078C94AD3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D0D43-33B8-4F9A-BAC6-55044705DC3B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2AA9F4DB-EE75-4571-910C-42EEFF5EBE13}">
      <dgm:prSet phldrT="[Text]"/>
      <dgm:spPr/>
      <dgm:t>
        <a:bodyPr/>
        <a:lstStyle/>
        <a:p>
          <a:r>
            <a:rPr lang="th-TH" dirty="0" smtClean="0"/>
            <a:t>อดีต</a:t>
          </a:r>
          <a:endParaRPr lang="th-TH" dirty="0"/>
        </a:p>
      </dgm:t>
    </dgm:pt>
    <dgm:pt modelId="{941FEC1B-FFA3-48BA-B094-39EFDA244538}" type="parTrans" cxnId="{406E261B-42C9-4C7B-92C2-BBCAF372867F}">
      <dgm:prSet/>
      <dgm:spPr/>
      <dgm:t>
        <a:bodyPr/>
        <a:lstStyle/>
        <a:p>
          <a:endParaRPr lang="th-TH"/>
        </a:p>
      </dgm:t>
    </dgm:pt>
    <dgm:pt modelId="{902C3657-74EE-49C3-8262-AE9B4C55338C}" type="sibTrans" cxnId="{406E261B-42C9-4C7B-92C2-BBCAF372867F}">
      <dgm:prSet/>
      <dgm:spPr/>
      <dgm:t>
        <a:bodyPr/>
        <a:lstStyle/>
        <a:p>
          <a:endParaRPr lang="th-TH"/>
        </a:p>
      </dgm:t>
    </dgm:pt>
    <dgm:pt modelId="{336525B0-64D6-46D0-9D65-D3008FF25FD5}">
      <dgm:prSet phldrT="[Text]"/>
      <dgm:spPr>
        <a:solidFill>
          <a:schemeClr val="bg2">
            <a:lumMod val="10000"/>
            <a:alpha val="90000"/>
          </a:schemeClr>
        </a:solidFill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ประวัติศาสตร์</a:t>
          </a:r>
          <a:endParaRPr lang="th-TH" dirty="0">
            <a:solidFill>
              <a:schemeClr val="bg1"/>
            </a:solidFill>
          </a:endParaRPr>
        </a:p>
      </dgm:t>
    </dgm:pt>
    <dgm:pt modelId="{E60C4A6C-E6B7-4BE8-85B9-EC95C28A6BD4}" type="parTrans" cxnId="{C16D0B5F-4AC3-4633-B2C8-FE4B9B8365B6}">
      <dgm:prSet/>
      <dgm:spPr/>
      <dgm:t>
        <a:bodyPr/>
        <a:lstStyle/>
        <a:p>
          <a:endParaRPr lang="th-TH"/>
        </a:p>
      </dgm:t>
    </dgm:pt>
    <dgm:pt modelId="{2D4067D0-D3E1-4DD7-A80F-BEEBE796A8AF}" type="sibTrans" cxnId="{C16D0B5F-4AC3-4633-B2C8-FE4B9B8365B6}">
      <dgm:prSet/>
      <dgm:spPr/>
      <dgm:t>
        <a:bodyPr/>
        <a:lstStyle/>
        <a:p>
          <a:endParaRPr lang="th-TH"/>
        </a:p>
      </dgm:t>
    </dgm:pt>
    <dgm:pt modelId="{07FB603C-4511-43A3-A8DC-AD0266AE6ACB}">
      <dgm:prSet phldrT="[Text]"/>
      <dgm:spPr/>
      <dgm:t>
        <a:bodyPr/>
        <a:lstStyle/>
        <a:p>
          <a:r>
            <a:rPr lang="th-TH" dirty="0" smtClean="0"/>
            <a:t>ปัจจุบัน</a:t>
          </a:r>
          <a:endParaRPr lang="th-TH" dirty="0"/>
        </a:p>
      </dgm:t>
    </dgm:pt>
    <dgm:pt modelId="{23360396-254B-4A1C-97AF-F05A175BCB07}" type="parTrans" cxnId="{073588AB-C2DE-4B46-80B2-E9FAD03C8ABC}">
      <dgm:prSet/>
      <dgm:spPr/>
      <dgm:t>
        <a:bodyPr/>
        <a:lstStyle/>
        <a:p>
          <a:endParaRPr lang="th-TH"/>
        </a:p>
      </dgm:t>
    </dgm:pt>
    <dgm:pt modelId="{C1C5C863-2B51-4465-B9E0-7C422BEA8261}" type="sibTrans" cxnId="{073588AB-C2DE-4B46-80B2-E9FAD03C8ABC}">
      <dgm:prSet/>
      <dgm:spPr/>
      <dgm:t>
        <a:bodyPr/>
        <a:lstStyle/>
        <a:p>
          <a:endParaRPr lang="th-TH"/>
        </a:p>
      </dgm:t>
    </dgm:pt>
    <dgm:pt modelId="{E387E44F-B0F7-4453-AE29-9DE6B13D79E4}">
      <dgm:prSet phldrT="[Text]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ประเทศเพื่อนบ้าน</a:t>
          </a:r>
          <a:endParaRPr lang="th-TH" dirty="0">
            <a:solidFill>
              <a:schemeClr val="bg1"/>
            </a:solidFill>
          </a:endParaRPr>
        </a:p>
      </dgm:t>
    </dgm:pt>
    <dgm:pt modelId="{5A97EF16-A253-4266-9736-8CA1560C7A77}" type="parTrans" cxnId="{78DBA5E3-6C92-4353-8EA8-C97130768222}">
      <dgm:prSet/>
      <dgm:spPr/>
      <dgm:t>
        <a:bodyPr/>
        <a:lstStyle/>
        <a:p>
          <a:endParaRPr lang="th-TH"/>
        </a:p>
      </dgm:t>
    </dgm:pt>
    <dgm:pt modelId="{DD784FC4-6912-4CAC-823A-98BA9FDE4A7F}" type="sibTrans" cxnId="{78DBA5E3-6C92-4353-8EA8-C97130768222}">
      <dgm:prSet/>
      <dgm:spPr/>
      <dgm:t>
        <a:bodyPr/>
        <a:lstStyle/>
        <a:p>
          <a:endParaRPr lang="th-TH"/>
        </a:p>
      </dgm:t>
    </dgm:pt>
    <dgm:pt modelId="{E6C0FB79-34DE-44A7-A446-68D67EAF4865}">
      <dgm:prSet phldrT="[Text]"/>
      <dgm:spPr/>
      <dgm:t>
        <a:bodyPr/>
        <a:lstStyle/>
        <a:p>
          <a:r>
            <a:rPr lang="th-TH" dirty="0" smtClean="0"/>
            <a:t>อนาคต</a:t>
          </a:r>
          <a:endParaRPr lang="th-TH" dirty="0"/>
        </a:p>
      </dgm:t>
    </dgm:pt>
    <dgm:pt modelId="{83BE327C-47BD-4FCE-BB2F-9F84C6167488}" type="parTrans" cxnId="{1A544ED8-00AD-4E26-A747-57E244774DE2}">
      <dgm:prSet/>
      <dgm:spPr/>
      <dgm:t>
        <a:bodyPr/>
        <a:lstStyle/>
        <a:p>
          <a:endParaRPr lang="th-TH"/>
        </a:p>
      </dgm:t>
    </dgm:pt>
    <dgm:pt modelId="{55D0F6AD-E41C-4073-B1B9-CA1106FA3776}" type="sibTrans" cxnId="{1A544ED8-00AD-4E26-A747-57E244774DE2}">
      <dgm:prSet/>
      <dgm:spPr/>
      <dgm:t>
        <a:bodyPr/>
        <a:lstStyle/>
        <a:p>
          <a:endParaRPr lang="th-TH"/>
        </a:p>
      </dgm:t>
    </dgm:pt>
    <dgm:pt modelId="{F293FE1D-9CE7-41A4-B5E5-855EB9B94470}">
      <dgm:prSet phldrT="[Text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ประชาคมอาเซียน</a:t>
          </a:r>
          <a:endParaRPr lang="th-TH" dirty="0">
            <a:solidFill>
              <a:schemeClr val="bg1"/>
            </a:solidFill>
          </a:endParaRPr>
        </a:p>
      </dgm:t>
    </dgm:pt>
    <dgm:pt modelId="{CB115FB8-F0AB-4E2B-A1A4-733C15266F05}" type="parTrans" cxnId="{8D1EEF47-2A60-48DC-BFA9-45D7FB1CD30A}">
      <dgm:prSet/>
      <dgm:spPr/>
      <dgm:t>
        <a:bodyPr/>
        <a:lstStyle/>
        <a:p>
          <a:endParaRPr lang="th-TH"/>
        </a:p>
      </dgm:t>
    </dgm:pt>
    <dgm:pt modelId="{C8C2E85D-0252-4352-8346-AFE500F78957}" type="sibTrans" cxnId="{8D1EEF47-2A60-48DC-BFA9-45D7FB1CD30A}">
      <dgm:prSet/>
      <dgm:spPr/>
      <dgm:t>
        <a:bodyPr/>
        <a:lstStyle/>
        <a:p>
          <a:endParaRPr lang="th-TH"/>
        </a:p>
      </dgm:t>
    </dgm:pt>
    <dgm:pt modelId="{6D2F83DD-13D2-4490-992C-918CAD208768}" type="pres">
      <dgm:prSet presAssocID="{700D0D43-33B8-4F9A-BAC6-55044705DC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8BD130C-6CA7-49D9-BE08-EA97CC6563D6}" type="pres">
      <dgm:prSet presAssocID="{2AA9F4DB-EE75-4571-910C-42EEFF5EBE13}" presName="composite" presStyleCnt="0"/>
      <dgm:spPr/>
    </dgm:pt>
    <dgm:pt modelId="{15673733-7FBE-47B6-B52D-1DFAE81D8694}" type="pres">
      <dgm:prSet presAssocID="{2AA9F4DB-EE75-4571-910C-42EEFF5EBE13}" presName="parentText" presStyleLbl="alignNode1" presStyleIdx="0" presStyleCnt="3" custLinFactNeighborX="2109" custLinFactNeighborY="185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CA12F5-4353-427E-8203-F51213E54F69}" type="pres">
      <dgm:prSet presAssocID="{2AA9F4DB-EE75-4571-910C-42EEFF5EBE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340FC4-3AAA-4FCD-900F-301BC79E94EC}" type="pres">
      <dgm:prSet presAssocID="{902C3657-74EE-49C3-8262-AE9B4C55338C}" presName="sp" presStyleCnt="0"/>
      <dgm:spPr/>
    </dgm:pt>
    <dgm:pt modelId="{E9F84DA0-E2D0-4D6A-AF05-92B3746CCE61}" type="pres">
      <dgm:prSet presAssocID="{07FB603C-4511-43A3-A8DC-AD0266AE6ACB}" presName="composite" presStyleCnt="0"/>
      <dgm:spPr/>
    </dgm:pt>
    <dgm:pt modelId="{78312A77-9EC9-41C1-8A78-B44D68311A38}" type="pres">
      <dgm:prSet presAssocID="{07FB603C-4511-43A3-A8DC-AD0266AE6A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386300-B9BA-4BD4-93D8-2378014DD42B}" type="pres">
      <dgm:prSet presAssocID="{07FB603C-4511-43A3-A8DC-AD0266AE6A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59BA3-31DD-4BEC-83C0-171B1311ADE5}" type="pres">
      <dgm:prSet presAssocID="{C1C5C863-2B51-4465-B9E0-7C422BEA8261}" presName="sp" presStyleCnt="0"/>
      <dgm:spPr/>
    </dgm:pt>
    <dgm:pt modelId="{084C034C-635E-481D-94C6-7B183F2A4FF5}" type="pres">
      <dgm:prSet presAssocID="{E6C0FB79-34DE-44A7-A446-68D67EAF4865}" presName="composite" presStyleCnt="0"/>
      <dgm:spPr/>
    </dgm:pt>
    <dgm:pt modelId="{EEEA6931-7F2C-4C44-8C39-CE6287B44D03}" type="pres">
      <dgm:prSet presAssocID="{E6C0FB79-34DE-44A7-A446-68D67EAF486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BDE70B-DF3F-4BB6-B05A-E8140535D8C3}" type="pres">
      <dgm:prSet presAssocID="{E6C0FB79-34DE-44A7-A446-68D67EAF486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B32D91-5C5D-47D0-926F-1D7E5F5A43F3}" type="presOf" srcId="{07FB603C-4511-43A3-A8DC-AD0266AE6ACB}" destId="{78312A77-9EC9-41C1-8A78-B44D68311A38}" srcOrd="0" destOrd="0" presId="urn:microsoft.com/office/officeart/2005/8/layout/chevron2"/>
    <dgm:cxn modelId="{7B78EBA2-2600-4AD3-B65A-C4CF74FC4A39}" type="presOf" srcId="{E6C0FB79-34DE-44A7-A446-68D67EAF4865}" destId="{EEEA6931-7F2C-4C44-8C39-CE6287B44D03}" srcOrd="0" destOrd="0" presId="urn:microsoft.com/office/officeart/2005/8/layout/chevron2"/>
    <dgm:cxn modelId="{3677BDF2-50BC-4213-A7FC-F5FEC6BC90B9}" type="presOf" srcId="{2AA9F4DB-EE75-4571-910C-42EEFF5EBE13}" destId="{15673733-7FBE-47B6-B52D-1DFAE81D8694}" srcOrd="0" destOrd="0" presId="urn:microsoft.com/office/officeart/2005/8/layout/chevron2"/>
    <dgm:cxn modelId="{174FFC4D-CE4B-4D95-99BD-1DBF0EC7E19A}" type="presOf" srcId="{F293FE1D-9CE7-41A4-B5E5-855EB9B94470}" destId="{23BDE70B-DF3F-4BB6-B05A-E8140535D8C3}" srcOrd="0" destOrd="0" presId="urn:microsoft.com/office/officeart/2005/8/layout/chevron2"/>
    <dgm:cxn modelId="{073588AB-C2DE-4B46-80B2-E9FAD03C8ABC}" srcId="{700D0D43-33B8-4F9A-BAC6-55044705DC3B}" destId="{07FB603C-4511-43A3-A8DC-AD0266AE6ACB}" srcOrd="1" destOrd="0" parTransId="{23360396-254B-4A1C-97AF-F05A175BCB07}" sibTransId="{C1C5C863-2B51-4465-B9E0-7C422BEA8261}"/>
    <dgm:cxn modelId="{406E261B-42C9-4C7B-92C2-BBCAF372867F}" srcId="{700D0D43-33B8-4F9A-BAC6-55044705DC3B}" destId="{2AA9F4DB-EE75-4571-910C-42EEFF5EBE13}" srcOrd="0" destOrd="0" parTransId="{941FEC1B-FFA3-48BA-B094-39EFDA244538}" sibTransId="{902C3657-74EE-49C3-8262-AE9B4C55338C}"/>
    <dgm:cxn modelId="{8D1EEF47-2A60-48DC-BFA9-45D7FB1CD30A}" srcId="{E6C0FB79-34DE-44A7-A446-68D67EAF4865}" destId="{F293FE1D-9CE7-41A4-B5E5-855EB9B94470}" srcOrd="0" destOrd="0" parTransId="{CB115FB8-F0AB-4E2B-A1A4-733C15266F05}" sibTransId="{C8C2E85D-0252-4352-8346-AFE500F78957}"/>
    <dgm:cxn modelId="{E7764DEC-39F9-459E-B0F5-77A2C73BDAB4}" type="presOf" srcId="{336525B0-64D6-46D0-9D65-D3008FF25FD5}" destId="{08CA12F5-4353-427E-8203-F51213E54F69}" srcOrd="0" destOrd="0" presId="urn:microsoft.com/office/officeart/2005/8/layout/chevron2"/>
    <dgm:cxn modelId="{C16D0B5F-4AC3-4633-B2C8-FE4B9B8365B6}" srcId="{2AA9F4DB-EE75-4571-910C-42EEFF5EBE13}" destId="{336525B0-64D6-46D0-9D65-D3008FF25FD5}" srcOrd="0" destOrd="0" parTransId="{E60C4A6C-E6B7-4BE8-85B9-EC95C28A6BD4}" sibTransId="{2D4067D0-D3E1-4DD7-A80F-BEEBE796A8AF}"/>
    <dgm:cxn modelId="{21C1BAEF-BD1B-49AD-994C-9859EE3A6401}" type="presOf" srcId="{700D0D43-33B8-4F9A-BAC6-55044705DC3B}" destId="{6D2F83DD-13D2-4490-992C-918CAD208768}" srcOrd="0" destOrd="0" presId="urn:microsoft.com/office/officeart/2005/8/layout/chevron2"/>
    <dgm:cxn modelId="{1A544ED8-00AD-4E26-A747-57E244774DE2}" srcId="{700D0D43-33B8-4F9A-BAC6-55044705DC3B}" destId="{E6C0FB79-34DE-44A7-A446-68D67EAF4865}" srcOrd="2" destOrd="0" parTransId="{83BE327C-47BD-4FCE-BB2F-9F84C6167488}" sibTransId="{55D0F6AD-E41C-4073-B1B9-CA1106FA3776}"/>
    <dgm:cxn modelId="{B77006F2-FAB8-47B0-8670-6F8656036294}" type="presOf" srcId="{E387E44F-B0F7-4453-AE29-9DE6B13D79E4}" destId="{0E386300-B9BA-4BD4-93D8-2378014DD42B}" srcOrd="0" destOrd="0" presId="urn:microsoft.com/office/officeart/2005/8/layout/chevron2"/>
    <dgm:cxn modelId="{78DBA5E3-6C92-4353-8EA8-C97130768222}" srcId="{07FB603C-4511-43A3-A8DC-AD0266AE6ACB}" destId="{E387E44F-B0F7-4453-AE29-9DE6B13D79E4}" srcOrd="0" destOrd="0" parTransId="{5A97EF16-A253-4266-9736-8CA1560C7A77}" sibTransId="{DD784FC4-6912-4CAC-823A-98BA9FDE4A7F}"/>
    <dgm:cxn modelId="{76261C02-F21B-4419-B357-F086ABD99B73}" type="presParOf" srcId="{6D2F83DD-13D2-4490-992C-918CAD208768}" destId="{A8BD130C-6CA7-49D9-BE08-EA97CC6563D6}" srcOrd="0" destOrd="0" presId="urn:microsoft.com/office/officeart/2005/8/layout/chevron2"/>
    <dgm:cxn modelId="{F3E2B087-BD45-49FE-B10D-3CEB3DA74438}" type="presParOf" srcId="{A8BD130C-6CA7-49D9-BE08-EA97CC6563D6}" destId="{15673733-7FBE-47B6-B52D-1DFAE81D8694}" srcOrd="0" destOrd="0" presId="urn:microsoft.com/office/officeart/2005/8/layout/chevron2"/>
    <dgm:cxn modelId="{6F819C7E-4FA7-4CE5-A6D3-82650EC3AB81}" type="presParOf" srcId="{A8BD130C-6CA7-49D9-BE08-EA97CC6563D6}" destId="{08CA12F5-4353-427E-8203-F51213E54F69}" srcOrd="1" destOrd="0" presId="urn:microsoft.com/office/officeart/2005/8/layout/chevron2"/>
    <dgm:cxn modelId="{07E1CBEE-C459-48CF-BB7F-F3DEC857E07C}" type="presParOf" srcId="{6D2F83DD-13D2-4490-992C-918CAD208768}" destId="{9D340FC4-3AAA-4FCD-900F-301BC79E94EC}" srcOrd="1" destOrd="0" presId="urn:microsoft.com/office/officeart/2005/8/layout/chevron2"/>
    <dgm:cxn modelId="{515C7E6C-FE7E-4843-86F4-C9A3FAFFFD3D}" type="presParOf" srcId="{6D2F83DD-13D2-4490-992C-918CAD208768}" destId="{E9F84DA0-E2D0-4D6A-AF05-92B3746CCE61}" srcOrd="2" destOrd="0" presId="urn:microsoft.com/office/officeart/2005/8/layout/chevron2"/>
    <dgm:cxn modelId="{0630E2A8-4A9A-420E-97E3-E02776AAE8F5}" type="presParOf" srcId="{E9F84DA0-E2D0-4D6A-AF05-92B3746CCE61}" destId="{78312A77-9EC9-41C1-8A78-B44D68311A38}" srcOrd="0" destOrd="0" presId="urn:microsoft.com/office/officeart/2005/8/layout/chevron2"/>
    <dgm:cxn modelId="{3619AAEC-F741-4220-A373-6CA043EE0221}" type="presParOf" srcId="{E9F84DA0-E2D0-4D6A-AF05-92B3746CCE61}" destId="{0E386300-B9BA-4BD4-93D8-2378014DD42B}" srcOrd="1" destOrd="0" presId="urn:microsoft.com/office/officeart/2005/8/layout/chevron2"/>
    <dgm:cxn modelId="{E3726338-8857-4B31-A8EC-C3D10406F5ED}" type="presParOf" srcId="{6D2F83DD-13D2-4490-992C-918CAD208768}" destId="{59659BA3-31DD-4BEC-83C0-171B1311ADE5}" srcOrd="3" destOrd="0" presId="urn:microsoft.com/office/officeart/2005/8/layout/chevron2"/>
    <dgm:cxn modelId="{AA313306-F315-4435-9E66-6A05B3FA18D8}" type="presParOf" srcId="{6D2F83DD-13D2-4490-992C-918CAD208768}" destId="{084C034C-635E-481D-94C6-7B183F2A4FF5}" srcOrd="4" destOrd="0" presId="urn:microsoft.com/office/officeart/2005/8/layout/chevron2"/>
    <dgm:cxn modelId="{6C246136-6FAA-430C-A8D5-BB6904A2B122}" type="presParOf" srcId="{084C034C-635E-481D-94C6-7B183F2A4FF5}" destId="{EEEA6931-7F2C-4C44-8C39-CE6287B44D03}" srcOrd="0" destOrd="0" presId="urn:microsoft.com/office/officeart/2005/8/layout/chevron2"/>
    <dgm:cxn modelId="{EAE82B2E-D659-4041-A43B-FD875D1399BA}" type="presParOf" srcId="{084C034C-635E-481D-94C6-7B183F2A4FF5}" destId="{23BDE70B-DF3F-4BB6-B05A-E8140535D8C3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B80213-57A0-4D25-9247-947C14EDC264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16416AB-44DF-4C18-B2EB-43F0FF2394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FE7622-493B-4E1B-93ED-8177E263EF7A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E6F976-9768-43B4-80C3-6BAAE2C25A8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D133-6A90-4ED2-9306-4D6C0E2B3658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1916-B134-437E-BB7D-3063BE3CCB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753-48D4-46E7-8E12-44B1FEF9EA7E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01C0-BBBD-4560-8FEF-C5B46E71A5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FF6C-5096-481A-9B8A-407D1368DDD4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8B87-4EA5-46F8-B02B-BCE9DBCF1E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9" name="Picture 9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6838"/>
            <a:ext cx="647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09988" y="6375400"/>
            <a:ext cx="194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Praneet Srisakda </a:t>
            </a:r>
            <a:endParaRPr lang="th-TH" sz="1800">
              <a:latin typeface="+mn-lt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76375" y="549275"/>
            <a:ext cx="619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200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Bradley Hand ITC"/>
              </a:rPr>
              <a:t>National Institute for Development of Teacher,Faculty Staff and Educational Personnel(NIDTEP)</a:t>
            </a:r>
            <a:endParaRPr lang="th-TH" sz="3600" b="1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Bradley Hand IT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A351-3298-4443-A600-DB50FB33A576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E63E-9CA4-40E4-A232-FDAD1AD3E5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968B-D7D3-4EBB-A1F2-839366CDE4C5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3A13-897C-4C56-8631-7392324DAA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1181-E9C3-423B-8E28-FDF2CBEEB465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F305-B313-4C5C-89FA-AB1331F892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4E39-BCCB-4C0C-9D1C-0B148A8CC18E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9D8B-B2D1-4156-AD0B-01F8EDCF70C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5FCE-ECBB-4E55-92E2-C99635DE5B60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DE1D-4B7B-48BE-A902-5322230FE0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70B1-4DE1-4CEC-ABD6-5FB9526199E9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C9EE-FEE0-4188-9C9F-07BD6E81E0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617B-0A35-4351-B5DE-951043704372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D32B-6727-4FA1-A103-A445F29B5C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3926-A810-469D-8E50-22A88CEDF818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D47A-C48B-479C-AF1E-F208C2506B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2C11EE-87A7-4B26-9406-DF808E714ADA}" type="datetimeFigureOut">
              <a:rPr lang="th-TH"/>
              <a:pPr>
                <a:defRPr/>
              </a:pPr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DE91D-32CB-4BC2-BC08-FCD07BC504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&#3651;&#3610;&#3591;&#3634;&#3609;&#3607;&#3637;&#3656;%202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Strength%20OFI%20POI.docx" TargetMode="External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6.png"/><Relationship Id="rId14" Type="http://schemas.openxmlformats.org/officeDocument/2006/relationships/hyperlink" Target="ASEAN%20Economic%20Corridors.doc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hyperlink" Target="&#3651;&#3610;&#3591;&#3634;&#3609;&#3607;&#3637;&#3656;%203.d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hyperlink" Target="&#3651;&#3610;&#3591;&#3634;&#3609;&#3607;&#3637;&#3656;%201.doc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Text Box 3"/>
          <p:cNvGrpSpPr>
            <a:grpSpLocks/>
          </p:cNvGrpSpPr>
          <p:nvPr/>
        </p:nvGrpSpPr>
        <p:grpSpPr bwMode="auto">
          <a:xfrm>
            <a:off x="5864225" y="4522788"/>
            <a:ext cx="3571875" cy="2378075"/>
            <a:chOff x="3694" y="2849"/>
            <a:chExt cx="2250" cy="1498"/>
          </a:xfrm>
        </p:grpSpPr>
        <p:pic>
          <p:nvPicPr>
            <p:cNvPr id="3074" name="Text Box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4" y="2849"/>
              <a:ext cx="2250" cy="1498"/>
            </a:xfrm>
            <a:prstGeom prst="rect">
              <a:avLst/>
            </a:prstGeom>
            <a:noFill/>
          </p:spPr>
        </p:pic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3742" y="2886"/>
              <a:ext cx="1973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th-TH" sz="1600" b="1">
                  <a:solidFill>
                    <a:schemeClr val="tx2"/>
                  </a:solidFill>
                  <a:latin typeface="Garamond" pitchFamily="18" charset="0"/>
                  <a:cs typeface="Cordia New" pitchFamily="34" charset="-34"/>
                </a:rPr>
                <a:t>ปราณีต ศรีศักดา อดีต ผอ.สคบศ </a:t>
              </a:r>
            </a:p>
            <a:p>
              <a:r>
                <a:rPr kumimoji="1" lang="th-TH" sz="1600" b="1">
                  <a:solidFill>
                    <a:schemeClr val="tx2"/>
                  </a:solidFill>
                  <a:latin typeface="Garamond" pitchFamily="18" charset="0"/>
                  <a:cs typeface="Cordia New" pitchFamily="34" charset="-34"/>
                </a:rPr>
                <a:t>กศ.บ.วิทยาลัยวิชาการศึกษา พิษณุโลก</a:t>
              </a:r>
            </a:p>
            <a:p>
              <a:r>
                <a:rPr kumimoji="1" lang="en-US" sz="1200" b="1">
                  <a:solidFill>
                    <a:schemeClr val="tx2"/>
                  </a:solidFill>
                  <a:latin typeface="Garamond" pitchFamily="18" charset="0"/>
                </a:rPr>
                <a:t>M.Ed.(Adm.) U of Baroda</a:t>
              </a:r>
            </a:p>
            <a:p>
              <a:r>
                <a:rPr kumimoji="1" lang="en-US" sz="1200" b="1">
                  <a:solidFill>
                    <a:schemeClr val="tx2"/>
                  </a:solidFill>
                  <a:latin typeface="Garamond" pitchFamily="18" charset="0"/>
                </a:rPr>
                <a:t>Cert.in Ed.Management (UK)</a:t>
              </a:r>
            </a:p>
            <a:p>
              <a:r>
                <a:rPr kumimoji="1" lang="en-US" sz="1200" b="1">
                  <a:solidFill>
                    <a:schemeClr val="tx2"/>
                  </a:solidFill>
                  <a:latin typeface="Garamond" pitchFamily="18" charset="0"/>
                </a:rPr>
                <a:t>Cert.in Ed.Planning (FRANCE)</a:t>
              </a:r>
            </a:p>
            <a:p>
              <a:r>
                <a:rPr kumimoji="1" lang="en-US" sz="1200" b="1">
                  <a:solidFill>
                    <a:schemeClr val="tx2"/>
                  </a:solidFill>
                  <a:latin typeface="Garamond" pitchFamily="18" charset="0"/>
                </a:rPr>
                <a:t>Cert.in Ed.Adm.(CANADA)</a:t>
              </a:r>
            </a:p>
            <a:p>
              <a:r>
                <a:rPr kumimoji="1" lang="en-US" sz="1200" b="1">
                  <a:solidFill>
                    <a:schemeClr val="tx2"/>
                  </a:solidFill>
                  <a:latin typeface="Garamond" pitchFamily="18" charset="0"/>
                </a:rPr>
                <a:t>Cert.in Training of Trainer (AUSTRALIA)</a:t>
              </a:r>
            </a:p>
            <a:p>
              <a:r>
                <a:rPr kumimoji="1" lang="en-US" sz="1200" b="1">
                  <a:solidFill>
                    <a:schemeClr val="tx2"/>
                  </a:solidFill>
                  <a:latin typeface="Garamond" pitchFamily="18" charset="0"/>
                </a:rPr>
                <a:t>Cert.in TEACHeXCELS (PHILIPPINES)</a:t>
              </a:r>
              <a:endParaRPr kumimoji="1" lang="th-TH" sz="1200" b="1">
                <a:solidFill>
                  <a:schemeClr val="tx2"/>
                </a:solidFill>
                <a:latin typeface="Garamond" pitchFamily="18" charset="0"/>
                <a:cs typeface="Cordia New" pitchFamily="34" charset="-34"/>
              </a:endParaRPr>
            </a:p>
            <a:p>
              <a:pPr>
                <a:spcBef>
                  <a:spcPct val="50000"/>
                </a:spcBef>
              </a:pPr>
              <a:endParaRPr lang="th-TH" sz="1200">
                <a:solidFill>
                  <a:schemeClr val="tx2"/>
                </a:solidFill>
                <a:latin typeface="Garamond" pitchFamily="18" charset="0"/>
                <a:cs typeface="Cordia New" pitchFamily="34" charset="-34"/>
              </a:endParaRPr>
            </a:p>
          </p:txBody>
        </p:sp>
      </p:grpSp>
      <p:pic>
        <p:nvPicPr>
          <p:cNvPr id="4" name="Diagram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96875"/>
            <a:ext cx="8572500" cy="407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ao-P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5035550"/>
            <a:ext cx="1176338" cy="841375"/>
          </a:xfrm>
          <a:prstGeom prst="rect">
            <a:avLst/>
          </a:prstGeom>
          <a:noFill/>
        </p:spPr>
      </p:pic>
      <p:pic>
        <p:nvPicPr>
          <p:cNvPr id="3" name="Picture 10" descr="Malay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2951163"/>
            <a:ext cx="1176338" cy="839787"/>
          </a:xfrm>
          <a:prstGeom prst="rect">
            <a:avLst/>
          </a:prstGeom>
          <a:noFill/>
        </p:spPr>
      </p:pic>
      <p:pic>
        <p:nvPicPr>
          <p:cNvPr id="4" name="Picture 12" descr="Philipp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4322763"/>
            <a:ext cx="1176337" cy="839787"/>
          </a:xfrm>
          <a:prstGeom prst="rect">
            <a:avLst/>
          </a:prstGeom>
          <a:noFill/>
        </p:spPr>
      </p:pic>
      <p:pic>
        <p:nvPicPr>
          <p:cNvPr id="5" name="Picture 13" descr="Singapo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625" y="5108575"/>
            <a:ext cx="1176338" cy="841375"/>
          </a:xfrm>
          <a:prstGeom prst="rect">
            <a:avLst/>
          </a:prstGeom>
          <a:noFill/>
        </p:spPr>
      </p:pic>
      <p:pic>
        <p:nvPicPr>
          <p:cNvPr id="6" name="Picture 14" descr="Thai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4450" y="2951163"/>
            <a:ext cx="1176338" cy="839787"/>
          </a:xfrm>
          <a:prstGeom prst="rect">
            <a:avLst/>
          </a:prstGeom>
          <a:noFill/>
        </p:spPr>
      </p:pic>
      <p:pic>
        <p:nvPicPr>
          <p:cNvPr id="7" name="Picture 15" descr="Timor-Les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4450" y="3597275"/>
            <a:ext cx="1176338" cy="841375"/>
          </a:xfrm>
          <a:prstGeom prst="rect">
            <a:avLst/>
          </a:prstGeom>
          <a:noFill/>
        </p:spPr>
      </p:pic>
      <p:pic>
        <p:nvPicPr>
          <p:cNvPr id="8" name="Picture 16" descr="Vietn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4450" y="4316413"/>
            <a:ext cx="1176338" cy="841375"/>
          </a:xfrm>
          <a:prstGeom prst="rect">
            <a:avLst/>
          </a:prstGeom>
          <a:noFill/>
        </p:spPr>
      </p:pic>
      <p:grpSp>
        <p:nvGrpSpPr>
          <p:cNvPr id="9" name="Rectangle 17"/>
          <p:cNvGrpSpPr>
            <a:grpSpLocks/>
          </p:cNvGrpSpPr>
          <p:nvPr/>
        </p:nvGrpSpPr>
        <p:grpSpPr bwMode="auto">
          <a:xfrm>
            <a:off x="2133600" y="2951163"/>
            <a:ext cx="1609725" cy="846137"/>
            <a:chOff x="1344" y="1859"/>
            <a:chExt cx="1014" cy="533"/>
          </a:xfrm>
        </p:grpSpPr>
        <p:pic>
          <p:nvPicPr>
            <p:cNvPr id="12297" name="Rectangle 17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44" y="1859"/>
              <a:ext cx="1014" cy="533"/>
            </a:xfrm>
            <a:prstGeom prst="rect">
              <a:avLst/>
            </a:prstGeom>
            <a:noFill/>
          </p:spPr>
        </p:pic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383" y="1888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Brunei Darussalam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1981 ) </a:t>
              </a: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0" name="Rectangle 18"/>
          <p:cNvGrpSpPr>
            <a:grpSpLocks/>
          </p:cNvGrpSpPr>
          <p:nvPr/>
        </p:nvGrpSpPr>
        <p:grpSpPr bwMode="auto">
          <a:xfrm>
            <a:off x="2133600" y="3670300"/>
            <a:ext cx="1609725" cy="841375"/>
            <a:chOff x="1344" y="2312"/>
            <a:chExt cx="1014" cy="530"/>
          </a:xfrm>
        </p:grpSpPr>
        <p:pic>
          <p:nvPicPr>
            <p:cNvPr id="12300" name="Rectangle 18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44" y="2312"/>
              <a:ext cx="1014" cy="530"/>
            </a:xfrm>
            <a:prstGeom prst="rect">
              <a:avLst/>
            </a:prstGeom>
            <a:noFill/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1383" y="2341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Cambodia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1968 ) </a:t>
              </a: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1" name="Rectangle 19"/>
          <p:cNvGrpSpPr>
            <a:grpSpLocks/>
          </p:cNvGrpSpPr>
          <p:nvPr/>
        </p:nvGrpSpPr>
        <p:grpSpPr bwMode="auto">
          <a:xfrm>
            <a:off x="2133600" y="4389438"/>
            <a:ext cx="1609725" cy="847725"/>
            <a:chOff x="1344" y="2765"/>
            <a:chExt cx="1014" cy="534"/>
          </a:xfrm>
        </p:grpSpPr>
        <p:pic>
          <p:nvPicPr>
            <p:cNvPr id="12303" name="Rectangle 19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44" y="2765"/>
              <a:ext cx="1014" cy="534"/>
            </a:xfrm>
            <a:prstGeom prst="rect">
              <a:avLst/>
            </a:prstGeom>
            <a:noFill/>
          </p:spPr>
        </p:pic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1383" y="2795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Indonesia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 1965 ) </a:t>
              </a: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2" name="Rectangle 20"/>
          <p:cNvGrpSpPr>
            <a:grpSpLocks/>
          </p:cNvGrpSpPr>
          <p:nvPr/>
        </p:nvGrpSpPr>
        <p:grpSpPr bwMode="auto">
          <a:xfrm>
            <a:off x="2139950" y="5108575"/>
            <a:ext cx="1590675" cy="847725"/>
            <a:chOff x="1348" y="3218"/>
            <a:chExt cx="1002" cy="534"/>
          </a:xfrm>
        </p:grpSpPr>
        <p:pic>
          <p:nvPicPr>
            <p:cNvPr id="12306" name="Rectangle 20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48" y="3218"/>
              <a:ext cx="1002" cy="534"/>
            </a:xfrm>
            <a:prstGeom prst="rect">
              <a:avLst/>
            </a:prstGeom>
            <a:noFill/>
          </p:spPr>
        </p:pic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1383" y="3249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 sz="900" b="1">
                <a:solidFill>
                  <a:srgbClr val="FFFFFF"/>
                </a:solidFill>
                <a:latin typeface="Calibri" pitchFamily="34" charset="0"/>
                <a:ea typeface="Gulim" pitchFamily="34" charset="-127"/>
              </a:endParaRPr>
            </a:p>
            <a:p>
              <a:pPr algn="ctr"/>
              <a:endParaRPr lang="en-US" altLang="ko-KR" sz="900" b="1">
                <a:solidFill>
                  <a:srgbClr val="FFFFFF"/>
                </a:solidFill>
                <a:latin typeface="Calibri" pitchFamily="34" charset="0"/>
                <a:ea typeface="Gulim" pitchFamily="34" charset="-127"/>
              </a:endParaRPr>
            </a:p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Lao PDR</a:t>
              </a:r>
              <a:r>
                <a:rPr lang="en-US" altLang="ko-KR" sz="16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16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1965 )</a:t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3" name="Rectangle 21"/>
          <p:cNvGrpSpPr>
            <a:grpSpLocks/>
          </p:cNvGrpSpPr>
          <p:nvPr/>
        </p:nvGrpSpPr>
        <p:grpSpPr bwMode="auto">
          <a:xfrm>
            <a:off x="4937125" y="5108575"/>
            <a:ext cx="1616075" cy="847725"/>
            <a:chOff x="3110" y="3218"/>
            <a:chExt cx="1018" cy="534"/>
          </a:xfrm>
        </p:grpSpPr>
        <p:pic>
          <p:nvPicPr>
            <p:cNvPr id="12309" name="Rectangle 21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10" y="3218"/>
              <a:ext cx="1018" cy="534"/>
            </a:xfrm>
            <a:prstGeom prst="rect">
              <a:avLst/>
            </a:prstGeom>
            <a:noFill/>
          </p:spPr>
        </p:pic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3152" y="3249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Singapore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 1965 ) </a:t>
              </a: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4" name="Rectangle 22"/>
          <p:cNvGrpSpPr>
            <a:grpSpLocks/>
          </p:cNvGrpSpPr>
          <p:nvPr/>
        </p:nvGrpSpPr>
        <p:grpSpPr bwMode="auto">
          <a:xfrm>
            <a:off x="4937125" y="4316413"/>
            <a:ext cx="1616075" cy="846137"/>
            <a:chOff x="3110" y="2719"/>
            <a:chExt cx="1018" cy="533"/>
          </a:xfrm>
        </p:grpSpPr>
        <p:pic>
          <p:nvPicPr>
            <p:cNvPr id="12312" name="Rectangle 2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10" y="2719"/>
              <a:ext cx="1018" cy="533"/>
            </a:xfrm>
            <a:prstGeom prst="rect">
              <a:avLst/>
            </a:prstGeom>
            <a:noFill/>
          </p:spPr>
        </p:pic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3152" y="2750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Philippines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1965 ) </a:t>
              </a: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5" name="Rectangle 23"/>
          <p:cNvGrpSpPr>
            <a:grpSpLocks/>
          </p:cNvGrpSpPr>
          <p:nvPr/>
        </p:nvGrpSpPr>
        <p:grpSpPr bwMode="auto">
          <a:xfrm>
            <a:off x="4937125" y="3597275"/>
            <a:ext cx="1616075" cy="846138"/>
            <a:chOff x="3110" y="2266"/>
            <a:chExt cx="1018" cy="533"/>
          </a:xfrm>
        </p:grpSpPr>
        <p:pic>
          <p:nvPicPr>
            <p:cNvPr id="12315" name="Rectangle 2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110" y="2266"/>
              <a:ext cx="1018" cy="533"/>
            </a:xfrm>
            <a:prstGeom prst="rect">
              <a:avLst/>
            </a:prstGeom>
            <a:noFill/>
          </p:spPr>
        </p:pic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3152" y="2296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Myanmar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1997 ) </a:t>
              </a: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6" name="Rectangle 24"/>
          <p:cNvGrpSpPr>
            <a:grpSpLocks/>
          </p:cNvGrpSpPr>
          <p:nvPr/>
        </p:nvGrpSpPr>
        <p:grpSpPr bwMode="auto">
          <a:xfrm>
            <a:off x="4937125" y="2951163"/>
            <a:ext cx="1616075" cy="846137"/>
            <a:chOff x="3110" y="1859"/>
            <a:chExt cx="1018" cy="533"/>
          </a:xfrm>
        </p:grpSpPr>
        <p:pic>
          <p:nvPicPr>
            <p:cNvPr id="12318" name="Rectangle 2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110" y="1859"/>
              <a:ext cx="1018" cy="533"/>
            </a:xfrm>
            <a:prstGeom prst="rect">
              <a:avLst/>
            </a:prstGeom>
            <a:noFill/>
          </p:spPr>
        </p:pic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152" y="1888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Malaysia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1965 ) </a:t>
              </a:r>
              <a:endParaRPr lang="th-TH" sz="9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7" name="Rectangle 25"/>
          <p:cNvGrpSpPr>
            <a:grpSpLocks/>
          </p:cNvGrpSpPr>
          <p:nvPr/>
        </p:nvGrpSpPr>
        <p:grpSpPr bwMode="auto">
          <a:xfrm>
            <a:off x="7400925" y="4316413"/>
            <a:ext cx="1566863" cy="846137"/>
            <a:chOff x="4662" y="2719"/>
            <a:chExt cx="987" cy="533"/>
          </a:xfrm>
        </p:grpSpPr>
        <p:pic>
          <p:nvPicPr>
            <p:cNvPr id="12321" name="Rectangle 2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62" y="2719"/>
              <a:ext cx="987" cy="533"/>
            </a:xfrm>
            <a:prstGeom prst="rect">
              <a:avLst/>
            </a:prstGeom>
            <a:noFill/>
          </p:spPr>
        </p:pic>
        <p:sp>
          <p:nvSpPr>
            <p:cNvPr id="12322" name="Text Box 34"/>
            <p:cNvSpPr txBox="1">
              <a:spLocks noChangeArrowheads="1"/>
            </p:cNvSpPr>
            <p:nvPr/>
          </p:nvSpPr>
          <p:spPr bwMode="auto">
            <a:xfrm>
              <a:off x="4694" y="2750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8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Socialist Republic of</a:t>
              </a:r>
            </a:p>
            <a:p>
              <a:pPr algn="ctr"/>
              <a:r>
                <a:rPr lang="en-US" altLang="ko-KR" sz="8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 Vietnam</a:t>
              </a:r>
              <a:r>
                <a:rPr lang="en-US" altLang="ko-KR" sz="8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8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8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 1992 ) </a:t>
              </a:r>
              <a:endParaRPr lang="th-TH" sz="8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8" name="Rectangle 26"/>
          <p:cNvGrpSpPr>
            <a:grpSpLocks/>
          </p:cNvGrpSpPr>
          <p:nvPr/>
        </p:nvGrpSpPr>
        <p:grpSpPr bwMode="auto">
          <a:xfrm>
            <a:off x="7394575" y="3597275"/>
            <a:ext cx="1590675" cy="846138"/>
            <a:chOff x="4658" y="2266"/>
            <a:chExt cx="1002" cy="533"/>
          </a:xfrm>
        </p:grpSpPr>
        <p:pic>
          <p:nvPicPr>
            <p:cNvPr id="12324" name="Rectangle 2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658" y="2266"/>
              <a:ext cx="1002" cy="533"/>
            </a:xfrm>
            <a:prstGeom prst="rect">
              <a:avLst/>
            </a:prstGeom>
            <a:noFill/>
          </p:spPr>
        </p:pic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4694" y="2296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 sz="900" b="1">
                <a:solidFill>
                  <a:srgbClr val="FFFFFF"/>
                </a:solidFill>
                <a:latin typeface="Calibri" pitchFamily="34" charset="0"/>
                <a:ea typeface="Gulim" pitchFamily="34" charset="-127"/>
              </a:endParaRPr>
            </a:p>
            <a:p>
              <a:pPr algn="ctr"/>
              <a:endParaRPr lang="en-US" altLang="ko-KR" sz="900" b="1">
                <a:solidFill>
                  <a:srgbClr val="FFFFFF"/>
                </a:solidFill>
                <a:latin typeface="Calibri" pitchFamily="34" charset="0"/>
                <a:ea typeface="Gulim" pitchFamily="34" charset="-127"/>
              </a:endParaRPr>
            </a:p>
            <a:p>
              <a:pPr algn="ctr"/>
              <a:r>
                <a:rPr lang="en-US" altLang="ko-KR" sz="9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Timor-Leste</a:t>
              </a: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 2006 )</a:t>
              </a:r>
              <a:br>
                <a:rPr lang="en-US" altLang="ko-KR" sz="9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endParaRPr lang="th-TH" sz="20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9" name="Rectangle 27"/>
          <p:cNvGrpSpPr>
            <a:grpSpLocks/>
          </p:cNvGrpSpPr>
          <p:nvPr/>
        </p:nvGrpSpPr>
        <p:grpSpPr bwMode="auto">
          <a:xfrm>
            <a:off x="7321550" y="2951163"/>
            <a:ext cx="1743075" cy="846137"/>
            <a:chOff x="4612" y="1859"/>
            <a:chExt cx="1098" cy="533"/>
          </a:xfrm>
        </p:grpSpPr>
        <p:pic>
          <p:nvPicPr>
            <p:cNvPr id="12327" name="Rectangle 2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612" y="1859"/>
              <a:ext cx="1098" cy="533"/>
            </a:xfrm>
            <a:prstGeom prst="rect">
              <a:avLst/>
            </a:prstGeom>
            <a:noFill/>
          </p:spPr>
        </p:pic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4694" y="1888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Thailand</a:t>
              </a:r>
              <a:r>
                <a:rPr lang="en-US" altLang="ko-KR" sz="10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/>
              </a:r>
              <a:br>
                <a:rPr lang="en-US" altLang="ko-KR" sz="10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0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 1965 ) </a:t>
              </a:r>
              <a:endParaRPr lang="th-TH" sz="10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pic>
        <p:nvPicPr>
          <p:cNvPr id="20" name="Picture 8" descr="http://t3.gstatic.com/images?q=tbn:ANd9GcSqcjPNL8O7hGeyXiyKhdXbcbi5qZrWqQgqEwErdVEyST-tK_436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03650" y="3670300"/>
            <a:ext cx="1133475" cy="846138"/>
          </a:xfrm>
          <a:prstGeom prst="rect">
            <a:avLst/>
          </a:prstGeom>
          <a:noFill/>
        </p:spPr>
      </p:pic>
      <p:grpSp>
        <p:nvGrpSpPr>
          <p:cNvPr id="21" name="Rectangle 4"/>
          <p:cNvGrpSpPr>
            <a:grpSpLocks/>
          </p:cNvGrpSpPr>
          <p:nvPr/>
        </p:nvGrpSpPr>
        <p:grpSpPr bwMode="auto">
          <a:xfrm>
            <a:off x="536575" y="1079500"/>
            <a:ext cx="8272463" cy="1925638"/>
            <a:chOff x="338" y="680"/>
            <a:chExt cx="5211" cy="1213"/>
          </a:xfrm>
        </p:grpSpPr>
        <p:pic>
          <p:nvPicPr>
            <p:cNvPr id="12331" name="Rectangle 4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38" y="680"/>
              <a:ext cx="5211" cy="1213"/>
            </a:xfrm>
            <a:prstGeom prst="rect">
              <a:avLst/>
            </a:prstGeom>
            <a:noFill/>
          </p:spPr>
        </p:pic>
        <p:sp>
          <p:nvSpPr>
            <p:cNvPr id="12332" name="Text Box 44"/>
            <p:cNvSpPr txBox="1">
              <a:spLocks noChangeArrowheads="1"/>
            </p:cNvSpPr>
            <p:nvPr/>
          </p:nvSpPr>
          <p:spPr bwMode="auto">
            <a:xfrm>
              <a:off x="385" y="709"/>
              <a:ext cx="4921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SEAMEO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South East Asian Minister of Education Organization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Member Countries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pic>
        <p:nvPicPr>
          <p:cNvPr id="22" name="Picture 6" descr="Brunei_Darussalam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139825" y="2951163"/>
            <a:ext cx="1176338" cy="839787"/>
          </a:xfrm>
          <a:prstGeom prst="rect">
            <a:avLst/>
          </a:prstGeom>
          <a:noFill/>
        </p:spPr>
      </p:pic>
      <p:pic>
        <p:nvPicPr>
          <p:cNvPr id="23" name="Picture 7" descr="Cambodia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139825" y="3670300"/>
            <a:ext cx="1176338" cy="841375"/>
          </a:xfrm>
          <a:prstGeom prst="rect">
            <a:avLst/>
          </a:prstGeom>
          <a:noFill/>
        </p:spPr>
      </p:pic>
      <p:pic>
        <p:nvPicPr>
          <p:cNvPr id="24" name="Picture 8" descr="Indonesia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139825" y="4389438"/>
            <a:ext cx="1176338" cy="841375"/>
          </a:xfrm>
          <a:prstGeom prst="rect">
            <a:avLst/>
          </a:prstGeom>
          <a:noFill/>
        </p:spPr>
      </p:pic>
      <p:pic>
        <p:nvPicPr>
          <p:cNvPr id="25" name="Picture 28" descr="SEAMEO Logo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55588" y="573088"/>
            <a:ext cx="1512887" cy="1493837"/>
          </a:xfrm>
          <a:prstGeom prst="rect">
            <a:avLst/>
          </a:prstGeom>
          <a:noFill/>
        </p:spPr>
      </p:pic>
      <p:pic>
        <p:nvPicPr>
          <p:cNvPr id="26" name="Picture 29" descr="SEAMEO Logo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600950" y="573088"/>
            <a:ext cx="1512888" cy="149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4"/>
          <p:cNvGrpSpPr>
            <a:grpSpLocks/>
          </p:cNvGrpSpPr>
          <p:nvPr/>
        </p:nvGrpSpPr>
        <p:grpSpPr bwMode="auto">
          <a:xfrm>
            <a:off x="347663" y="1238250"/>
            <a:ext cx="8839200" cy="1833563"/>
            <a:chOff x="219" y="780"/>
            <a:chExt cx="5568" cy="1155"/>
          </a:xfrm>
        </p:grpSpPr>
        <p:pic>
          <p:nvPicPr>
            <p:cNvPr id="13314" name="Rectangl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9" y="780"/>
              <a:ext cx="5568" cy="1155"/>
            </a:xfrm>
            <a:prstGeom prst="rect">
              <a:avLst/>
            </a:prstGeom>
            <a:noFill/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249" y="845"/>
              <a:ext cx="5307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SEAMEO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South East Asian Minister of Education Organization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Associate Member Countries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pic>
        <p:nvPicPr>
          <p:cNvPr id="3" name="Picture 5" descr="Austra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2882900"/>
            <a:ext cx="1011237" cy="677863"/>
          </a:xfrm>
          <a:prstGeom prst="rect">
            <a:avLst/>
          </a:prstGeom>
          <a:noFill/>
        </p:spPr>
      </p:pic>
      <p:pic>
        <p:nvPicPr>
          <p:cNvPr id="4" name="Picture 6" descr="Ca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88" y="3602038"/>
            <a:ext cx="1011237" cy="677862"/>
          </a:xfrm>
          <a:prstGeom prst="rect">
            <a:avLst/>
          </a:prstGeom>
          <a:noFill/>
        </p:spPr>
      </p:pic>
      <p:pic>
        <p:nvPicPr>
          <p:cNvPr id="5" name="Picture 7" descr="Fra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7788" y="4468813"/>
            <a:ext cx="1011237" cy="676275"/>
          </a:xfrm>
          <a:prstGeom prst="rect">
            <a:avLst/>
          </a:prstGeom>
          <a:noFill/>
        </p:spPr>
      </p:pic>
      <p:pic>
        <p:nvPicPr>
          <p:cNvPr id="6" name="Picture 8" descr="Germa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7788" y="5260975"/>
            <a:ext cx="1011237" cy="676275"/>
          </a:xfrm>
          <a:prstGeom prst="rect">
            <a:avLst/>
          </a:prstGeom>
          <a:noFill/>
        </p:spPr>
      </p:pic>
      <p:pic>
        <p:nvPicPr>
          <p:cNvPr id="7" name="Picture 9" descr="Netherlan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3213" y="2882900"/>
            <a:ext cx="1011237" cy="677863"/>
          </a:xfrm>
          <a:prstGeom prst="rect">
            <a:avLst/>
          </a:prstGeom>
          <a:noFill/>
        </p:spPr>
      </p:pic>
      <p:pic>
        <p:nvPicPr>
          <p:cNvPr id="8" name="Picture 10" descr="New_Zeal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3213" y="3676650"/>
            <a:ext cx="1017587" cy="676275"/>
          </a:xfrm>
          <a:prstGeom prst="rect">
            <a:avLst/>
          </a:prstGeom>
          <a:noFill/>
        </p:spPr>
      </p:pic>
      <p:pic>
        <p:nvPicPr>
          <p:cNvPr id="9" name="Picture 11" descr="Norwa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3213" y="4468813"/>
            <a:ext cx="1011237" cy="676275"/>
          </a:xfrm>
          <a:prstGeom prst="rect">
            <a:avLst/>
          </a:prstGeom>
          <a:noFill/>
        </p:spPr>
      </p:pic>
      <p:pic>
        <p:nvPicPr>
          <p:cNvPr id="10" name="Picture 12" descr="Spai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83213" y="5327650"/>
            <a:ext cx="1011237" cy="682625"/>
          </a:xfrm>
          <a:prstGeom prst="rect">
            <a:avLst/>
          </a:prstGeom>
          <a:noFill/>
        </p:spPr>
      </p:pic>
      <p:grpSp>
        <p:nvGrpSpPr>
          <p:cNvPr id="11" name="Rectangle 13"/>
          <p:cNvGrpSpPr>
            <a:grpSpLocks/>
          </p:cNvGrpSpPr>
          <p:nvPr/>
        </p:nvGrpSpPr>
        <p:grpSpPr bwMode="auto">
          <a:xfrm>
            <a:off x="2255838" y="2908300"/>
            <a:ext cx="1968500" cy="841375"/>
            <a:chOff x="1421" y="1832"/>
            <a:chExt cx="1240" cy="530"/>
          </a:xfrm>
        </p:grpSpPr>
        <p:pic>
          <p:nvPicPr>
            <p:cNvPr id="13325" name="Rectangle 1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21" y="1832"/>
              <a:ext cx="1240" cy="530"/>
            </a:xfrm>
            <a:prstGeom prst="rect">
              <a:avLst/>
            </a:prstGeom>
            <a:noFill/>
          </p:spPr>
        </p:pic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655" y="1843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Australia</a:t>
              </a: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 </a:t>
              </a:r>
              <a:b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1973 )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2" name="Rectangle 15"/>
          <p:cNvGrpSpPr>
            <a:grpSpLocks/>
          </p:cNvGrpSpPr>
          <p:nvPr/>
        </p:nvGrpSpPr>
        <p:grpSpPr bwMode="auto">
          <a:xfrm>
            <a:off x="2255838" y="3700463"/>
            <a:ext cx="1968500" cy="835025"/>
            <a:chOff x="1421" y="2331"/>
            <a:chExt cx="1240" cy="526"/>
          </a:xfrm>
        </p:grpSpPr>
        <p:pic>
          <p:nvPicPr>
            <p:cNvPr id="13328" name="Rectangle 15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21" y="2331"/>
              <a:ext cx="1240" cy="526"/>
            </a:xfrm>
            <a:prstGeom prst="rect">
              <a:avLst/>
            </a:prstGeom>
            <a:noFill/>
          </p:spPr>
        </p:pic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1655" y="2341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Canada</a:t>
              </a: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 </a:t>
              </a:r>
              <a:b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1988 )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3" name="Rectangle 16"/>
          <p:cNvGrpSpPr>
            <a:grpSpLocks/>
          </p:cNvGrpSpPr>
          <p:nvPr/>
        </p:nvGrpSpPr>
        <p:grpSpPr bwMode="auto">
          <a:xfrm>
            <a:off x="2255838" y="4492625"/>
            <a:ext cx="1968500" cy="835025"/>
            <a:chOff x="1421" y="2830"/>
            <a:chExt cx="1240" cy="526"/>
          </a:xfrm>
        </p:grpSpPr>
        <p:pic>
          <p:nvPicPr>
            <p:cNvPr id="13331" name="Rectangle 1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421" y="2830"/>
              <a:ext cx="1240" cy="526"/>
            </a:xfrm>
            <a:prstGeom prst="rect">
              <a:avLst/>
            </a:prstGeom>
            <a:noFill/>
          </p:spPr>
        </p:pic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1655" y="2841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France</a:t>
              </a: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 </a:t>
              </a:r>
              <a:b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1973 )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4" name="Rectangle 17"/>
          <p:cNvGrpSpPr>
            <a:grpSpLocks/>
          </p:cNvGrpSpPr>
          <p:nvPr/>
        </p:nvGrpSpPr>
        <p:grpSpPr bwMode="auto">
          <a:xfrm>
            <a:off x="2255838" y="5284788"/>
            <a:ext cx="1968500" cy="835025"/>
            <a:chOff x="1421" y="3329"/>
            <a:chExt cx="1240" cy="526"/>
          </a:xfrm>
        </p:grpSpPr>
        <p:pic>
          <p:nvPicPr>
            <p:cNvPr id="13334" name="Rectangle 17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21" y="3329"/>
              <a:ext cx="1240" cy="526"/>
            </a:xfrm>
            <a:prstGeom prst="rect">
              <a:avLst/>
            </a:prstGeom>
            <a:noFill/>
          </p:spPr>
        </p:pic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1655" y="3339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Germany</a:t>
              </a: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 </a:t>
              </a:r>
              <a:b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1990 )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5" name="Rectangle 18"/>
          <p:cNvGrpSpPr>
            <a:grpSpLocks/>
          </p:cNvGrpSpPr>
          <p:nvPr/>
        </p:nvGrpSpPr>
        <p:grpSpPr bwMode="auto">
          <a:xfrm>
            <a:off x="6211888" y="5426075"/>
            <a:ext cx="1968500" cy="841375"/>
            <a:chOff x="3913" y="3418"/>
            <a:chExt cx="1240" cy="530"/>
          </a:xfrm>
        </p:grpSpPr>
        <p:pic>
          <p:nvPicPr>
            <p:cNvPr id="13337" name="Rectangle 18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13" y="3418"/>
              <a:ext cx="1240" cy="530"/>
            </a:xfrm>
            <a:prstGeom prst="rect">
              <a:avLst/>
            </a:prstGeom>
            <a:noFill/>
          </p:spPr>
        </p:pic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4150" y="3430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Spain</a:t>
              </a:r>
              <a:b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2007 )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6" name="Rectangle 19"/>
          <p:cNvGrpSpPr>
            <a:grpSpLocks/>
          </p:cNvGrpSpPr>
          <p:nvPr/>
        </p:nvGrpSpPr>
        <p:grpSpPr bwMode="auto">
          <a:xfrm>
            <a:off x="6211888" y="4565650"/>
            <a:ext cx="1968500" cy="835025"/>
            <a:chOff x="3913" y="2876"/>
            <a:chExt cx="1240" cy="526"/>
          </a:xfrm>
        </p:grpSpPr>
        <p:pic>
          <p:nvPicPr>
            <p:cNvPr id="13340" name="Rectangle 19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913" y="2876"/>
              <a:ext cx="1240" cy="526"/>
            </a:xfrm>
            <a:prstGeom prst="rect">
              <a:avLst/>
            </a:prstGeom>
            <a:noFill/>
          </p:spPr>
        </p:pic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4150" y="2886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Norway</a:t>
              </a:r>
              <a:b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2005 )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7" name="Rectangle 20"/>
          <p:cNvGrpSpPr>
            <a:grpSpLocks/>
          </p:cNvGrpSpPr>
          <p:nvPr/>
        </p:nvGrpSpPr>
        <p:grpSpPr bwMode="auto">
          <a:xfrm>
            <a:off x="6211888" y="3773488"/>
            <a:ext cx="1968500" cy="835025"/>
            <a:chOff x="3913" y="2377"/>
            <a:chExt cx="1240" cy="526"/>
          </a:xfrm>
        </p:grpSpPr>
        <p:pic>
          <p:nvPicPr>
            <p:cNvPr id="13343" name="Rectangle 20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913" y="2377"/>
              <a:ext cx="1240" cy="526"/>
            </a:xfrm>
            <a:prstGeom prst="rect">
              <a:avLst/>
            </a:prstGeom>
            <a:noFill/>
          </p:spPr>
        </p:pic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4150" y="2387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New Zealand</a:t>
              </a: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 </a:t>
              </a:r>
              <a:b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1973 )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8" name="Rectangle 21"/>
          <p:cNvGrpSpPr>
            <a:grpSpLocks/>
          </p:cNvGrpSpPr>
          <p:nvPr/>
        </p:nvGrpSpPr>
        <p:grpSpPr bwMode="auto">
          <a:xfrm>
            <a:off x="6211888" y="2981325"/>
            <a:ext cx="1968500" cy="835025"/>
            <a:chOff x="3913" y="1878"/>
            <a:chExt cx="1240" cy="526"/>
          </a:xfrm>
        </p:grpSpPr>
        <p:pic>
          <p:nvPicPr>
            <p:cNvPr id="13346" name="Rectangle 21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913" y="1878"/>
              <a:ext cx="1240" cy="526"/>
            </a:xfrm>
            <a:prstGeom prst="rect">
              <a:avLst/>
            </a:prstGeom>
            <a:noFill/>
          </p:spPr>
        </p:pic>
        <p:sp>
          <p:nvSpPr>
            <p:cNvPr id="13347" name="Text Box 35"/>
            <p:cNvSpPr txBox="1">
              <a:spLocks noChangeArrowheads="1"/>
            </p:cNvSpPr>
            <p:nvPr/>
          </p:nvSpPr>
          <p:spPr bwMode="auto">
            <a:xfrm>
              <a:off x="4150" y="1888"/>
              <a:ext cx="9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Netherlands</a:t>
              </a: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 </a:t>
              </a:r>
              <a:b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</a:br>
              <a:r>
                <a:rPr lang="en-US" altLang="ko-KR" sz="1200">
                  <a:solidFill>
                    <a:srgbClr val="FFFFFF"/>
                  </a:solidFill>
                  <a:latin typeface="Calibri" pitchFamily="34" charset="0"/>
                  <a:ea typeface="Gulim" pitchFamily="34" charset="-127"/>
                </a:rPr>
                <a:t>( Member since 1993 ) </a:t>
              </a:r>
              <a:endParaRPr lang="th-TH" sz="12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pic>
        <p:nvPicPr>
          <p:cNvPr id="19" name="Picture 22" descr="SEAMEO 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213" y="0"/>
            <a:ext cx="1346200" cy="1328738"/>
          </a:xfrm>
          <a:prstGeom prst="rect">
            <a:avLst/>
          </a:prstGeom>
          <a:noFill/>
        </p:spPr>
      </p:pic>
      <p:pic>
        <p:nvPicPr>
          <p:cNvPr id="20" name="Picture 23" descr="SEAMEO Log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53350" y="0"/>
            <a:ext cx="1347788" cy="132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2"/>
          <p:cNvGrpSpPr>
            <a:grpSpLocks/>
          </p:cNvGrpSpPr>
          <p:nvPr/>
        </p:nvGrpSpPr>
        <p:grpSpPr bwMode="auto">
          <a:xfrm>
            <a:off x="2073275" y="785813"/>
            <a:ext cx="6107113" cy="1354137"/>
            <a:chOff x="1306" y="495"/>
            <a:chExt cx="3847" cy="853"/>
          </a:xfrm>
        </p:grpSpPr>
        <p:pic>
          <p:nvPicPr>
            <p:cNvPr id="14338" name="Rectangl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6" y="495"/>
              <a:ext cx="3847" cy="853"/>
            </a:xfrm>
            <a:prstGeom prst="rect">
              <a:avLst/>
            </a:prstGeom>
            <a:noFill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338" y="526"/>
              <a:ext cx="3583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ASEAN</a:t>
              </a:r>
            </a:p>
            <a:p>
              <a:pPr algn="ctr"/>
              <a:r>
                <a:rPr lang="en-US" sz="2000"/>
                <a:t>Association of South East Asian Nations</a:t>
              </a:r>
              <a:endParaRPr lang="th-TH" sz="2000">
                <a:cs typeface="Cordia New" pitchFamily="34" charset="-34"/>
              </a:endParaRPr>
            </a:p>
          </p:txBody>
        </p:sp>
      </p:grpSp>
      <p:grpSp>
        <p:nvGrpSpPr>
          <p:cNvPr id="3" name="Rectangle 4"/>
          <p:cNvGrpSpPr>
            <a:grpSpLocks/>
          </p:cNvGrpSpPr>
          <p:nvPr/>
        </p:nvGrpSpPr>
        <p:grpSpPr bwMode="auto">
          <a:xfrm>
            <a:off x="347663" y="3236913"/>
            <a:ext cx="3005137" cy="2139950"/>
            <a:chOff x="219" y="2039"/>
            <a:chExt cx="1893" cy="1348"/>
          </a:xfrm>
        </p:grpSpPr>
        <p:pic>
          <p:nvPicPr>
            <p:cNvPr id="14341" name="Rectangl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" y="2039"/>
              <a:ext cx="1893" cy="1348"/>
            </a:xfrm>
            <a:prstGeom prst="rect">
              <a:avLst/>
            </a:prstGeom>
            <a:noFill/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50" y="2068"/>
              <a:ext cx="1633" cy="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r>
                <a:rPr lang="en-US"/>
                <a:t>China PR</a:t>
              </a:r>
            </a:p>
            <a:p>
              <a:pPr algn="ctr"/>
              <a:r>
                <a:rPr lang="en-US"/>
                <a:t>Japan</a:t>
              </a:r>
            </a:p>
            <a:p>
              <a:pPr algn="ctr"/>
              <a:r>
                <a:rPr lang="en-US"/>
                <a:t>Korea</a:t>
              </a:r>
            </a:p>
            <a:p>
              <a:pPr algn="ctr"/>
              <a:endParaRPr lang="th-TH"/>
            </a:p>
          </p:txBody>
        </p:sp>
      </p:grpSp>
      <p:pic>
        <p:nvPicPr>
          <p:cNvPr id="4" name="Rectangl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176463"/>
            <a:ext cx="2682875" cy="3760787"/>
          </a:xfrm>
          <a:prstGeom prst="rect">
            <a:avLst/>
          </a:prstGeom>
          <a:noFill/>
        </p:spPr>
      </p:pic>
      <p:pic>
        <p:nvPicPr>
          <p:cNvPr id="5" name="Oval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2575" y="3346450"/>
            <a:ext cx="854075" cy="1285875"/>
          </a:xfrm>
          <a:prstGeom prst="rect">
            <a:avLst/>
          </a:prstGeom>
          <a:noFill/>
        </p:spPr>
      </p:pic>
      <p:pic>
        <p:nvPicPr>
          <p:cNvPr id="6" name="Oval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0113" y="3419475"/>
            <a:ext cx="854075" cy="1285875"/>
          </a:xfrm>
          <a:prstGeom prst="rect">
            <a:avLst/>
          </a:prstGeom>
          <a:noFill/>
        </p:spPr>
      </p:pic>
      <p:pic>
        <p:nvPicPr>
          <p:cNvPr id="7" name="Picture 9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3363" y="2547938"/>
            <a:ext cx="1524000" cy="1152525"/>
          </a:xfrm>
          <a:prstGeom prst="rect">
            <a:avLst/>
          </a:prstGeom>
          <a:noFill/>
        </p:spPr>
      </p:pic>
      <p:pic>
        <p:nvPicPr>
          <p:cNvPr id="8" name="Picture 10" descr="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3363" y="3627438"/>
            <a:ext cx="1543050" cy="1133475"/>
          </a:xfrm>
          <a:prstGeom prst="rect">
            <a:avLst/>
          </a:prstGeom>
          <a:noFill/>
        </p:spPr>
      </p:pic>
      <p:pic>
        <p:nvPicPr>
          <p:cNvPr id="9" name="Picture 11" descr="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3363" y="4730750"/>
            <a:ext cx="1573212" cy="1176338"/>
          </a:xfrm>
          <a:prstGeom prst="rect">
            <a:avLst/>
          </a:prstGeom>
          <a:noFill/>
        </p:spPr>
      </p:pic>
      <p:pic>
        <p:nvPicPr>
          <p:cNvPr id="10" name="Picture 12" descr="O30WCABSCGX5CARTC97BCA308FETCAUDH4RPCAK5PI7UCAT9TTC8CAUK6WTGCAONFFOKCATR9H6LCAA25KX6CAPOUVIFCALMYEQSCANOEHL3CAA83WQ5CAGZ3RKBCAR0T4TYCAQ1WTCACAI10QASCA820IU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4705350"/>
            <a:ext cx="1311275" cy="914400"/>
          </a:xfrm>
          <a:prstGeom prst="rect">
            <a:avLst/>
          </a:prstGeom>
          <a:noFill/>
        </p:spPr>
      </p:pic>
      <p:pic>
        <p:nvPicPr>
          <p:cNvPr id="11" name="Picture 13" descr="image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5825" y="1968500"/>
            <a:ext cx="1311275" cy="866775"/>
          </a:xfrm>
          <a:prstGeom prst="rect">
            <a:avLst/>
          </a:prstGeom>
          <a:noFill/>
        </p:spPr>
      </p:pic>
      <p:pic>
        <p:nvPicPr>
          <p:cNvPr id="12" name="Picture 14" descr="image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5825" y="2620963"/>
            <a:ext cx="1311275" cy="908050"/>
          </a:xfrm>
          <a:prstGeom prst="rect">
            <a:avLst/>
          </a:prstGeom>
          <a:noFill/>
        </p:spPr>
      </p:pic>
      <p:pic>
        <p:nvPicPr>
          <p:cNvPr id="13" name="Picture 15" descr="imag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5825" y="3340100"/>
            <a:ext cx="1311275" cy="908050"/>
          </a:xfrm>
          <a:prstGeom prst="rect">
            <a:avLst/>
          </a:prstGeom>
          <a:noFill/>
        </p:spPr>
      </p:pic>
      <p:pic>
        <p:nvPicPr>
          <p:cNvPr id="14" name="Picture 16" descr="Australi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5825" y="4059238"/>
            <a:ext cx="1311275" cy="909637"/>
          </a:xfrm>
          <a:prstGeom prst="rect">
            <a:avLst/>
          </a:prstGeom>
          <a:noFill/>
        </p:spPr>
      </p:pic>
      <p:pic>
        <p:nvPicPr>
          <p:cNvPr id="15" name="Picture 17" descr="New_Zealan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5825" y="5426075"/>
            <a:ext cx="1311275" cy="914400"/>
          </a:xfrm>
          <a:prstGeom prst="rect">
            <a:avLst/>
          </a:prstGeom>
          <a:noFill/>
        </p:spPr>
      </p:pic>
      <p:pic>
        <p:nvPicPr>
          <p:cNvPr id="16" name="Picture 18" descr="ASEAN 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3850" y="908050"/>
            <a:ext cx="2071688" cy="199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639763"/>
            <a:ext cx="6211888" cy="561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0901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26568"/>
                <a:gridCol w="345983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พื้นที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181,035</a:t>
                      </a:r>
                      <a:r>
                        <a:rPr lang="en-US" b="0" baseline="0" dirty="0" smtClean="0"/>
                        <a:t> km2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การปกครอง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ประชาธิปไตย โดยมีพระมหากษัตริย์เป็นประมุข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ประชากร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14.45 </a:t>
                      </a:r>
                      <a:r>
                        <a:rPr lang="th-TH" baseline="0" dirty="0" smtClean="0"/>
                        <a:t>ล้านคน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เมืองหลวง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กรุงพนมเปญ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สกุลเงิน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เรียล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ศาสนา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พุทธ </a:t>
                      </a:r>
                      <a:r>
                        <a:rPr lang="th-TH" baseline="0" dirty="0" smtClean="0"/>
                        <a:t>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ดอกไม้ประจำชาติ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ลำดวน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err="1" smtClean="0"/>
                        <a:t>Rumdul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เศรษฐกิจ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ส่งออก</a:t>
                      </a:r>
                      <a:r>
                        <a:rPr lang="th-TH" baseline="0" dirty="0" smtClean="0"/>
                        <a:t> สิ่งทอ ปลา ไม้ ยาง บุหรี่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ข้าว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การศึกษา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(3)6:3:3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 action="ppaction://hlinkfile"/>
                        </a:rPr>
                        <a:t>Worksheet 2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dirty="0" smtClean="0">
                <a:cs typeface="+mn-cs"/>
              </a:rPr>
              <a:t>ราชอาณาจักรกัมพูชา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sz="2800" dirty="0" smtClean="0">
                <a:cs typeface="+mn-cs"/>
              </a:rPr>
              <a:t>Kingdom of Cambodia</a:t>
            </a:r>
            <a:endParaRPr lang="th-TH" sz="2800" dirty="0">
              <a:cs typeface="+mn-cs"/>
            </a:endParaRPr>
          </a:p>
        </p:txBody>
      </p:sp>
      <p:pic>
        <p:nvPicPr>
          <p:cNvPr id="8" name="Picture 7" descr="Cambo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850" y="573088"/>
            <a:ext cx="1176338" cy="841375"/>
          </a:xfrm>
          <a:prstGeom prst="rect">
            <a:avLst/>
          </a:prstGeom>
          <a:noFill/>
        </p:spPr>
      </p:pic>
      <p:pic>
        <p:nvPicPr>
          <p:cNvPr id="9" name="Picture 7" descr="Cambo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13" y="573088"/>
            <a:ext cx="1176337" cy="84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dirty="0" smtClean="0">
                <a:cs typeface="+mn-cs"/>
              </a:rPr>
              <a:t>สาธารณรัฐประชาธิปไตยประชาชนลาว (สปป.ลาว)</a:t>
            </a:r>
            <a:br>
              <a:rPr lang="th-TH" sz="4000" dirty="0" smtClean="0">
                <a:cs typeface="+mn-cs"/>
              </a:rPr>
            </a:br>
            <a:r>
              <a:rPr lang="en-US" sz="2800" dirty="0" smtClean="0">
                <a:cs typeface="+mn-cs"/>
              </a:rPr>
              <a:t>The Lao People’s Democratic Republic (Lao PDR)</a:t>
            </a:r>
            <a:endParaRPr lang="th-TH" sz="4000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26568"/>
                <a:gridCol w="345983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พื้นที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236,880</a:t>
                      </a:r>
                      <a:r>
                        <a:rPr lang="en-US" b="0" baseline="0" dirty="0" smtClean="0"/>
                        <a:t> km2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การปกครอง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สังคมนิยม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ประชากร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6 </a:t>
                      </a:r>
                      <a:r>
                        <a:rPr lang="th-TH" baseline="0" dirty="0" smtClean="0"/>
                        <a:t>ล้านคน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เมืองหลวง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นครหลวงเวียงจันทน์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สกุลเงิน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กีบ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ศาสนา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พุทธ </a:t>
                      </a:r>
                      <a:r>
                        <a:rPr lang="th-TH" baseline="0" dirty="0" smtClean="0"/>
                        <a:t> อื่นๆ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ดอกไม้ประจำชาติ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จำปา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เศรษฐกิจ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ส่งออก ไฟฟ้า</a:t>
                      </a:r>
                      <a:r>
                        <a:rPr lang="th-TH" baseline="0" dirty="0" smtClean="0"/>
                        <a:t> ไม้ ผลิตภัณฑ์ไม้ แร่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“Battery of Asia”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การศึกษา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5:3:3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9" descr="Lao-P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573088"/>
            <a:ext cx="1176337" cy="841375"/>
          </a:xfrm>
          <a:prstGeom prst="rect">
            <a:avLst/>
          </a:prstGeom>
          <a:noFill/>
        </p:spPr>
      </p:pic>
      <p:pic>
        <p:nvPicPr>
          <p:cNvPr id="6" name="Picture 9" descr="Lao-P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525" y="573088"/>
            <a:ext cx="1176338" cy="84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dirty="0" smtClean="0">
                <a:cs typeface="+mn-cs"/>
              </a:rPr>
              <a:t>สาธารณรัฐแห่งสหภาพเมียนมาร์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sz="2800" dirty="0" smtClean="0">
                <a:cs typeface="+mn-cs"/>
              </a:rPr>
              <a:t>Republic of The Union of Myanmar</a:t>
            </a:r>
            <a:endParaRPr lang="th-TH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98576"/>
                <a:gridCol w="3528392"/>
                <a:gridCol w="2602632"/>
              </a:tblGrid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พื้นที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657,740</a:t>
                      </a:r>
                      <a:r>
                        <a:rPr lang="en-US" b="0" baseline="0" dirty="0" smtClean="0"/>
                        <a:t> km2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การปกครอง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ประชากร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57.5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ล้านคน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เมืองหลวง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นคร เนปิดอร์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สกุลเงิน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จ๊าด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ศาสนา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พุทธ คริสต์</a:t>
                      </a:r>
                      <a:r>
                        <a:rPr lang="th-TH" baseline="0" dirty="0" smtClean="0"/>
                        <a:t> อิสลาม ฮินดู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ดอกไม้ประจำชาติ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ประดู่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เศรษฐกิจ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ส่งออก กาซธรรมชาติ สิ่งทอ ไม้ซุง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การศึกษา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5(1:4):4:2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8" descr="http://t3.gstatic.com/images?q=tbn:ANd9GcSqcjPNL8O7hGeyXiyKhdXbcbi5qZrWqQgqEwErdVEyST-tK_43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573088"/>
            <a:ext cx="1133475" cy="847725"/>
          </a:xfrm>
          <a:prstGeom prst="rect">
            <a:avLst/>
          </a:prstGeom>
          <a:noFill/>
        </p:spPr>
      </p:pic>
      <p:pic>
        <p:nvPicPr>
          <p:cNvPr id="6" name="Picture 8" descr="http://t3.gstatic.com/images?q=tbn:ANd9GcSqcjPNL8O7hGeyXiyKhdXbcbi5qZrWqQgqEwErdVEyST-tK_43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6050" y="573088"/>
            <a:ext cx="1133475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090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26568"/>
                <a:gridCol w="345983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พื้นที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329,758</a:t>
                      </a:r>
                      <a:r>
                        <a:rPr lang="en-US" b="0" baseline="0" dirty="0" smtClean="0"/>
                        <a:t> km2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การปกครอง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สหพันธรัฐราชาธิปไตยโดยมีสมเด็จพระราชาธิบดี (สุลต่าน)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 smtClean="0"/>
                        <a:t>เป็นประมุขภายใต้รัฐธรรมนูญ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ประชากร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28.9 </a:t>
                      </a:r>
                      <a:r>
                        <a:rPr lang="th-TH" baseline="0" dirty="0" smtClean="0"/>
                        <a:t>ล้านคน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Federation of13 states 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เมืองหลวง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กรุงกัวลาลัมเปอร์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Federal Territories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สกุลเงิน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ริงกิต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ศาสนา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อิสลาม พุทธ </a:t>
                      </a:r>
                      <a:r>
                        <a:rPr lang="th-TH" baseline="0" dirty="0" smtClean="0"/>
                        <a:t> คริสต์ อื่นๆ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ดอกไม้ประจำชาติ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ชบา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err="1" smtClean="0"/>
                        <a:t>Bunga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raya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เศรษฐกิจ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ส่งออก</a:t>
                      </a:r>
                      <a:r>
                        <a:rPr lang="th-TH" baseline="0" dirty="0" smtClean="0"/>
                        <a:t> อุปกรณ์ไฟฟ้า อีเลคโทรนิก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น้ำมันดิบ</a:t>
                      </a:r>
                      <a:r>
                        <a:rPr lang="th-TH" baseline="0" dirty="0" smtClean="0"/>
                        <a:t> กาซ ปิโตรเลียม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การศึกษา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6:3:2:1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dirty="0" smtClean="0">
                <a:cs typeface="+mn-cs"/>
              </a:rPr>
              <a:t>สหพันธรัฐมาเลเซีย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sz="2800" dirty="0" smtClean="0"/>
              <a:t>Federation of </a:t>
            </a:r>
            <a:r>
              <a:rPr lang="en-US" sz="2800" dirty="0" smtClean="0">
                <a:cs typeface="+mn-cs"/>
              </a:rPr>
              <a:t>Malaysia</a:t>
            </a:r>
            <a:endParaRPr lang="th-TH" sz="2800" dirty="0">
              <a:cs typeface="+mn-cs"/>
            </a:endParaRPr>
          </a:p>
        </p:txBody>
      </p:sp>
      <p:pic>
        <p:nvPicPr>
          <p:cNvPr id="6" name="Picture 10" descr="Malay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573088"/>
            <a:ext cx="1176337" cy="841375"/>
          </a:xfrm>
          <a:prstGeom prst="rect">
            <a:avLst/>
          </a:prstGeom>
          <a:noFill/>
        </p:spPr>
      </p:pic>
      <p:pic>
        <p:nvPicPr>
          <p:cNvPr id="10" name="Picture 10" descr="Malay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2725" y="573088"/>
            <a:ext cx="1177925" cy="84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38" y="1225550"/>
            <a:ext cx="6149975" cy="4943475"/>
          </a:xfrm>
          <a:prstGeom prst="rect">
            <a:avLst/>
          </a:prstGeom>
          <a:noFill/>
        </p:spPr>
      </p:pic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1773238" y="695325"/>
            <a:ext cx="4292600" cy="719138"/>
            <a:chOff x="1117" y="438"/>
            <a:chExt cx="2704" cy="453"/>
          </a:xfrm>
        </p:grpSpPr>
        <p:pic>
          <p:nvPicPr>
            <p:cNvPr id="20483" name="Rounded Rectangl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7" y="438"/>
              <a:ext cx="2704" cy="453"/>
            </a:xfrm>
            <a:prstGeom prst="rect">
              <a:avLst/>
            </a:prstGeom>
            <a:noFill/>
          </p:spPr>
        </p:pic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1174" y="499"/>
              <a:ext cx="259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ผลกระทบทางบวก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7088" y="933450"/>
            <a:ext cx="6510337" cy="5815013"/>
          </a:xfrm>
          <a:prstGeom prst="rect">
            <a:avLst/>
          </a:prstGeom>
          <a:noFill/>
        </p:spPr>
      </p:pic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854075" y="933450"/>
            <a:ext cx="1492250" cy="5815013"/>
            <a:chOff x="538" y="588"/>
            <a:chExt cx="940" cy="3663"/>
          </a:xfrm>
        </p:grpSpPr>
        <p:pic>
          <p:nvPicPr>
            <p:cNvPr id="21507" name="Rectangl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8" y="588"/>
              <a:ext cx="940" cy="3663"/>
            </a:xfrm>
            <a:prstGeom prst="rect">
              <a:avLst/>
            </a:prstGeom>
            <a:noFill/>
          </p:spPr>
        </p:pic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567" y="618"/>
              <a:ext cx="680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ผล</a:t>
              </a: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กระ</a:t>
              </a: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ทบ</a:t>
              </a: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ทาง</a:t>
              </a: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ลบ</a:t>
              </a:r>
            </a:p>
          </p:txBody>
        </p:sp>
      </p:grpSp>
      <p:grpSp>
        <p:nvGrpSpPr>
          <p:cNvPr id="5" name="Rounded Rectangle 4"/>
          <p:cNvGrpSpPr>
            <a:grpSpLocks/>
          </p:cNvGrpSpPr>
          <p:nvPr/>
        </p:nvGrpSpPr>
        <p:grpSpPr bwMode="auto">
          <a:xfrm>
            <a:off x="7023100" y="6181725"/>
            <a:ext cx="1809750" cy="920750"/>
            <a:chOff x="4424" y="3894"/>
            <a:chExt cx="1140" cy="580"/>
          </a:xfrm>
        </p:grpSpPr>
        <p:pic>
          <p:nvPicPr>
            <p:cNvPr id="21510" name="Rounded Rectangl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4" y="3894"/>
              <a:ext cx="1140" cy="580"/>
            </a:xfrm>
            <a:prstGeom prst="rect">
              <a:avLst/>
            </a:prstGeom>
            <a:noFill/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4664" y="3989"/>
              <a:ext cx="87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hlinkClick r:id="rId5" action="ppaction://hlinkfile"/>
                </a:rPr>
                <a:t>S : OFI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890588"/>
            <a:ext cx="6229350" cy="4906962"/>
          </a:xfrm>
          <a:prstGeom prst="rect">
            <a:avLst/>
          </a:prstGeom>
          <a:noFill/>
        </p:spPr>
      </p:pic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292100" y="2762250"/>
            <a:ext cx="2493963" cy="2425700"/>
            <a:chOff x="184" y="1740"/>
            <a:chExt cx="1571" cy="1528"/>
          </a:xfrm>
        </p:grpSpPr>
        <p:pic>
          <p:nvPicPr>
            <p:cNvPr id="4099" name="Rounded Rectangl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" y="1740"/>
              <a:ext cx="1571" cy="1528"/>
            </a:xfrm>
            <a:prstGeom prst="rect">
              <a:avLst/>
            </a:prstGeom>
            <a:noFill/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495" y="1816"/>
              <a:ext cx="1187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800">
                  <a:solidFill>
                    <a:srgbClr val="FFFFFF"/>
                  </a:solidFill>
                  <a:latin typeface="Calibri" pitchFamily="34" charset="0"/>
                </a:rPr>
                <a:t>Why?</a:t>
              </a:r>
              <a:endParaRPr lang="th-TH" sz="4800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885280"/>
          <a:ext cx="609600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6815138" y="4048125"/>
            <a:ext cx="1914525" cy="1073150"/>
            <a:chOff x="4293" y="2550"/>
            <a:chExt cx="1206" cy="676"/>
          </a:xfrm>
        </p:grpSpPr>
        <p:pic>
          <p:nvPicPr>
            <p:cNvPr id="22531" name="Rounded Rectangle 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93" y="2550"/>
              <a:ext cx="1206" cy="676"/>
            </a:xfrm>
            <a:prstGeom prst="rect">
              <a:avLst/>
            </a:prstGeom>
            <a:noFill/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4356" y="2683"/>
              <a:ext cx="1085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>
                  <a:latin typeface="Calibri" pitchFamily="34" charset="0"/>
                  <a:cs typeface="Cordia New" pitchFamily="34" charset="-34"/>
                </a:rPr>
                <a:t>ประเทศ</a:t>
              </a:r>
              <a:r>
                <a:rPr lang="th-TH" b="1" i="1">
                  <a:latin typeface="Calibri" pitchFamily="34" charset="0"/>
                  <a:cs typeface="Cordia New" pitchFamily="34" charset="-34"/>
                </a:rPr>
                <a:t>เขา</a:t>
              </a:r>
              <a:r>
                <a:rPr lang="th-TH">
                  <a:latin typeface="Calibri" pitchFamily="34" charset="0"/>
                  <a:cs typeface="Cordia New" pitchFamily="34" charset="-34"/>
                </a:rPr>
                <a:t>ได้ประโยชน์</a:t>
              </a:r>
            </a:p>
          </p:txBody>
        </p:sp>
      </p:grpSp>
      <p:grpSp>
        <p:nvGrpSpPr>
          <p:cNvPr id="4" name="Rounded Rectangle 3"/>
          <p:cNvGrpSpPr>
            <a:grpSpLocks/>
          </p:cNvGrpSpPr>
          <p:nvPr/>
        </p:nvGrpSpPr>
        <p:grpSpPr bwMode="auto">
          <a:xfrm>
            <a:off x="6815138" y="4906963"/>
            <a:ext cx="1914525" cy="1073150"/>
            <a:chOff x="4293" y="3091"/>
            <a:chExt cx="1206" cy="676"/>
          </a:xfrm>
        </p:grpSpPr>
        <p:pic>
          <p:nvPicPr>
            <p:cNvPr id="22534" name="Rounded Rectangle 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93" y="3091"/>
              <a:ext cx="1206" cy="676"/>
            </a:xfrm>
            <a:prstGeom prst="rect">
              <a:avLst/>
            </a:prstGeom>
            <a:noFill/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356" y="3228"/>
              <a:ext cx="108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ประเทศ</a:t>
              </a:r>
              <a:r>
                <a:rPr lang="th-TH" b="1" i="1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เรา</a:t>
              </a:r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ได้ประโยชน์</a:t>
              </a:r>
            </a:p>
          </p:txBody>
        </p:sp>
      </p:grpSp>
      <p:grpSp>
        <p:nvGrpSpPr>
          <p:cNvPr id="5" name="Rounded Rectangle 4"/>
          <p:cNvGrpSpPr>
            <a:grpSpLocks/>
          </p:cNvGrpSpPr>
          <p:nvPr/>
        </p:nvGrpSpPr>
        <p:grpSpPr bwMode="auto">
          <a:xfrm>
            <a:off x="6815138" y="5772150"/>
            <a:ext cx="1914525" cy="1073150"/>
            <a:chOff x="4293" y="3636"/>
            <a:chExt cx="1206" cy="676"/>
          </a:xfrm>
        </p:grpSpPr>
        <p:pic>
          <p:nvPicPr>
            <p:cNvPr id="22537" name="Rounded Rectangle 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93" y="3636"/>
              <a:ext cx="1206" cy="676"/>
            </a:xfrm>
            <a:prstGeom prst="rect">
              <a:avLst/>
            </a:prstGeom>
            <a:noFill/>
          </p:spPr>
        </p:pic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4356" y="3772"/>
              <a:ext cx="108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 b="1" i="1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อาเซียน</a:t>
              </a:r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ได้ประโยชน์</a:t>
              </a:r>
            </a:p>
          </p:txBody>
        </p:sp>
      </p:grpSp>
      <p:grpSp>
        <p:nvGrpSpPr>
          <p:cNvPr id="6" name="Rounded Rectangle 5"/>
          <p:cNvGrpSpPr>
            <a:grpSpLocks/>
          </p:cNvGrpSpPr>
          <p:nvPr/>
        </p:nvGrpSpPr>
        <p:grpSpPr bwMode="auto">
          <a:xfrm>
            <a:off x="615950" y="633413"/>
            <a:ext cx="7967663" cy="993775"/>
            <a:chOff x="388" y="399"/>
            <a:chExt cx="5019" cy="626"/>
          </a:xfrm>
        </p:grpSpPr>
        <p:pic>
          <p:nvPicPr>
            <p:cNvPr id="22540" name="Rounded Rectangle 5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8" y="399"/>
              <a:ext cx="5019" cy="626"/>
            </a:xfrm>
            <a:prstGeom prst="rect">
              <a:avLst/>
            </a:prstGeom>
            <a:noFill/>
          </p:spPr>
        </p:pic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503" y="463"/>
              <a:ext cx="480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 sz="4000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การปรับ </a:t>
              </a:r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Paradigm</a:t>
              </a:r>
              <a:r>
                <a:rPr lang="th-TH" sz="4000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และ </a:t>
              </a:r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Mindsets</a:t>
              </a:r>
              <a:r>
                <a:rPr lang="th-TH" sz="4000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สู่ประชาคมอาเซียน</a:t>
              </a:r>
            </a:p>
          </p:txBody>
        </p:sp>
      </p:grpSp>
      <p:grpSp>
        <p:nvGrpSpPr>
          <p:cNvPr id="7" name="Right Arrow 6"/>
          <p:cNvGrpSpPr>
            <a:grpSpLocks/>
          </p:cNvGrpSpPr>
          <p:nvPr/>
        </p:nvGrpSpPr>
        <p:grpSpPr bwMode="auto">
          <a:xfrm>
            <a:off x="6467475" y="5321300"/>
            <a:ext cx="774700" cy="708025"/>
            <a:chOff x="4074" y="3352"/>
            <a:chExt cx="488" cy="446"/>
          </a:xfrm>
        </p:grpSpPr>
        <p:pic>
          <p:nvPicPr>
            <p:cNvPr id="22543" name="Right Arrow 6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74" y="3352"/>
              <a:ext cx="488" cy="446"/>
            </a:xfrm>
            <a:prstGeom prst="rect">
              <a:avLst/>
            </a:prstGeom>
            <a:noFill/>
          </p:spPr>
        </p:pic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4105" y="3430"/>
              <a:ext cx="18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8" name="Right Arrow 7"/>
          <p:cNvGrpSpPr>
            <a:grpSpLocks/>
          </p:cNvGrpSpPr>
          <p:nvPr/>
        </p:nvGrpSpPr>
        <p:grpSpPr bwMode="auto">
          <a:xfrm>
            <a:off x="6467475" y="4529138"/>
            <a:ext cx="774700" cy="708025"/>
            <a:chOff x="4074" y="2853"/>
            <a:chExt cx="488" cy="446"/>
          </a:xfrm>
        </p:grpSpPr>
        <p:pic>
          <p:nvPicPr>
            <p:cNvPr id="22546" name="Right Arrow 7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74" y="2853"/>
              <a:ext cx="488" cy="446"/>
            </a:xfrm>
            <a:prstGeom prst="rect">
              <a:avLst/>
            </a:prstGeom>
            <a:noFill/>
          </p:spPr>
        </p:pic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4105" y="2931"/>
              <a:ext cx="18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9" name="Right Arrow 8"/>
          <p:cNvGrpSpPr>
            <a:grpSpLocks/>
          </p:cNvGrpSpPr>
          <p:nvPr/>
        </p:nvGrpSpPr>
        <p:grpSpPr bwMode="auto">
          <a:xfrm>
            <a:off x="6467475" y="6115050"/>
            <a:ext cx="774700" cy="706438"/>
            <a:chOff x="4074" y="3852"/>
            <a:chExt cx="488" cy="445"/>
          </a:xfrm>
        </p:grpSpPr>
        <p:pic>
          <p:nvPicPr>
            <p:cNvPr id="22549" name="Right Arrow 8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74" y="3852"/>
              <a:ext cx="488" cy="445"/>
            </a:xfrm>
            <a:prstGeom prst="rect">
              <a:avLst/>
            </a:prstGeom>
            <a:noFill/>
          </p:spPr>
        </p:pic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4105" y="3929"/>
              <a:ext cx="18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0" name="Rounded Rectangle 9"/>
          <p:cNvGrpSpPr>
            <a:grpSpLocks/>
          </p:cNvGrpSpPr>
          <p:nvPr/>
        </p:nvGrpSpPr>
        <p:grpSpPr bwMode="auto">
          <a:xfrm>
            <a:off x="-182563" y="6016625"/>
            <a:ext cx="1955801" cy="969963"/>
            <a:chOff x="-115" y="3790"/>
            <a:chExt cx="1232" cy="611"/>
          </a:xfrm>
        </p:grpSpPr>
        <p:pic>
          <p:nvPicPr>
            <p:cNvPr id="22552" name="Rounded Rectangle 9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15" y="3790"/>
              <a:ext cx="1232" cy="611"/>
            </a:xfrm>
            <a:prstGeom prst="rect">
              <a:avLst/>
            </a:prstGeom>
            <a:noFill/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131" y="3856"/>
              <a:ext cx="9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hlinkClick r:id="rId14" action="ppaction://hlinkfile"/>
                </a:rPr>
                <a:t>GMSEC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712788"/>
            <a:ext cx="8118475" cy="588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316038"/>
            <a:ext cx="6534150" cy="5140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6375" y="765175"/>
            <a:ext cx="6191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dirty="0">
                <a:cs typeface="+mn-cs"/>
              </a:rPr>
              <a:t>หลักคิดในการจัดการศึกษาเพื่ออาเซียน</a:t>
            </a:r>
            <a:endParaRPr lang="th-TH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92288"/>
            <a:ext cx="6126162" cy="4559300"/>
          </a:xfrm>
          <a:prstGeom prst="rect">
            <a:avLst/>
          </a:prstGeom>
          <a:noFill/>
        </p:spPr>
      </p:pic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5529263" y="2139950"/>
            <a:ext cx="2359025" cy="1133475"/>
            <a:chOff x="3483" y="1348"/>
            <a:chExt cx="1486" cy="714"/>
          </a:xfrm>
        </p:grpSpPr>
        <p:pic>
          <p:nvPicPr>
            <p:cNvPr id="25603" name="Rounded Rectangl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3" y="1348"/>
              <a:ext cx="1486" cy="714"/>
            </a:xfrm>
            <a:prstGeom prst="rect">
              <a:avLst/>
            </a:prstGeom>
            <a:noFill/>
          </p:spPr>
        </p:pic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537" y="1401"/>
              <a:ext cx="118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ambodia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4" name="Rounded Rectangle 3"/>
          <p:cNvGrpSpPr>
            <a:grpSpLocks/>
          </p:cNvGrpSpPr>
          <p:nvPr/>
        </p:nvGrpSpPr>
        <p:grpSpPr bwMode="auto">
          <a:xfrm>
            <a:off x="5462588" y="3078163"/>
            <a:ext cx="2352675" cy="1133475"/>
            <a:chOff x="3441" y="1939"/>
            <a:chExt cx="1482" cy="714"/>
          </a:xfrm>
        </p:grpSpPr>
        <p:pic>
          <p:nvPicPr>
            <p:cNvPr id="25606" name="Rounded Rectangl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1" y="1939"/>
              <a:ext cx="1482" cy="714"/>
            </a:xfrm>
            <a:prstGeom prst="rect">
              <a:avLst/>
            </a:prstGeom>
            <a:noFill/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492" y="1991"/>
              <a:ext cx="118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ao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5" name="Rounded Rectangle 4"/>
          <p:cNvGrpSpPr>
            <a:grpSpLocks/>
          </p:cNvGrpSpPr>
          <p:nvPr/>
        </p:nvGrpSpPr>
        <p:grpSpPr bwMode="auto">
          <a:xfrm>
            <a:off x="5462588" y="4157663"/>
            <a:ext cx="2352675" cy="1133475"/>
            <a:chOff x="3441" y="2619"/>
            <a:chExt cx="1482" cy="714"/>
          </a:xfrm>
        </p:grpSpPr>
        <p:pic>
          <p:nvPicPr>
            <p:cNvPr id="25609" name="Rounded Rectangle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41" y="2619"/>
              <a:ext cx="1482" cy="714"/>
            </a:xfrm>
            <a:prstGeom prst="rect">
              <a:avLst/>
            </a:prstGeom>
            <a:noFill/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3492" y="2671"/>
              <a:ext cx="118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latin typeface="Calibri" pitchFamily="34" charset="0"/>
                </a:rPr>
                <a:t>yanmar</a:t>
              </a:r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6" name="Rounded Rectangle 5"/>
          <p:cNvGrpSpPr>
            <a:grpSpLocks/>
          </p:cNvGrpSpPr>
          <p:nvPr/>
        </p:nvGrpSpPr>
        <p:grpSpPr bwMode="auto">
          <a:xfrm>
            <a:off x="5462588" y="5089525"/>
            <a:ext cx="2352675" cy="1139825"/>
            <a:chOff x="3441" y="3206"/>
            <a:chExt cx="1482" cy="718"/>
          </a:xfrm>
        </p:grpSpPr>
        <p:pic>
          <p:nvPicPr>
            <p:cNvPr id="25612" name="Rounded Rectangle 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41" y="3206"/>
              <a:ext cx="1482" cy="718"/>
            </a:xfrm>
            <a:prstGeom prst="rect">
              <a:avLst/>
            </a:prstGeom>
            <a:noFill/>
          </p:spPr>
        </p:pic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3492" y="3261"/>
              <a:ext cx="118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latin typeface="Calibri" pitchFamily="34" charset="0"/>
                </a:rPr>
                <a:t>alaysia</a:t>
              </a:r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7" name="Rounded Rectangle 6"/>
          <p:cNvGrpSpPr>
            <a:grpSpLocks/>
          </p:cNvGrpSpPr>
          <p:nvPr/>
        </p:nvGrpSpPr>
        <p:grpSpPr bwMode="auto">
          <a:xfrm>
            <a:off x="1427163" y="858838"/>
            <a:ext cx="6607175" cy="1354137"/>
            <a:chOff x="899" y="541"/>
            <a:chExt cx="4162" cy="853"/>
          </a:xfrm>
        </p:grpSpPr>
        <p:pic>
          <p:nvPicPr>
            <p:cNvPr id="25615" name="Rounded Rectangle 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9" y="541"/>
              <a:ext cx="4162" cy="853"/>
            </a:xfrm>
            <a:prstGeom prst="rect">
              <a:avLst/>
            </a:prstGeom>
            <a:noFill/>
          </p:spPr>
        </p:pic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958" y="601"/>
              <a:ext cx="3844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แนวคิดในการนำ </a:t>
              </a:r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CLC </a:t>
              </a:r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ไปปรับใช้ในกลุ่ม </a:t>
              </a:r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CLMM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8" name="Rounded Rectangle 7"/>
          <p:cNvGrpSpPr>
            <a:grpSpLocks/>
          </p:cNvGrpSpPr>
          <p:nvPr/>
        </p:nvGrpSpPr>
        <p:grpSpPr bwMode="auto">
          <a:xfrm>
            <a:off x="6327775" y="6089650"/>
            <a:ext cx="2578100" cy="896938"/>
            <a:chOff x="3986" y="3836"/>
            <a:chExt cx="1624" cy="565"/>
          </a:xfrm>
        </p:grpSpPr>
        <p:pic>
          <p:nvPicPr>
            <p:cNvPr id="25618" name="Rounded Rectangle 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86" y="3836"/>
              <a:ext cx="1624" cy="565"/>
            </a:xfrm>
            <a:prstGeom prst="rect">
              <a:avLst/>
            </a:prstGeom>
            <a:noFill/>
          </p:spPr>
        </p:pic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4254" y="3942"/>
              <a:ext cx="133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hlinkClick r:id="rId9" action="ppaction://hlinkfile"/>
                </a:rPr>
                <a:t>Worksheet</a:t>
              </a:r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 3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75656" y="836712"/>
          <a:ext cx="6096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1500188" y="3144838"/>
            <a:ext cx="6315075" cy="1439862"/>
            <a:chOff x="945" y="1981"/>
            <a:chExt cx="3978" cy="907"/>
          </a:xfrm>
        </p:grpSpPr>
        <p:pic>
          <p:nvPicPr>
            <p:cNvPr id="5123" name="Rounded Rectangle 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5" y="1981"/>
              <a:ext cx="3978" cy="907"/>
            </a:xfrm>
            <a:prstGeom prst="rect">
              <a:avLst/>
            </a:prstGeom>
            <a:noFill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006" y="2055"/>
              <a:ext cx="3657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The Spirit of Bang Saen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 05 August 2510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4" name="Rounded Rectangle 3"/>
          <p:cNvGrpSpPr>
            <a:grpSpLocks/>
          </p:cNvGrpSpPr>
          <p:nvPr/>
        </p:nvGrpSpPr>
        <p:grpSpPr bwMode="auto">
          <a:xfrm>
            <a:off x="1676400" y="4852988"/>
            <a:ext cx="5930900" cy="1395412"/>
            <a:chOff x="1056" y="3057"/>
            <a:chExt cx="3736" cy="879"/>
          </a:xfrm>
        </p:grpSpPr>
        <p:pic>
          <p:nvPicPr>
            <p:cNvPr id="5126" name="Rounded Rectangle 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6" y="3057"/>
              <a:ext cx="3736" cy="879"/>
            </a:xfrm>
            <a:prstGeom prst="rect">
              <a:avLst/>
            </a:prstGeom>
            <a:noFill/>
          </p:spPr>
        </p:pic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108" y="3109"/>
              <a:ext cx="3635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Bangkok Declaration: 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ASEAN Declaration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08 August 2510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5" name="Down Arrow 4"/>
          <p:cNvGrpSpPr>
            <a:grpSpLocks/>
          </p:cNvGrpSpPr>
          <p:nvPr/>
        </p:nvGrpSpPr>
        <p:grpSpPr bwMode="auto">
          <a:xfrm>
            <a:off x="4078288" y="2670175"/>
            <a:ext cx="835025" cy="469900"/>
            <a:chOff x="2569" y="1682"/>
            <a:chExt cx="526" cy="296"/>
          </a:xfrm>
        </p:grpSpPr>
        <p:pic>
          <p:nvPicPr>
            <p:cNvPr id="5129" name="Down Arrow 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69" y="1682"/>
              <a:ext cx="526" cy="296"/>
            </a:xfrm>
            <a:prstGeom prst="rect">
              <a:avLst/>
            </a:prstGeom>
            <a:noFill/>
          </p:spPr>
        </p:pic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721" y="1706"/>
              <a:ext cx="22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6" name="Down Arrow 5"/>
          <p:cNvGrpSpPr>
            <a:grpSpLocks/>
          </p:cNvGrpSpPr>
          <p:nvPr/>
        </p:nvGrpSpPr>
        <p:grpSpPr bwMode="auto">
          <a:xfrm>
            <a:off x="4078288" y="4254500"/>
            <a:ext cx="835025" cy="469900"/>
            <a:chOff x="2569" y="2680"/>
            <a:chExt cx="526" cy="296"/>
          </a:xfrm>
        </p:grpSpPr>
        <p:pic>
          <p:nvPicPr>
            <p:cNvPr id="5132" name="Down Arrow 5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69" y="2680"/>
              <a:ext cx="526" cy="296"/>
            </a:xfrm>
            <a:prstGeom prst="rect">
              <a:avLst/>
            </a:prstGeom>
            <a:noFill/>
          </p:spPr>
        </p:pic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721" y="2704"/>
              <a:ext cx="22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7" name="Rounded Rectangle 6"/>
          <p:cNvGrpSpPr>
            <a:grpSpLocks/>
          </p:cNvGrpSpPr>
          <p:nvPr/>
        </p:nvGrpSpPr>
        <p:grpSpPr bwMode="auto">
          <a:xfrm>
            <a:off x="6699250" y="6181725"/>
            <a:ext cx="2279650" cy="920750"/>
            <a:chOff x="4220" y="3894"/>
            <a:chExt cx="1436" cy="580"/>
          </a:xfrm>
        </p:grpSpPr>
        <p:pic>
          <p:nvPicPr>
            <p:cNvPr id="5135" name="Rounded Rectangle 6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20" y="3894"/>
              <a:ext cx="1436" cy="580"/>
            </a:xfrm>
            <a:prstGeom prst="rect">
              <a:avLst/>
            </a:prstGeom>
            <a:noFill/>
          </p:spPr>
        </p:pic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482" y="3989"/>
              <a:ext cx="115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hlinkClick r:id="rId11" action="ppaction://hlinkfile"/>
                </a:rPr>
                <a:t>worksheet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agram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1358900"/>
            <a:ext cx="6248400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ASEA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512763"/>
            <a:ext cx="8266112" cy="5961062"/>
          </a:xfrm>
          <a:prstGeom prst="rect">
            <a:avLst/>
          </a:prstGeom>
          <a:noFill/>
        </p:spPr>
      </p:pic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3346747" y="1270000"/>
            <a:ext cx="266541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One Vision</a:t>
            </a:r>
            <a:endParaRPr lang="th-TH" dirty="0"/>
          </a:p>
        </p:txBody>
      </p:sp>
      <p:pic>
        <p:nvPicPr>
          <p:cNvPr id="4" name="Oval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150" y="2693988"/>
            <a:ext cx="2695575" cy="1970087"/>
          </a:xfrm>
          <a:prstGeom prst="rect">
            <a:avLst/>
          </a:prstGeom>
          <a:noFill/>
        </p:spPr>
      </p:pic>
      <p:pic>
        <p:nvPicPr>
          <p:cNvPr id="5" name="Oval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620963"/>
            <a:ext cx="2987675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ao-P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5426075"/>
            <a:ext cx="1566863" cy="1054100"/>
          </a:xfrm>
          <a:prstGeom prst="rect">
            <a:avLst/>
          </a:prstGeom>
          <a:noFill/>
        </p:spPr>
      </p:pic>
      <p:pic>
        <p:nvPicPr>
          <p:cNvPr id="3" name="Picture 10" descr="Malay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87638"/>
            <a:ext cx="1597025" cy="1062037"/>
          </a:xfrm>
          <a:prstGeom prst="rect">
            <a:avLst/>
          </a:prstGeom>
          <a:noFill/>
        </p:spPr>
      </p:pic>
      <p:pic>
        <p:nvPicPr>
          <p:cNvPr id="4" name="Picture 12" descr="Philipp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492625"/>
            <a:ext cx="1670050" cy="1127125"/>
          </a:xfrm>
          <a:prstGeom prst="rect">
            <a:avLst/>
          </a:prstGeom>
          <a:noFill/>
        </p:spPr>
      </p:pic>
      <p:pic>
        <p:nvPicPr>
          <p:cNvPr id="5" name="Picture 13" descr="Singapo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426075"/>
            <a:ext cx="1670050" cy="1054100"/>
          </a:xfrm>
          <a:prstGeom prst="rect">
            <a:avLst/>
          </a:prstGeom>
          <a:noFill/>
        </p:spPr>
      </p:pic>
      <p:pic>
        <p:nvPicPr>
          <p:cNvPr id="6" name="Picture 14" descr="Thai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687638"/>
            <a:ext cx="1743075" cy="1062037"/>
          </a:xfrm>
          <a:prstGeom prst="rect">
            <a:avLst/>
          </a:prstGeom>
          <a:noFill/>
        </p:spPr>
      </p:pic>
      <p:pic>
        <p:nvPicPr>
          <p:cNvPr id="8" name="Picture 16" descr="Vietn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4346575"/>
            <a:ext cx="1736725" cy="1127125"/>
          </a:xfrm>
          <a:prstGeom prst="rect">
            <a:avLst/>
          </a:prstGeom>
          <a:noFill/>
        </p:spPr>
      </p:pic>
      <p:pic>
        <p:nvPicPr>
          <p:cNvPr id="20" name="Picture 8" descr="http://t3.gstatic.com/images?q=tbn:ANd9GcSqcjPNL8O7hGeyXiyKhdXbcbi5qZrWqQgqEwErdVEyST-tK_436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3554413"/>
            <a:ext cx="1597025" cy="1054100"/>
          </a:xfrm>
          <a:prstGeom prst="rect">
            <a:avLst/>
          </a:prstGeom>
          <a:noFill/>
        </p:spPr>
      </p:pic>
      <p:grpSp>
        <p:nvGrpSpPr>
          <p:cNvPr id="21" name="Rectangle 4"/>
          <p:cNvGrpSpPr>
            <a:grpSpLocks/>
          </p:cNvGrpSpPr>
          <p:nvPr/>
        </p:nvGrpSpPr>
        <p:grpSpPr bwMode="auto">
          <a:xfrm>
            <a:off x="1981200" y="676275"/>
            <a:ext cx="6632575" cy="1847850"/>
            <a:chOff x="1248" y="426"/>
            <a:chExt cx="4178" cy="1164"/>
          </a:xfrm>
        </p:grpSpPr>
        <p:pic>
          <p:nvPicPr>
            <p:cNvPr id="8201" name="Rectangle 4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48" y="426"/>
              <a:ext cx="4178" cy="1164"/>
            </a:xfrm>
            <a:prstGeom prst="rect">
              <a:avLst/>
            </a:prstGeom>
            <a:noFill/>
          </p:spPr>
        </p:pic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474" y="436"/>
              <a:ext cx="3946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Association of South East Asian Nations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(Southeast) Member Countries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pic>
        <p:nvPicPr>
          <p:cNvPr id="22" name="Picture 6" descr="Brunei_Darussala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700" y="2687638"/>
            <a:ext cx="1524000" cy="1055687"/>
          </a:xfrm>
          <a:prstGeom prst="rect">
            <a:avLst/>
          </a:prstGeom>
          <a:noFill/>
        </p:spPr>
      </p:pic>
      <p:pic>
        <p:nvPicPr>
          <p:cNvPr id="23" name="Picture 7" descr="Cambod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9700" y="3554413"/>
            <a:ext cx="1524000" cy="1054100"/>
          </a:xfrm>
          <a:prstGeom prst="rect">
            <a:avLst/>
          </a:prstGeom>
          <a:noFill/>
        </p:spPr>
      </p:pic>
      <p:pic>
        <p:nvPicPr>
          <p:cNvPr id="24" name="Picture 8" descr="Indones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700" y="4559300"/>
            <a:ext cx="1524000" cy="1060450"/>
          </a:xfrm>
          <a:prstGeom prst="rect">
            <a:avLst/>
          </a:prstGeom>
          <a:noFill/>
        </p:spPr>
      </p:pic>
      <p:pic>
        <p:nvPicPr>
          <p:cNvPr id="27" name="Picture 11" descr="ASEAN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875" y="742950"/>
            <a:ext cx="1955800" cy="1781175"/>
          </a:xfrm>
          <a:prstGeom prst="rect">
            <a:avLst/>
          </a:prstGeom>
          <a:noFill/>
        </p:spPr>
      </p:pic>
      <p:pic>
        <p:nvPicPr>
          <p:cNvPr id="1026" name="Picture 2" descr="D:\ดอกไม้ประจำชาติ\simpor-brunei-darussala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95450" y="2687638"/>
            <a:ext cx="1736725" cy="1062037"/>
          </a:xfrm>
          <a:prstGeom prst="rect">
            <a:avLst/>
          </a:prstGeom>
          <a:noFill/>
        </p:spPr>
      </p:pic>
      <p:pic>
        <p:nvPicPr>
          <p:cNvPr id="1027" name="Picture 3" descr="D:\ดอกไม้ประจำชาติ\rumdul-cambodi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95450" y="3554413"/>
            <a:ext cx="1736725" cy="1127125"/>
          </a:xfrm>
          <a:prstGeom prst="rect">
            <a:avLst/>
          </a:prstGeom>
          <a:noFill/>
        </p:spPr>
      </p:pic>
      <p:pic>
        <p:nvPicPr>
          <p:cNvPr id="1028" name="Picture 4" descr="D:\ดอกไม้ประจำชาติ\moon-orchid-indonesia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95450" y="4492625"/>
            <a:ext cx="1736725" cy="1127125"/>
          </a:xfrm>
          <a:prstGeom prst="rect">
            <a:avLst/>
          </a:prstGeom>
          <a:noFill/>
        </p:spPr>
      </p:pic>
      <p:pic>
        <p:nvPicPr>
          <p:cNvPr id="1029" name="Picture 5" descr="D:\ดอกไม้ประจำชาติ\Duang Champa -Lao PDR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95450" y="5353050"/>
            <a:ext cx="1736725" cy="1127125"/>
          </a:xfrm>
          <a:prstGeom prst="rect">
            <a:avLst/>
          </a:prstGeom>
          <a:noFill/>
        </p:spPr>
      </p:pic>
      <p:pic>
        <p:nvPicPr>
          <p:cNvPr id="1030" name="Picture 6" descr="D:\ดอกไม้ประจำชาติ\Bunga Raya - Malaysi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78413" y="2687638"/>
            <a:ext cx="1792287" cy="1128712"/>
          </a:xfrm>
          <a:prstGeom prst="rect">
            <a:avLst/>
          </a:prstGeom>
          <a:noFill/>
        </p:spPr>
      </p:pic>
      <p:pic>
        <p:nvPicPr>
          <p:cNvPr id="1031" name="Picture 7" descr="D:\ดอกไม้ประจำชาติ\padauk-myanmar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78413" y="3554413"/>
            <a:ext cx="1792287" cy="1127125"/>
          </a:xfrm>
          <a:prstGeom prst="rect">
            <a:avLst/>
          </a:prstGeom>
          <a:noFill/>
        </p:spPr>
      </p:pic>
      <p:pic>
        <p:nvPicPr>
          <p:cNvPr id="1032" name="Picture 8" descr="D:\ดอกไม้ประจำชาติ\Sampaguita Jassmin- Philippines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78413" y="4492625"/>
            <a:ext cx="1809750" cy="1127125"/>
          </a:xfrm>
          <a:prstGeom prst="rect">
            <a:avLst/>
          </a:prstGeom>
          <a:noFill/>
        </p:spPr>
      </p:pic>
      <p:pic>
        <p:nvPicPr>
          <p:cNvPr id="1033" name="Picture 9" descr="D:\ดอกไม้ประจำชาติ\RatchaphruekThailand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77050" y="3481388"/>
            <a:ext cx="1736725" cy="1054100"/>
          </a:xfrm>
          <a:prstGeom prst="rect">
            <a:avLst/>
          </a:prstGeom>
          <a:noFill/>
        </p:spPr>
      </p:pic>
      <p:pic>
        <p:nvPicPr>
          <p:cNvPr id="1034" name="Picture 10" descr="D:\ดอกไม้ประจำชาติ\lotus-viet-na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77050" y="5211763"/>
            <a:ext cx="1736725" cy="1268412"/>
          </a:xfrm>
          <a:prstGeom prst="rect">
            <a:avLst/>
          </a:prstGeom>
          <a:noFill/>
        </p:spPr>
      </p:pic>
      <p:pic>
        <p:nvPicPr>
          <p:cNvPr id="1035" name="Picture 11" descr="D:\ดอกไม้ประจำชาติ\912_image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078413" y="5426075"/>
            <a:ext cx="1809750" cy="105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4"/>
          <p:cNvGrpSpPr>
            <a:grpSpLocks/>
          </p:cNvGrpSpPr>
          <p:nvPr/>
        </p:nvGrpSpPr>
        <p:grpSpPr bwMode="auto">
          <a:xfrm>
            <a:off x="115888" y="1993900"/>
            <a:ext cx="3468687" cy="5040313"/>
            <a:chOff x="73" y="1256"/>
            <a:chExt cx="2185" cy="3175"/>
          </a:xfrm>
        </p:grpSpPr>
        <p:pic>
          <p:nvPicPr>
            <p:cNvPr id="9218" name="Rectangl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" y="1256"/>
              <a:ext cx="2185" cy="3175"/>
            </a:xfrm>
            <a:prstGeom prst="rect">
              <a:avLst/>
            </a:prstGeom>
            <a:noFill/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 rot="5400000">
              <a:off x="-363" y="1957"/>
              <a:ext cx="285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th-TH" sz="4400">
                  <a:solidFill>
                    <a:schemeClr val="bg1"/>
                  </a:solidFill>
                  <a:cs typeface="Cordia New" pitchFamily="34" charset="-34"/>
                </a:rPr>
                <a:t>ประชาคม</a:t>
              </a:r>
            </a:p>
            <a:p>
              <a:pPr algn="ctr"/>
              <a:r>
                <a:rPr lang="th-TH" sz="4400">
                  <a:solidFill>
                    <a:schemeClr val="bg1"/>
                  </a:solidFill>
                  <a:cs typeface="Cordia New" pitchFamily="34" charset="-34"/>
                </a:rPr>
                <a:t>การเมือง</a:t>
              </a:r>
            </a:p>
            <a:p>
              <a:pPr algn="ctr"/>
              <a:r>
                <a:rPr lang="th-TH" sz="4400">
                  <a:solidFill>
                    <a:schemeClr val="bg1"/>
                  </a:solidFill>
                  <a:cs typeface="Cordia New" pitchFamily="34" charset="-34"/>
                </a:rPr>
                <a:t>และความมั่นคง</a:t>
              </a:r>
            </a:p>
            <a:p>
              <a:pPr algn="ctr"/>
              <a:r>
                <a:rPr lang="th-TH" sz="4400">
                  <a:solidFill>
                    <a:schemeClr val="bg1"/>
                  </a:solidFill>
                  <a:cs typeface="Cordia New" pitchFamily="34" charset="-34"/>
                </a:rPr>
                <a:t>อาเซียน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ASEAN Political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 and Security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 Community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 (APSC</a:t>
              </a:r>
              <a:r>
                <a:rPr lang="en-US" sz="2000">
                  <a:solidFill>
                    <a:schemeClr val="bg1"/>
                  </a:solidFill>
                </a:rPr>
                <a:t>)</a:t>
              </a:r>
              <a:endParaRPr lang="th-TH" sz="2000">
                <a:solidFill>
                  <a:schemeClr val="bg1"/>
                </a:solidFill>
                <a:cs typeface="Cordia New" pitchFamily="34" charset="-34"/>
              </a:endParaRPr>
            </a:p>
          </p:txBody>
        </p:sp>
      </p:grpSp>
      <p:grpSp>
        <p:nvGrpSpPr>
          <p:cNvPr id="3" name="Rectangle 7"/>
          <p:cNvGrpSpPr>
            <a:grpSpLocks/>
          </p:cNvGrpSpPr>
          <p:nvPr/>
        </p:nvGrpSpPr>
        <p:grpSpPr bwMode="auto">
          <a:xfrm>
            <a:off x="6102350" y="1560513"/>
            <a:ext cx="3017838" cy="5041900"/>
            <a:chOff x="3844" y="983"/>
            <a:chExt cx="1901" cy="3176"/>
          </a:xfrm>
        </p:grpSpPr>
        <p:pic>
          <p:nvPicPr>
            <p:cNvPr id="9221" name="Rectangl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4" y="983"/>
              <a:ext cx="1901" cy="3176"/>
            </a:xfrm>
            <a:prstGeom prst="rect">
              <a:avLst/>
            </a:prstGeom>
            <a:noFill/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 rot="5400000">
              <a:off x="3266" y="1684"/>
              <a:ext cx="285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th-TH" sz="4400">
                <a:cs typeface="Cordia New" pitchFamily="34" charset="-34"/>
              </a:endParaRPr>
            </a:p>
            <a:p>
              <a:pPr algn="ctr"/>
              <a:r>
                <a:rPr lang="th-TH" sz="4400">
                  <a:cs typeface="Cordia New" pitchFamily="34" charset="-34"/>
                </a:rPr>
                <a:t>ประชาคม</a:t>
              </a:r>
            </a:p>
            <a:p>
              <a:pPr algn="ctr"/>
              <a:r>
                <a:rPr lang="th-TH" sz="4400">
                  <a:cs typeface="Cordia New" pitchFamily="34" charset="-34"/>
                </a:rPr>
                <a:t>สังคมและ</a:t>
              </a:r>
            </a:p>
            <a:p>
              <a:pPr algn="ctr"/>
              <a:r>
                <a:rPr lang="th-TH" sz="4400">
                  <a:cs typeface="Cordia New" pitchFamily="34" charset="-34"/>
                </a:rPr>
                <a:t>วัฒนธรรม</a:t>
              </a:r>
            </a:p>
            <a:p>
              <a:pPr algn="ctr"/>
              <a:r>
                <a:rPr lang="th-TH" sz="4400">
                  <a:cs typeface="Cordia New" pitchFamily="34" charset="-34"/>
                </a:rPr>
                <a:t>อาเซียน</a:t>
              </a:r>
            </a:p>
            <a:p>
              <a:pPr algn="ctr"/>
              <a:r>
                <a:rPr lang="en-US"/>
                <a:t>ASEAN Socio</a:t>
              </a:r>
            </a:p>
            <a:p>
              <a:pPr algn="ctr"/>
              <a:r>
                <a:rPr lang="en-US"/>
                <a:t>Cultural </a:t>
              </a:r>
            </a:p>
            <a:p>
              <a:pPr algn="ctr"/>
              <a:r>
                <a:rPr lang="en-US"/>
                <a:t> Community</a:t>
              </a:r>
            </a:p>
            <a:p>
              <a:pPr algn="ctr"/>
              <a:r>
                <a:rPr lang="en-US"/>
                <a:t> (ASCC)</a:t>
              </a:r>
              <a:endParaRPr lang="th-TH">
                <a:cs typeface="Cordia New" pitchFamily="34" charset="-34"/>
              </a:endParaRPr>
            </a:p>
            <a:p>
              <a:pPr algn="ctr"/>
              <a:endParaRPr lang="th-TH" sz="4400">
                <a:cs typeface="Cordia New" pitchFamily="34" charset="-34"/>
              </a:endParaRPr>
            </a:p>
          </p:txBody>
        </p:sp>
      </p:grpSp>
      <p:grpSp>
        <p:nvGrpSpPr>
          <p:cNvPr id="4" name="Rectangle 8"/>
          <p:cNvGrpSpPr>
            <a:grpSpLocks/>
          </p:cNvGrpSpPr>
          <p:nvPr/>
        </p:nvGrpSpPr>
        <p:grpSpPr bwMode="auto">
          <a:xfrm>
            <a:off x="3230563" y="1779588"/>
            <a:ext cx="3005137" cy="5041900"/>
            <a:chOff x="2035" y="1121"/>
            <a:chExt cx="1893" cy="3176"/>
          </a:xfrm>
        </p:grpSpPr>
        <p:pic>
          <p:nvPicPr>
            <p:cNvPr id="9224" name="Rectangl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35" y="1121"/>
              <a:ext cx="1893" cy="3176"/>
            </a:xfrm>
            <a:prstGeom prst="rect">
              <a:avLst/>
            </a:prstGeom>
            <a:noFill/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 rot="5400000">
              <a:off x="1452" y="1821"/>
              <a:ext cx="285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th-TH" sz="4400">
                  <a:solidFill>
                    <a:schemeClr val="bg1"/>
                  </a:solidFill>
                  <a:cs typeface="Cordia New" pitchFamily="34" charset="-34"/>
                </a:rPr>
                <a:t>ประชาคม</a:t>
              </a:r>
            </a:p>
            <a:p>
              <a:pPr algn="ctr"/>
              <a:r>
                <a:rPr lang="th-TH" sz="4400">
                  <a:solidFill>
                    <a:schemeClr val="bg1"/>
                  </a:solidFill>
                  <a:cs typeface="Cordia New" pitchFamily="34" charset="-34"/>
                </a:rPr>
                <a:t>เศรษฐกิจ</a:t>
              </a:r>
            </a:p>
            <a:p>
              <a:pPr algn="ctr"/>
              <a:r>
                <a:rPr lang="th-TH" sz="4400">
                  <a:solidFill>
                    <a:schemeClr val="bg1"/>
                  </a:solidFill>
                  <a:cs typeface="Cordia New" pitchFamily="34" charset="-34"/>
                </a:rPr>
                <a:t>อาเซียน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ASEAN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Economic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 Community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 (AEC)</a:t>
              </a:r>
              <a:endParaRPr lang="th-TH">
                <a:solidFill>
                  <a:schemeClr val="bg1"/>
                </a:solidFill>
                <a:cs typeface="Cordia New" pitchFamily="34" charset="-34"/>
              </a:endParaRPr>
            </a:p>
            <a:p>
              <a:pPr algn="ctr"/>
              <a:endParaRPr lang="th-TH" sz="4400">
                <a:solidFill>
                  <a:schemeClr val="bg1"/>
                </a:solidFill>
                <a:cs typeface="Cordia New" pitchFamily="34" charset="-34"/>
              </a:endParaRPr>
            </a:p>
          </p:txBody>
        </p:sp>
      </p:grpSp>
      <p:grpSp>
        <p:nvGrpSpPr>
          <p:cNvPr id="5" name="Rectangle 9"/>
          <p:cNvGrpSpPr>
            <a:grpSpLocks/>
          </p:cNvGrpSpPr>
          <p:nvPr/>
        </p:nvGrpSpPr>
        <p:grpSpPr bwMode="auto">
          <a:xfrm>
            <a:off x="2640013" y="695325"/>
            <a:ext cx="3784600" cy="1077913"/>
            <a:chOff x="1663" y="438"/>
            <a:chExt cx="2384" cy="679"/>
          </a:xfrm>
        </p:grpSpPr>
        <p:pic>
          <p:nvPicPr>
            <p:cNvPr id="9227" name="Rectangle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3" y="438"/>
              <a:ext cx="2384" cy="679"/>
            </a:xfrm>
            <a:prstGeom prst="rect">
              <a:avLst/>
            </a:prstGeom>
            <a:noFill/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701" y="481"/>
              <a:ext cx="231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400">
                  <a:latin typeface="Calibri" pitchFamily="34" charset="0"/>
                  <a:cs typeface="Cordia New" pitchFamily="34" charset="-34"/>
                </a:rPr>
                <a:t>3 เสาหลักอาเซียน</a:t>
              </a:r>
            </a:p>
          </p:txBody>
        </p:sp>
      </p:grpSp>
      <p:grpSp>
        <p:nvGrpSpPr>
          <p:cNvPr id="6" name="Rectangle 10"/>
          <p:cNvGrpSpPr>
            <a:grpSpLocks/>
          </p:cNvGrpSpPr>
          <p:nvPr/>
        </p:nvGrpSpPr>
        <p:grpSpPr bwMode="auto">
          <a:xfrm>
            <a:off x="5888038" y="5930900"/>
            <a:ext cx="2219325" cy="1030288"/>
            <a:chOff x="3709" y="3736"/>
            <a:chExt cx="1398" cy="649"/>
          </a:xfrm>
        </p:grpSpPr>
        <p:pic>
          <p:nvPicPr>
            <p:cNvPr id="9230" name="Rectangle 1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09" y="3736"/>
              <a:ext cx="1398" cy="649"/>
            </a:xfrm>
            <a:prstGeom prst="rect">
              <a:avLst/>
            </a:prstGeom>
            <a:noFill/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742" y="3838"/>
              <a:ext cx="113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การศึกษา</a:t>
              </a:r>
            </a:p>
          </p:txBody>
        </p:sp>
      </p:grpSp>
      <p:pic>
        <p:nvPicPr>
          <p:cNvPr id="7" name="Picture 11" descr="ASEAN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4238" y="603250"/>
            <a:ext cx="160972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3213100" y="944563"/>
            <a:ext cx="2852738" cy="2054225"/>
            <a:chOff x="2024" y="595"/>
            <a:chExt cx="1797" cy="1294"/>
          </a:xfrm>
        </p:grpSpPr>
        <p:pic>
          <p:nvPicPr>
            <p:cNvPr id="10242" name="Rounded Rectangl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4" y="595"/>
              <a:ext cx="1797" cy="1294"/>
            </a:xfrm>
            <a:prstGeom prst="rect">
              <a:avLst/>
            </a:prstGeom>
            <a:noFill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2123" y="678"/>
              <a:ext cx="1604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 Concert of ASEAN</a:t>
              </a: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วงสมานฉันท์ในภูมิภาคอาเซียน</a:t>
              </a:r>
            </a:p>
          </p:txBody>
        </p:sp>
      </p:grpSp>
      <p:grpSp>
        <p:nvGrpSpPr>
          <p:cNvPr id="4" name="Rounded Rectangle 3"/>
          <p:cNvGrpSpPr>
            <a:grpSpLocks/>
          </p:cNvGrpSpPr>
          <p:nvPr/>
        </p:nvGrpSpPr>
        <p:grpSpPr bwMode="auto">
          <a:xfrm>
            <a:off x="3213100" y="4327525"/>
            <a:ext cx="2852738" cy="2054225"/>
            <a:chOff x="2024" y="2726"/>
            <a:chExt cx="1797" cy="1294"/>
          </a:xfrm>
        </p:grpSpPr>
        <p:pic>
          <p:nvPicPr>
            <p:cNvPr id="10245" name="Rounded Rectangl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24" y="2726"/>
              <a:ext cx="1797" cy="1294"/>
            </a:xfrm>
            <a:prstGeom prst="rect">
              <a:avLst/>
            </a:prstGeom>
            <a:noFill/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2123" y="2809"/>
              <a:ext cx="160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An Outward looking ASEAN</a:t>
              </a: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มุ่งปฏิสัมพันธ์อาเซียน</a:t>
              </a:r>
            </a:p>
          </p:txBody>
        </p:sp>
      </p:grpSp>
      <p:grpSp>
        <p:nvGrpSpPr>
          <p:cNvPr id="5" name="Rounded Rectangle 4"/>
          <p:cNvGrpSpPr>
            <a:grpSpLocks/>
          </p:cNvGrpSpPr>
          <p:nvPr/>
        </p:nvGrpSpPr>
        <p:grpSpPr bwMode="auto">
          <a:xfrm>
            <a:off x="261938" y="2309813"/>
            <a:ext cx="2925762" cy="2487612"/>
            <a:chOff x="165" y="1455"/>
            <a:chExt cx="1843" cy="1567"/>
          </a:xfrm>
        </p:grpSpPr>
        <p:pic>
          <p:nvPicPr>
            <p:cNvPr id="10248" name="Rounded Rectangl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" y="1455"/>
              <a:ext cx="1843" cy="1567"/>
            </a:xfrm>
            <a:prstGeom prst="rect">
              <a:avLst/>
            </a:prstGeom>
            <a:noFill/>
          </p:spPr>
        </p:pic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277" y="1553"/>
              <a:ext cx="1577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 Partnership in Dynamic Development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หุ้นส่วนในการพัฒนาที่เป็นพลวัต</a:t>
              </a:r>
            </a:p>
          </p:txBody>
        </p:sp>
      </p:grpSp>
      <p:grpSp>
        <p:nvGrpSpPr>
          <p:cNvPr id="6" name="Rounded Rectangle 5"/>
          <p:cNvGrpSpPr>
            <a:grpSpLocks/>
          </p:cNvGrpSpPr>
          <p:nvPr/>
        </p:nvGrpSpPr>
        <p:grpSpPr bwMode="auto">
          <a:xfrm>
            <a:off x="3213100" y="3028950"/>
            <a:ext cx="2852738" cy="1262063"/>
            <a:chOff x="2024" y="1908"/>
            <a:chExt cx="1797" cy="795"/>
          </a:xfrm>
        </p:grpSpPr>
        <p:pic>
          <p:nvPicPr>
            <p:cNvPr id="10251" name="Rounded Rectangle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24" y="1908"/>
              <a:ext cx="1797" cy="795"/>
            </a:xfrm>
            <a:prstGeom prst="rect">
              <a:avLst/>
            </a:prstGeom>
            <a:noFill/>
          </p:spPr>
        </p:pic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099" y="1969"/>
              <a:ext cx="1653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ASEAN VISION 2020</a:t>
              </a:r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4" name="Rounded Rectangle 13"/>
          <p:cNvGrpSpPr>
            <a:grpSpLocks/>
          </p:cNvGrpSpPr>
          <p:nvPr/>
        </p:nvGrpSpPr>
        <p:grpSpPr bwMode="auto">
          <a:xfrm>
            <a:off x="6156325" y="2670175"/>
            <a:ext cx="2957513" cy="2054225"/>
            <a:chOff x="3878" y="1682"/>
            <a:chExt cx="1863" cy="1294"/>
          </a:xfrm>
        </p:grpSpPr>
        <p:pic>
          <p:nvPicPr>
            <p:cNvPr id="10254" name="Rounded Rectangle 1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78" y="1682"/>
              <a:ext cx="1863" cy="1294"/>
            </a:xfrm>
            <a:prstGeom prst="rect">
              <a:avLst/>
            </a:prstGeom>
            <a:noFill/>
          </p:spPr>
        </p:pic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983" y="1766"/>
              <a:ext cx="1604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A Community of Caring Societies</a:t>
              </a:r>
            </a:p>
            <a:p>
              <a:pPr algn="ctr"/>
              <a:r>
                <a:rPr lang="th-TH">
                  <a:solidFill>
                    <a:srgbClr val="FFFFFF"/>
                  </a:solidFill>
                  <a:latin typeface="Calibri" pitchFamily="34" charset="0"/>
                  <a:cs typeface="Cordia New" pitchFamily="34" charset="-34"/>
                </a:rPr>
                <a:t>เป็นประชาคมเอื้ออาทรซึ่งกันและกัน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agram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347788"/>
            <a:ext cx="6564312" cy="2517775"/>
          </a:xfrm>
          <a:prstGeom prst="rect">
            <a:avLst/>
          </a:prstGeom>
          <a:noFill/>
        </p:spPr>
      </p:pic>
      <p:pic>
        <p:nvPicPr>
          <p:cNvPr id="4" name="Diagram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048000"/>
            <a:ext cx="7967662" cy="244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509</Words>
  <Application>Microsoft Office PowerPoint</Application>
  <PresentationFormat>On-screen Show (4:3)</PresentationFormat>
  <Paragraphs>201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Angsana New</vt:lpstr>
      <vt:lpstr>Calibri</vt:lpstr>
      <vt:lpstr>Cordia New</vt:lpstr>
      <vt:lpstr>Times New Roman</vt:lpstr>
      <vt:lpstr>Garamond</vt:lpstr>
      <vt:lpstr>Gulim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ราชอาณาจักรกัมพูชา Kingdom of Cambodia</vt:lpstr>
      <vt:lpstr>สาธารณรัฐประชาธิปไตยประชาชนลาว (สปป.ลาว) The Lao People’s Democratic Republic (Lao PDR)</vt:lpstr>
      <vt:lpstr>สาธารณรัฐแห่งสหภาพเมียนมาร์ Republic of The Union of Myanmar</vt:lpstr>
      <vt:lpstr>สหพันธรัฐมาเลเซีย Federation of Malaysia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rattaket</cp:lastModifiedBy>
  <cp:revision>176</cp:revision>
  <dcterms:created xsi:type="dcterms:W3CDTF">2011-10-10T05:18:41Z</dcterms:created>
  <dcterms:modified xsi:type="dcterms:W3CDTF">2013-01-09T14:35:52Z</dcterms:modified>
</cp:coreProperties>
</file>