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07" r:id="rId16"/>
    <p:sldId id="270" r:id="rId17"/>
    <p:sldId id="271" r:id="rId18"/>
    <p:sldId id="272" r:id="rId19"/>
    <p:sldId id="273" r:id="rId20"/>
    <p:sldId id="308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302" r:id="rId33"/>
    <p:sldId id="285" r:id="rId34"/>
    <p:sldId id="303" r:id="rId35"/>
    <p:sldId id="286" r:id="rId36"/>
    <p:sldId id="287" r:id="rId37"/>
    <p:sldId id="288" r:id="rId38"/>
    <p:sldId id="304" r:id="rId39"/>
    <p:sldId id="289" r:id="rId40"/>
    <p:sldId id="290" r:id="rId41"/>
    <p:sldId id="291" r:id="rId42"/>
    <p:sldId id="292" r:id="rId43"/>
    <p:sldId id="305" r:id="rId44"/>
    <p:sldId id="293" r:id="rId45"/>
    <p:sldId id="294" r:id="rId46"/>
    <p:sldId id="295" r:id="rId47"/>
    <p:sldId id="296" r:id="rId48"/>
    <p:sldId id="297" r:id="rId49"/>
    <p:sldId id="306" r:id="rId50"/>
    <p:sldId id="298" r:id="rId51"/>
    <p:sldId id="299" r:id="rId52"/>
    <p:sldId id="300" r:id="rId53"/>
    <p:sldId id="301" r:id="rId5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990033"/>
    <a:srgbClr val="FF0066"/>
    <a:srgbClr val="CC0099"/>
    <a:srgbClr val="3FEF01"/>
    <a:srgbClr val="FF505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06" autoAdjust="0"/>
    <p:restoredTop sz="94660"/>
  </p:normalViewPr>
  <p:slideViewPr>
    <p:cSldViewPr>
      <p:cViewPr>
        <p:scale>
          <a:sx n="66" d="100"/>
          <a:sy n="66" d="100"/>
        </p:scale>
        <p:origin x="-169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EFA82-7A90-47B5-B2FC-A0E1FA5B867F}" type="datetimeFigureOut">
              <a:rPr lang="th-TH" smtClean="0"/>
              <a:pPr/>
              <a:t>01/12/55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3C209-BADD-4682-A929-FA3B72833994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8000" b="1" dirty="0" smtClean="0">
                <a:latin typeface="2006_iannnnnBKK" pitchFamily="2" charset="0"/>
              </a:rPr>
              <a:t>พัฒนาการเด็กปฐมวัย</a:t>
            </a:r>
            <a:endParaRPr lang="th-TH" sz="8000" b="1" dirty="0">
              <a:latin typeface="2006_iannnnnBKK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36" y="4071942"/>
            <a:ext cx="5072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cs typeface="+mj-cs"/>
              </a:rPr>
              <a:t>นางสาวจิรา</a:t>
            </a:r>
            <a:r>
              <a:rPr lang="th-TH" sz="4400" b="1" dirty="0" err="1" smtClean="0">
                <a:cs typeface="+mj-cs"/>
              </a:rPr>
              <a:t>ภรณ์</a:t>
            </a:r>
            <a:r>
              <a:rPr lang="th-TH" sz="4400" b="1" dirty="0" smtClean="0">
                <a:cs typeface="+mj-cs"/>
              </a:rPr>
              <a:t>  บัวชุม</a:t>
            </a:r>
            <a:endParaRPr lang="th-TH" sz="4400" b="1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๔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- 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๖ เดือน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th-TH" sz="4400" b="1" dirty="0"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นอน</a:t>
            </a:r>
            <a:r>
              <a:rPr lang="th-TH" sz="4400" b="1" dirty="0">
                <a:latin typeface="2006_iannnnnBKK" pitchFamily="2" charset="0"/>
                <a:cs typeface="+mj-cs"/>
              </a:rPr>
              <a:t>คว่ำ ยกศีรษะ ยันหน้าอกได้สูง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นั่ง</a:t>
            </a:r>
            <a:r>
              <a:rPr lang="th-TH" sz="4400" b="1" dirty="0">
                <a:latin typeface="2006_iannnnnBKK" pitchFamily="2" charset="0"/>
                <a:cs typeface="+mj-cs"/>
              </a:rPr>
              <a:t>ได้โดยพ่อแม่ต้องประคอง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คืบ </a:t>
            </a:r>
            <a:r>
              <a:rPr lang="th-TH" sz="4400" b="1" dirty="0">
                <a:latin typeface="2006_iannnnnBKK" pitchFamily="2" charset="0"/>
                <a:cs typeface="+mj-cs"/>
              </a:rPr>
              <a:t>พลิกคว่ำพลิกหงาย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มอง</a:t>
            </a:r>
            <a:r>
              <a:rPr lang="th-TH" sz="4400" b="1" dirty="0">
                <a:latin typeface="2006_iannnnnBKK" pitchFamily="2" charset="0"/>
                <a:cs typeface="+mj-cs"/>
              </a:rPr>
              <a:t>ตามสิ่งที่ผ่านไปเร็วได้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ไขว่คว้า </a:t>
            </a:r>
            <a:r>
              <a:rPr lang="th-TH" sz="4400" b="1" dirty="0">
                <a:latin typeface="2006_iannnnnBKK" pitchFamily="2" charset="0"/>
                <a:cs typeface="+mj-cs"/>
              </a:rPr>
              <a:t>ใช้มือคว้าหยิบของ</a:t>
            </a:r>
            <a:r>
              <a:rPr lang="th-TH" sz="4400" b="1" dirty="0" err="1">
                <a:latin typeface="2006_iannnnnBKK" pitchFamily="2" charset="0"/>
                <a:cs typeface="+mj-cs"/>
              </a:rPr>
              <a:t>ได้มาก</a:t>
            </a:r>
            <a:r>
              <a:rPr lang="th-TH" sz="4400" b="1" dirty="0">
                <a:latin typeface="2006_iannnnnBKK" pitchFamily="2" charset="0"/>
                <a:cs typeface="+mj-cs"/>
              </a:rPr>
              <a:t>ขึ้น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ส่ง</a:t>
            </a:r>
            <a:r>
              <a:rPr lang="th-TH" sz="4400" b="1" dirty="0">
                <a:latin typeface="2006_iannnnnBKK" pitchFamily="2" charset="0"/>
                <a:cs typeface="+mj-cs"/>
              </a:rPr>
              <a:t>เสียงแสดงอารมณ์ต่างๆ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รู้จัก</a:t>
            </a:r>
            <a:r>
              <a:rPr lang="th-TH" sz="4400" b="1" dirty="0">
                <a:latin typeface="2006_iannnnnBKK" pitchFamily="2" charset="0"/>
                <a:cs typeface="+mj-cs"/>
              </a:rPr>
              <a:t>แสดงปฏิกิริยาต่อต้านเมื่อไม่พอใจ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>
                <a:latin typeface="2006_iannnnnBKK" pitchFamily="2" charset="0"/>
              </a:rPr>
              <a:t>พัฒนาการด้านสังคม</a:t>
            </a:r>
            <a:r>
              <a:rPr lang="en-US" sz="6000" b="1" dirty="0">
                <a:latin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</a:rPr>
            </a:b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2332037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800" b="1" dirty="0" smtClean="0">
                <a:latin typeface="2006_iannnnnBKK" pitchFamily="2" charset="0"/>
                <a:cs typeface="+mj-cs"/>
              </a:rPr>
              <a:t>หัน</a:t>
            </a:r>
            <a:r>
              <a:rPr lang="th-TH" sz="4800" b="1" dirty="0">
                <a:latin typeface="2006_iannnnnBKK" pitchFamily="2" charset="0"/>
                <a:cs typeface="+mj-cs"/>
              </a:rPr>
              <a:t>หาเสียงเรียกชื่อ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 ยิ้ม</a:t>
            </a:r>
            <a:r>
              <a:rPr lang="th-TH" sz="4800" b="1" dirty="0">
                <a:latin typeface="2006_iannnnnBKK" pitchFamily="2" charset="0"/>
                <a:cs typeface="+mj-cs"/>
              </a:rPr>
              <a:t>ให้คนอื่น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จำ</a:t>
            </a: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หน้าแม่และคนคุ้นเคยได้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 ส่ง</a:t>
            </a: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เสียงตามเมื่อได้ยินเสียงพูดหรือมีใครมาพูดด้วย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 เข้าใจ</a:t>
            </a: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คำเรียกชื่อคนหรือสิ่งของง่ายๆ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ช อบ</a:t>
            </a: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มองสำรวจสิ่งของ สนใจรายละเอียดต่างๆ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 ๖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- 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๘ เดือน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en-US" sz="4400" dirty="0">
                <a:latin typeface="2006_iannnnnBKK" pitchFamily="2" charset="0"/>
                <a:cs typeface="+mj-cs"/>
              </a:rPr>
              <a:t>	</a:t>
            </a:r>
            <a:r>
              <a:rPr lang="th-TH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หัน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หน้าและเอี้ยวตัวไปมาได้ดี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	</a:t>
            </a:r>
            <a:r>
              <a:rPr lang="th-TH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นั่ง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ทรงตัวได้เอง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	</a:t>
            </a:r>
            <a:r>
              <a:rPr lang="th-TH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ลุก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ขึ้นนั่งเองได้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	</a:t>
            </a:r>
            <a:r>
              <a:rPr lang="th-TH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ยก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ตัวในท่าคลาน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คลานได้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เอื้อมมือหยิบของด้วยมือข้างเดียว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เปลี่ยนมือถือของได้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latin typeface="2006_iannnnnBKK" pitchFamily="2" charset="0"/>
                <a:cs typeface="+mj-cs"/>
              </a:rPr>
              <a:t>พัฒนาการด้านอารมณ์และจิตใจ</a:t>
            </a:r>
            <a:endParaRPr lang="en-US" sz="5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ผูกพัน</a:t>
            </a:r>
            <a:r>
              <a:rPr lang="th-TH" sz="4400" b="1" dirty="0">
                <a:latin typeface="2006_iannnnnBKK" pitchFamily="2" charset="0"/>
                <a:cs typeface="+mj-cs"/>
              </a:rPr>
              <a:t>กับพ่อแม่ หรือผู้เลี้ยงดูใกล้ชิด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4400" b="1" dirty="0">
                <a:latin typeface="2006_iannnnnBKK" pitchFamily="2" charset="0"/>
                <a:cs typeface="+mj-cs"/>
              </a:rPr>
              <a:t>กลัวคนแปลกหน้า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แสดง</a:t>
            </a:r>
            <a:r>
              <a:rPr lang="th-TH" sz="4400" b="1" dirty="0">
                <a:latin typeface="2006_iannnnnBKK" pitchFamily="2" charset="0"/>
                <a:cs typeface="+mj-cs"/>
              </a:rPr>
              <a:t>อารมณ์เปิดเผยตามความรู้สึก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รู้จัก</a:t>
            </a:r>
            <a:r>
              <a:rPr lang="th-TH" sz="4400" b="1" dirty="0">
                <a:latin typeface="2006_iannnnnBKK" pitchFamily="2" charset="0"/>
                <a:cs typeface="+mj-cs"/>
              </a:rPr>
              <a:t>แสดงท่าทางดีใจ หัวเราะ อาย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พัฒนาการด้านสังคม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 เลียนแบบ</a:t>
            </a: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กิริยาท่าทางของคน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 แสดงออก</a:t>
            </a: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ถึงการรับรู้อารมณ์และความรู้สึกของผู้อื่น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1874821"/>
            <a:ext cx="8229600" cy="4983179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พยายาม</a:t>
            </a:r>
            <a:r>
              <a:rPr lang="th-TH" sz="4400" b="1" dirty="0">
                <a:latin typeface="2006_iannnnnBKK" pitchFamily="2" charset="0"/>
                <a:cs typeface="+mj-cs"/>
              </a:rPr>
              <a:t>เลียนแบบเสียงต่างๆ ที่ได้ยิน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พูดคุย</a:t>
            </a:r>
            <a:r>
              <a:rPr lang="th-TH" sz="4400" b="1" dirty="0">
                <a:latin typeface="2006_iannnnnBKK" pitchFamily="2" charset="0"/>
                <a:cs typeface="+mj-cs"/>
              </a:rPr>
              <a:t>คนเดียว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ทำ</a:t>
            </a:r>
            <a:r>
              <a:rPr lang="th-TH" sz="4400" b="1" dirty="0">
                <a:latin typeface="2006_iannnnnBKK" pitchFamily="2" charset="0"/>
                <a:cs typeface="+mj-cs"/>
              </a:rPr>
              <a:t>เสียงซ้ำๆ เช่น มามา หม่ำหม่ำ 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ชอบ</a:t>
            </a:r>
            <a:r>
              <a:rPr lang="th-TH" sz="4400" b="1" dirty="0">
                <a:latin typeface="2006_iannnnnBKK" pitchFamily="2" charset="0"/>
                <a:cs typeface="+mj-cs"/>
              </a:rPr>
              <a:t>สำรวจสิ่งต่างๆ รอบตัวโดยเอาเข้าปาก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สนใจ</a:t>
            </a:r>
            <a:r>
              <a:rPr lang="th-TH" sz="4400" b="1" dirty="0">
                <a:latin typeface="2006_iannnnnBKK" pitchFamily="2" charset="0"/>
                <a:cs typeface="+mj-cs"/>
              </a:rPr>
              <a:t>รายละเอียดเล็กๆ น้อยๆ ของสิ่งของ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พัฒนาการของเด็กวัย๘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- 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๑๒ เดือน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คลาน</a:t>
            </a:r>
            <a:r>
              <a:rPr lang="th-TH" sz="4400" b="1" dirty="0">
                <a:latin typeface="2006_iannnnnBKK" pitchFamily="2" charset="0"/>
                <a:cs typeface="+mj-cs"/>
              </a:rPr>
              <a:t>ได้คล่อง คลานขึ้นบันไดได้ 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นั่ง</a:t>
            </a:r>
            <a:r>
              <a:rPr lang="th-TH" sz="4400" b="1" dirty="0">
                <a:latin typeface="2006_iannnnnBKK" pitchFamily="2" charset="0"/>
                <a:cs typeface="+mj-cs"/>
              </a:rPr>
              <a:t>ตัวตรงได้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เกาะ</a:t>
            </a:r>
            <a:r>
              <a:rPr lang="th-TH" sz="4400" b="1" dirty="0">
                <a:latin typeface="2006_iannnnnBKK" pitchFamily="2" charset="0"/>
                <a:cs typeface="+mj-cs"/>
              </a:rPr>
              <a:t>ยืนได้ช่วงสั้นๆ </a:t>
            </a:r>
            <a:endParaRPr lang="th-TH" sz="4400" b="1" dirty="0" smtClean="0">
              <a:latin typeface="2006_iannnnnBKK" pitchFamily="2" charset="0"/>
              <a:cs typeface="+mj-cs"/>
            </a:endParaRPr>
          </a:p>
          <a:p>
            <a:pPr lvl="2">
              <a:buNone/>
            </a:pPr>
            <a:r>
              <a:rPr lang="th-TH" sz="4000" b="1" dirty="0">
                <a:latin typeface="2006_iannnnnBKK" pitchFamily="2" charset="0"/>
                <a:cs typeface="+mj-cs"/>
              </a:rPr>
              <a:t> </a:t>
            </a:r>
            <a:r>
              <a:rPr lang="th-TH" sz="4000" b="1" dirty="0" smtClean="0">
                <a:latin typeface="2006_iannnnnBKK" pitchFamily="2" charset="0"/>
                <a:cs typeface="+mj-cs"/>
              </a:rPr>
              <a:t>    (ต่อ)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latin typeface="2006_iannnnnBKK" pitchFamily="2" charset="0"/>
              </a:rPr>
              <a:t>พัฒนาการของเด็กวัยแรกเกิด - ๒</a:t>
            </a:r>
            <a:r>
              <a:rPr lang="en-US" sz="6000" b="1" dirty="0" smtClean="0">
                <a:latin typeface="2006_iannnnnBKK" pitchFamily="2" charset="0"/>
              </a:rPr>
              <a:t> </a:t>
            </a:r>
            <a:r>
              <a:rPr lang="th-TH" sz="6000" b="1" dirty="0" smtClean="0">
                <a:latin typeface="2006_iannnnnBKK" pitchFamily="2" charset="0"/>
              </a:rPr>
              <a:t>เดือน</a:t>
            </a: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h-TH" sz="6000" b="1" dirty="0" smtClean="0">
                <a:latin typeface="2006_iannnnnBKK" pitchFamily="2" charset="0"/>
                <a:cs typeface="+mj-cs"/>
              </a:rPr>
              <a:t>พัฒนาการทางด้านร่างกาย</a:t>
            </a: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ผงก</a:t>
            </a:r>
            <a:r>
              <a:rPr lang="th-TH" sz="4000" b="1" dirty="0">
                <a:latin typeface="2006_iannnnnBKK" pitchFamily="2" charset="0"/>
                <a:cs typeface="+mj-cs"/>
              </a:rPr>
              <a:t>หัวหันซ้ายขวาในท่าคว่ำได้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พลิก</a:t>
            </a:r>
            <a:r>
              <a:rPr lang="th-TH" sz="4000" b="1" dirty="0">
                <a:latin typeface="2006_iannnnnBKK" pitchFamily="2" charset="0"/>
                <a:cs typeface="+mj-cs"/>
              </a:rPr>
              <a:t>ตัวตะแคงข้างได้เมื่อนอนหงาย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จ้อง</a:t>
            </a:r>
            <a:r>
              <a:rPr lang="th-TH" sz="4000" b="1" dirty="0">
                <a:latin typeface="2006_iannnnnBKK" pitchFamily="2" charset="0"/>
                <a:cs typeface="+mj-cs"/>
              </a:rPr>
              <a:t>มองได้ มองเห็นในระยะห่าง ๘ </a:t>
            </a:r>
            <a:r>
              <a:rPr lang="en-US" sz="4000" b="1" dirty="0">
                <a:latin typeface="2006_iannnnnBKK" pitchFamily="2" charset="0"/>
                <a:cs typeface="+mj-cs"/>
              </a:rPr>
              <a:t>- </a:t>
            </a:r>
            <a:r>
              <a:rPr lang="th-TH" sz="4000" b="1" dirty="0">
                <a:latin typeface="2006_iannnnnBKK" pitchFamily="2" charset="0"/>
                <a:cs typeface="+mj-cs"/>
              </a:rPr>
              <a:t>๑๒ นิ้ว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จับ</a:t>
            </a:r>
            <a:r>
              <a:rPr lang="th-TH" sz="4000" b="1" dirty="0">
                <a:latin typeface="2006_iannnnnBKK" pitchFamily="2" charset="0"/>
                <a:cs typeface="+mj-cs"/>
              </a:rPr>
              <a:t>ถือของได้นาน ๒ </a:t>
            </a:r>
            <a:r>
              <a:rPr lang="en-US" sz="4000" b="1" dirty="0">
                <a:latin typeface="2006_iannnnnBKK" pitchFamily="2" charset="0"/>
                <a:cs typeface="+mj-cs"/>
              </a:rPr>
              <a:t>- </a:t>
            </a:r>
            <a:r>
              <a:rPr lang="th-TH" sz="4000" b="1" dirty="0">
                <a:latin typeface="2006_iannnnnBKK" pitchFamily="2" charset="0"/>
                <a:cs typeface="+mj-cs"/>
              </a:rPr>
              <a:t>๓ นาที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None/>
            </a:pPr>
            <a:r>
              <a:rPr lang="th-TH" sz="4400" b="1" dirty="0">
                <a:latin typeface="2006_iannnnnBKK" pitchFamily="2" charset="0"/>
                <a:cs typeface="+mj-cs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เกาะเดินได้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ยืนได้ชั่วครู่ และนั่งลงจากท่ายืนได้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หยิบของใส่ถ้วยและหยิบออกได้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หยิบของชิ้นเล็กด้วยนิ้วหัวแม่มือและนิ้วชี้ได้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ตบมือ โบกมือได้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ใช้มือทั้งสองข้างทำงานคนละอย่างได้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มองตามของตก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เริ่ม</a:t>
            </a: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รู้จักทำตามใจตนเอง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ผูกพัน</a:t>
            </a: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กับผู้เลี้ยงดูใกล้ชิด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พัฒนาการด้านสังคม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ติด</a:t>
            </a:r>
            <a:r>
              <a:rPr lang="th-TH" sz="4000" b="1" dirty="0">
                <a:latin typeface="2006_iannnnnBKK" pitchFamily="2" charset="0"/>
                <a:cs typeface="+mj-cs"/>
              </a:rPr>
              <a:t>แม่ กลัวการแยกจาก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เข้าใจ</a:t>
            </a:r>
            <a:r>
              <a:rPr lang="th-TH" sz="4000" b="1" dirty="0">
                <a:latin typeface="2006_iannnnnBKK" pitchFamily="2" charset="0"/>
                <a:cs typeface="+mj-cs"/>
              </a:rPr>
              <a:t>ท่าทางและสีหน้าคนอื่น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กลัว</a:t>
            </a:r>
            <a:r>
              <a:rPr lang="th-TH" sz="4000" b="1" dirty="0">
                <a:latin typeface="2006_iannnnnBKK" pitchFamily="2" charset="0"/>
                <a:cs typeface="+mj-cs"/>
              </a:rPr>
              <a:t>คนแปลกหน้าและสถานที่ใหม่ๆ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เลียนแบบ</a:t>
            </a:r>
            <a:r>
              <a:rPr lang="th-TH" sz="4000" b="1" dirty="0">
                <a:latin typeface="2006_iannnnnBKK" pitchFamily="2" charset="0"/>
                <a:cs typeface="+mj-cs"/>
              </a:rPr>
              <a:t>สีหน้า ท่าทางและเสียง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ชี้บอก</a:t>
            </a:r>
            <a:r>
              <a:rPr lang="th-TH" sz="4000" b="1" dirty="0">
                <a:latin typeface="2006_iannnnnBKK" pitchFamily="2" charset="0"/>
                <a:cs typeface="+mj-cs"/>
              </a:rPr>
              <a:t>ความต้องการได้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ให้</a:t>
            </a:r>
            <a:r>
              <a:rPr lang="th-TH" sz="4000" b="1" dirty="0">
                <a:latin typeface="2006_iannnnnBKK" pitchFamily="2" charset="0"/>
                <a:cs typeface="+mj-cs"/>
              </a:rPr>
              <a:t>ความร่วมมือเมื่อแต่งตัว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แยกตัว</a:t>
            </a:r>
            <a:r>
              <a:rPr lang="th-TH" sz="4000" b="1" dirty="0">
                <a:latin typeface="2006_iannnnnBKK" pitchFamily="2" charset="0"/>
                <a:cs typeface="+mj-cs"/>
              </a:rPr>
              <a:t>เองและเงาในกระจกได้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รู้จัก</a:t>
            </a:r>
            <a:r>
              <a:rPr lang="th-TH" sz="3600" b="1" dirty="0">
                <a:latin typeface="2006_iannnnnBKK" pitchFamily="2" charset="0"/>
                <a:cs typeface="+mj-cs"/>
              </a:rPr>
              <a:t>เชื่อมโยงคำพูดกับการกระทำ เช่น </a:t>
            </a:r>
            <a:r>
              <a:rPr lang="en-US" sz="3600" b="1" dirty="0">
                <a:latin typeface="2006_iannnnnBKK" pitchFamily="2" charset="0"/>
                <a:cs typeface="+mj-cs"/>
              </a:rPr>
              <a:t></a:t>
            </a:r>
            <a:r>
              <a:rPr lang="th-TH" sz="3600" b="1" dirty="0">
                <a:latin typeface="2006_iannnnnBKK" pitchFamily="2" charset="0"/>
                <a:cs typeface="+mj-cs"/>
              </a:rPr>
              <a:t>ไม่</a:t>
            </a:r>
            <a:r>
              <a:rPr lang="en-US" sz="3600" b="1" dirty="0">
                <a:latin typeface="2006_iannnnnBKK" pitchFamily="2" charset="0"/>
                <a:cs typeface="+mj-cs"/>
              </a:rPr>
              <a:t> </a:t>
            </a:r>
            <a:r>
              <a:rPr lang="th-TH" sz="3600" b="1" dirty="0">
                <a:latin typeface="2006_iannnnnBKK" pitchFamily="2" charset="0"/>
                <a:cs typeface="+mj-cs"/>
              </a:rPr>
              <a:t>จะสั่นหัว </a:t>
            </a:r>
            <a:r>
              <a:rPr lang="en-US" sz="3600" b="1" dirty="0">
                <a:latin typeface="2006_iannnnnBKK" pitchFamily="2" charset="0"/>
                <a:cs typeface="+mj-cs"/>
              </a:rPr>
              <a:t></a:t>
            </a:r>
            <a:r>
              <a:rPr lang="th-TH" sz="3600" b="1" dirty="0" err="1">
                <a:latin typeface="2006_iannnnnBKK" pitchFamily="2" charset="0"/>
                <a:cs typeface="+mj-cs"/>
              </a:rPr>
              <a:t>บ๊าย</a:t>
            </a:r>
            <a:r>
              <a:rPr lang="th-TH" sz="3600" b="1" dirty="0">
                <a:latin typeface="2006_iannnnnBKK" pitchFamily="2" charset="0"/>
                <a:cs typeface="+mj-cs"/>
              </a:rPr>
              <a:t> บาย</a:t>
            </a:r>
            <a:r>
              <a:rPr lang="en-US" sz="3600" b="1" dirty="0">
                <a:latin typeface="2006_iannnnnBKK" pitchFamily="2" charset="0"/>
                <a:cs typeface="+mj-cs"/>
              </a:rPr>
              <a:t> </a:t>
            </a:r>
            <a:r>
              <a:rPr lang="th-TH" sz="3600" b="1" dirty="0">
                <a:latin typeface="2006_iannnnnBKK" pitchFamily="2" charset="0"/>
                <a:cs typeface="+mj-cs"/>
              </a:rPr>
              <a:t>จะโบกมือ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3600" b="1" dirty="0">
                <a:latin typeface="2006_iannnnnBKK" pitchFamily="2" charset="0"/>
                <a:cs typeface="+mj-cs"/>
              </a:rPr>
              <a:t>ฟังคำซ้ำๆ เสียงสูงๆ ต่ำๆ 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รู้</a:t>
            </a:r>
            <a:r>
              <a:rPr lang="th-TH" sz="3600" b="1" dirty="0">
                <a:latin typeface="2006_iannnnnBKK" pitchFamily="2" charset="0"/>
                <a:cs typeface="+mj-cs"/>
              </a:rPr>
              <a:t>ว่าคำต่างๆ เป็นสัญลักษณ์ของวัตถุนั้นๆ เช่น ถ้าพูด</a:t>
            </a:r>
            <a:r>
              <a:rPr lang="th-TH" sz="3600" b="1" dirty="0" err="1">
                <a:latin typeface="2006_iannnnnBKK" pitchFamily="2" charset="0"/>
                <a:cs typeface="+mj-cs"/>
              </a:rPr>
              <a:t>ว่านก</a:t>
            </a:r>
            <a:r>
              <a:rPr lang="th-TH" sz="3600" b="1" dirty="0">
                <a:latin typeface="2006_iannnnnBKK" pitchFamily="2" charset="0"/>
                <a:cs typeface="+mj-cs"/>
              </a:rPr>
              <a:t>จะชี้ไปที่ท้องฟ้า 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3600" b="1" dirty="0">
                <a:latin typeface="2006_iannnnnBKK" pitchFamily="2" charset="0"/>
                <a:cs typeface="+mj-cs"/>
              </a:rPr>
              <a:t>พูดเป็นคำๆ ได้บ้าง เช่น พ่อ แม่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เรียนรู้</a:t>
            </a:r>
            <a:r>
              <a:rPr lang="th-TH" sz="3600" b="1" dirty="0">
                <a:latin typeface="2006_iannnnnBKK" pitchFamily="2" charset="0"/>
                <a:cs typeface="+mj-cs"/>
              </a:rPr>
              <a:t>คำใหม่เพิ่มขึ้น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ค้นหา</a:t>
            </a:r>
            <a:r>
              <a:rPr lang="th-TH" sz="3600" b="1" dirty="0">
                <a:latin typeface="2006_iannnnnBKK" pitchFamily="2" charset="0"/>
                <a:cs typeface="+mj-cs"/>
              </a:rPr>
              <a:t>ของที่ปิดซ่อนจากสายตาได้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0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พัฒนาการของเด็กวัย๑๒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- 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๑๘ เดือน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300" b="1" dirty="0" smtClean="0">
                <a:latin typeface="2006_iannnnnBKK" pitchFamily="2" charset="0"/>
                <a:cs typeface="+mj-cs"/>
              </a:rPr>
              <a:t>ลุก</a:t>
            </a:r>
            <a:r>
              <a:rPr lang="th-TH" sz="4300" b="1" dirty="0">
                <a:latin typeface="2006_iannnnnBKK" pitchFamily="2" charset="0"/>
                <a:cs typeface="+mj-cs"/>
              </a:rPr>
              <a:t>ขึ้นยืนเองได้</a:t>
            </a:r>
            <a:endParaRPr lang="en-US" sz="43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300" b="1" dirty="0" smtClean="0">
                <a:latin typeface="2006_iannnnnBKK" pitchFamily="2" charset="0"/>
                <a:cs typeface="+mj-cs"/>
              </a:rPr>
              <a:t>เดิน</a:t>
            </a:r>
            <a:r>
              <a:rPr lang="th-TH" sz="4300" b="1" dirty="0">
                <a:latin typeface="2006_iannnnnBKK" pitchFamily="2" charset="0"/>
                <a:cs typeface="+mj-cs"/>
              </a:rPr>
              <a:t>ได้เอง</a:t>
            </a:r>
            <a:endParaRPr lang="en-US" sz="43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300" b="1" dirty="0" smtClean="0">
                <a:latin typeface="2006_iannnnnBKK" pitchFamily="2" charset="0"/>
                <a:cs typeface="+mj-cs"/>
              </a:rPr>
              <a:t>ขึ้น</a:t>
            </a:r>
            <a:r>
              <a:rPr lang="th-TH" sz="4300" b="1" dirty="0">
                <a:latin typeface="2006_iannnnnBKK" pitchFamily="2" charset="0"/>
                <a:cs typeface="+mj-cs"/>
              </a:rPr>
              <a:t>บันไดโดยมีคนจูง</a:t>
            </a:r>
            <a:endParaRPr lang="en-US" sz="43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3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4300" b="1" dirty="0">
                <a:latin typeface="2006_iannnnnBKK" pitchFamily="2" charset="0"/>
                <a:cs typeface="+mj-cs"/>
              </a:rPr>
              <a:t>วิ่งได้ </a:t>
            </a:r>
            <a:endParaRPr lang="en-US" sz="43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300" b="1" dirty="0" smtClean="0">
                <a:latin typeface="2006_iannnnnBKK" pitchFamily="2" charset="0"/>
                <a:cs typeface="+mj-cs"/>
              </a:rPr>
              <a:t>เล่น</a:t>
            </a:r>
            <a:r>
              <a:rPr lang="th-TH" sz="4300" b="1" dirty="0">
                <a:latin typeface="2006_iannnnnBKK" pitchFamily="2" charset="0"/>
                <a:cs typeface="+mj-cs"/>
              </a:rPr>
              <a:t>กลิ้งลูกบอลเบาๆ ได้</a:t>
            </a:r>
            <a:endParaRPr lang="en-US" sz="43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300" b="1" dirty="0" smtClean="0">
                <a:latin typeface="2006_iannnnnBKK" pitchFamily="2" charset="0"/>
                <a:cs typeface="+mj-cs"/>
              </a:rPr>
              <a:t>ถอด</a:t>
            </a:r>
            <a:r>
              <a:rPr lang="th-TH" sz="4300" b="1" dirty="0">
                <a:latin typeface="2006_iannnnnBKK" pitchFamily="2" charset="0"/>
                <a:cs typeface="+mj-cs"/>
              </a:rPr>
              <a:t>เสื้อผ้าง่ายๆ เองได้ เช่น กางเกงเอวรูด ถุงเท้า</a:t>
            </a:r>
            <a:endParaRPr lang="en-US" sz="43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300" b="1" dirty="0" smtClean="0">
                <a:latin typeface="2006_iannnnnBKK" pitchFamily="2" charset="0"/>
                <a:cs typeface="+mj-cs"/>
              </a:rPr>
              <a:t>ก้ม</a:t>
            </a:r>
            <a:r>
              <a:rPr lang="th-TH" sz="4300" b="1" dirty="0">
                <a:latin typeface="2006_iannnnnBKK" pitchFamily="2" charset="0"/>
                <a:cs typeface="+mj-cs"/>
              </a:rPr>
              <a:t>ลงหยิบของที่พื้นได้โดยไม่หกล้ม</a:t>
            </a:r>
            <a:endParaRPr lang="en-US" sz="43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พยายาม</a:t>
            </a:r>
            <a:r>
              <a:rPr lang="th-TH" sz="4000" b="1" dirty="0">
                <a:latin typeface="2006_iannnnnBKK" pitchFamily="2" charset="0"/>
                <a:cs typeface="+mj-cs"/>
              </a:rPr>
              <a:t>ทำสิ่งต่างๆ ด้วยตนเอง ขัดใจจะโกรธ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แสดง</a:t>
            </a:r>
            <a:r>
              <a:rPr lang="th-TH" sz="4000" b="1" dirty="0">
                <a:latin typeface="2006_iannnnnBKK" pitchFamily="2" charset="0"/>
                <a:cs typeface="+mj-cs"/>
              </a:rPr>
              <a:t>ท่าทางพอใจเมื่อได้ยินเสียงเพลง เช่น โยกตัวไป</a:t>
            </a:r>
            <a:r>
              <a:rPr lang="th-TH" sz="4000" b="1" dirty="0" smtClean="0">
                <a:latin typeface="2006_iannnnnBKK" pitchFamily="2" charset="0"/>
                <a:cs typeface="+mj-cs"/>
              </a:rPr>
              <a:t>ตามจังหวะ</a:t>
            </a:r>
            <a:r>
              <a:rPr lang="th-TH" sz="4000" b="1" dirty="0">
                <a:latin typeface="2006_iannnnnBKK" pitchFamily="2" charset="0"/>
                <a:cs typeface="+mj-cs"/>
              </a:rPr>
              <a:t>เพลง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อารมณ์</a:t>
            </a:r>
            <a:r>
              <a:rPr lang="th-TH" sz="4000" b="1" dirty="0">
                <a:latin typeface="2006_iannnnnBKK" pitchFamily="2" charset="0"/>
                <a:cs typeface="+mj-cs"/>
              </a:rPr>
              <a:t>เปลี่ยนแปลงง่าย ชอบขว้างของเวลาโกรธ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latin typeface="2006_iannnnnBKK" pitchFamily="2" charset="0"/>
              </a:rPr>
              <a:t>พัฒนาการด้านสังคม</a:t>
            </a:r>
            <a:r>
              <a:rPr lang="en-US" sz="6000" b="1" dirty="0" smtClean="0">
                <a:latin typeface="2006_iannnnnBKK" pitchFamily="2" charset="0"/>
              </a:rPr>
              <a:t/>
            </a:r>
            <a:br>
              <a:rPr lang="en-US" sz="6000" b="1" dirty="0" smtClean="0">
                <a:latin typeface="2006_iannnnnBKK" pitchFamily="2" charset="0"/>
              </a:rPr>
            </a:b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เข้าใจ</a:t>
            </a:r>
            <a:r>
              <a:rPr lang="th-TH" sz="4400" b="1" dirty="0">
                <a:latin typeface="2006_iannnnnBKK" pitchFamily="2" charset="0"/>
                <a:cs typeface="+mj-cs"/>
              </a:rPr>
              <a:t>ท่าทางและสีหน้าคนอื่น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สนใจ</a:t>
            </a:r>
            <a:r>
              <a:rPr lang="th-TH" sz="4400" b="1" dirty="0">
                <a:latin typeface="2006_iannnnnBKK" pitchFamily="2" charset="0"/>
                <a:cs typeface="+mj-cs"/>
              </a:rPr>
              <a:t>การกระทำของผู้ใหญ่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4400" b="1" dirty="0">
                <a:latin typeface="2006_iannnnnBKK" pitchFamily="2" charset="0"/>
                <a:cs typeface="+mj-cs"/>
              </a:rPr>
              <a:t>ช่วยเหลือตนเองได้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400" b="1" dirty="0">
                <a:latin typeface="2006_iannnnnBKK" pitchFamily="2" charset="0"/>
                <a:cs typeface="+mj-cs"/>
              </a:rPr>
              <a:t>เล่นคนเดียว แต่มีผู้ใหญ่ในสายตา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หวง</a:t>
            </a:r>
            <a:r>
              <a:rPr lang="th-TH" sz="4400" b="1" dirty="0">
                <a:latin typeface="2006_iannnnnBKK" pitchFamily="2" charset="0"/>
                <a:cs typeface="+mj-cs"/>
              </a:rPr>
              <a:t>ของ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รู้จัก</a:t>
            </a:r>
            <a:r>
              <a:rPr lang="th-TH" sz="3600" b="1" dirty="0">
                <a:latin typeface="2006_iannnnnBKK" pitchFamily="2" charset="0"/>
                <a:cs typeface="+mj-cs"/>
              </a:rPr>
              <a:t>ชื่อตนเอง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แสดง</a:t>
            </a:r>
            <a:r>
              <a:rPr lang="th-TH" sz="3600" b="1" dirty="0">
                <a:latin typeface="2006_iannnnnBKK" pitchFamily="2" charset="0"/>
                <a:cs typeface="+mj-cs"/>
              </a:rPr>
              <a:t>ความคิดและจินตนาการ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3600" b="1" dirty="0">
                <a:latin typeface="2006_iannnnnBKK" pitchFamily="2" charset="0"/>
                <a:cs typeface="+mj-cs"/>
              </a:rPr>
              <a:t>เปล่งเสียงหรือกล่าวคำพูดเกี่ยวกับการกระทำที่ทำอยู่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เข้าใจ</a:t>
            </a:r>
            <a:r>
              <a:rPr lang="th-TH" sz="3600" b="1" dirty="0">
                <a:latin typeface="2006_iannnnnBKK" pitchFamily="2" charset="0"/>
                <a:cs typeface="+mj-cs"/>
              </a:rPr>
              <a:t>คำพูดง่ายๆ ได้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พูด</a:t>
            </a:r>
            <a:r>
              <a:rPr lang="th-TH" sz="3600" b="1" dirty="0">
                <a:latin typeface="2006_iannnnnBKK" pitchFamily="2" charset="0"/>
                <a:cs typeface="+mj-cs"/>
              </a:rPr>
              <a:t>เป็นคำๆ ได้มากขึ้น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ทักทาย</a:t>
            </a:r>
            <a:r>
              <a:rPr lang="th-TH" sz="3600" b="1" dirty="0">
                <a:latin typeface="2006_iannnnnBKK" pitchFamily="2" charset="0"/>
                <a:cs typeface="+mj-cs"/>
              </a:rPr>
              <a:t>โดยการใช้เสียงพร้อมท่าทางอย่างเหมาะสม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สนใจ</a:t>
            </a:r>
            <a:r>
              <a:rPr lang="th-TH" sz="3600" b="1" dirty="0">
                <a:latin typeface="2006_iannnnnBKK" pitchFamily="2" charset="0"/>
                <a:cs typeface="+mj-cs"/>
              </a:rPr>
              <a:t>สำรวจสิ่งรอบตัว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ลอง</a:t>
            </a:r>
            <a:r>
              <a:rPr lang="th-TH" sz="3600" b="1" dirty="0">
                <a:latin typeface="2006_iannnnnBKK" pitchFamily="2" charset="0"/>
                <a:cs typeface="+mj-cs"/>
              </a:rPr>
              <a:t>ผิดลองถูกเพื่อแก้ปัญหา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latin typeface="2006_iannnnnBKK" pitchFamily="2" charset="0"/>
                <a:cs typeface="+mj-cs"/>
              </a:rPr>
              <a:t>ขีด</a:t>
            </a:r>
            <a:r>
              <a:rPr lang="th-TH" sz="3600" b="1" dirty="0">
                <a:latin typeface="2006_iannnnnBKK" pitchFamily="2" charset="0"/>
                <a:cs typeface="+mj-cs"/>
              </a:rPr>
              <a:t>เขียนเส้นยุ่งๆ ได้</a:t>
            </a:r>
            <a:endParaRPr lang="en-US" sz="36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0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พัฒนาการของเด็กวัย๑๘ 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- </a:t>
            </a:r>
            <a:r>
              <a:rPr lang="th-TH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๒๔ เดือน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เดิน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ไปข้างหน้าหรือด้านข้าง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เดิน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ถอยหลัง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กระโดด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สองขาอยู่กับที่ได้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เดิน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ขึ้นบันได โดยจับราว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ดึง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หรือผลักสิ่งของขณะเดิน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ใช้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ข้อมือ</a:t>
            </a:r>
            <a:r>
              <a:rPr lang="th-TH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ได้มาก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ขึ้น เช่น หมุนมือ หมุนสิ่งของ ฯลฯ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 smtClean="0">
                <a:latin typeface="2006_iannnnnBKK" pitchFamily="2" charset="0"/>
              </a:rPr>
              <a:t/>
            </a:r>
            <a:br>
              <a:rPr lang="en-US" sz="6000" b="1" dirty="0" smtClean="0">
                <a:latin typeface="2006_iannnnnBKK" pitchFamily="2" charset="0"/>
              </a:rPr>
            </a:b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กลัว</a:t>
            </a:r>
            <a:r>
              <a:rPr lang="th-TH" sz="4400" b="1" dirty="0">
                <a:latin typeface="2006_iannnnnBKK" pitchFamily="2" charset="0"/>
                <a:cs typeface="+mj-cs"/>
              </a:rPr>
              <a:t>ความมืด กลัวเสียงดัง กลัวการถูกทิ้งให้อยู่คนเดียว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ใช้</a:t>
            </a:r>
            <a:r>
              <a:rPr lang="th-TH" sz="4400" b="1" dirty="0">
                <a:latin typeface="2006_iannnnnBKK" pitchFamily="2" charset="0"/>
                <a:cs typeface="+mj-cs"/>
              </a:rPr>
              <a:t>คำพูดแสดงอารมณ์ เช่น ไม่เอา ออกไป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ต้องการ</a:t>
            </a:r>
            <a:r>
              <a:rPr lang="th-TH" sz="4400" b="1" dirty="0">
                <a:latin typeface="2006_iannnnnBKK" pitchFamily="2" charset="0"/>
                <a:cs typeface="+mj-cs"/>
              </a:rPr>
              <a:t>ความเป็นตัวของตัวเอง ต่อต้านคำสั่ง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>
                <a:latin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</a:rPr>
            </a:b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000" b="1" dirty="0">
                <a:latin typeface="2006_iannnnnBKK" pitchFamily="2" charset="0"/>
                <a:cs typeface="+mj-cs"/>
              </a:rPr>
              <a:t>ตกใจง่ายเมื่อได้ยินเสียงดัง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ทำ</a:t>
            </a:r>
            <a:r>
              <a:rPr lang="th-TH" sz="4000" b="1" dirty="0">
                <a:latin typeface="2006_iannnnnBKK" pitchFamily="2" charset="0"/>
                <a:cs typeface="+mj-cs"/>
              </a:rPr>
              <a:t>เสียงในคอเบาๆ เมื่อรู้สึกพอใจ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พัฒนาการด้านสังคม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ใช้</a:t>
            </a:r>
            <a:r>
              <a:rPr lang="th-TH" sz="4400" b="1" dirty="0">
                <a:latin typeface="2006_iannnnnBKK" pitchFamily="2" charset="0"/>
                <a:cs typeface="+mj-cs"/>
              </a:rPr>
              <a:t>ช้อนตักอาหารเองได้ แต่หกเลอะ</a:t>
            </a:r>
            <a:r>
              <a:rPr lang="th-TH" sz="4400" b="1" dirty="0" err="1">
                <a:latin typeface="2006_iannnnnBKK" pitchFamily="2" charset="0"/>
                <a:cs typeface="+mj-cs"/>
              </a:rPr>
              <a:t>เทอะ</a:t>
            </a:r>
            <a:r>
              <a:rPr lang="th-TH" sz="4400" b="1" dirty="0">
                <a:latin typeface="2006_iannnnnBKK" pitchFamily="2" charset="0"/>
                <a:cs typeface="+mj-cs"/>
              </a:rPr>
              <a:t>บ้าง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ดื่ม</a:t>
            </a:r>
            <a:r>
              <a:rPr lang="th-TH" sz="4400" b="1" dirty="0">
                <a:latin typeface="2006_iannnnnBKK" pitchFamily="2" charset="0"/>
                <a:cs typeface="+mj-cs"/>
              </a:rPr>
              <a:t>น้ำจากแก้วได้เอง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400" b="1" dirty="0">
                <a:latin typeface="2006_iannnnnBKK" pitchFamily="2" charset="0"/>
                <a:cs typeface="+mj-cs"/>
              </a:rPr>
              <a:t>มีส่วนร่วมในงานบ้าน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บอก</a:t>
            </a:r>
            <a:r>
              <a:rPr lang="th-TH" sz="4400" b="1" dirty="0">
                <a:latin typeface="2006_iannnnnBKK" pitchFamily="2" charset="0"/>
                <a:cs typeface="+mj-cs"/>
              </a:rPr>
              <a:t>สิ่งที่ต้องการด้วยคำพูดง่ายๆ 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รู้จัก</a:t>
            </a:r>
            <a:r>
              <a:rPr lang="th-TH" sz="4400" b="1" dirty="0">
                <a:latin typeface="2006_iannnnnBKK" pitchFamily="2" charset="0"/>
                <a:cs typeface="+mj-cs"/>
              </a:rPr>
              <a:t>การขอ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1428736"/>
            <a:ext cx="8472518" cy="5054617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พูด</a:t>
            </a:r>
            <a:r>
              <a:rPr lang="th-TH" sz="4400" b="1" dirty="0">
                <a:latin typeface="2006_iannnnnBKK" pitchFamily="2" charset="0"/>
                <a:cs typeface="+mj-cs"/>
              </a:rPr>
              <a:t>คำต่อกัน เช่น ไปเที่ยว กินข้าว ฯลฯ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เลียนแบบ</a:t>
            </a:r>
            <a:r>
              <a:rPr lang="th-TH" sz="4400" b="1" dirty="0">
                <a:latin typeface="2006_iannnnnBKK" pitchFamily="2" charset="0"/>
                <a:cs typeface="+mj-cs"/>
              </a:rPr>
              <a:t>คำพูดที่ผู้ใหญ่พูด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400" b="1" dirty="0">
                <a:latin typeface="2006_iannnnnBKK" pitchFamily="2" charset="0"/>
                <a:cs typeface="+mj-cs"/>
              </a:rPr>
              <a:t>ฟังนิทานเรื่องสั้นๆ 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พยายาม</a:t>
            </a:r>
            <a:r>
              <a:rPr lang="th-TH" sz="4400" b="1" dirty="0">
                <a:latin typeface="2006_iannnnnBKK" pitchFamily="2" charset="0"/>
                <a:cs typeface="+mj-cs"/>
              </a:rPr>
              <a:t>ทำตามคำสั่ง </a:t>
            </a:r>
            <a:endParaRPr lang="th-TH" sz="4400" b="1" dirty="0" smtClean="0">
              <a:latin typeface="2006_iannnnnBKK" pitchFamily="2" charset="0"/>
              <a:cs typeface="+mj-cs"/>
            </a:endParaRPr>
          </a:p>
          <a:p>
            <a:pPr lvl="1">
              <a:buNone/>
            </a:pPr>
            <a:r>
              <a:rPr lang="th-TH" sz="4400" b="1" dirty="0">
                <a:latin typeface="2006_iannnnnBKK" pitchFamily="2" charset="0"/>
                <a:cs typeface="2006_iannnnnBKK" pitchFamily="2" charset="0"/>
              </a:rPr>
              <a:t>	</a:t>
            </a: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				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(ต่อ)</a:t>
            </a:r>
            <a:endParaRPr lang="en-US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มีความเข้าใจเรื่องเวลาจำกัดมาก รู้แต่เพียงเดี๋ยวนี้ เดี๋ยวก่อน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เรียกหรือชี้ส่วนต่างๆ ของร่างกายได้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เริ่มจำชื่อวัตถุสิ่งของที่พบเห็นบ่อยๆ ได้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ขีดเขียนเส้นต่างๆ แต่ยังไม่ชัดเจน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วางของซ้อนกันได้ ๓ ชั้น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พัฒนาการของเด็กวัย๒๔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- 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๓๖ เดือน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วิ่ง</a:t>
            </a:r>
            <a:r>
              <a:rPr lang="th-TH" sz="4400" b="1" dirty="0">
                <a:latin typeface="2006_iannnnnBKK" pitchFamily="2" charset="0"/>
                <a:cs typeface="+mj-cs"/>
              </a:rPr>
              <a:t>คล่องขึ้นแต่ไม่สามารถหยุดได้ทันที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เดิน</a:t>
            </a:r>
            <a:r>
              <a:rPr lang="th-TH" sz="4400" b="1" dirty="0">
                <a:latin typeface="2006_iannnnnBKK" pitchFamily="2" charset="0"/>
                <a:cs typeface="+mj-cs"/>
              </a:rPr>
              <a:t>ถอยหลังได้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เดิน</a:t>
            </a:r>
            <a:r>
              <a:rPr lang="th-TH" sz="4400" b="1" dirty="0">
                <a:latin typeface="2006_iannnnnBKK" pitchFamily="2" charset="0"/>
                <a:cs typeface="+mj-cs"/>
              </a:rPr>
              <a:t>ขึ้นลงบันไดได้เองโดยวางเท้าทั้ง ๒ ข้างบนบันไดขั้นเดียว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5429288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สลับเท้าขึ้นบันไดได้เมื่ออายุย่าง ๓ ปี</a:t>
            </a:r>
            <a:endParaRPr lang="en-US" sz="48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หยิบของชิ้นเล็กๆ ได้ แต่หลุดมือง่าย</a:t>
            </a:r>
            <a:endParaRPr lang="en-US" sz="48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จับดินสอแท่งใหญ่ๆ ได้ด้วยนิ้วชี้และนิ้วหัวแม่มือ</a:t>
            </a:r>
            <a:endParaRPr lang="en-US" sz="4800" b="1" dirty="0" smtClean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14488"/>
            <a:ext cx="8686800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solidFill>
                  <a:srgbClr val="002060"/>
                </a:solidFill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solidFill>
                  <a:srgbClr val="002060"/>
                </a:solidFill>
                <a:latin typeface="2006_iannnnnBKK" pitchFamily="2" charset="0"/>
                <a:cs typeface="+mj-cs"/>
              </a:rPr>
              <a:t>แสดง</a:t>
            </a:r>
            <a:r>
              <a:rPr lang="th-TH" sz="4400" b="1" dirty="0">
                <a:solidFill>
                  <a:srgbClr val="002060"/>
                </a:solidFill>
                <a:latin typeface="2006_iannnnnBKK" pitchFamily="2" charset="0"/>
                <a:cs typeface="+mj-cs"/>
              </a:rPr>
              <a:t>อารมณ์ความรู้สึกต่างๆ ด้วยคำพูด</a:t>
            </a:r>
            <a:endParaRPr lang="en-US" sz="4400" b="1" dirty="0">
              <a:solidFill>
                <a:srgbClr val="002060"/>
              </a:solidFill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solidFill>
                  <a:srgbClr val="002060"/>
                </a:solidFill>
                <a:latin typeface="2006_iannnnnBKK" pitchFamily="2" charset="0"/>
                <a:cs typeface="+mj-cs"/>
              </a:rPr>
              <a:t> มี</a:t>
            </a:r>
            <a:r>
              <a:rPr lang="th-TH" sz="4400" b="1" dirty="0">
                <a:solidFill>
                  <a:srgbClr val="002060"/>
                </a:solidFill>
                <a:latin typeface="2006_iannnnnBKK" pitchFamily="2" charset="0"/>
                <a:cs typeface="+mj-cs"/>
              </a:rPr>
              <a:t>ความรู้สึกที่ดีต่อตนเอง เมื่อได้รับการยอมรับหรือชมเชย</a:t>
            </a:r>
            <a:endParaRPr lang="en-US" sz="4400" b="1" dirty="0">
              <a:solidFill>
                <a:srgbClr val="002060"/>
              </a:solidFill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solidFill>
                  <a:srgbClr val="002060"/>
                </a:solidFill>
                <a:latin typeface="2006_iannnnnBKK" pitchFamily="2" charset="0"/>
                <a:cs typeface="+mj-cs"/>
              </a:rPr>
              <a:t> มี</a:t>
            </a:r>
            <a:r>
              <a:rPr lang="th-TH" sz="4400" b="1" dirty="0">
                <a:solidFill>
                  <a:srgbClr val="002060"/>
                </a:solidFill>
                <a:latin typeface="2006_iannnnnBKK" pitchFamily="2" charset="0"/>
                <a:cs typeface="+mj-cs"/>
              </a:rPr>
              <a:t>ความเป็นตัวของตัวเอง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Autofit/>
          </a:bodyPr>
          <a:lstStyle/>
          <a:p>
            <a:pPr lvl="0"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พัฒนาการด้านสังคม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12" name="ตัวยึดเนื้อหา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  <a:defRPr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เล่น</a:t>
            </a:r>
            <a:r>
              <a:rPr lang="th-TH" sz="4000" b="1" dirty="0">
                <a:latin typeface="2006_iannnnnBKK" pitchFamily="2" charset="0"/>
                <a:cs typeface="+mj-cs"/>
              </a:rPr>
              <a:t>รวมกับคนอื่น แต่ต่างคนต่างเล่น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4000" b="1" dirty="0">
                <a:latin typeface="2006_iannnnnBKK" pitchFamily="2" charset="0"/>
                <a:cs typeface="+mj-cs"/>
              </a:rPr>
              <a:t>รู้จักเล่นเป็นกลุ่มกับเด็กอื่น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พยายาม</a:t>
            </a:r>
            <a:r>
              <a:rPr lang="th-TH" sz="4000" b="1" dirty="0">
                <a:latin typeface="2006_iannnnnBKK" pitchFamily="2" charset="0"/>
                <a:cs typeface="+mj-cs"/>
              </a:rPr>
              <a:t>ช่วยตัวเองในเรื่องการแต่งตัว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รู้จัก</a:t>
            </a:r>
            <a:r>
              <a:rPr lang="th-TH" sz="4000" b="1" dirty="0">
                <a:latin typeface="2006_iannnnnBKK" pitchFamily="2" charset="0"/>
                <a:cs typeface="+mj-cs"/>
              </a:rPr>
              <a:t>ขอและเริ่มรู้จักให้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4000" b="1" dirty="0">
                <a:latin typeface="2006_iannnnnBKK" pitchFamily="2" charset="0"/>
                <a:cs typeface="+mj-cs"/>
              </a:rPr>
              <a:t>รู้จักรอคอย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34" y="1571612"/>
            <a:ext cx="8643966" cy="4525963"/>
          </a:xfrm>
        </p:spPr>
        <p:txBody>
          <a:bodyPr>
            <a:noAutofit/>
          </a:bodyPr>
          <a:lstStyle/>
          <a:p>
            <a:r>
              <a:rPr lang="th-TH" sz="4800" b="1" dirty="0" smtClean="0">
                <a:latin typeface="2006_iannnnnBKK" pitchFamily="2" charset="0"/>
                <a:cs typeface="+mj-cs"/>
              </a:rPr>
              <a:t>มี</a:t>
            </a:r>
            <a:r>
              <a:rPr lang="th-TH" sz="4800" b="1" dirty="0">
                <a:latin typeface="2006_iannnnnBKK" pitchFamily="2" charset="0"/>
                <a:cs typeface="+mj-cs"/>
              </a:rPr>
              <a:t>ช่วงความสนใจกับของบางอย่างได้นาน ๓</a:t>
            </a:r>
            <a:r>
              <a:rPr lang="en-US" sz="4800" b="1" dirty="0">
                <a:latin typeface="2006_iannnnnBKK" pitchFamily="2" charset="0"/>
                <a:cs typeface="+mj-cs"/>
              </a:rPr>
              <a:t>-</a:t>
            </a:r>
            <a:r>
              <a:rPr lang="th-TH" sz="4800" b="1" dirty="0">
                <a:latin typeface="2006_iannnnnBKK" pitchFamily="2" charset="0"/>
                <a:cs typeface="+mj-cs"/>
              </a:rPr>
              <a:t>๕ นาที 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r>
              <a:rPr lang="th-TH" sz="48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800" b="1" dirty="0">
                <a:latin typeface="2006_iannnnnBKK" pitchFamily="2" charset="0"/>
                <a:cs typeface="+mj-cs"/>
              </a:rPr>
              <a:t>ดูหนังสือภาพ 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r>
              <a:rPr lang="th-TH" sz="48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800" b="1" dirty="0">
                <a:latin typeface="2006_iannnnnBKK" pitchFamily="2" charset="0"/>
                <a:cs typeface="+mj-cs"/>
              </a:rPr>
              <a:t>ฟังบทกลอน นิทาน คำคล้องจอง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r>
              <a:rPr lang="th-TH" sz="4800" b="1" dirty="0" smtClean="0">
                <a:latin typeface="2006_iannnnnBKK" pitchFamily="2" charset="0"/>
                <a:cs typeface="+mj-cs"/>
              </a:rPr>
              <a:t>สนใจ</a:t>
            </a:r>
            <a:r>
              <a:rPr lang="th-TH" sz="4800" b="1" dirty="0">
                <a:latin typeface="2006_iannnnnBKK" pitchFamily="2" charset="0"/>
                <a:cs typeface="+mj-cs"/>
              </a:rPr>
              <a:t>ค้นคว้า สำรวจสิ่งต่างๆ </a:t>
            </a:r>
            <a:endParaRPr lang="en-US" sz="48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เริ่มประโยคคำถาม </a:t>
            </a:r>
            <a:r>
              <a:rPr lang="en-US" sz="4800" b="1" dirty="0" smtClean="0">
                <a:latin typeface="2006_iannnnnBKK" pitchFamily="2" charset="0"/>
                <a:cs typeface="+mj-cs"/>
              </a:rPr>
              <a:t></a:t>
            </a:r>
            <a:r>
              <a:rPr lang="th-TH" sz="4800" b="1" dirty="0" smtClean="0">
                <a:latin typeface="2006_iannnnnBKK" pitchFamily="2" charset="0"/>
                <a:cs typeface="+mj-cs"/>
              </a:rPr>
              <a:t>อะไร</a:t>
            </a:r>
            <a:r>
              <a:rPr lang="en-US" sz="4800" b="1" dirty="0" smtClean="0">
                <a:latin typeface="2006_iannnnnBKK" pitchFamily="2" charset="0"/>
                <a:cs typeface="+mj-cs"/>
              </a:rPr>
              <a:t></a:t>
            </a: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สนใจอยากรู้อยากเห็นสิ่งรอบตัว </a:t>
            </a:r>
            <a:endParaRPr lang="en-US" sz="48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ขีดเขียนเส้นตรงเป็นแนวดิ่งได้</a:t>
            </a:r>
            <a:endParaRPr lang="en-US" sz="48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วางของซ้อนกันได้ ๔ </a:t>
            </a:r>
            <a:r>
              <a:rPr lang="en-US" sz="4800" b="1" dirty="0" smtClean="0">
                <a:latin typeface="2006_iannnnnBKK" pitchFamily="2" charset="0"/>
                <a:cs typeface="+mj-cs"/>
              </a:rPr>
              <a:t>- </a:t>
            </a:r>
            <a:r>
              <a:rPr lang="th-TH" sz="4800" b="1" dirty="0" smtClean="0">
                <a:latin typeface="2006_iannnnnBKK" pitchFamily="2" charset="0"/>
                <a:cs typeface="+mj-cs"/>
              </a:rPr>
              <a:t>๖ ชั้น</a:t>
            </a:r>
            <a:endParaRPr lang="en-US" sz="4800" b="1" dirty="0" smtClean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solidFill>
                  <a:srgbClr val="7030A0"/>
                </a:solidFill>
                <a:latin typeface="2006_iannnnnBKK" pitchFamily="2" charset="0"/>
              </a:rPr>
              <a:t>พัฒนาการของเด็กวัย ๓ </a:t>
            </a:r>
            <a:r>
              <a:rPr lang="th-TH" sz="6000" b="1" dirty="0">
                <a:solidFill>
                  <a:srgbClr val="7030A0"/>
                </a:solidFill>
                <a:latin typeface="2006_iannnnnBKK" pitchFamily="2" charset="0"/>
              </a:rPr>
              <a:t>ปี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กระโดด</a:t>
            </a:r>
            <a:r>
              <a:rPr lang="th-TH" sz="4400" b="1" dirty="0">
                <a:latin typeface="2006_iannnnnBKK" pitchFamily="2" charset="0"/>
                <a:cs typeface="+mj-cs"/>
              </a:rPr>
              <a:t>ขึ้นลงอยู่กับที่ได้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รับ</a:t>
            </a:r>
            <a:r>
              <a:rPr lang="th-TH" sz="4400" b="1" dirty="0">
                <a:latin typeface="2006_iannnnnBKK" pitchFamily="2" charset="0"/>
                <a:cs typeface="+mj-cs"/>
              </a:rPr>
              <a:t>ลูกบอลด้วยมือและลำตัว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เดิน</a:t>
            </a:r>
            <a:r>
              <a:rPr lang="th-TH" sz="4400" b="1" dirty="0">
                <a:latin typeface="2006_iannnnnBKK" pitchFamily="2" charset="0"/>
                <a:cs typeface="+mj-cs"/>
              </a:rPr>
              <a:t>ขึ้นบันไดสลับเท้าได้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เขียน</a:t>
            </a:r>
            <a:r>
              <a:rPr lang="th-TH" sz="4400" b="1" dirty="0">
                <a:latin typeface="2006_iannnnnBKK" pitchFamily="2" charset="0"/>
                <a:cs typeface="+mj-cs"/>
              </a:rPr>
              <a:t>รูปวงกลมตามแบบได้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ใช้</a:t>
            </a:r>
            <a:r>
              <a:rPr lang="th-TH" sz="4400" b="1" dirty="0">
                <a:latin typeface="2006_iannnnnBKK" pitchFamily="2" charset="0"/>
                <a:cs typeface="+mj-cs"/>
              </a:rPr>
              <a:t>กรรไกรมือเดียวได้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>
                <a:latin typeface="2006_iannnnnBKK" pitchFamily="2" charset="0"/>
              </a:rPr>
              <a:t>พัฒนาการด้านสังคม</a:t>
            </a:r>
            <a:r>
              <a:rPr lang="en-US" sz="6000" b="1" dirty="0">
                <a:latin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</a:rPr>
            </a:b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5400" b="1" dirty="0">
                <a:latin typeface="2006_iannnnnBKK" pitchFamily="2" charset="0"/>
                <a:cs typeface="+mj-cs"/>
              </a:rPr>
              <a:t>สบตา จ้องหน้าแม่</a:t>
            </a:r>
            <a:endParaRPr lang="en-US" sz="5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5400" b="1" dirty="0" smtClean="0">
                <a:latin typeface="2006_iannnnnBKK" pitchFamily="2" charset="0"/>
                <a:cs typeface="+mj-cs"/>
              </a:rPr>
              <a:t>ยิ้ม</a:t>
            </a:r>
            <a:r>
              <a:rPr lang="th-TH" sz="5400" b="1" dirty="0">
                <a:latin typeface="2006_iannnnnBKK" pitchFamily="2" charset="0"/>
                <a:cs typeface="+mj-cs"/>
              </a:rPr>
              <a:t>ได้</a:t>
            </a:r>
            <a:endParaRPr lang="en-US" sz="5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5400" b="1" dirty="0" smtClean="0">
                <a:latin typeface="2006_iannnnnBKK" pitchFamily="2" charset="0"/>
                <a:cs typeface="+mj-cs"/>
              </a:rPr>
              <a:t>หยุด</a:t>
            </a:r>
            <a:r>
              <a:rPr lang="th-TH" sz="5400" b="1" dirty="0">
                <a:latin typeface="2006_iannnnnBKK" pitchFamily="2" charset="0"/>
                <a:cs typeface="+mj-cs"/>
              </a:rPr>
              <a:t>ร้องไห้เมื่อมีคนอุ้ม</a:t>
            </a:r>
            <a:endParaRPr lang="en-US" sz="5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54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5400" b="1" dirty="0">
                <a:latin typeface="2006_iannnnnBKK" pitchFamily="2" charset="0"/>
                <a:cs typeface="+mj-cs"/>
              </a:rPr>
              <a:t>ให้มีคนเล่นด้วย</a:t>
            </a:r>
            <a:endParaRPr lang="en-US" sz="5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5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แสดง</a:t>
            </a:r>
            <a:r>
              <a:rPr lang="th-TH" sz="4800" b="1" dirty="0">
                <a:latin typeface="2006_iannnnnBKK" pitchFamily="2" charset="0"/>
                <a:cs typeface="+mj-cs"/>
              </a:rPr>
              <a:t>อารมณ์ตามความรู้สึก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800" b="1" dirty="0">
                <a:latin typeface="2006_iannnnnBKK" pitchFamily="2" charset="0"/>
                <a:cs typeface="+mj-cs"/>
              </a:rPr>
              <a:t>ที่จะทำให้ผู้ใหญ่พอใจและได้คำชม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กลัว</a:t>
            </a:r>
            <a:r>
              <a:rPr lang="th-TH" sz="4800" b="1" dirty="0">
                <a:latin typeface="2006_iannnnnBKK" pitchFamily="2" charset="0"/>
                <a:cs typeface="+mj-cs"/>
              </a:rPr>
              <a:t>การพลัดพรากจากผู้เลี้ยงดูใกล้ชิดน้อยลง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พัฒนาการด้านสังคม </a:t>
            </a:r>
            <a:r>
              <a:rPr lang="en-US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02" y="1643050"/>
            <a:ext cx="8643998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รับประทาน</a:t>
            </a:r>
            <a:r>
              <a:rPr lang="th-TH" sz="4000" b="1" dirty="0">
                <a:latin typeface="2006_iannnnnBKK" pitchFamily="2" charset="0"/>
                <a:cs typeface="+mj-cs"/>
              </a:rPr>
              <a:t>อาหารได้ด้วยตนเอง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000" b="1" dirty="0">
                <a:latin typeface="2006_iannnnnBKK" pitchFamily="2" charset="0"/>
                <a:cs typeface="+mj-cs"/>
              </a:rPr>
              <a:t>เล่นแบบคู่ขนาน </a:t>
            </a:r>
            <a:r>
              <a:rPr lang="en-US" sz="4000" b="1" dirty="0">
                <a:latin typeface="2006_iannnnnBKK" pitchFamily="2" charset="0"/>
                <a:cs typeface="+mj-cs"/>
              </a:rPr>
              <a:t>(</a:t>
            </a:r>
            <a:r>
              <a:rPr lang="th-TH" sz="4000" b="1" dirty="0">
                <a:latin typeface="2006_iannnnnBKK" pitchFamily="2" charset="0"/>
                <a:cs typeface="+mj-cs"/>
              </a:rPr>
              <a:t>เล่นของเล่นชนิดเดียวกันแต่ต่างคนต่างเล่น</a:t>
            </a:r>
            <a:r>
              <a:rPr lang="en-US" sz="4000" b="1" dirty="0">
                <a:latin typeface="2006_iannnnnBKK" pitchFamily="2" charset="0"/>
                <a:cs typeface="+mj-cs"/>
              </a:rPr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เล่น</a:t>
            </a:r>
            <a:r>
              <a:rPr lang="th-TH" sz="4000" b="1" dirty="0">
                <a:latin typeface="2006_iannnnnBKK" pitchFamily="2" charset="0"/>
                <a:cs typeface="+mj-cs"/>
              </a:rPr>
              <a:t>สมมติได้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รู้จัก</a:t>
            </a:r>
            <a:r>
              <a:rPr lang="th-TH" sz="4000" b="1" dirty="0">
                <a:latin typeface="2006_iannnnnBKK" pitchFamily="2" charset="0"/>
                <a:cs typeface="+mj-cs"/>
              </a:rPr>
              <a:t>รอคอย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4525963"/>
          </a:xfrm>
        </p:spPr>
        <p:txBody>
          <a:bodyPr>
            <a:noAutofit/>
          </a:bodyPr>
          <a:lstStyle/>
          <a:p>
            <a:r>
              <a:rPr lang="th-TH" sz="4800" b="1" dirty="0" smtClean="0">
                <a:latin typeface="2006_iannnnnBKK" pitchFamily="2" charset="0"/>
                <a:cs typeface="+mj-cs"/>
              </a:rPr>
              <a:t>สำรวจ</a:t>
            </a:r>
            <a:r>
              <a:rPr lang="th-TH" sz="4800" b="1" dirty="0">
                <a:latin typeface="2006_iannnnnBKK" pitchFamily="2" charset="0"/>
                <a:cs typeface="+mj-cs"/>
              </a:rPr>
              <a:t>สิ่งต่างๆ ที่เหมือนกันและต่างกันได้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r>
              <a:rPr lang="th-TH" sz="4800" b="1" dirty="0" smtClean="0">
                <a:latin typeface="2006_iannnnnBKK" pitchFamily="2" charset="0"/>
                <a:cs typeface="+mj-cs"/>
              </a:rPr>
              <a:t>บอก</a:t>
            </a:r>
            <a:r>
              <a:rPr lang="th-TH" sz="4800" b="1" dirty="0">
                <a:latin typeface="2006_iannnnnBKK" pitchFamily="2" charset="0"/>
                <a:cs typeface="+mj-cs"/>
              </a:rPr>
              <a:t>ชื่อของตนเองได้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r>
              <a:rPr lang="th-TH" sz="4800" b="1" dirty="0" smtClean="0">
                <a:latin typeface="2006_iannnnnBKK" pitchFamily="2" charset="0"/>
                <a:cs typeface="+mj-cs"/>
              </a:rPr>
              <a:t>ขอ</a:t>
            </a:r>
            <a:r>
              <a:rPr lang="th-TH" sz="4800" b="1" dirty="0">
                <a:latin typeface="2006_iannnnnBKK" pitchFamily="2" charset="0"/>
                <a:cs typeface="+mj-cs"/>
              </a:rPr>
              <a:t>ความช่วยเหลือเมื่อมีปัญหา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r>
              <a:rPr lang="th-TH" sz="4800" b="1" dirty="0" smtClean="0">
                <a:latin typeface="2006_iannnnnBKK" pitchFamily="2" charset="0"/>
                <a:cs typeface="+mj-cs"/>
              </a:rPr>
              <a:t>สนทนา</a:t>
            </a:r>
            <a:r>
              <a:rPr lang="th-TH" sz="4800" b="1" dirty="0">
                <a:latin typeface="2006_iannnnnBKK" pitchFamily="2" charset="0"/>
                <a:cs typeface="+mj-cs"/>
              </a:rPr>
              <a:t>โต้ตอบ</a:t>
            </a:r>
            <a:r>
              <a:rPr lang="en-US" sz="4800" b="1" dirty="0">
                <a:latin typeface="2006_iannnnnBKK" pitchFamily="2" charset="0"/>
                <a:cs typeface="+mj-cs"/>
              </a:rPr>
              <a:t>/</a:t>
            </a:r>
            <a:r>
              <a:rPr lang="th-TH" sz="4800" b="1" dirty="0">
                <a:latin typeface="2006_iannnnnBKK" pitchFamily="2" charset="0"/>
                <a:cs typeface="+mj-cs"/>
              </a:rPr>
              <a:t>เล่าเรื่องด้วยประโยคสั้นๆ </a:t>
            </a:r>
            <a:r>
              <a:rPr lang="th-TH" sz="4800" b="1" dirty="0" smtClean="0">
                <a:latin typeface="2006_iannnnnBKK" pitchFamily="2" charset="0"/>
                <a:cs typeface="+mj-cs"/>
              </a:rPr>
              <a:t>ได้</a:t>
            </a:r>
          </a:p>
          <a:p>
            <a:pPr lvl="8">
              <a:buNone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(ต่อ)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>
              <a:buNone/>
            </a:pPr>
            <a:r>
              <a:rPr lang="en-US" sz="4800" b="1" dirty="0">
                <a:latin typeface="2006_iannnnnBKK" pitchFamily="2" charset="0"/>
                <a:cs typeface="+mj-cs"/>
              </a:rPr>
              <a:t>	</a:t>
            </a:r>
            <a:endParaRPr lang="th-TH" sz="48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สนใจนิทานและเรื่องราวต่างๆ 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ร้องเพลง ท่องคำกลอน คำคล้องจองง่ายๆ และแสดงท่าทางเลียนแบบได้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รู้จักใช้คำถาม </a:t>
            </a:r>
            <a:r>
              <a:rPr lang="en-US" sz="4000" b="1" dirty="0" smtClean="0">
                <a:latin typeface="2006_iannnnnBKK" pitchFamily="2" charset="0"/>
                <a:cs typeface="+mj-cs"/>
              </a:rPr>
              <a:t></a:t>
            </a:r>
            <a:r>
              <a:rPr lang="th-TH" sz="4000" b="1" dirty="0" smtClean="0">
                <a:latin typeface="2006_iannnnnBKK" pitchFamily="2" charset="0"/>
                <a:cs typeface="+mj-cs"/>
              </a:rPr>
              <a:t>อะไร</a:t>
            </a:r>
            <a:r>
              <a:rPr lang="en-US" sz="4000" b="1" dirty="0" smtClean="0">
                <a:latin typeface="2006_iannnnnBKK" pitchFamily="2" charset="0"/>
                <a:cs typeface="+mj-cs"/>
              </a:rPr>
              <a:t></a:t>
            </a: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สร้างผลงานตามความคิดของตนเองอย่างง่ายๆ 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อยากรู้อยากเห็นทุกอย่างรอบตัว</a:t>
            </a:r>
            <a:endParaRPr lang="en-US" sz="4000" b="1" dirty="0" smtClean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 ๔ 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ปี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กระโดด</a:t>
            </a:r>
            <a:r>
              <a:rPr lang="th-TH" sz="4000" b="1" dirty="0">
                <a:latin typeface="2006_iannnnnBKK" pitchFamily="2" charset="0"/>
                <a:cs typeface="+mj-cs"/>
              </a:rPr>
              <a:t>ขาเดียวอยู่กับที่ได้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รับ</a:t>
            </a:r>
            <a:r>
              <a:rPr lang="th-TH" sz="4000" b="1" dirty="0">
                <a:latin typeface="2006_iannnnnBKK" pitchFamily="2" charset="0"/>
                <a:cs typeface="+mj-cs"/>
              </a:rPr>
              <a:t>ลูกบอลได้ด้วยมือทั้งสอง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เดิน</a:t>
            </a:r>
            <a:r>
              <a:rPr lang="th-TH" sz="4000" b="1" dirty="0">
                <a:latin typeface="2006_iannnnnBKK" pitchFamily="2" charset="0"/>
                <a:cs typeface="+mj-cs"/>
              </a:rPr>
              <a:t>ขึ้น ลงบันไดสลับเท้าได้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เขียน</a:t>
            </a:r>
            <a:r>
              <a:rPr lang="th-TH" sz="4000" b="1" dirty="0">
                <a:latin typeface="2006_iannnnnBKK" pitchFamily="2" charset="0"/>
                <a:cs typeface="+mj-cs"/>
              </a:rPr>
              <a:t>รูปสี่เหลี่ยมตามแบบได้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ตัด</a:t>
            </a:r>
            <a:r>
              <a:rPr lang="th-TH" sz="4000" b="1" dirty="0">
                <a:latin typeface="2006_iannnnnBKK" pitchFamily="2" charset="0"/>
                <a:cs typeface="+mj-cs"/>
              </a:rPr>
              <a:t>กระดาษเป็นเส้นตรงได้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000" b="1" dirty="0" smtClean="0">
                <a:latin typeface="2006_iannnnnBKK" pitchFamily="2" charset="0"/>
                <a:cs typeface="+mj-cs"/>
              </a:rPr>
              <a:t>กระฉับกระเฉง</a:t>
            </a:r>
            <a:r>
              <a:rPr lang="th-TH" sz="4000" b="1" dirty="0">
                <a:latin typeface="2006_iannnnnBKK" pitchFamily="2" charset="0"/>
                <a:cs typeface="+mj-cs"/>
              </a:rPr>
              <a:t>ไม่ชอบอยู่เฉย</a:t>
            </a:r>
            <a:endParaRPr lang="en-US" sz="40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484784"/>
            <a:ext cx="8686800" cy="4983179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แสดงออก</a:t>
            </a:r>
            <a:r>
              <a:rPr lang="th-TH" sz="4800" b="1" dirty="0">
                <a:latin typeface="2006_iannnnnBKK" pitchFamily="2" charset="0"/>
                <a:cs typeface="+mj-cs"/>
              </a:rPr>
              <a:t>ทางอารมณ์ได้เหมาะสมกับบางสถานการณ์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4800" b="1" dirty="0">
                <a:latin typeface="2006_iannnnnBKK" pitchFamily="2" charset="0"/>
                <a:cs typeface="+mj-cs"/>
              </a:rPr>
              <a:t>รู้จักชื่นชมความสามารถ และผลงานของตนเองและผู้อื่น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ชอบ</a:t>
            </a:r>
            <a:r>
              <a:rPr lang="th-TH" sz="4800" b="1" dirty="0">
                <a:latin typeface="2006_iannnnnBKK" pitchFamily="2" charset="0"/>
                <a:cs typeface="+mj-cs"/>
              </a:rPr>
              <a:t>ท้าทายผู้ใหญ่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ต้องการ</a:t>
            </a:r>
            <a:r>
              <a:rPr lang="th-TH" sz="4800" b="1" dirty="0">
                <a:latin typeface="2006_iannnnnBKK" pitchFamily="2" charset="0"/>
                <a:cs typeface="+mj-cs"/>
              </a:rPr>
              <a:t>ให้มีคนฟัง คนสนใจ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พัฒนาการด้านสังคม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42910" y="1214422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แต่งตัว</a:t>
            </a:r>
            <a:r>
              <a:rPr lang="th-TH" sz="4400" b="1" dirty="0">
                <a:latin typeface="2006_iannnnnBKK" pitchFamily="2" charset="0"/>
                <a:cs typeface="+mj-cs"/>
              </a:rPr>
              <a:t>ได้ด้วยตนเอง ไปห้องส้วมได้เอง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เล่น</a:t>
            </a:r>
            <a:r>
              <a:rPr lang="th-TH" sz="4400" b="1" dirty="0">
                <a:latin typeface="2006_iannnnnBKK" pitchFamily="2" charset="0"/>
                <a:cs typeface="+mj-cs"/>
              </a:rPr>
              <a:t>ร่วมกับคนอื่นได้ 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รอ</a:t>
            </a:r>
            <a:r>
              <a:rPr lang="th-TH" sz="4400" b="1" dirty="0">
                <a:latin typeface="2006_iannnnnBKK" pitchFamily="2" charset="0"/>
                <a:cs typeface="+mj-cs"/>
              </a:rPr>
              <a:t>คอยตามลำดับก่อน</a:t>
            </a:r>
            <a:r>
              <a:rPr lang="en-US" sz="4400" b="1" dirty="0">
                <a:latin typeface="2006_iannnnnBKK" pitchFamily="2" charset="0"/>
                <a:cs typeface="+mj-cs"/>
              </a:rPr>
              <a:t>-</a:t>
            </a:r>
            <a:r>
              <a:rPr lang="th-TH" sz="4400" b="1" dirty="0">
                <a:latin typeface="2006_iannnnnBKK" pitchFamily="2" charset="0"/>
                <a:cs typeface="+mj-cs"/>
              </a:rPr>
              <a:t>หลัง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แบ่ง</a:t>
            </a:r>
            <a:r>
              <a:rPr lang="th-TH" sz="4400" b="1" dirty="0">
                <a:latin typeface="2006_iannnnnBKK" pitchFamily="2" charset="0"/>
                <a:cs typeface="+mj-cs"/>
              </a:rPr>
              <a:t>ของให้คนอื่น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เก็บ</a:t>
            </a:r>
            <a:r>
              <a:rPr lang="th-TH" sz="4400" b="1" dirty="0">
                <a:latin typeface="2006_iannnnnBKK" pitchFamily="2" charset="0"/>
                <a:cs typeface="+mj-cs"/>
              </a:rPr>
              <a:t>ของเล่นเข้าที่ได้</a:t>
            </a:r>
            <a:endParaRPr lang="en-US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71472" y="1214422"/>
            <a:ext cx="8229600" cy="4525963"/>
          </a:xfrm>
        </p:spPr>
        <p:txBody>
          <a:bodyPr>
            <a:noAutofit/>
          </a:bodyPr>
          <a:lstStyle/>
          <a:p>
            <a:r>
              <a:rPr lang="th-TH" sz="4400" b="1" dirty="0" smtClean="0">
                <a:latin typeface="2006_iannnnnBKK" pitchFamily="2" charset="0"/>
                <a:cs typeface="+mj-cs"/>
              </a:rPr>
              <a:t>จำแนก</a:t>
            </a:r>
            <a:r>
              <a:rPr lang="th-TH" sz="4400" b="1" dirty="0">
                <a:latin typeface="2006_iannnnnBKK" pitchFamily="2" charset="0"/>
                <a:cs typeface="+mj-cs"/>
              </a:rPr>
              <a:t>สิ่งต่างๆ ด้วยประสาทสัมผัสทั้ง ๕ 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r>
              <a:rPr lang="th-TH" sz="4400" b="1" dirty="0" smtClean="0">
                <a:latin typeface="2006_iannnnnBKK" pitchFamily="2" charset="0"/>
                <a:cs typeface="+mj-cs"/>
              </a:rPr>
              <a:t>บอก</a:t>
            </a:r>
            <a:r>
              <a:rPr lang="th-TH" sz="4400" b="1" dirty="0">
                <a:latin typeface="2006_iannnnnBKK" pitchFamily="2" charset="0"/>
                <a:cs typeface="+mj-cs"/>
              </a:rPr>
              <a:t>ชื่อและนามสกุลของตนเองได้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r>
              <a:rPr lang="th-TH" sz="4400" b="1" dirty="0" smtClean="0">
                <a:latin typeface="2006_iannnnnBKK" pitchFamily="2" charset="0"/>
                <a:cs typeface="+mj-cs"/>
              </a:rPr>
              <a:t>พยายาม</a:t>
            </a:r>
            <a:r>
              <a:rPr lang="th-TH" sz="4400" b="1" dirty="0">
                <a:latin typeface="2006_iannnnnBKK" pitchFamily="2" charset="0"/>
                <a:cs typeface="+mj-cs"/>
              </a:rPr>
              <a:t>แก้ปัญหาด้วยตนเองหลังจากได้รับคำชี้แนะ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r>
              <a:rPr lang="th-TH" sz="4400" b="1" dirty="0" smtClean="0">
                <a:latin typeface="2006_iannnnnBKK" pitchFamily="2" charset="0"/>
                <a:cs typeface="+mj-cs"/>
              </a:rPr>
              <a:t>สนทนา</a:t>
            </a:r>
            <a:r>
              <a:rPr lang="th-TH" sz="4400" b="1" dirty="0">
                <a:latin typeface="2006_iannnnnBKK" pitchFamily="2" charset="0"/>
                <a:cs typeface="+mj-cs"/>
              </a:rPr>
              <a:t>โต้ตอบ </a:t>
            </a:r>
            <a:r>
              <a:rPr lang="en-US" sz="4400" b="1" dirty="0">
                <a:latin typeface="2006_iannnnnBKK" pitchFamily="2" charset="0"/>
                <a:cs typeface="+mj-cs"/>
              </a:rPr>
              <a:t>/ </a:t>
            </a:r>
            <a:r>
              <a:rPr lang="th-TH" sz="4400" b="1" dirty="0">
                <a:latin typeface="2006_iannnnnBKK" pitchFamily="2" charset="0"/>
                <a:cs typeface="+mj-cs"/>
              </a:rPr>
              <a:t>เล่าเรื่องเป็นประโยคอย่างต่อเนื่อง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r>
              <a:rPr lang="th-TH" sz="4400" b="1" dirty="0" smtClean="0">
                <a:latin typeface="2006_iannnnnBKK" pitchFamily="2" charset="0"/>
                <a:cs typeface="+mj-cs"/>
              </a:rPr>
              <a:t>สร้าง</a:t>
            </a:r>
            <a:r>
              <a:rPr lang="th-TH" sz="4400" b="1" dirty="0">
                <a:latin typeface="2006_iannnnnBKK" pitchFamily="2" charset="0"/>
                <a:cs typeface="+mj-cs"/>
              </a:rPr>
              <a:t>ผลงานตามความคิดของตนเอง โดยมีรายละเอียดเพิ่มขึ้น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r>
              <a:rPr lang="th-TH" sz="4400" b="1" dirty="0" smtClean="0">
                <a:latin typeface="2006_iannnnnBKK" pitchFamily="2" charset="0"/>
                <a:cs typeface="+mj-cs"/>
              </a:rPr>
              <a:t>รู้จัก</a:t>
            </a:r>
            <a:r>
              <a:rPr lang="th-TH" sz="4400" b="1" dirty="0">
                <a:latin typeface="2006_iannnnnBKK" pitchFamily="2" charset="0"/>
                <a:cs typeface="+mj-cs"/>
              </a:rPr>
              <a:t>ใช้คำถาม </a:t>
            </a:r>
            <a:r>
              <a:rPr lang="en-US" sz="4400" b="1" dirty="0">
                <a:latin typeface="2006_iannnnnBKK" pitchFamily="2" charset="0"/>
                <a:cs typeface="+mj-cs"/>
              </a:rPr>
              <a:t></a:t>
            </a:r>
            <a:r>
              <a:rPr lang="th-TH" sz="4400" b="1" dirty="0">
                <a:latin typeface="2006_iannnnnBKK" pitchFamily="2" charset="0"/>
                <a:cs typeface="+mj-cs"/>
              </a:rPr>
              <a:t>ทำไม</a:t>
            </a:r>
            <a:r>
              <a:rPr lang="en-US" sz="4400" b="1" dirty="0">
                <a:latin typeface="2006_iannnnnBKK" pitchFamily="2" charset="0"/>
                <a:cs typeface="+mj-cs"/>
              </a:rPr>
              <a:t></a:t>
            </a:r>
          </a:p>
          <a:p>
            <a:endParaRPr lang="th-TH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พัฒนาการของเด็กวัย๕ 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ปี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4800" b="1" dirty="0"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กระโดด</a:t>
            </a:r>
            <a:r>
              <a:rPr lang="th-TH" sz="4800" b="1" dirty="0">
                <a:latin typeface="2006_iannnnnBKK" pitchFamily="2" charset="0"/>
                <a:cs typeface="+mj-cs"/>
              </a:rPr>
              <a:t>ขาเดียวไปข้างหน้าอย่างต่อเนื่องได้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รับ</a:t>
            </a:r>
            <a:r>
              <a:rPr lang="th-TH" sz="4800" b="1" dirty="0">
                <a:latin typeface="2006_iannnnnBKK" pitchFamily="2" charset="0"/>
                <a:cs typeface="+mj-cs"/>
              </a:rPr>
              <a:t>ลูกบอลที่กระดอนขึ้นจากพื้นได้ด้วยมือทั้งสอง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เดิน</a:t>
            </a:r>
            <a:r>
              <a:rPr lang="th-TH" sz="4800" b="1" dirty="0">
                <a:latin typeface="2006_iannnnnBKK" pitchFamily="2" charset="0"/>
                <a:cs typeface="+mj-cs"/>
              </a:rPr>
              <a:t>ขึ้น ลงบันไดสลับเท้าได้อย่างคล่องแคล่ว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0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857232"/>
            <a:ext cx="8858280" cy="5268931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เขียนรูปสามเหลี่ยมตามแบบได้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ตัดกระดาษตามแนวเส้นโค้งที่กำหนด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ใช้กล้ามเนื้อเล็กได้ดี เช่น ติดกระดุม ผูกเชือกรองเท้า ฯลฯ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ยืดตัว คล่องแคล่ว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>
                <a:latin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</a:rPr>
            </a:b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หยุด</a:t>
            </a:r>
            <a:r>
              <a:rPr lang="th-TH" sz="4800" b="1" dirty="0">
                <a:latin typeface="2006_iannnnnBKK" pitchFamily="2" charset="0"/>
                <a:cs typeface="+mj-cs"/>
              </a:rPr>
              <a:t>ฟังหันหาเสียง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ทำ</a:t>
            </a:r>
            <a:r>
              <a:rPr lang="th-TH" sz="4800" b="1" dirty="0">
                <a:latin typeface="2006_iannnnnBKK" pitchFamily="2" charset="0"/>
                <a:cs typeface="+mj-cs"/>
              </a:rPr>
              <a:t>เสียงอ้อแอ้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4800" b="1" dirty="0">
                <a:latin typeface="2006_iannnnnBKK" pitchFamily="2" charset="0"/>
                <a:cs typeface="+mj-cs"/>
              </a:rPr>
              <a:t>	</a:t>
            </a:r>
            <a:r>
              <a:rPr lang="th-TH" sz="4800" b="1" dirty="0" smtClean="0">
                <a:latin typeface="2006_iannnnnBKK" pitchFamily="2" charset="0"/>
                <a:cs typeface="+mj-cs"/>
              </a:rPr>
              <a:t>ใช้</a:t>
            </a:r>
            <a:r>
              <a:rPr lang="th-TH" sz="4800" b="1" dirty="0">
                <a:latin typeface="2006_iannnnnBKK" pitchFamily="2" charset="0"/>
                <a:cs typeface="+mj-cs"/>
              </a:rPr>
              <a:t>เสียงร้องที่ต่างกันเมื่อหิวหรือเจ็บ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4800" b="1" dirty="0">
                <a:latin typeface="2006_iannnnnBKK" pitchFamily="2" charset="0"/>
                <a:cs typeface="+mj-cs"/>
              </a:rPr>
              <a:t>	</a:t>
            </a:r>
            <a:r>
              <a:rPr lang="th-TH" sz="4800" b="1" dirty="0" smtClean="0">
                <a:latin typeface="2006_iannnnnBKK" pitchFamily="2" charset="0"/>
                <a:cs typeface="+mj-cs"/>
              </a:rPr>
              <a:t>สนใจ</a:t>
            </a:r>
            <a:r>
              <a:rPr lang="th-TH" sz="4800" b="1" dirty="0">
                <a:latin typeface="2006_iannnnnBKK" pitchFamily="2" charset="0"/>
                <a:cs typeface="+mj-cs"/>
              </a:rPr>
              <a:t>มองใบหน้าคนมากกว่าสิ่งของ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 smtClean="0"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แสดง</a:t>
            </a:r>
            <a:r>
              <a:rPr lang="th-TH" sz="4400" b="1" dirty="0">
                <a:latin typeface="2006_iannnnnBKK" pitchFamily="2" charset="0"/>
                <a:cs typeface="+mj-cs"/>
              </a:rPr>
              <a:t>อารมณ์ได้สอดคล้องกับสถานการณ์อย่างเหมาะสม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ชื่น</a:t>
            </a:r>
            <a:r>
              <a:rPr lang="th-TH" sz="4400" b="1" dirty="0">
                <a:latin typeface="2006_iannnnnBKK" pitchFamily="2" charset="0"/>
                <a:cs typeface="+mj-cs"/>
              </a:rPr>
              <a:t>ชมความสามารถและผลงานของตนเองและผู้อื่น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ยึด</a:t>
            </a:r>
            <a:r>
              <a:rPr lang="th-TH" sz="4400" b="1" dirty="0">
                <a:latin typeface="2006_iannnnnBKK" pitchFamily="2" charset="0"/>
                <a:cs typeface="+mj-cs"/>
              </a:rPr>
              <a:t>ตนเองเป็นศูนย์กลางน้อยลง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พัฒนาการด้านสังคม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ปฏิบัติ</a:t>
            </a:r>
            <a:r>
              <a:rPr lang="th-TH" sz="4400" b="1" dirty="0">
                <a:latin typeface="2006_iannnnnBKK" pitchFamily="2" charset="0"/>
                <a:cs typeface="+mj-cs"/>
              </a:rPr>
              <a:t>กิจวัตรประจำวันได้ด้วยตนเอง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เล่น</a:t>
            </a:r>
            <a:r>
              <a:rPr lang="th-TH" sz="4400" b="1" dirty="0">
                <a:latin typeface="2006_iannnnnBKK" pitchFamily="2" charset="0"/>
                <a:cs typeface="+mj-cs"/>
              </a:rPr>
              <a:t>หรือทำงานโดยมีจุดมุ่งหมายร่วมกับผู้อื่นได้ 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	พบ</a:t>
            </a:r>
            <a:r>
              <a:rPr lang="th-TH" sz="4400" b="1" dirty="0">
                <a:latin typeface="2006_iannnnnBKK" pitchFamily="2" charset="0"/>
                <a:cs typeface="+mj-cs"/>
              </a:rPr>
              <a:t>ผู้ใหญ่ รู้จักไหว้ ทำความเคารพ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รู้จัก</a:t>
            </a:r>
            <a:r>
              <a:rPr lang="th-TH" sz="4400" b="1" dirty="0">
                <a:latin typeface="2006_iannnnnBKK" pitchFamily="2" charset="0"/>
                <a:cs typeface="+mj-cs"/>
              </a:rPr>
              <a:t>ขอบคุณ เมื่อรับของจากผู้ใหญ่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รับผิดชอบ</a:t>
            </a:r>
            <a:r>
              <a:rPr lang="th-TH" sz="4400" b="1" dirty="0">
                <a:latin typeface="2006_iannnnnBKK" pitchFamily="2" charset="0"/>
                <a:cs typeface="+mj-cs"/>
              </a:rPr>
              <a:t>งานที่ได้รับมอบหมาย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642918"/>
            <a:ext cx="8929718" cy="548324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h-TH" sz="5800" b="1" dirty="0">
                <a:latin typeface="2006_iannnnnBKK" pitchFamily="2" charset="0"/>
                <a:cs typeface="+mj-cs"/>
              </a:rPr>
              <a:t>พัฒนาการด้านสติปัญญา</a:t>
            </a:r>
            <a:endParaRPr lang="en-US" sz="58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บอก</a:t>
            </a:r>
            <a:r>
              <a:rPr lang="th-TH" sz="4400" b="1" dirty="0">
                <a:latin typeface="2006_iannnnnBKK" pitchFamily="2" charset="0"/>
                <a:cs typeface="+mj-cs"/>
              </a:rPr>
              <a:t>ความแตกต่างของกลิ่น สี เสียง รส รูปร่าง จำแนก และ จัดหมวดหมู่สิ่งของได้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บอก</a:t>
            </a:r>
            <a:r>
              <a:rPr lang="th-TH" sz="4400" b="1" dirty="0">
                <a:latin typeface="2006_iannnnnBKK" pitchFamily="2" charset="0"/>
                <a:cs typeface="+mj-cs"/>
              </a:rPr>
              <a:t>ชื่อ นามสกุล และอายุของตนเองได้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พยายามหาวิธีแก้ปัญหาด้วยตนเอง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สนทนา</a:t>
            </a:r>
            <a:r>
              <a:rPr lang="th-TH" sz="4400" b="1" dirty="0">
                <a:latin typeface="2006_iannnnnBKK" pitchFamily="2" charset="0"/>
                <a:cs typeface="+mj-cs"/>
              </a:rPr>
              <a:t>โต้ตอบ </a:t>
            </a:r>
            <a:r>
              <a:rPr lang="en-US" sz="4400" b="1" dirty="0">
                <a:latin typeface="2006_iannnnnBKK" pitchFamily="2" charset="0"/>
                <a:cs typeface="+mj-cs"/>
              </a:rPr>
              <a:t>/ </a:t>
            </a:r>
            <a:r>
              <a:rPr lang="th-TH" sz="4400" b="1" dirty="0">
                <a:latin typeface="2006_iannnnnBKK" pitchFamily="2" charset="0"/>
                <a:cs typeface="+mj-cs"/>
              </a:rPr>
              <a:t>เล่าเป็นเรื่องราว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ได้</a:t>
            </a:r>
            <a:endParaRPr lang="en-US" sz="44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71480"/>
            <a:ext cx="8686800" cy="5554683"/>
          </a:xfrm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สร้างผลงานตามความคิดของตนเอง โดยมีรายละเอียดเพิ่มขึ้นและแปลกใหม่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รู้จักใช้คำถาม </a:t>
            </a:r>
            <a:r>
              <a:rPr lang="en-US" sz="4400" b="1" dirty="0" smtClean="0">
                <a:latin typeface="2006_iannnnnBKK" pitchFamily="2" charset="0"/>
                <a:cs typeface="+mj-cs"/>
              </a:rPr>
              <a:t>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ทำไม</a:t>
            </a:r>
            <a:r>
              <a:rPr lang="en-US" sz="4400" b="1" dirty="0" smtClean="0">
                <a:latin typeface="2006_iannnnnBKK" pitchFamily="2" charset="0"/>
                <a:cs typeface="+mj-cs"/>
              </a:rPr>
              <a:t> 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อย่างไร</a:t>
            </a:r>
            <a:r>
              <a:rPr lang="en-US" sz="4400" b="1" dirty="0" smtClean="0">
                <a:latin typeface="2006_iannnnnBKK" pitchFamily="2" charset="0"/>
                <a:cs typeface="+mj-cs"/>
              </a:rPr>
              <a:t></a:t>
            </a: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เริ่มเข้าใจสิ่งที่เป็นนามธรรม</a:t>
            </a:r>
            <a:endParaRPr lang="en-US" sz="4400" b="1" dirty="0" smtClean="0">
              <a:latin typeface="2006_iannnnnBKK" pitchFamily="2" charset="0"/>
              <a:cs typeface="+mj-cs"/>
            </a:endParaRPr>
          </a:p>
          <a:p>
            <a:pPr lvl="2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นับปากเปล่าได้ถึง ๒๐</a:t>
            </a:r>
          </a:p>
          <a:p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47860" cy="1023494"/>
          </a:xfrm>
        </p:spPr>
        <p:txBody>
          <a:bodyPr>
            <a:noAutofit/>
          </a:bodyPr>
          <a:lstStyle/>
          <a:p>
            <a:r>
              <a:rPr lang="th-TH" sz="6000" b="1" dirty="0" smtClean="0">
                <a:latin typeface="2006_iannnnnBKK" pitchFamily="2" charset="0"/>
              </a:rPr>
              <a:t>พัฒนาการของเด็กวัย๒ </a:t>
            </a:r>
            <a:r>
              <a:rPr lang="en-US" sz="6000" b="1" dirty="0">
                <a:latin typeface="2006_iannnnnBKK" pitchFamily="2" charset="0"/>
              </a:rPr>
              <a:t>- </a:t>
            </a:r>
            <a:r>
              <a:rPr lang="th-TH" sz="6000" b="1" dirty="0">
                <a:latin typeface="2006_iannnnnBKK" pitchFamily="2" charset="0"/>
              </a:rPr>
              <a:t>๔ เดือน</a:t>
            </a:r>
            <a:r>
              <a:rPr lang="en-US" sz="6000" b="1" dirty="0">
                <a:latin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</a:rPr>
            </a:br>
            <a:endParaRPr lang="th-TH" sz="6000" b="1" dirty="0">
              <a:latin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+mj-cs"/>
              </a:rPr>
              <a:t>พัฒนาการด้านร่างกาย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>
                <a:latin typeface="2006_iannnnnBKK" pitchFamily="2" charset="0"/>
                <a:cs typeface="+mj-cs"/>
              </a:rPr>
              <a:t>ชันคอในท่าคว่ำได้ 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เหยียด</a:t>
            </a:r>
            <a:r>
              <a:rPr lang="th-TH" sz="4400" b="1" dirty="0">
                <a:latin typeface="2006_iannnnnBKK" pitchFamily="2" charset="0"/>
                <a:cs typeface="+mj-cs"/>
              </a:rPr>
              <a:t>ขายันพื้นได้เมื่อจับยืน 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เริ่ม</a:t>
            </a:r>
            <a:r>
              <a:rPr lang="th-TH" sz="4400" b="1" dirty="0">
                <a:latin typeface="2006_iannnnnBKK" pitchFamily="2" charset="0"/>
                <a:cs typeface="+mj-cs"/>
              </a:rPr>
              <a:t>คว้าจับสิ่งของ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มอง</a:t>
            </a:r>
            <a:r>
              <a:rPr lang="th-TH" sz="4400" b="1" dirty="0">
                <a:latin typeface="2006_iannnnnBKK" pitchFamily="2" charset="0"/>
                <a:cs typeface="+mj-cs"/>
              </a:rPr>
              <a:t>ตามสิ่งที่เคลื่อนไหวซ้าย</a:t>
            </a:r>
            <a:r>
              <a:rPr lang="en-US" sz="4400" b="1" dirty="0">
                <a:latin typeface="2006_iannnnnBKK" pitchFamily="2" charset="0"/>
                <a:cs typeface="+mj-cs"/>
              </a:rPr>
              <a:t>/</a:t>
            </a:r>
            <a:r>
              <a:rPr lang="th-TH" sz="4400" b="1" dirty="0">
                <a:latin typeface="2006_iannnnnBKK" pitchFamily="2" charset="0"/>
                <a:cs typeface="+mj-cs"/>
              </a:rPr>
              <a:t>ขวา บน</a:t>
            </a:r>
            <a:r>
              <a:rPr lang="en-US" sz="4400" b="1" dirty="0">
                <a:latin typeface="2006_iannnnnBKK" pitchFamily="2" charset="0"/>
                <a:cs typeface="+mj-cs"/>
              </a:rPr>
              <a:t>/</a:t>
            </a:r>
            <a:r>
              <a:rPr lang="th-TH" sz="4400" b="1" dirty="0">
                <a:latin typeface="2006_iannnnnBKK" pitchFamily="2" charset="0"/>
                <a:cs typeface="+mj-cs"/>
              </a:rPr>
              <a:t>ล่าง 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>
              <a:latin typeface="2006_iannnnnBKK" pitchFamily="2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h-TH" sz="6000" b="1" dirty="0">
                <a:latin typeface="2006_iannnnnBKK" pitchFamily="2" charset="0"/>
              </a:rPr>
              <a:t>พัฒนาการด้านอารมณ์และจิตใจ</a:t>
            </a:r>
            <a:r>
              <a:rPr lang="en-US" sz="6000" b="1" dirty="0"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800" b="1" dirty="0" smtClean="0">
                <a:latin typeface="2006_iannnnnBKK" pitchFamily="2" charset="0"/>
                <a:cs typeface="+mj-cs"/>
              </a:rPr>
              <a:t>ยิ้ม</a:t>
            </a:r>
            <a:r>
              <a:rPr lang="th-TH" sz="4800" b="1" dirty="0">
                <a:latin typeface="2006_iannnnnBKK" pitchFamily="2" charset="0"/>
                <a:cs typeface="+mj-cs"/>
              </a:rPr>
              <a:t>ง่าย หัวเราะเสียงดังเมื่อพอใจ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800" b="1" dirty="0" smtClean="0">
                <a:latin typeface="2006_iannnnnBKK" pitchFamily="2" charset="0"/>
                <a:cs typeface="+mj-cs"/>
              </a:rPr>
              <a:t> แสดง</a:t>
            </a:r>
            <a:r>
              <a:rPr lang="th-TH" sz="4800" b="1" dirty="0">
                <a:latin typeface="2006_iannnnnBKK" pitchFamily="2" charset="0"/>
                <a:cs typeface="+mj-cs"/>
              </a:rPr>
              <a:t>อารมณ์ ความรู้สึกทางสีหน้า</a:t>
            </a:r>
            <a:endParaRPr lang="en-US" sz="48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</a:rPr>
              <a:t>พัฒนาการด้านสังคม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ร้องไห้</a:t>
            </a:r>
            <a:r>
              <a:rPr lang="th-TH" sz="4400" b="1" dirty="0">
                <a:latin typeface="2006_iannnnnBKK" pitchFamily="2" charset="0"/>
                <a:cs typeface="+mj-cs"/>
              </a:rPr>
              <a:t>เพื่อบอกความต้องการ เงียบเสียงเมื่อเห็นหน้าคน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ส่ง</a:t>
            </a:r>
            <a:r>
              <a:rPr lang="th-TH" sz="4400" b="1" dirty="0">
                <a:latin typeface="2006_iannnnnBKK" pitchFamily="2" charset="0"/>
                <a:cs typeface="+mj-cs"/>
              </a:rPr>
              <a:t>เสียงโต้ตอบเสียงพูดและรอยยิ้มของแม่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สนใจ</a:t>
            </a:r>
            <a:r>
              <a:rPr lang="th-TH" sz="4400" b="1" dirty="0">
                <a:latin typeface="2006_iannnnnBKK" pitchFamily="2" charset="0"/>
                <a:cs typeface="+mj-cs"/>
              </a:rPr>
              <a:t>มองและยิ้มให้กับตนเองในกระจก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8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Autofit/>
          </a:bodyPr>
          <a:lstStyle/>
          <a:p>
            <a:r>
              <a:rPr lang="th-TH" sz="6000" b="1" dirty="0">
                <a:latin typeface="2006_iannnnnBKK" pitchFamily="2" charset="0"/>
              </a:rPr>
              <a:t>พัฒนาการด้านสติปัญญา</a:t>
            </a:r>
            <a:r>
              <a:rPr lang="en-US" sz="6000" b="1" dirty="0">
                <a:latin typeface="2006_iannnnnBKK" pitchFamily="2" charset="0"/>
                <a:cs typeface="2006_iannnnnBKK" pitchFamily="2" charset="0"/>
              </a:rPr>
              <a:t/>
            </a:r>
            <a:br>
              <a:rPr lang="en-US" sz="6000" b="1" dirty="0">
                <a:latin typeface="2006_iannnnnBKK" pitchFamily="2" charset="0"/>
                <a:cs typeface="2006_iannnnnBKK" pitchFamily="2" charset="0"/>
              </a:rPr>
            </a:br>
            <a:endParaRPr lang="th-TH" sz="6000" b="1" dirty="0">
              <a:latin typeface="2006_iannnnnBKK" pitchFamily="2" charset="0"/>
              <a:cs typeface="2006_iannnnnBKK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2006_iannnnnBKK" pitchFamily="2" charset="0"/>
              </a:rPr>
              <a:t> </a:t>
            </a:r>
            <a:r>
              <a:rPr lang="th-TH" sz="4400" b="1" dirty="0" smtClean="0">
                <a:latin typeface="2006_iannnnnBKK" pitchFamily="2" charset="0"/>
                <a:cs typeface="+mj-cs"/>
              </a:rPr>
              <a:t>จำ</a:t>
            </a:r>
            <a:r>
              <a:rPr lang="th-TH" sz="4400" b="1" dirty="0">
                <a:latin typeface="2006_iannnnnBKK" pitchFamily="2" charset="0"/>
                <a:cs typeface="+mj-cs"/>
              </a:rPr>
              <a:t>หน้าแม่และคนในครอบครัวได้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ส่ง</a:t>
            </a:r>
            <a:r>
              <a:rPr lang="th-TH" sz="4400" b="1" dirty="0">
                <a:latin typeface="2006_iannnnnBKK" pitchFamily="2" charset="0"/>
                <a:cs typeface="+mj-cs"/>
              </a:rPr>
              <a:t>เสียงอ้อแอ้ พยายามทำเสียงต่างๆ ในคอ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หยุด</a:t>
            </a:r>
            <a:r>
              <a:rPr lang="th-TH" sz="4400" b="1" dirty="0">
                <a:latin typeface="2006_iannnnnBKK" pitchFamily="2" charset="0"/>
                <a:cs typeface="+mj-cs"/>
              </a:rPr>
              <a:t>ฟังเสียง หันตามเสียงเคาะ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 lvl="1">
              <a:buFont typeface="Wingdings" pitchFamily="2" charset="2"/>
              <a:buChar char="§"/>
            </a:pPr>
            <a:r>
              <a:rPr lang="th-TH" sz="4400" b="1" dirty="0" smtClean="0">
                <a:latin typeface="2006_iannnnnBKK" pitchFamily="2" charset="0"/>
                <a:cs typeface="+mj-cs"/>
              </a:rPr>
              <a:t> สนใจ</a:t>
            </a:r>
            <a:r>
              <a:rPr lang="th-TH" sz="4400" b="1" dirty="0">
                <a:latin typeface="2006_iannnnnBKK" pitchFamily="2" charset="0"/>
                <a:cs typeface="+mj-cs"/>
              </a:rPr>
              <a:t>จ้องมองสิ่งที่เคลื่อนไหวหรือมีเสียง</a:t>
            </a:r>
            <a:endParaRPr lang="en-US" sz="4400" b="1" dirty="0">
              <a:latin typeface="2006_iannnnnBKK" pitchFamily="2" charset="0"/>
              <a:cs typeface="+mj-cs"/>
            </a:endParaRPr>
          </a:p>
          <a:p>
            <a:pPr>
              <a:buFont typeface="Wingdings" pitchFamily="2" charset="2"/>
              <a:buChar char="§"/>
            </a:pPr>
            <a:endParaRPr lang="th-TH" sz="4400" b="1" dirty="0">
              <a:latin typeface="2006_iannnnnBKK" pitchFamily="2" charset="0"/>
              <a:cs typeface="2006_iannnnnBK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รวมกลุ่ม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282</TotalTime>
  <Words>1815</Words>
  <Application>Microsoft Office PowerPoint</Application>
  <PresentationFormat>นำเสนอทางหน้าจอ (4:3)</PresentationFormat>
  <Paragraphs>279</Paragraphs>
  <Slides>53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53</vt:i4>
      </vt:variant>
    </vt:vector>
  </HeadingPairs>
  <TitlesOfParts>
    <vt:vector size="54" baseType="lpstr">
      <vt:lpstr>ชุดรูปแบบของ Office</vt:lpstr>
      <vt:lpstr>พัฒนาการเด็กปฐมวัย</vt:lpstr>
      <vt:lpstr>พัฒนาการของเด็กวัยแรกเกิด - ๒ เดือน</vt:lpstr>
      <vt:lpstr>พัฒนาการด้านอารมณ์และจิตใจ </vt:lpstr>
      <vt:lpstr>พัฒนาการด้านสังคม </vt:lpstr>
      <vt:lpstr>พัฒนาการด้านสติปัญญา </vt:lpstr>
      <vt:lpstr>พัฒนาการของเด็กวัย๒ - ๔ เดือน </vt:lpstr>
      <vt:lpstr>พัฒนาการด้านอารมณ์และจิตใจ </vt:lpstr>
      <vt:lpstr>พัฒนาการด้านสังคม </vt:lpstr>
      <vt:lpstr>พัฒนาการด้านสติปัญญา </vt:lpstr>
      <vt:lpstr>พัฒนาการของเด็กวัย๔ - ๖ เดือน</vt:lpstr>
      <vt:lpstr>พัฒนาการด้านอารมณ์และจิตใจ </vt:lpstr>
      <vt:lpstr>พัฒนาการด้านสังคม </vt:lpstr>
      <vt:lpstr>พัฒนาการด้านสติปัญญา </vt:lpstr>
      <vt:lpstr>พัฒนาการของเด็กวัย ๖ - ๘ เดือน</vt:lpstr>
      <vt:lpstr>ภาพนิ่ง 15</vt:lpstr>
      <vt:lpstr>ภาพนิ่ง 16</vt:lpstr>
      <vt:lpstr>ภาพนิ่ง 17</vt:lpstr>
      <vt:lpstr>พัฒนาการด้านสติปัญญา </vt:lpstr>
      <vt:lpstr>พัฒนาการของเด็กวัย๘ - ๑๒ เดือน</vt:lpstr>
      <vt:lpstr>ภาพนิ่ง 20</vt:lpstr>
      <vt:lpstr>พัฒนาการด้านอารมณ์และจิตใจ </vt:lpstr>
      <vt:lpstr>พัฒนาการด้านสังคม </vt:lpstr>
      <vt:lpstr>พัฒนาการด้านสติปัญญา </vt:lpstr>
      <vt:lpstr>พัฒนาการของเด็กวัย๑๒ - ๑๘ เดือน</vt:lpstr>
      <vt:lpstr>พัฒนาการด้านอารมณ์และจิตใจ </vt:lpstr>
      <vt:lpstr>พัฒนาการด้านสังคม </vt:lpstr>
      <vt:lpstr>พัฒนาการด้านสติปัญญา </vt:lpstr>
      <vt:lpstr>พัฒนาการของเด็กวัย๑๘ - ๒๔ เดือน</vt:lpstr>
      <vt:lpstr>พัฒนาการด้านอารมณ์และจิตใจ </vt:lpstr>
      <vt:lpstr>พัฒนาการด้านสังคม </vt:lpstr>
      <vt:lpstr>พัฒนาการด้านสติปัญญา </vt:lpstr>
      <vt:lpstr>ภาพนิ่ง 32</vt:lpstr>
      <vt:lpstr>พัฒนาการของเด็กวัย๒๔ - ๓๖ เดือน</vt:lpstr>
      <vt:lpstr>ภาพนิ่ง 34</vt:lpstr>
      <vt:lpstr>พัฒนาการด้านอารมณ์และจิตใจ </vt:lpstr>
      <vt:lpstr>พัฒนาการด้านสังคม </vt:lpstr>
      <vt:lpstr>พัฒนาการด้านสติปัญญา </vt:lpstr>
      <vt:lpstr>ภาพนิ่ง 38</vt:lpstr>
      <vt:lpstr>พัฒนาการของเด็กวัย ๓ ปี</vt:lpstr>
      <vt:lpstr>พัฒนาการด้านอารมณ์และจิตใจ </vt:lpstr>
      <vt:lpstr>พัฒนาการด้านสังคม  </vt:lpstr>
      <vt:lpstr>พัฒนาการด้านสติปัญญา </vt:lpstr>
      <vt:lpstr>ภาพนิ่ง 43</vt:lpstr>
      <vt:lpstr>พัฒนาการของเด็กวัย ๔ ปี</vt:lpstr>
      <vt:lpstr>พัฒนาการด้านอารมณ์และจิตใจ </vt:lpstr>
      <vt:lpstr>พัฒนาการด้านสังคม  </vt:lpstr>
      <vt:lpstr>พัฒนาการด้านสติปัญญา </vt:lpstr>
      <vt:lpstr>พัฒนาการของเด็กวัย๕ ปี</vt:lpstr>
      <vt:lpstr>ภาพนิ่ง 49</vt:lpstr>
      <vt:lpstr>พัฒนาการด้านอารมณ์และจิตใจ </vt:lpstr>
      <vt:lpstr>พัฒนาการด้านสังคม  </vt:lpstr>
      <vt:lpstr>ภาพนิ่ง 52</vt:lpstr>
      <vt:lpstr>ภาพนิ่ง 53</vt:lpstr>
    </vt:vector>
  </TitlesOfParts>
  <Company>iLLUSiON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พัฒนาการเด็กปฐมวัย</dc:title>
  <dc:creator>Personal</dc:creator>
  <cp:lastModifiedBy>KIT</cp:lastModifiedBy>
  <cp:revision>29</cp:revision>
  <dcterms:created xsi:type="dcterms:W3CDTF">2011-01-15T13:55:20Z</dcterms:created>
  <dcterms:modified xsi:type="dcterms:W3CDTF">2012-12-01T09:02:47Z</dcterms:modified>
</cp:coreProperties>
</file>