
<file path=[Content_Types].xml><?xml version="1.0" encoding="utf-8"?>
<Types xmlns="http://schemas.openxmlformats.org/package/2006/content-types">
  <Default Extension="xml" ContentType="application/xml"/>
  <Default Extension="png" ContentType="image/png"/>
  <Default Extension="jpeg" ContentType="image/jpeg"/>
  <Default Extension="rels" ContentType="application/vnd.openxmlformats-package.relationships+xml"/>
  <Default Extension="xlsx" ContentType="application/vnd.openxmlformats-officedocument.spreadsheetml.sheet"/>
  <Default Extension="vml" ContentType="application/vnd.openxmlformats-officedocument.vmlDrawing"/>
  <Default Extension="docx" ContentType="application/vnd.openxmlformats-officedocument.wordprocessingml.document"/>
  <Default Extension="wav" ContentType="audio/wav"/>
  <Default Extension="bin" ContentType="application/vnd.openxmlformats-officedocument.presentationml.printerSettings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embeddings/oleObject1.bin" ContentType="application/vnd.openxmlformats-officedocument.oleObject"/>
  <Override PartName="/ppt/embeddings/oleObject2.bin" ContentType="application/vnd.openxmlformats-officedocument.oleObject"/>
  <Override PartName="/ppt/embeddings/oleObject3.bin" ContentType="application/vnd.openxmlformats-officedocument.oleObject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rts/chart3.xml" ContentType="application/vnd.openxmlformats-officedocument.drawingml.chart+xml"/>
  <Override PartName="/ppt/drawings/drawing1.xml" ContentType="application/vnd.openxmlformats-officedocument.drawingml.chartshape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41"/>
  </p:notesMasterIdLst>
  <p:sldIdLst>
    <p:sldId id="256" r:id="rId2"/>
    <p:sldId id="288" r:id="rId3"/>
    <p:sldId id="289" r:id="rId4"/>
    <p:sldId id="301" r:id="rId5"/>
    <p:sldId id="290" r:id="rId6"/>
    <p:sldId id="291" r:id="rId7"/>
    <p:sldId id="292" r:id="rId8"/>
    <p:sldId id="293" r:id="rId9"/>
    <p:sldId id="294" r:id="rId10"/>
    <p:sldId id="263" r:id="rId11"/>
    <p:sldId id="264" r:id="rId12"/>
    <p:sldId id="267" r:id="rId13"/>
    <p:sldId id="269" r:id="rId14"/>
    <p:sldId id="270" r:id="rId15"/>
    <p:sldId id="274" r:id="rId16"/>
    <p:sldId id="275" r:id="rId17"/>
    <p:sldId id="276" r:id="rId18"/>
    <p:sldId id="277" r:id="rId19"/>
    <p:sldId id="278" r:id="rId20"/>
    <p:sldId id="279" r:id="rId21"/>
    <p:sldId id="280" r:id="rId22"/>
    <p:sldId id="281" r:id="rId23"/>
    <p:sldId id="282" r:id="rId24"/>
    <p:sldId id="283" r:id="rId25"/>
    <p:sldId id="299" r:id="rId26"/>
    <p:sldId id="300" r:id="rId27"/>
    <p:sldId id="296" r:id="rId28"/>
    <p:sldId id="302" r:id="rId29"/>
    <p:sldId id="303" r:id="rId30"/>
    <p:sldId id="284" r:id="rId31"/>
    <p:sldId id="295" r:id="rId32"/>
    <p:sldId id="297" r:id="rId33"/>
    <p:sldId id="285" r:id="rId34"/>
    <p:sldId id="305" r:id="rId35"/>
    <p:sldId id="306" r:id="rId36"/>
    <p:sldId id="307" r:id="rId37"/>
    <p:sldId id="308" r:id="rId38"/>
    <p:sldId id="309" r:id="rId39"/>
    <p:sldId id="310" r:id="rId4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E2049"/>
    <a:srgbClr val="1104FE"/>
    <a:srgbClr val="0E05C1"/>
    <a:srgbClr val="217A2C"/>
    <a:srgbClr val="2F6751"/>
    <a:srgbClr val="B03A89"/>
    <a:srgbClr val="602414"/>
    <a:srgbClr val="279F2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620"/>
    <p:restoredTop sz="94660"/>
  </p:normalViewPr>
  <p:slideViewPr>
    <p:cSldViewPr snapToGrid="0" snapToObjects="1">
      <p:cViewPr>
        <p:scale>
          <a:sx n="100" d="100"/>
          <a:sy n="100" d="100"/>
        </p:scale>
        <p:origin x="-80" y="8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46" Type="http://schemas.openxmlformats.org/officeDocument/2006/relationships/tableStyles" Target="tableStyles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slide" Target="slides/slide32.xml"/><Relationship Id="rId34" Type="http://schemas.openxmlformats.org/officeDocument/2006/relationships/slide" Target="slides/slide33.xml"/><Relationship Id="rId35" Type="http://schemas.openxmlformats.org/officeDocument/2006/relationships/slide" Target="slides/slide34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37" Type="http://schemas.openxmlformats.org/officeDocument/2006/relationships/slide" Target="slides/slide36.xml"/><Relationship Id="rId38" Type="http://schemas.openxmlformats.org/officeDocument/2006/relationships/slide" Target="slides/slide37.xml"/><Relationship Id="rId39" Type="http://schemas.openxmlformats.org/officeDocument/2006/relationships/slide" Target="slides/slide38.xml"/><Relationship Id="rId40" Type="http://schemas.openxmlformats.org/officeDocument/2006/relationships/slide" Target="slides/slide39.xml"/><Relationship Id="rId41" Type="http://schemas.openxmlformats.org/officeDocument/2006/relationships/notesMaster" Target="notesMasters/notesMaster1.xml"/><Relationship Id="rId42" Type="http://schemas.openxmlformats.org/officeDocument/2006/relationships/printerSettings" Target="printerSettings/printerSettings1.bin"/><Relationship Id="rId43" Type="http://schemas.openxmlformats.org/officeDocument/2006/relationships/presProps" Target="presProps.xml"/><Relationship Id="rId44" Type="http://schemas.openxmlformats.org/officeDocument/2006/relationships/viewProps" Target="viewProps.xml"/><Relationship Id="rId45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Sheet1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Sheet2.xlsx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oleObject" Target="file:///D:\Paccon%202012\Overlay%20graph.xls" TargetMode="External"/><Relationship Id="rId2" Type="http://schemas.openxmlformats.org/officeDocument/2006/relationships/chartUserShapes" Target="../drawings/drawing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18"/>
    </mc:Choice>
    <mc:Fallback>
      <c:style val="18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 sz="2800" dirty="0"/>
              <a:t>Discipline</a:t>
            </a:r>
          </a:p>
        </c:rich>
      </c:tx>
      <c:layout>
        <c:manualLayout>
          <c:xMode val="edge"/>
          <c:yMode val="edge"/>
          <c:x val="0.75865429647381"/>
          <c:y val="0.134939759036145"/>
        </c:manualLayout>
      </c:layout>
      <c:overlay val="0"/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Discipline</c:v>
                </c:pt>
              </c:strCache>
            </c:strRef>
          </c:tx>
          <c:explosion val="25"/>
          <c:cat>
            <c:strRef>
              <c:f>Sheet1!$A$2:$A$9</c:f>
              <c:strCache>
                <c:ptCount val="8"/>
                <c:pt idx="0">
                  <c:v>Engineering</c:v>
                </c:pt>
                <c:pt idx="1">
                  <c:v>Env &amp; Technol</c:v>
                </c:pt>
                <c:pt idx="2">
                  <c:v>Phys Sci</c:v>
                </c:pt>
                <c:pt idx="3">
                  <c:v>Biol Sci</c:v>
                </c:pt>
                <c:pt idx="4">
                  <c:v>Hlth Sci</c:v>
                </c:pt>
                <c:pt idx="5">
                  <c:v>Agri</c:v>
                </c:pt>
                <c:pt idx="6">
                  <c:v>Soc Sci</c:v>
                </c:pt>
                <c:pt idx="7">
                  <c:v>Humanities</c:v>
                </c:pt>
              </c:strCache>
            </c:strRef>
          </c:cat>
          <c:val>
            <c:numRef>
              <c:f>Sheet1!$B$2:$B$9</c:f>
              <c:numCache>
                <c:formatCode>General</c:formatCode>
                <c:ptCount val="8"/>
                <c:pt idx="0">
                  <c:v>463.0</c:v>
                </c:pt>
                <c:pt idx="1">
                  <c:v>637.0</c:v>
                </c:pt>
                <c:pt idx="2">
                  <c:v>447.0</c:v>
                </c:pt>
                <c:pt idx="3">
                  <c:v>750.0</c:v>
                </c:pt>
                <c:pt idx="4">
                  <c:v>594.0</c:v>
                </c:pt>
                <c:pt idx="5">
                  <c:v>234.0</c:v>
                </c:pt>
                <c:pt idx="6">
                  <c:v>94.0</c:v>
                </c:pt>
                <c:pt idx="7">
                  <c:v>85.0</c:v>
                </c:pt>
              </c:numCache>
            </c:numRef>
          </c:val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%</c:v>
                </c:pt>
              </c:strCache>
            </c:strRef>
          </c:tx>
          <c:explosion val="25"/>
          <c:cat>
            <c:strRef>
              <c:f>Sheet1!$A$2:$A$9</c:f>
              <c:strCache>
                <c:ptCount val="8"/>
                <c:pt idx="0">
                  <c:v>Engineering</c:v>
                </c:pt>
                <c:pt idx="1">
                  <c:v>Env &amp; Technol</c:v>
                </c:pt>
                <c:pt idx="2">
                  <c:v>Phys Sci</c:v>
                </c:pt>
                <c:pt idx="3">
                  <c:v>Biol Sci</c:v>
                </c:pt>
                <c:pt idx="4">
                  <c:v>Hlth Sci</c:v>
                </c:pt>
                <c:pt idx="5">
                  <c:v>Agri</c:v>
                </c:pt>
                <c:pt idx="6">
                  <c:v>Soc Sci</c:v>
                </c:pt>
                <c:pt idx="7">
                  <c:v>Humanities</c:v>
                </c:pt>
              </c:strCache>
            </c:strRef>
          </c:cat>
          <c:val>
            <c:numRef>
              <c:f>Sheet1!$C$2:$C$9</c:f>
              <c:numCache>
                <c:formatCode>General</c:formatCode>
                <c:ptCount val="8"/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</c:plotArea>
    <c:legend>
      <c:legendPos val="r"/>
      <c:layout>
        <c:manualLayout>
          <c:xMode val="edge"/>
          <c:yMode val="edge"/>
          <c:x val="0.769674084217734"/>
          <c:y val="0.254984346836164"/>
          <c:w val="0.230325915782266"/>
          <c:h val="0.573404420832938"/>
        </c:manualLayout>
      </c:layout>
      <c:overlay val="0"/>
    </c:legend>
    <c:plotVisOnly val="1"/>
    <c:dispBlanksAs val="gap"/>
    <c:showDLblsOverMax val="0"/>
  </c:chart>
  <c:txPr>
    <a:bodyPr/>
    <a:lstStyle/>
    <a:p>
      <a:pPr>
        <a:defRPr sz="1800"/>
      </a:pPr>
      <a:endParaRPr lang="en-US"/>
    </a:p>
  </c:tx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18"/>
    </mc:Choice>
    <mc:Fallback>
      <c:style val="18"/>
    </mc:Fallback>
  </mc:AlternateContent>
  <c:chart>
    <c:autoTitleDeleted val="1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Column1</c:v>
                </c:pt>
              </c:strCache>
            </c:strRef>
          </c:tx>
          <c:explosion val="25"/>
          <c:cat>
            <c:strRef>
              <c:f>Sheet1!$A$2:$A$5</c:f>
              <c:strCache>
                <c:ptCount val="4"/>
                <c:pt idx="0">
                  <c:v>Chemistry</c:v>
                </c:pt>
                <c:pt idx="1">
                  <c:v>Physics</c:v>
                </c:pt>
                <c:pt idx="2">
                  <c:v>Math</c:v>
                </c:pt>
                <c:pt idx="3">
                  <c:v>Others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281.0</c:v>
                </c:pt>
                <c:pt idx="1">
                  <c:v>70.0</c:v>
                </c:pt>
                <c:pt idx="2">
                  <c:v>54.0</c:v>
                </c:pt>
                <c:pt idx="3">
                  <c:v>42.0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</c:plotArea>
    <c:legend>
      <c:legendPos val="r"/>
      <c:layout/>
      <c:overlay val="0"/>
    </c:legend>
    <c:plotVisOnly val="1"/>
    <c:dispBlanksAs val="gap"/>
    <c:showDLblsOverMax val="0"/>
  </c:chart>
  <c:txPr>
    <a:bodyPr/>
    <a:lstStyle/>
    <a:p>
      <a:pPr>
        <a:defRPr sz="1800"/>
      </a:pPr>
      <a:endParaRPr lang="en-US"/>
    </a:p>
  </c:txPr>
  <c:externalData r:id="rId1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40815398075241"/>
          <c:y val="0.0872484651066766"/>
          <c:w val="0.810888694468747"/>
          <c:h val="0.76174621458521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'Overlay grpah'!$A$2:$A$5</c:f>
              <c:strCache>
                <c:ptCount val="1"/>
                <c:pt idx="0">
                  <c:v>Multidisciplinary in overall Chemistry in Multidisciplinary Multidisciplinary due toThailand Chemistry in Multidisciplinary in Thailand</c:v>
                </c:pt>
              </c:strCache>
            </c:strRef>
          </c:tx>
          <c:spPr>
            <a:solidFill>
              <a:srgbClr val="9999FF"/>
            </a:solidFill>
            <a:ln w="12700">
              <a:solidFill>
                <a:srgbClr val="000000"/>
              </a:solidFill>
              <a:prstDash val="solid"/>
            </a:ln>
          </c:spPr>
          <c:invertIfNegative val="0"/>
          <c:dPt>
            <c:idx val="0"/>
            <c:invertIfNegative val="0"/>
            <c:bubble3D val="0"/>
            <c:spPr>
              <a:solidFill>
                <a:srgbClr val="9999FF"/>
              </a:solidFill>
              <a:ln w="12700">
                <a:solidFill>
                  <a:schemeClr val="tx2"/>
                </a:solidFill>
                <a:prstDash val="solid"/>
              </a:ln>
            </c:spPr>
          </c:dPt>
          <c:dLbls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</c:dLbls>
          <c:cat>
            <c:strRef>
              <c:f>'Overlay grpah'!$A$2:$A$5</c:f>
              <c:strCache>
                <c:ptCount val="4"/>
                <c:pt idx="0">
                  <c:v>Multidisciplinary in overall</c:v>
                </c:pt>
                <c:pt idx="1">
                  <c:v>Chemistry in Multidisciplinary</c:v>
                </c:pt>
                <c:pt idx="2">
                  <c:v>Multidisciplinary due toThailand</c:v>
                </c:pt>
                <c:pt idx="3">
                  <c:v>Chemistry in Multidisciplinary in Thailand</c:v>
                </c:pt>
              </c:strCache>
            </c:strRef>
          </c:cat>
          <c:val>
            <c:numRef>
              <c:f>'Overlay grpah'!$B$2:$B$5</c:f>
              <c:numCache>
                <c:formatCode>#,##0</c:formatCode>
                <c:ptCount val="4"/>
                <c:pt idx="0">
                  <c:v>51616.0</c:v>
                </c:pt>
                <c:pt idx="1">
                  <c:v>3112.0</c:v>
                </c:pt>
                <c:pt idx="2" formatCode="General">
                  <c:v>360.0</c:v>
                </c:pt>
                <c:pt idx="3" formatCode="General">
                  <c:v>64.0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-2130523000"/>
        <c:axId val="-2104673352"/>
      </c:barChart>
      <c:catAx>
        <c:axId val="-213052300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/>
            </a:pPr>
            <a:endParaRPr lang="en-US"/>
          </a:p>
        </c:txPr>
        <c:crossAx val="-2104673352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-2104673352"/>
        <c:scaling>
          <c:orientation val="minMax"/>
        </c:scaling>
        <c:delete val="0"/>
        <c:axPos val="l"/>
        <c:majorGridlines>
          <c:spPr>
            <a:ln w="3175">
              <a:solidFill>
                <a:srgbClr val="000000"/>
              </a:solidFill>
              <a:prstDash val="solid"/>
            </a:ln>
          </c:spPr>
        </c:majorGridlines>
        <c:title>
          <c:tx>
            <c:rich>
              <a:bodyPr/>
              <a:lstStyle/>
              <a:p>
                <a:pPr>
                  <a:defRPr/>
                </a:pPr>
                <a:r>
                  <a:rPr lang="en-US"/>
                  <a:t>Number of papers</a:t>
                </a:r>
              </a:p>
            </c:rich>
          </c:tx>
          <c:layout>
            <c:manualLayout>
              <c:xMode val="edge"/>
              <c:yMode val="edge"/>
              <c:x val="0.0310678871962485"/>
              <c:y val="0.271812430952833"/>
            </c:manualLayout>
          </c:layout>
          <c:overlay val="0"/>
          <c:spPr>
            <a:noFill/>
            <a:ln w="25400">
              <a:noFill/>
            </a:ln>
          </c:spPr>
        </c:title>
        <c:numFmt formatCode="#,##0_);\(#,##0\)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/>
            </a:pPr>
            <a:endParaRPr lang="en-US"/>
          </a:p>
        </c:txPr>
        <c:crossAx val="-2130523000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200" b="1" i="0" u="none" strike="noStrike" baseline="0">
          <a:solidFill>
            <a:srgbClr val="000000"/>
          </a:solidFill>
          <a:latin typeface="Times New Roman" pitchFamily="18" charset="0"/>
          <a:ea typeface="Arial"/>
          <a:cs typeface="Times New Roman" pitchFamily="18" charset="0"/>
        </a:defRPr>
      </a:pPr>
      <a:endParaRPr lang="en-US"/>
    </a:p>
  </c:txPr>
  <c:externalData r:id="rId1">
    <c:autoUpdate val="0"/>
  </c:externalData>
  <c:userShapes r:id="rId2"/>
</c:chartSpac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B7C0275-A404-9E40-ACBB-6719E35CBD48}" type="doc">
      <dgm:prSet loTypeId="urn:microsoft.com/office/officeart/2005/8/layout/matrix1" loCatId="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023EC8D-F987-CD48-8C45-385E887D5D68}">
      <dgm:prSet phldrT="[Text]" custT="1"/>
      <dgm:spPr>
        <a:solidFill>
          <a:srgbClr val="FF0000"/>
        </a:solidFill>
      </dgm:spPr>
      <dgm:t>
        <a:bodyPr/>
        <a:lstStyle/>
        <a:p>
          <a:r>
            <a:rPr lang="en-US" sz="3200" b="1" dirty="0" smtClean="0">
              <a:solidFill>
                <a:schemeClr val="bg1"/>
              </a:solidFill>
            </a:rPr>
            <a:t>Social Impact</a:t>
          </a:r>
          <a:endParaRPr lang="en-US" sz="3200" b="1" dirty="0">
            <a:solidFill>
              <a:schemeClr val="bg1"/>
            </a:solidFill>
          </a:endParaRPr>
        </a:p>
      </dgm:t>
    </dgm:pt>
    <dgm:pt modelId="{9A467301-F1C5-9647-AEF5-AD635970D63E}" type="parTrans" cxnId="{82DF6812-2DAD-1D42-89A8-BE92830CC2E0}">
      <dgm:prSet/>
      <dgm:spPr/>
      <dgm:t>
        <a:bodyPr/>
        <a:lstStyle/>
        <a:p>
          <a:endParaRPr lang="en-US"/>
        </a:p>
      </dgm:t>
    </dgm:pt>
    <dgm:pt modelId="{7F677CC7-BB96-F741-831B-C53CC95E43AF}" type="sibTrans" cxnId="{82DF6812-2DAD-1D42-89A8-BE92830CC2E0}">
      <dgm:prSet/>
      <dgm:spPr/>
      <dgm:t>
        <a:bodyPr/>
        <a:lstStyle/>
        <a:p>
          <a:endParaRPr lang="en-US"/>
        </a:p>
      </dgm:t>
    </dgm:pt>
    <dgm:pt modelId="{8FDEC211-A817-714B-9779-EB5F6D3A63AC}">
      <dgm:prSet phldrT="[Text]" custT="1"/>
      <dgm:spPr>
        <a:solidFill>
          <a:srgbClr val="1104FE"/>
        </a:solidFill>
      </dgm:spPr>
      <dgm:t>
        <a:bodyPr/>
        <a:lstStyle/>
        <a:p>
          <a:r>
            <a:rPr lang="en-US" sz="2800" b="1" dirty="0" smtClean="0"/>
            <a:t>Supra-structures</a:t>
          </a:r>
        </a:p>
        <a:p>
          <a:r>
            <a:rPr lang="en-US" sz="2500" dirty="0" smtClean="0"/>
            <a:t>HEC, ONSQA</a:t>
          </a:r>
          <a:endParaRPr lang="en-US" sz="2500" dirty="0"/>
        </a:p>
      </dgm:t>
    </dgm:pt>
    <dgm:pt modelId="{29EDD07A-A3DF-E146-AEE3-B41C4FEABD29}" type="parTrans" cxnId="{95BE6B1E-8B17-C641-93CB-235583FBB85B}">
      <dgm:prSet/>
      <dgm:spPr/>
      <dgm:t>
        <a:bodyPr/>
        <a:lstStyle/>
        <a:p>
          <a:endParaRPr lang="en-US"/>
        </a:p>
      </dgm:t>
    </dgm:pt>
    <dgm:pt modelId="{A2DB0C2A-6D8F-0140-B678-9D93118E6A41}" type="sibTrans" cxnId="{95BE6B1E-8B17-C641-93CB-235583FBB85B}">
      <dgm:prSet/>
      <dgm:spPr/>
      <dgm:t>
        <a:bodyPr/>
        <a:lstStyle/>
        <a:p>
          <a:endParaRPr lang="en-US"/>
        </a:p>
      </dgm:t>
    </dgm:pt>
    <dgm:pt modelId="{6A3D2FA3-3CC0-5C4C-8B72-D68253625BA0}">
      <dgm:prSet phldrT="[Text]" custT="1"/>
      <dgm:spPr>
        <a:solidFill>
          <a:srgbClr val="3366FF"/>
        </a:solidFill>
      </dgm:spPr>
      <dgm:t>
        <a:bodyPr/>
        <a:lstStyle/>
        <a:p>
          <a:r>
            <a:rPr lang="en-US" sz="2800" b="1" dirty="0" smtClean="0"/>
            <a:t>Funding Agencies</a:t>
          </a:r>
        </a:p>
        <a:p>
          <a:r>
            <a:rPr lang="en-US" sz="2500" dirty="0" smtClean="0"/>
            <a:t>TRF, NSTDA, NRC, </a:t>
          </a:r>
          <a:r>
            <a:rPr lang="en-US" sz="2500" dirty="0" err="1" smtClean="0"/>
            <a:t>etc</a:t>
          </a:r>
          <a:endParaRPr lang="en-US" sz="2500" dirty="0"/>
        </a:p>
      </dgm:t>
    </dgm:pt>
    <dgm:pt modelId="{D0206C6D-9A5E-9946-AA2B-00FB2D7E7CB9}" type="parTrans" cxnId="{D3CAF5B3-252E-8649-BA23-FC990729F7D6}">
      <dgm:prSet/>
      <dgm:spPr/>
      <dgm:t>
        <a:bodyPr/>
        <a:lstStyle/>
        <a:p>
          <a:endParaRPr lang="en-US"/>
        </a:p>
      </dgm:t>
    </dgm:pt>
    <dgm:pt modelId="{2BC88FA5-7B54-C44E-9E63-52E2BC597C23}" type="sibTrans" cxnId="{D3CAF5B3-252E-8649-BA23-FC990729F7D6}">
      <dgm:prSet/>
      <dgm:spPr/>
      <dgm:t>
        <a:bodyPr/>
        <a:lstStyle/>
        <a:p>
          <a:endParaRPr lang="en-US"/>
        </a:p>
      </dgm:t>
    </dgm:pt>
    <dgm:pt modelId="{5E75C391-511E-894C-B563-AF49C0CC2BB5}">
      <dgm:prSet phldrT="[Text]"/>
      <dgm:spPr>
        <a:solidFill>
          <a:srgbClr val="8E2049"/>
        </a:solidFill>
      </dgm:spPr>
      <dgm:t>
        <a:bodyPr/>
        <a:lstStyle/>
        <a:p>
          <a:r>
            <a:rPr lang="en-US" dirty="0" smtClean="0"/>
            <a:t>Universities / R. Org.</a:t>
          </a:r>
          <a:endParaRPr lang="en-US" dirty="0"/>
        </a:p>
      </dgm:t>
    </dgm:pt>
    <dgm:pt modelId="{0D379651-A7A0-B248-A4E7-03F609E961F7}" type="parTrans" cxnId="{A6A6744B-911E-D54B-8BB8-E65F95D8DF5D}">
      <dgm:prSet/>
      <dgm:spPr/>
      <dgm:t>
        <a:bodyPr/>
        <a:lstStyle/>
        <a:p>
          <a:endParaRPr lang="en-US"/>
        </a:p>
      </dgm:t>
    </dgm:pt>
    <dgm:pt modelId="{D8BE574C-F4DE-B346-A4BA-0DE58513CD5C}" type="sibTrans" cxnId="{A6A6744B-911E-D54B-8BB8-E65F95D8DF5D}">
      <dgm:prSet/>
      <dgm:spPr/>
      <dgm:t>
        <a:bodyPr/>
        <a:lstStyle/>
        <a:p>
          <a:endParaRPr lang="en-US"/>
        </a:p>
      </dgm:t>
    </dgm:pt>
    <dgm:pt modelId="{F68D1321-615B-2740-A635-9BD5160BEC0F}">
      <dgm:prSet phldrT="[Text]"/>
      <dgm:spPr>
        <a:solidFill>
          <a:srgbClr val="B03A89"/>
        </a:solidFill>
      </dgm:spPr>
      <dgm:t>
        <a:bodyPr/>
        <a:lstStyle/>
        <a:p>
          <a:r>
            <a:rPr lang="en-US" dirty="0" smtClean="0"/>
            <a:t>Academic Communities</a:t>
          </a:r>
          <a:endParaRPr lang="en-US" dirty="0"/>
        </a:p>
      </dgm:t>
    </dgm:pt>
    <dgm:pt modelId="{2D06562D-5B69-B748-A55C-E451DBA60302}" type="parTrans" cxnId="{07D439CB-0C07-8643-B4B5-6549FB67B7A7}">
      <dgm:prSet/>
      <dgm:spPr/>
      <dgm:t>
        <a:bodyPr/>
        <a:lstStyle/>
        <a:p>
          <a:endParaRPr lang="en-US"/>
        </a:p>
      </dgm:t>
    </dgm:pt>
    <dgm:pt modelId="{5BEE1666-362E-714B-8A9A-9F8440056FA4}" type="sibTrans" cxnId="{07D439CB-0C07-8643-B4B5-6549FB67B7A7}">
      <dgm:prSet/>
      <dgm:spPr/>
      <dgm:t>
        <a:bodyPr/>
        <a:lstStyle/>
        <a:p>
          <a:endParaRPr lang="en-US"/>
        </a:p>
      </dgm:t>
    </dgm:pt>
    <dgm:pt modelId="{1E12B30B-57A4-0A4C-96EA-C88956C4726C}" type="pres">
      <dgm:prSet presAssocID="{5B7C0275-A404-9E40-ACBB-6719E35CBD48}" presName="diagram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1208E885-3E07-D843-8318-4F4EAB63E624}" type="pres">
      <dgm:prSet presAssocID="{5B7C0275-A404-9E40-ACBB-6719E35CBD48}" presName="matrix" presStyleCnt="0"/>
      <dgm:spPr/>
    </dgm:pt>
    <dgm:pt modelId="{F6A3C4F7-5CA9-CC46-B53A-9D48243D60A8}" type="pres">
      <dgm:prSet presAssocID="{5B7C0275-A404-9E40-ACBB-6719E35CBD48}" presName="tile1" presStyleLbl="node1" presStyleIdx="0" presStyleCnt="4"/>
      <dgm:spPr/>
      <dgm:t>
        <a:bodyPr/>
        <a:lstStyle/>
        <a:p>
          <a:endParaRPr lang="en-US"/>
        </a:p>
      </dgm:t>
    </dgm:pt>
    <dgm:pt modelId="{B12599B6-26E8-5246-9A50-F92161C1C316}" type="pres">
      <dgm:prSet presAssocID="{5B7C0275-A404-9E40-ACBB-6719E35CBD48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62D3779-A01E-7949-A7C6-53D98997CB3A}" type="pres">
      <dgm:prSet presAssocID="{5B7C0275-A404-9E40-ACBB-6719E35CBD48}" presName="tile2" presStyleLbl="node1" presStyleIdx="1" presStyleCnt="4"/>
      <dgm:spPr/>
      <dgm:t>
        <a:bodyPr/>
        <a:lstStyle/>
        <a:p>
          <a:endParaRPr lang="en-US"/>
        </a:p>
      </dgm:t>
    </dgm:pt>
    <dgm:pt modelId="{B3F8A366-01E8-424F-B99B-A81C295FEB6F}" type="pres">
      <dgm:prSet presAssocID="{5B7C0275-A404-9E40-ACBB-6719E35CBD48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6C3137C-3A33-EB4F-8E06-8D2B339A8450}" type="pres">
      <dgm:prSet presAssocID="{5B7C0275-A404-9E40-ACBB-6719E35CBD48}" presName="tile3" presStyleLbl="node1" presStyleIdx="2" presStyleCnt="4"/>
      <dgm:spPr/>
      <dgm:t>
        <a:bodyPr/>
        <a:lstStyle/>
        <a:p>
          <a:endParaRPr lang="en-US"/>
        </a:p>
      </dgm:t>
    </dgm:pt>
    <dgm:pt modelId="{E0A158EC-8944-A148-8D84-654BB6133B4B}" type="pres">
      <dgm:prSet presAssocID="{5B7C0275-A404-9E40-ACBB-6719E35CBD48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CB16742-E167-3C4D-9071-DF5199CB4D12}" type="pres">
      <dgm:prSet presAssocID="{5B7C0275-A404-9E40-ACBB-6719E35CBD48}" presName="tile4" presStyleLbl="node1" presStyleIdx="3" presStyleCnt="4"/>
      <dgm:spPr/>
      <dgm:t>
        <a:bodyPr/>
        <a:lstStyle/>
        <a:p>
          <a:endParaRPr lang="en-US"/>
        </a:p>
      </dgm:t>
    </dgm:pt>
    <dgm:pt modelId="{E6C331BF-9349-D74D-950A-A08B361CAAFC}" type="pres">
      <dgm:prSet presAssocID="{5B7C0275-A404-9E40-ACBB-6719E35CBD48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27267CA-17E9-D34E-9CEB-F6FFBC2C0073}" type="pres">
      <dgm:prSet presAssocID="{5B7C0275-A404-9E40-ACBB-6719E35CBD48}" presName="centerTile" presStyleLbl="fgShp" presStyleIdx="0" presStyleCnt="1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</dgm:ptLst>
  <dgm:cxnLst>
    <dgm:cxn modelId="{14E52DF0-656B-1246-B244-B53C77147271}" type="presOf" srcId="{8FDEC211-A817-714B-9779-EB5F6D3A63AC}" destId="{F6A3C4F7-5CA9-CC46-B53A-9D48243D60A8}" srcOrd="0" destOrd="0" presId="urn:microsoft.com/office/officeart/2005/8/layout/matrix1"/>
    <dgm:cxn modelId="{82DF6812-2DAD-1D42-89A8-BE92830CC2E0}" srcId="{5B7C0275-A404-9E40-ACBB-6719E35CBD48}" destId="{F023EC8D-F987-CD48-8C45-385E887D5D68}" srcOrd="0" destOrd="0" parTransId="{9A467301-F1C5-9647-AEF5-AD635970D63E}" sibTransId="{7F677CC7-BB96-F741-831B-C53CC95E43AF}"/>
    <dgm:cxn modelId="{5E8056CE-D27B-D24B-8D0C-1F0EBDE13C45}" type="presOf" srcId="{5E75C391-511E-894C-B563-AF49C0CC2BB5}" destId="{56C3137C-3A33-EB4F-8E06-8D2B339A8450}" srcOrd="0" destOrd="0" presId="urn:microsoft.com/office/officeart/2005/8/layout/matrix1"/>
    <dgm:cxn modelId="{C519E1DB-A85E-F041-BF53-D967D52E422A}" type="presOf" srcId="{F68D1321-615B-2740-A635-9BD5160BEC0F}" destId="{E6C331BF-9349-D74D-950A-A08B361CAAFC}" srcOrd="1" destOrd="0" presId="urn:microsoft.com/office/officeart/2005/8/layout/matrix1"/>
    <dgm:cxn modelId="{D3CAF5B3-252E-8649-BA23-FC990729F7D6}" srcId="{F023EC8D-F987-CD48-8C45-385E887D5D68}" destId="{6A3D2FA3-3CC0-5C4C-8B72-D68253625BA0}" srcOrd="1" destOrd="0" parTransId="{D0206C6D-9A5E-9946-AA2B-00FB2D7E7CB9}" sibTransId="{2BC88FA5-7B54-C44E-9E63-52E2BC597C23}"/>
    <dgm:cxn modelId="{BCC71BDB-A5C4-D149-9B86-4A7C889AC81B}" type="presOf" srcId="{8FDEC211-A817-714B-9779-EB5F6D3A63AC}" destId="{B12599B6-26E8-5246-9A50-F92161C1C316}" srcOrd="1" destOrd="0" presId="urn:microsoft.com/office/officeart/2005/8/layout/matrix1"/>
    <dgm:cxn modelId="{36A973D9-4C33-1749-94FE-2124AFFF1D06}" type="presOf" srcId="{5E75C391-511E-894C-B563-AF49C0CC2BB5}" destId="{E0A158EC-8944-A148-8D84-654BB6133B4B}" srcOrd="1" destOrd="0" presId="urn:microsoft.com/office/officeart/2005/8/layout/matrix1"/>
    <dgm:cxn modelId="{07D439CB-0C07-8643-B4B5-6549FB67B7A7}" srcId="{F023EC8D-F987-CD48-8C45-385E887D5D68}" destId="{F68D1321-615B-2740-A635-9BD5160BEC0F}" srcOrd="3" destOrd="0" parTransId="{2D06562D-5B69-B748-A55C-E451DBA60302}" sibTransId="{5BEE1666-362E-714B-8A9A-9F8440056FA4}"/>
    <dgm:cxn modelId="{B6BD5FE5-1542-3841-9809-26EE91DCF694}" type="presOf" srcId="{F68D1321-615B-2740-A635-9BD5160BEC0F}" destId="{FCB16742-E167-3C4D-9071-DF5199CB4D12}" srcOrd="0" destOrd="0" presId="urn:microsoft.com/office/officeart/2005/8/layout/matrix1"/>
    <dgm:cxn modelId="{95BE6B1E-8B17-C641-93CB-235583FBB85B}" srcId="{F023EC8D-F987-CD48-8C45-385E887D5D68}" destId="{8FDEC211-A817-714B-9779-EB5F6D3A63AC}" srcOrd="0" destOrd="0" parTransId="{29EDD07A-A3DF-E146-AEE3-B41C4FEABD29}" sibTransId="{A2DB0C2A-6D8F-0140-B678-9D93118E6A41}"/>
    <dgm:cxn modelId="{79D07CF1-36B0-ED44-9083-E4BD7AC8C05A}" type="presOf" srcId="{6A3D2FA3-3CC0-5C4C-8B72-D68253625BA0}" destId="{B3F8A366-01E8-424F-B99B-A81C295FEB6F}" srcOrd="1" destOrd="0" presId="urn:microsoft.com/office/officeart/2005/8/layout/matrix1"/>
    <dgm:cxn modelId="{B2C30905-02D1-B64E-988C-48736C3A7AD2}" type="presOf" srcId="{6A3D2FA3-3CC0-5C4C-8B72-D68253625BA0}" destId="{962D3779-A01E-7949-A7C6-53D98997CB3A}" srcOrd="0" destOrd="0" presId="urn:microsoft.com/office/officeart/2005/8/layout/matrix1"/>
    <dgm:cxn modelId="{81A6996A-E294-A846-A3DC-CFAAC22DD039}" type="presOf" srcId="{F023EC8D-F987-CD48-8C45-385E887D5D68}" destId="{127267CA-17E9-D34E-9CEB-F6FFBC2C0073}" srcOrd="0" destOrd="0" presId="urn:microsoft.com/office/officeart/2005/8/layout/matrix1"/>
    <dgm:cxn modelId="{A6A6744B-911E-D54B-8BB8-E65F95D8DF5D}" srcId="{F023EC8D-F987-CD48-8C45-385E887D5D68}" destId="{5E75C391-511E-894C-B563-AF49C0CC2BB5}" srcOrd="2" destOrd="0" parTransId="{0D379651-A7A0-B248-A4E7-03F609E961F7}" sibTransId="{D8BE574C-F4DE-B346-A4BA-0DE58513CD5C}"/>
    <dgm:cxn modelId="{55C9CD45-8289-C341-9FE5-6825ABECA791}" type="presOf" srcId="{5B7C0275-A404-9E40-ACBB-6719E35CBD48}" destId="{1E12B30B-57A4-0A4C-96EA-C88956C4726C}" srcOrd="0" destOrd="0" presId="urn:microsoft.com/office/officeart/2005/8/layout/matrix1"/>
    <dgm:cxn modelId="{D1BE816E-E838-CD4F-BFA1-976638E17852}" type="presParOf" srcId="{1E12B30B-57A4-0A4C-96EA-C88956C4726C}" destId="{1208E885-3E07-D843-8318-4F4EAB63E624}" srcOrd="0" destOrd="0" presId="urn:microsoft.com/office/officeart/2005/8/layout/matrix1"/>
    <dgm:cxn modelId="{08AD326D-8E98-F544-A3CA-0C1B5F5A8E04}" type="presParOf" srcId="{1208E885-3E07-D843-8318-4F4EAB63E624}" destId="{F6A3C4F7-5CA9-CC46-B53A-9D48243D60A8}" srcOrd="0" destOrd="0" presId="urn:microsoft.com/office/officeart/2005/8/layout/matrix1"/>
    <dgm:cxn modelId="{9A1357F4-414A-B54E-8968-DB4101A92E55}" type="presParOf" srcId="{1208E885-3E07-D843-8318-4F4EAB63E624}" destId="{B12599B6-26E8-5246-9A50-F92161C1C316}" srcOrd="1" destOrd="0" presId="urn:microsoft.com/office/officeart/2005/8/layout/matrix1"/>
    <dgm:cxn modelId="{8EB165D4-78FA-2542-A5B2-03E21F05AB29}" type="presParOf" srcId="{1208E885-3E07-D843-8318-4F4EAB63E624}" destId="{962D3779-A01E-7949-A7C6-53D98997CB3A}" srcOrd="2" destOrd="0" presId="urn:microsoft.com/office/officeart/2005/8/layout/matrix1"/>
    <dgm:cxn modelId="{995588F8-860F-EE4C-9751-48747F9D4319}" type="presParOf" srcId="{1208E885-3E07-D843-8318-4F4EAB63E624}" destId="{B3F8A366-01E8-424F-B99B-A81C295FEB6F}" srcOrd="3" destOrd="0" presId="urn:microsoft.com/office/officeart/2005/8/layout/matrix1"/>
    <dgm:cxn modelId="{2A928EBE-B404-F641-8B21-7920348A521E}" type="presParOf" srcId="{1208E885-3E07-D843-8318-4F4EAB63E624}" destId="{56C3137C-3A33-EB4F-8E06-8D2B339A8450}" srcOrd="4" destOrd="0" presId="urn:microsoft.com/office/officeart/2005/8/layout/matrix1"/>
    <dgm:cxn modelId="{3205791D-966D-8E4C-B08B-D76BF5243B0C}" type="presParOf" srcId="{1208E885-3E07-D843-8318-4F4EAB63E624}" destId="{E0A158EC-8944-A148-8D84-654BB6133B4B}" srcOrd="5" destOrd="0" presId="urn:microsoft.com/office/officeart/2005/8/layout/matrix1"/>
    <dgm:cxn modelId="{63D43CD5-C9E3-BE4F-A3B9-9798B0EFB4F6}" type="presParOf" srcId="{1208E885-3E07-D843-8318-4F4EAB63E624}" destId="{FCB16742-E167-3C4D-9071-DF5199CB4D12}" srcOrd="6" destOrd="0" presId="urn:microsoft.com/office/officeart/2005/8/layout/matrix1"/>
    <dgm:cxn modelId="{76C8F214-DB7F-7D4B-966F-4885E15B004D}" type="presParOf" srcId="{1208E885-3E07-D843-8318-4F4EAB63E624}" destId="{E6C331BF-9349-D74D-950A-A08B361CAAFC}" srcOrd="7" destOrd="0" presId="urn:microsoft.com/office/officeart/2005/8/layout/matrix1"/>
    <dgm:cxn modelId="{F3D5A77C-60CF-9642-9D0D-3F80B1C34E09}" type="presParOf" srcId="{1E12B30B-57A4-0A4C-96EA-C88956C4726C}" destId="{127267CA-17E9-D34E-9CEB-F6FFBC2C0073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ED51C24-BAC9-4F48-8FB1-AFB8BB7AA21F}" type="doc">
      <dgm:prSet loTypeId="urn:microsoft.com/office/officeart/2005/8/layout/venn1" loCatId="" qsTypeId="urn:microsoft.com/office/officeart/2005/8/quickstyle/simple4" qsCatId="simple" csTypeId="urn:microsoft.com/office/officeart/2005/8/colors/accent1_2" csCatId="accent1" phldr="1"/>
      <dgm:spPr/>
    </dgm:pt>
    <dgm:pt modelId="{DBAC7B16-9EFE-2644-AD3B-4908D0F552B6}">
      <dgm:prSet phldrT="[Text]"/>
      <dgm:spPr/>
      <dgm:t>
        <a:bodyPr/>
        <a:lstStyle/>
        <a:p>
          <a:r>
            <a:rPr lang="en-US" dirty="0" smtClean="0"/>
            <a:t>Basic</a:t>
          </a:r>
          <a:endParaRPr lang="en-US" dirty="0"/>
        </a:p>
      </dgm:t>
    </dgm:pt>
    <dgm:pt modelId="{463C542A-FB28-D346-B38F-9BA12FB62865}" type="parTrans" cxnId="{9EE64A40-0297-894E-B582-2BF8C13ADF09}">
      <dgm:prSet/>
      <dgm:spPr/>
      <dgm:t>
        <a:bodyPr/>
        <a:lstStyle/>
        <a:p>
          <a:endParaRPr lang="en-US"/>
        </a:p>
      </dgm:t>
    </dgm:pt>
    <dgm:pt modelId="{65855B47-76F5-014C-B668-64E5481722C1}" type="sibTrans" cxnId="{9EE64A40-0297-894E-B582-2BF8C13ADF09}">
      <dgm:prSet/>
      <dgm:spPr/>
      <dgm:t>
        <a:bodyPr/>
        <a:lstStyle/>
        <a:p>
          <a:endParaRPr lang="en-US"/>
        </a:p>
      </dgm:t>
    </dgm:pt>
    <dgm:pt modelId="{97571D1E-268D-8241-B724-B33D2390DF76}">
      <dgm:prSet phldrT="[Text]"/>
      <dgm:spPr/>
      <dgm:t>
        <a:bodyPr/>
        <a:lstStyle/>
        <a:p>
          <a:r>
            <a:rPr lang="en-US" dirty="0" smtClean="0"/>
            <a:t>R&amp;D</a:t>
          </a:r>
          <a:endParaRPr lang="en-US" dirty="0"/>
        </a:p>
      </dgm:t>
    </dgm:pt>
    <dgm:pt modelId="{D40CD785-A9F0-7B41-9748-132786D7219B}" type="parTrans" cxnId="{74CF19A6-7ECB-2D40-8B8D-63CCF9E95992}">
      <dgm:prSet/>
      <dgm:spPr/>
      <dgm:t>
        <a:bodyPr/>
        <a:lstStyle/>
        <a:p>
          <a:endParaRPr lang="en-US"/>
        </a:p>
      </dgm:t>
    </dgm:pt>
    <dgm:pt modelId="{0BB11BEC-790B-5142-A1AC-C1A1A504AEC9}" type="sibTrans" cxnId="{74CF19A6-7ECB-2D40-8B8D-63CCF9E95992}">
      <dgm:prSet/>
      <dgm:spPr/>
      <dgm:t>
        <a:bodyPr/>
        <a:lstStyle/>
        <a:p>
          <a:endParaRPr lang="en-US"/>
        </a:p>
      </dgm:t>
    </dgm:pt>
    <dgm:pt modelId="{16767F7B-E629-2A4E-96DA-D2253FEBF112}">
      <dgm:prSet/>
      <dgm:spPr/>
      <dgm:t>
        <a:bodyPr/>
        <a:lstStyle/>
        <a:p>
          <a:r>
            <a:rPr lang="en-US" dirty="0" smtClean="0">
              <a:solidFill>
                <a:srgbClr val="000090"/>
              </a:solidFill>
            </a:rPr>
            <a:t>Folk</a:t>
          </a:r>
          <a:endParaRPr lang="en-US" dirty="0">
            <a:solidFill>
              <a:srgbClr val="000090"/>
            </a:solidFill>
          </a:endParaRPr>
        </a:p>
      </dgm:t>
    </dgm:pt>
    <dgm:pt modelId="{99BC95CE-2A6F-9A4E-ACC5-9ABD0BC7D666}" type="parTrans" cxnId="{CF5A0791-3C78-224D-A577-F20644071060}">
      <dgm:prSet/>
      <dgm:spPr/>
      <dgm:t>
        <a:bodyPr/>
        <a:lstStyle/>
        <a:p>
          <a:endParaRPr lang="en-US"/>
        </a:p>
      </dgm:t>
    </dgm:pt>
    <dgm:pt modelId="{D1C25F61-EA60-1340-8DFB-8DA36E736381}" type="sibTrans" cxnId="{CF5A0791-3C78-224D-A577-F20644071060}">
      <dgm:prSet/>
      <dgm:spPr/>
      <dgm:t>
        <a:bodyPr/>
        <a:lstStyle/>
        <a:p>
          <a:endParaRPr lang="en-US"/>
        </a:p>
      </dgm:t>
    </dgm:pt>
    <dgm:pt modelId="{6A9D7156-622E-994A-A819-71EAB978968C}" type="pres">
      <dgm:prSet presAssocID="{3ED51C24-BAC9-4F48-8FB1-AFB8BB7AA21F}" presName="compositeShape" presStyleCnt="0">
        <dgm:presLayoutVars>
          <dgm:chMax val="7"/>
          <dgm:dir/>
          <dgm:resizeHandles val="exact"/>
        </dgm:presLayoutVars>
      </dgm:prSet>
      <dgm:spPr/>
    </dgm:pt>
    <dgm:pt modelId="{E87D241E-BC70-E940-90C9-126460AF1D9F}" type="pres">
      <dgm:prSet presAssocID="{DBAC7B16-9EFE-2644-AD3B-4908D0F552B6}" presName="circ1" presStyleLbl="vennNode1" presStyleIdx="0" presStyleCnt="3"/>
      <dgm:spPr/>
      <dgm:t>
        <a:bodyPr/>
        <a:lstStyle/>
        <a:p>
          <a:endParaRPr lang="en-US"/>
        </a:p>
      </dgm:t>
    </dgm:pt>
    <dgm:pt modelId="{A4B42799-DB40-B945-B00B-CDBA1897D6B5}" type="pres">
      <dgm:prSet presAssocID="{DBAC7B16-9EFE-2644-AD3B-4908D0F552B6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9941661-7497-D948-A7CF-D2DFAC668527}" type="pres">
      <dgm:prSet presAssocID="{97571D1E-268D-8241-B724-B33D2390DF76}" presName="circ2" presStyleLbl="vennNode1" presStyleIdx="1" presStyleCnt="3"/>
      <dgm:spPr/>
      <dgm:t>
        <a:bodyPr/>
        <a:lstStyle/>
        <a:p>
          <a:endParaRPr lang="en-US"/>
        </a:p>
      </dgm:t>
    </dgm:pt>
    <dgm:pt modelId="{7E283CE3-076B-8743-B473-E8FCDB7E68CB}" type="pres">
      <dgm:prSet presAssocID="{97571D1E-268D-8241-B724-B33D2390DF76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37F8644-80B6-8E4A-9675-6018188F56C7}" type="pres">
      <dgm:prSet presAssocID="{16767F7B-E629-2A4E-96DA-D2253FEBF112}" presName="circ3" presStyleLbl="vennNode1" presStyleIdx="2" presStyleCnt="3"/>
      <dgm:spPr/>
      <dgm:t>
        <a:bodyPr/>
        <a:lstStyle/>
        <a:p>
          <a:endParaRPr lang="en-US"/>
        </a:p>
      </dgm:t>
    </dgm:pt>
    <dgm:pt modelId="{814D4740-77A3-3645-B847-D2BF1ECE5164}" type="pres">
      <dgm:prSet presAssocID="{16767F7B-E629-2A4E-96DA-D2253FEBF112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9EE64A40-0297-894E-B582-2BF8C13ADF09}" srcId="{3ED51C24-BAC9-4F48-8FB1-AFB8BB7AA21F}" destId="{DBAC7B16-9EFE-2644-AD3B-4908D0F552B6}" srcOrd="0" destOrd="0" parTransId="{463C542A-FB28-D346-B38F-9BA12FB62865}" sibTransId="{65855B47-76F5-014C-B668-64E5481722C1}"/>
    <dgm:cxn modelId="{D4F1542E-C8A2-7B42-BD23-D49D027A35BD}" type="presOf" srcId="{97571D1E-268D-8241-B724-B33D2390DF76}" destId="{39941661-7497-D948-A7CF-D2DFAC668527}" srcOrd="0" destOrd="0" presId="urn:microsoft.com/office/officeart/2005/8/layout/venn1"/>
    <dgm:cxn modelId="{5F23E1DB-94D5-5247-B4FA-3BBDB35FEADF}" type="presOf" srcId="{DBAC7B16-9EFE-2644-AD3B-4908D0F552B6}" destId="{A4B42799-DB40-B945-B00B-CDBA1897D6B5}" srcOrd="1" destOrd="0" presId="urn:microsoft.com/office/officeart/2005/8/layout/venn1"/>
    <dgm:cxn modelId="{74CF19A6-7ECB-2D40-8B8D-63CCF9E95992}" srcId="{3ED51C24-BAC9-4F48-8FB1-AFB8BB7AA21F}" destId="{97571D1E-268D-8241-B724-B33D2390DF76}" srcOrd="1" destOrd="0" parTransId="{D40CD785-A9F0-7B41-9748-132786D7219B}" sibTransId="{0BB11BEC-790B-5142-A1AC-C1A1A504AEC9}"/>
    <dgm:cxn modelId="{E9185CA9-953E-B842-A5F1-AC0532FA7DAE}" type="presOf" srcId="{16767F7B-E629-2A4E-96DA-D2253FEBF112}" destId="{037F8644-80B6-8E4A-9675-6018188F56C7}" srcOrd="0" destOrd="0" presId="urn:microsoft.com/office/officeart/2005/8/layout/venn1"/>
    <dgm:cxn modelId="{A949AADE-2F21-0C46-8B96-559EF189ADBD}" type="presOf" srcId="{3ED51C24-BAC9-4F48-8FB1-AFB8BB7AA21F}" destId="{6A9D7156-622E-994A-A819-71EAB978968C}" srcOrd="0" destOrd="0" presId="urn:microsoft.com/office/officeart/2005/8/layout/venn1"/>
    <dgm:cxn modelId="{62025017-6DA3-BD41-A901-872E4EF886E8}" type="presOf" srcId="{DBAC7B16-9EFE-2644-AD3B-4908D0F552B6}" destId="{E87D241E-BC70-E940-90C9-126460AF1D9F}" srcOrd="0" destOrd="0" presId="urn:microsoft.com/office/officeart/2005/8/layout/venn1"/>
    <dgm:cxn modelId="{39C2FFE4-C9D1-6C48-B9BB-F4019D99D009}" type="presOf" srcId="{97571D1E-268D-8241-B724-B33D2390DF76}" destId="{7E283CE3-076B-8743-B473-E8FCDB7E68CB}" srcOrd="1" destOrd="0" presId="urn:microsoft.com/office/officeart/2005/8/layout/venn1"/>
    <dgm:cxn modelId="{CF5A0791-3C78-224D-A577-F20644071060}" srcId="{3ED51C24-BAC9-4F48-8FB1-AFB8BB7AA21F}" destId="{16767F7B-E629-2A4E-96DA-D2253FEBF112}" srcOrd="2" destOrd="0" parTransId="{99BC95CE-2A6F-9A4E-ACC5-9ABD0BC7D666}" sibTransId="{D1C25F61-EA60-1340-8DFB-8DA36E736381}"/>
    <dgm:cxn modelId="{E848576A-36EF-094A-8311-E80DD7D8FF8F}" type="presOf" srcId="{16767F7B-E629-2A4E-96DA-D2253FEBF112}" destId="{814D4740-77A3-3645-B847-D2BF1ECE5164}" srcOrd="1" destOrd="0" presId="urn:microsoft.com/office/officeart/2005/8/layout/venn1"/>
    <dgm:cxn modelId="{29E1ADCF-5D8C-BA4C-A0C7-51A782C661B3}" type="presParOf" srcId="{6A9D7156-622E-994A-A819-71EAB978968C}" destId="{E87D241E-BC70-E940-90C9-126460AF1D9F}" srcOrd="0" destOrd="0" presId="urn:microsoft.com/office/officeart/2005/8/layout/venn1"/>
    <dgm:cxn modelId="{230AB8F3-1F47-C748-BD93-C3F637E5AD33}" type="presParOf" srcId="{6A9D7156-622E-994A-A819-71EAB978968C}" destId="{A4B42799-DB40-B945-B00B-CDBA1897D6B5}" srcOrd="1" destOrd="0" presId="urn:microsoft.com/office/officeart/2005/8/layout/venn1"/>
    <dgm:cxn modelId="{D8476360-DFCB-D948-968B-10D9CE6ED1D4}" type="presParOf" srcId="{6A9D7156-622E-994A-A819-71EAB978968C}" destId="{39941661-7497-D948-A7CF-D2DFAC668527}" srcOrd="2" destOrd="0" presId="urn:microsoft.com/office/officeart/2005/8/layout/venn1"/>
    <dgm:cxn modelId="{6EA7EAE7-0582-1343-A145-BC1BC37BFFF6}" type="presParOf" srcId="{6A9D7156-622E-994A-A819-71EAB978968C}" destId="{7E283CE3-076B-8743-B473-E8FCDB7E68CB}" srcOrd="3" destOrd="0" presId="urn:microsoft.com/office/officeart/2005/8/layout/venn1"/>
    <dgm:cxn modelId="{095330AD-FA82-0647-B789-567BAE7A1C39}" type="presParOf" srcId="{6A9D7156-622E-994A-A819-71EAB978968C}" destId="{037F8644-80B6-8E4A-9675-6018188F56C7}" srcOrd="4" destOrd="0" presId="urn:microsoft.com/office/officeart/2005/8/layout/venn1"/>
    <dgm:cxn modelId="{6A16913E-79E5-934C-B737-A04EED830B49}" type="presParOf" srcId="{6A9D7156-622E-994A-A819-71EAB978968C}" destId="{814D4740-77A3-3645-B847-D2BF1ECE5164}" srcOrd="5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A3C4F7-5CA9-CC46-B53A-9D48243D60A8}">
      <dsp:nvSpPr>
        <dsp:cNvPr id="0" name=""/>
        <dsp:cNvSpPr/>
      </dsp:nvSpPr>
      <dsp:spPr>
        <a:xfrm rot="16200000">
          <a:off x="508000" y="-508000"/>
          <a:ext cx="2032000" cy="3048000"/>
        </a:xfrm>
        <a:prstGeom prst="round1Rect">
          <a:avLst/>
        </a:prstGeom>
        <a:solidFill>
          <a:srgbClr val="1104FE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b="1" kern="1200" dirty="0" smtClean="0"/>
            <a:t>Supra-structures</a:t>
          </a: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500" kern="1200" dirty="0" smtClean="0"/>
            <a:t>HEC, ONSQA</a:t>
          </a:r>
          <a:endParaRPr lang="en-US" sz="2500" kern="1200" dirty="0"/>
        </a:p>
      </dsp:txBody>
      <dsp:txXfrm rot="5400000">
        <a:off x="0" y="0"/>
        <a:ext cx="3048000" cy="1524000"/>
      </dsp:txXfrm>
    </dsp:sp>
    <dsp:sp modelId="{962D3779-A01E-7949-A7C6-53D98997CB3A}">
      <dsp:nvSpPr>
        <dsp:cNvPr id="0" name=""/>
        <dsp:cNvSpPr/>
      </dsp:nvSpPr>
      <dsp:spPr>
        <a:xfrm>
          <a:off x="3048000" y="0"/>
          <a:ext cx="3048000" cy="2032000"/>
        </a:xfrm>
        <a:prstGeom prst="round1Rect">
          <a:avLst/>
        </a:prstGeom>
        <a:solidFill>
          <a:srgbClr val="3366FF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b="1" kern="1200" dirty="0" smtClean="0"/>
            <a:t>Funding Agencies</a:t>
          </a: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500" kern="1200" dirty="0" smtClean="0"/>
            <a:t>TRF, NSTDA, NRC, </a:t>
          </a:r>
          <a:r>
            <a:rPr lang="en-US" sz="2500" kern="1200" dirty="0" err="1" smtClean="0"/>
            <a:t>etc</a:t>
          </a:r>
          <a:endParaRPr lang="en-US" sz="2500" kern="1200" dirty="0"/>
        </a:p>
      </dsp:txBody>
      <dsp:txXfrm>
        <a:off x="3048000" y="0"/>
        <a:ext cx="3048000" cy="1524000"/>
      </dsp:txXfrm>
    </dsp:sp>
    <dsp:sp modelId="{56C3137C-3A33-EB4F-8E06-8D2B339A8450}">
      <dsp:nvSpPr>
        <dsp:cNvPr id="0" name=""/>
        <dsp:cNvSpPr/>
      </dsp:nvSpPr>
      <dsp:spPr>
        <a:xfrm rot="10800000">
          <a:off x="0" y="2032000"/>
          <a:ext cx="3048000" cy="2032000"/>
        </a:xfrm>
        <a:prstGeom prst="round1Rect">
          <a:avLst/>
        </a:prstGeom>
        <a:solidFill>
          <a:srgbClr val="8E2049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6032" tIns="256032" rIns="256032" bIns="256032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600" kern="1200" dirty="0" smtClean="0"/>
            <a:t>Universities / R. Org.</a:t>
          </a:r>
          <a:endParaRPr lang="en-US" sz="3600" kern="1200" dirty="0"/>
        </a:p>
      </dsp:txBody>
      <dsp:txXfrm rot="10800000">
        <a:off x="0" y="2539999"/>
        <a:ext cx="3048000" cy="1524000"/>
      </dsp:txXfrm>
    </dsp:sp>
    <dsp:sp modelId="{FCB16742-E167-3C4D-9071-DF5199CB4D12}">
      <dsp:nvSpPr>
        <dsp:cNvPr id="0" name=""/>
        <dsp:cNvSpPr/>
      </dsp:nvSpPr>
      <dsp:spPr>
        <a:xfrm rot="5400000">
          <a:off x="3556000" y="1523999"/>
          <a:ext cx="2032000" cy="3048000"/>
        </a:xfrm>
        <a:prstGeom prst="round1Rect">
          <a:avLst/>
        </a:prstGeom>
        <a:solidFill>
          <a:srgbClr val="B03A89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6032" tIns="256032" rIns="256032" bIns="256032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600" kern="1200" dirty="0" smtClean="0"/>
            <a:t>Academic Communities</a:t>
          </a:r>
          <a:endParaRPr lang="en-US" sz="3600" kern="1200" dirty="0"/>
        </a:p>
      </dsp:txBody>
      <dsp:txXfrm rot="-5400000">
        <a:off x="3048000" y="2539999"/>
        <a:ext cx="3048000" cy="1524000"/>
      </dsp:txXfrm>
    </dsp:sp>
    <dsp:sp modelId="{127267CA-17E9-D34E-9CEB-F6FFBC2C0073}">
      <dsp:nvSpPr>
        <dsp:cNvPr id="0" name=""/>
        <dsp:cNvSpPr/>
      </dsp:nvSpPr>
      <dsp:spPr>
        <a:xfrm>
          <a:off x="2133600" y="1523999"/>
          <a:ext cx="1828800" cy="1016000"/>
        </a:xfrm>
        <a:prstGeom prst="roundRect">
          <a:avLst/>
        </a:prstGeom>
        <a:solidFill>
          <a:srgbClr val="FF000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200" b="1" kern="1200" dirty="0" smtClean="0">
              <a:solidFill>
                <a:schemeClr val="bg1"/>
              </a:solidFill>
            </a:rPr>
            <a:t>Social Impact</a:t>
          </a:r>
          <a:endParaRPr lang="en-US" sz="3200" b="1" kern="1200" dirty="0">
            <a:solidFill>
              <a:schemeClr val="bg1"/>
            </a:solidFill>
          </a:endParaRPr>
        </a:p>
      </dsp:txBody>
      <dsp:txXfrm>
        <a:off x="2183197" y="1573596"/>
        <a:ext cx="1729606" cy="91680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7D241E-BC70-E940-90C9-126460AF1D9F}">
      <dsp:nvSpPr>
        <dsp:cNvPr id="0" name=""/>
        <dsp:cNvSpPr/>
      </dsp:nvSpPr>
      <dsp:spPr>
        <a:xfrm>
          <a:off x="1828799" y="50799"/>
          <a:ext cx="2438400" cy="2438400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6200" kern="1200" dirty="0" smtClean="0"/>
            <a:t>Basic</a:t>
          </a:r>
          <a:endParaRPr lang="en-US" sz="6200" kern="1200" dirty="0"/>
        </a:p>
      </dsp:txBody>
      <dsp:txXfrm>
        <a:off x="2153920" y="477519"/>
        <a:ext cx="1788160" cy="1097280"/>
      </dsp:txXfrm>
    </dsp:sp>
    <dsp:sp modelId="{39941661-7497-D948-A7CF-D2DFAC668527}">
      <dsp:nvSpPr>
        <dsp:cNvPr id="0" name=""/>
        <dsp:cNvSpPr/>
      </dsp:nvSpPr>
      <dsp:spPr>
        <a:xfrm>
          <a:off x="2708656" y="1574800"/>
          <a:ext cx="2438400" cy="2438400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6200" kern="1200" dirty="0" smtClean="0"/>
            <a:t>R&amp;D</a:t>
          </a:r>
          <a:endParaRPr lang="en-US" sz="6200" kern="1200" dirty="0"/>
        </a:p>
      </dsp:txBody>
      <dsp:txXfrm>
        <a:off x="3454400" y="2204720"/>
        <a:ext cx="1463040" cy="1341120"/>
      </dsp:txXfrm>
    </dsp:sp>
    <dsp:sp modelId="{037F8644-80B6-8E4A-9675-6018188F56C7}">
      <dsp:nvSpPr>
        <dsp:cNvPr id="0" name=""/>
        <dsp:cNvSpPr/>
      </dsp:nvSpPr>
      <dsp:spPr>
        <a:xfrm>
          <a:off x="948943" y="1574800"/>
          <a:ext cx="2438400" cy="2438400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6200" kern="1200" dirty="0" smtClean="0">
              <a:solidFill>
                <a:srgbClr val="000090"/>
              </a:solidFill>
            </a:rPr>
            <a:t>Folk</a:t>
          </a:r>
          <a:endParaRPr lang="en-US" sz="6200" kern="1200" dirty="0">
            <a:solidFill>
              <a:srgbClr val="000090"/>
            </a:solidFill>
          </a:endParaRPr>
        </a:p>
      </dsp:txBody>
      <dsp:txXfrm>
        <a:off x="1178560" y="2204720"/>
        <a:ext cx="1463040" cy="13411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png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png"/></Relationships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0.81153</cdr:x>
      <cdr:y>0.67833</cdr:y>
    </cdr:from>
    <cdr:to>
      <cdr:x>0.92368</cdr:x>
      <cdr:y>0.87833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6616700" y="3101320"/>
          <a:ext cx="914400" cy="91440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r>
            <a:rPr lang="en-US" sz="2800" b="1" dirty="0" smtClean="0"/>
            <a:t>18%</a:t>
          </a:r>
          <a:endParaRPr lang="en-US" sz="2800" b="1" dirty="0"/>
        </a:p>
      </cdr:txBody>
    </cdr:sp>
  </cdr:relSizeAnchor>
  <cdr:relSizeAnchor xmlns:cdr="http://schemas.openxmlformats.org/drawingml/2006/chartDrawing">
    <cdr:from>
      <cdr:x>0.26947</cdr:x>
      <cdr:y>0.02778</cdr:y>
    </cdr:from>
    <cdr:to>
      <cdr:x>0.38162</cdr:x>
      <cdr:y>0.22778</cdr:y>
    </cdr:to>
    <cdr:sp macro="" textlink="">
      <cdr:nvSpPr>
        <cdr:cNvPr id="3" name="TextBox 2"/>
        <cdr:cNvSpPr txBox="1"/>
      </cdr:nvSpPr>
      <cdr:spPr>
        <a:xfrm xmlns:a="http://schemas.openxmlformats.org/drawingml/2006/main">
          <a:off x="2197100" y="127000"/>
          <a:ext cx="914400" cy="91440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r>
            <a:rPr lang="en-US" sz="2800" b="1" dirty="0" smtClean="0"/>
            <a:t>World</a:t>
          </a:r>
          <a:endParaRPr lang="en-US" sz="2800" b="1" dirty="0"/>
        </a:p>
      </cdr:txBody>
    </cdr:sp>
  </cdr:relSizeAnchor>
  <cdr:relSizeAnchor xmlns:cdr="http://schemas.openxmlformats.org/drawingml/2006/chartDrawing">
    <cdr:from>
      <cdr:x>0.64798</cdr:x>
      <cdr:y>0.03889</cdr:y>
    </cdr:from>
    <cdr:to>
      <cdr:x>0.76012</cdr:x>
      <cdr:y>0.23889</cdr:y>
    </cdr:to>
    <cdr:sp macro="" textlink="">
      <cdr:nvSpPr>
        <cdr:cNvPr id="4" name="TextBox 3"/>
        <cdr:cNvSpPr txBox="1"/>
      </cdr:nvSpPr>
      <cdr:spPr>
        <a:xfrm xmlns:a="http://schemas.openxmlformats.org/drawingml/2006/main">
          <a:off x="5283200" y="177800"/>
          <a:ext cx="914400" cy="91440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r>
            <a:rPr lang="en-US" sz="2800" b="1" dirty="0" smtClean="0"/>
            <a:t>Thailand</a:t>
          </a:r>
          <a:endParaRPr lang="en-US" sz="2800" b="1" dirty="0"/>
        </a:p>
      </cdr:txBody>
    </cdr:sp>
  </cdr:relSizeAnchor>
</c:userShape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36945D3-6C56-6D48-B8AE-706092033C1B}" type="datetimeFigureOut">
              <a:rPr lang="en-US" smtClean="0"/>
              <a:t>1/11/12 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2119DE-175F-304D-A34A-F0D8D91BCA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29572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7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9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0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3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6696EB8-6283-4247-A216-32CA2682CBFD}" type="slidenum">
              <a:rPr lang="en-US"/>
              <a:pPr>
                <a:defRPr/>
              </a:pPr>
              <a:t>17</a:t>
            </a:fld>
            <a:endParaRPr lang="th-TH"/>
          </a:p>
        </p:txBody>
      </p:sp>
      <p:sp>
        <p:nvSpPr>
          <p:cNvPr id="1105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5800"/>
            <a:ext cx="4570412" cy="3427413"/>
          </a:xfrm>
          <a:ln/>
          <a:extLs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1105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US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2172305-FDB3-8D46-9BED-77BE34EF9695}" type="slidenum">
              <a:rPr lang="en-US"/>
              <a:pPr>
                <a:defRPr/>
              </a:pPr>
              <a:t>19</a:t>
            </a:fld>
            <a:endParaRPr lang="th-TH"/>
          </a:p>
        </p:txBody>
      </p:sp>
      <p:sp>
        <p:nvSpPr>
          <p:cNvPr id="1136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5800"/>
            <a:ext cx="4570412" cy="3427413"/>
          </a:xfrm>
          <a:ln/>
          <a:extLs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1136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US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47D3C6E3-274C-4746-823B-227AB3AB9E5F}" type="slidenum">
              <a:rPr lang="en-US"/>
              <a:pPr>
                <a:defRPr/>
              </a:pPr>
              <a:t>20</a:t>
            </a:fld>
            <a:endParaRPr lang="th-TH"/>
          </a:p>
        </p:txBody>
      </p:sp>
      <p:sp>
        <p:nvSpPr>
          <p:cNvPr id="1157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5800"/>
            <a:ext cx="4570412" cy="3427413"/>
          </a:xfrm>
          <a:ln/>
          <a:extLs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1157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US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B961DCE-4EC1-0242-BFE1-34AB62EFE9CE}" type="slidenum">
              <a:rPr lang="en-US"/>
              <a:pPr>
                <a:defRPr/>
              </a:pPr>
              <a:t>23</a:t>
            </a:fld>
            <a:endParaRPr lang="th-TH"/>
          </a:p>
        </p:txBody>
      </p:sp>
      <p:sp>
        <p:nvSpPr>
          <p:cNvPr id="1280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5800"/>
            <a:ext cx="4570412" cy="3427413"/>
          </a:xfrm>
          <a:ln/>
          <a:extLs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1280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US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th-TH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th-TH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A64466-D89E-C94D-91D1-8D311CDF1E0C}" type="datetimeFigureOut">
              <a:rPr lang="en-US" smtClean="0"/>
              <a:t>1/11/12 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FCDE1-AE70-1A42-9D59-6311D27D8E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45228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h-TH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th-TH" smtClean="0"/>
              <a:t>Click to edit Master text styles</a:t>
            </a:r>
          </a:p>
          <a:p>
            <a:pPr lvl="1"/>
            <a:r>
              <a:rPr lang="th-TH" smtClean="0"/>
              <a:t>Second level</a:t>
            </a:r>
          </a:p>
          <a:p>
            <a:pPr lvl="2"/>
            <a:r>
              <a:rPr lang="th-TH" smtClean="0"/>
              <a:t>Third level</a:t>
            </a:r>
          </a:p>
          <a:p>
            <a:pPr lvl="3"/>
            <a:r>
              <a:rPr lang="th-TH" smtClean="0"/>
              <a:t>Fourth level</a:t>
            </a:r>
          </a:p>
          <a:p>
            <a:pPr lvl="4"/>
            <a:r>
              <a:rPr lang="th-TH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A64466-D89E-C94D-91D1-8D311CDF1E0C}" type="datetimeFigureOut">
              <a:rPr lang="en-US" smtClean="0"/>
              <a:t>1/11/12 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FCDE1-AE70-1A42-9D59-6311D27D8E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77503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th-TH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th-TH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A64466-D89E-C94D-91D1-8D311CDF1E0C}" type="datetimeFigureOut">
              <a:rPr lang="en-US" smtClean="0"/>
              <a:t>1/11/12 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FCDE1-AE70-1A42-9D59-6311D27D8E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654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h-TH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th-TH" smtClean="0"/>
              <a:t>Click to edit Master text styles</a:t>
            </a:r>
          </a:p>
          <a:p>
            <a:pPr lvl="1"/>
            <a:r>
              <a:rPr lang="th-TH" smtClean="0"/>
              <a:t>Second level</a:t>
            </a:r>
          </a:p>
          <a:p>
            <a:pPr lvl="2"/>
            <a:r>
              <a:rPr lang="th-TH" smtClean="0"/>
              <a:t>Third level</a:t>
            </a:r>
          </a:p>
          <a:p>
            <a:pPr lvl="3"/>
            <a:r>
              <a:rPr lang="th-TH" smtClean="0"/>
              <a:t>Fourth level</a:t>
            </a:r>
          </a:p>
          <a:p>
            <a:pPr lvl="4"/>
            <a:r>
              <a:rPr lang="th-TH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th-TH" smtClean="0"/>
              <a:t>Click to edit Master text styles</a:t>
            </a:r>
          </a:p>
          <a:p>
            <a:pPr lvl="1"/>
            <a:r>
              <a:rPr lang="th-TH" smtClean="0"/>
              <a:t>Second level</a:t>
            </a:r>
          </a:p>
          <a:p>
            <a:pPr lvl="2"/>
            <a:r>
              <a:rPr lang="th-TH" smtClean="0"/>
              <a:t>Third level</a:t>
            </a:r>
          </a:p>
          <a:p>
            <a:pPr lvl="3"/>
            <a:r>
              <a:rPr lang="th-TH" smtClean="0"/>
              <a:t>Fourth level</a:t>
            </a:r>
          </a:p>
          <a:p>
            <a:pPr lvl="4"/>
            <a:r>
              <a:rPr lang="th-TH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A64466-D89E-C94D-91D1-8D311CDF1E0C}" type="datetimeFigureOut">
              <a:rPr lang="en-US" smtClean="0"/>
              <a:t>1/11/12 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FCDE1-AE70-1A42-9D59-6311D27D8E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33499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th-TH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th-TH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th-TH" smtClean="0"/>
              <a:t>Click to edit Master text styles</a:t>
            </a:r>
          </a:p>
          <a:p>
            <a:pPr lvl="1"/>
            <a:r>
              <a:rPr lang="th-TH" smtClean="0"/>
              <a:t>Second level</a:t>
            </a:r>
          </a:p>
          <a:p>
            <a:pPr lvl="2"/>
            <a:r>
              <a:rPr lang="th-TH" smtClean="0"/>
              <a:t>Third level</a:t>
            </a:r>
          </a:p>
          <a:p>
            <a:pPr lvl="3"/>
            <a:r>
              <a:rPr lang="th-TH" smtClean="0"/>
              <a:t>Fourth level</a:t>
            </a:r>
          </a:p>
          <a:p>
            <a:pPr lvl="4"/>
            <a:r>
              <a:rPr lang="th-TH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th-TH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th-TH" smtClean="0"/>
              <a:t>Click to edit Master text styles</a:t>
            </a:r>
          </a:p>
          <a:p>
            <a:pPr lvl="1"/>
            <a:r>
              <a:rPr lang="th-TH" smtClean="0"/>
              <a:t>Second level</a:t>
            </a:r>
          </a:p>
          <a:p>
            <a:pPr lvl="2"/>
            <a:r>
              <a:rPr lang="th-TH" smtClean="0"/>
              <a:t>Third level</a:t>
            </a:r>
          </a:p>
          <a:p>
            <a:pPr lvl="3"/>
            <a:r>
              <a:rPr lang="th-TH" smtClean="0"/>
              <a:t>Fourth level</a:t>
            </a:r>
          </a:p>
          <a:p>
            <a:pPr lvl="4"/>
            <a:r>
              <a:rPr lang="th-TH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A64466-D89E-C94D-91D1-8D311CDF1E0C}" type="datetimeFigureOut">
              <a:rPr lang="en-US" smtClean="0"/>
              <a:t>1/11/12 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FCDE1-AE70-1A42-9D59-6311D27D8E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1823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h-TH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A64466-D89E-C94D-91D1-8D311CDF1E0C}" type="datetimeFigureOut">
              <a:rPr lang="en-US" smtClean="0"/>
              <a:t>1/11/12 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FCDE1-AE70-1A42-9D59-6311D27D8E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79313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A64466-D89E-C94D-91D1-8D311CDF1E0C}" type="datetimeFigureOut">
              <a:rPr lang="en-US" smtClean="0"/>
              <a:t>1/11/12 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FCDE1-AE70-1A42-9D59-6311D27D8E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51522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th-TH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th-TH" smtClean="0"/>
              <a:t>Click to edit Master text styles</a:t>
            </a:r>
          </a:p>
          <a:p>
            <a:pPr lvl="1"/>
            <a:r>
              <a:rPr lang="th-TH" smtClean="0"/>
              <a:t>Second level</a:t>
            </a:r>
          </a:p>
          <a:p>
            <a:pPr lvl="2"/>
            <a:r>
              <a:rPr lang="th-TH" smtClean="0"/>
              <a:t>Third level</a:t>
            </a:r>
          </a:p>
          <a:p>
            <a:pPr lvl="3"/>
            <a:r>
              <a:rPr lang="th-TH" smtClean="0"/>
              <a:t>Fourth level</a:t>
            </a:r>
          </a:p>
          <a:p>
            <a:pPr lvl="4"/>
            <a:r>
              <a:rPr lang="th-TH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th-TH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A64466-D89E-C94D-91D1-8D311CDF1E0C}" type="datetimeFigureOut">
              <a:rPr lang="en-US" smtClean="0"/>
              <a:t>1/11/12 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FCDE1-AE70-1A42-9D59-6311D27D8E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9949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th-TH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th-TH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A64466-D89E-C94D-91D1-8D311CDF1E0C}" type="datetimeFigureOut">
              <a:rPr lang="en-US" smtClean="0"/>
              <a:t>1/11/12 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FCDE1-AE70-1A42-9D59-6311D27D8E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24778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h-TH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th-TH" smtClean="0"/>
              <a:t>Click to edit Master text styles</a:t>
            </a:r>
          </a:p>
          <a:p>
            <a:pPr lvl="1"/>
            <a:r>
              <a:rPr lang="th-TH" smtClean="0"/>
              <a:t>Second level</a:t>
            </a:r>
          </a:p>
          <a:p>
            <a:pPr lvl="2"/>
            <a:r>
              <a:rPr lang="th-TH" smtClean="0"/>
              <a:t>Third level</a:t>
            </a:r>
          </a:p>
          <a:p>
            <a:pPr lvl="3"/>
            <a:r>
              <a:rPr lang="th-TH" smtClean="0"/>
              <a:t>Fourth level</a:t>
            </a:r>
          </a:p>
          <a:p>
            <a:pPr lvl="4"/>
            <a:r>
              <a:rPr lang="th-TH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A64466-D89E-C94D-91D1-8D311CDF1E0C}" type="datetimeFigureOut">
              <a:rPr lang="en-US" smtClean="0"/>
              <a:t>1/11/12 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FCDE1-AE70-1A42-9D59-6311D27D8E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42680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th-TH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th-TH" smtClean="0"/>
              <a:t>Click to edit Master text styles</a:t>
            </a:r>
          </a:p>
          <a:p>
            <a:pPr lvl="1"/>
            <a:r>
              <a:rPr lang="th-TH" smtClean="0"/>
              <a:t>Second level</a:t>
            </a:r>
          </a:p>
          <a:p>
            <a:pPr lvl="2"/>
            <a:r>
              <a:rPr lang="th-TH" smtClean="0"/>
              <a:t>Third level</a:t>
            </a:r>
          </a:p>
          <a:p>
            <a:pPr lvl="3"/>
            <a:r>
              <a:rPr lang="th-TH" smtClean="0"/>
              <a:t>Fourth level</a:t>
            </a:r>
          </a:p>
          <a:p>
            <a:pPr lvl="4"/>
            <a:r>
              <a:rPr lang="th-TH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A64466-D89E-C94D-91D1-8D311CDF1E0C}" type="datetimeFigureOut">
              <a:rPr lang="en-US" smtClean="0"/>
              <a:t>1/11/12 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FCDE1-AE70-1A42-9D59-6311D27D8E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01434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th-TH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th-TH" smtClean="0"/>
              <a:t>Click to edit Master text styles</a:t>
            </a:r>
          </a:p>
          <a:p>
            <a:pPr lvl="1"/>
            <a:r>
              <a:rPr lang="th-TH" smtClean="0"/>
              <a:t>Second level</a:t>
            </a:r>
          </a:p>
          <a:p>
            <a:pPr lvl="2"/>
            <a:r>
              <a:rPr lang="th-TH" smtClean="0"/>
              <a:t>Third level</a:t>
            </a:r>
          </a:p>
          <a:p>
            <a:pPr lvl="3"/>
            <a:r>
              <a:rPr lang="th-TH" smtClean="0"/>
              <a:t>Fourth level</a:t>
            </a:r>
          </a:p>
          <a:p>
            <a:pPr lvl="4"/>
            <a:r>
              <a:rPr lang="th-TH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A64466-D89E-C94D-91D1-8D311CDF1E0C}" type="datetimeFigureOut">
              <a:rPr lang="en-US" smtClean="0"/>
              <a:t>1/11/12 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4FCDE1-AE70-1A42-9D59-6311D27D8E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96127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4" Type="http://schemas.openxmlformats.org/officeDocument/2006/relationships/image" Target="../media/image1.png"/><Relationship Id="rId1" Type="http://schemas.microsoft.com/office/2007/relationships/media" Target="../media/media1.wav"/><Relationship Id="rId2" Type="http://schemas.openxmlformats.org/officeDocument/2006/relationships/audio" Target="../media/media1.wav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1.png"/><Relationship Id="rId1" Type="http://schemas.microsoft.com/office/2007/relationships/media" Target="../media/media2.wav"/><Relationship Id="rId2" Type="http://schemas.openxmlformats.org/officeDocument/2006/relationships/audio" Target="../media/media2.wav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1.png"/><Relationship Id="rId1" Type="http://schemas.microsoft.com/office/2007/relationships/media" Target="../media/media3.wav"/><Relationship Id="rId2" Type="http://schemas.openxmlformats.org/officeDocument/2006/relationships/audio" Target="../media/media3.wav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1.png"/><Relationship Id="rId1" Type="http://schemas.microsoft.com/office/2007/relationships/media" Target="../media/media4.wav"/><Relationship Id="rId2" Type="http://schemas.openxmlformats.org/officeDocument/2006/relationships/audio" Target="../media/media4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1.png"/><Relationship Id="rId1" Type="http://schemas.microsoft.com/office/2007/relationships/media" Target="../media/media5.wav"/><Relationship Id="rId2" Type="http://schemas.openxmlformats.org/officeDocument/2006/relationships/audio" Target="../media/media5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1.png"/><Relationship Id="rId1" Type="http://schemas.microsoft.com/office/2007/relationships/media" Target="../media/media6.wav"/><Relationship Id="rId2" Type="http://schemas.openxmlformats.org/officeDocument/2006/relationships/audio" Target="../media/media6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1.png"/><Relationship Id="rId1" Type="http://schemas.microsoft.com/office/2007/relationships/media" Target="../media/media7.wav"/><Relationship Id="rId2" Type="http://schemas.openxmlformats.org/officeDocument/2006/relationships/audio" Target="../media/media7.wa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1.png"/><Relationship Id="rId1" Type="http://schemas.microsoft.com/office/2007/relationships/media" Target="../media/media8.wav"/><Relationship Id="rId2" Type="http://schemas.openxmlformats.org/officeDocument/2006/relationships/audio" Target="../media/media8.wav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4" Type="http://schemas.openxmlformats.org/officeDocument/2006/relationships/image" Target="../media/image2.png"/><Relationship Id="rId5" Type="http://schemas.openxmlformats.org/officeDocument/2006/relationships/image" Target="../media/image1.png"/><Relationship Id="rId1" Type="http://schemas.microsoft.com/office/2007/relationships/media" Target="../media/media9.wav"/><Relationship Id="rId2" Type="http://schemas.openxmlformats.org/officeDocument/2006/relationships/audio" Target="../media/media9.wav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4" Type="http://schemas.openxmlformats.org/officeDocument/2006/relationships/chart" Target="../charts/chart1.xml"/><Relationship Id="rId5" Type="http://schemas.openxmlformats.org/officeDocument/2006/relationships/image" Target="../media/image1.png"/><Relationship Id="rId1" Type="http://schemas.microsoft.com/office/2007/relationships/media" Target="../media/media10.wav"/><Relationship Id="rId2" Type="http://schemas.openxmlformats.org/officeDocument/2006/relationships/audio" Target="../media/media10.wav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chart" Target="../charts/chart2.xml"/><Relationship Id="rId5" Type="http://schemas.openxmlformats.org/officeDocument/2006/relationships/image" Target="../media/image1.png"/><Relationship Id="rId1" Type="http://schemas.microsoft.com/office/2007/relationships/media" Target="../media/media11.wav"/><Relationship Id="rId2" Type="http://schemas.openxmlformats.org/officeDocument/2006/relationships/audio" Target="../media/media11.wav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media12.wav"/><Relationship Id="rId4" Type="http://schemas.openxmlformats.org/officeDocument/2006/relationships/slideLayout" Target="../slideLayouts/slideLayout2.xml"/><Relationship Id="rId5" Type="http://schemas.openxmlformats.org/officeDocument/2006/relationships/oleObject" Target="../embeddings/oleObject1.bin"/><Relationship Id="rId6" Type="http://schemas.openxmlformats.org/officeDocument/2006/relationships/package" Target="../embeddings/Microsoft_Word_Document3.docx"/><Relationship Id="rId7" Type="http://schemas.openxmlformats.org/officeDocument/2006/relationships/image" Target="../media/image3.png"/><Relationship Id="rId8" Type="http://schemas.openxmlformats.org/officeDocument/2006/relationships/image" Target="../media/image1.png"/><Relationship Id="rId1" Type="http://schemas.openxmlformats.org/officeDocument/2006/relationships/vmlDrawing" Target="../drawings/vmlDrawing1.vml"/><Relationship Id="rId2" Type="http://schemas.microsoft.com/office/2007/relationships/media" Target="../media/media12.wav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media13.wav"/><Relationship Id="rId4" Type="http://schemas.openxmlformats.org/officeDocument/2006/relationships/slideLayout" Target="../slideLayouts/slideLayout2.xml"/><Relationship Id="rId5" Type="http://schemas.openxmlformats.org/officeDocument/2006/relationships/oleObject" Target="../embeddings/oleObject2.bin"/><Relationship Id="rId6" Type="http://schemas.openxmlformats.org/officeDocument/2006/relationships/package" Target="../embeddings/Microsoft_Word_Document4.docx"/><Relationship Id="rId7" Type="http://schemas.openxmlformats.org/officeDocument/2006/relationships/image" Target="../media/image4.png"/><Relationship Id="rId8" Type="http://schemas.openxmlformats.org/officeDocument/2006/relationships/image" Target="../media/image1.png"/><Relationship Id="rId1" Type="http://schemas.openxmlformats.org/officeDocument/2006/relationships/vmlDrawing" Target="../drawings/vmlDrawing2.vml"/><Relationship Id="rId2" Type="http://schemas.microsoft.com/office/2007/relationships/media" Target="../media/media13.wav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media14.wav"/><Relationship Id="rId4" Type="http://schemas.openxmlformats.org/officeDocument/2006/relationships/slideLayout" Target="../slideLayouts/slideLayout2.xml"/><Relationship Id="rId5" Type="http://schemas.openxmlformats.org/officeDocument/2006/relationships/oleObject" Target="../embeddings/oleObject3.bin"/><Relationship Id="rId6" Type="http://schemas.openxmlformats.org/officeDocument/2006/relationships/package" Target="../embeddings/Microsoft_Word_Document5.docx"/><Relationship Id="rId7" Type="http://schemas.openxmlformats.org/officeDocument/2006/relationships/image" Target="../media/image5.png"/><Relationship Id="rId8" Type="http://schemas.openxmlformats.org/officeDocument/2006/relationships/image" Target="../media/image1.png"/><Relationship Id="rId1" Type="http://schemas.openxmlformats.org/officeDocument/2006/relationships/vmlDrawing" Target="../drawings/vmlDrawing3.vml"/><Relationship Id="rId2" Type="http://schemas.microsoft.com/office/2007/relationships/media" Target="../media/media14.wav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4" Type="http://schemas.openxmlformats.org/officeDocument/2006/relationships/image" Target="../media/image6.png"/><Relationship Id="rId5" Type="http://schemas.openxmlformats.org/officeDocument/2006/relationships/image" Target="../media/image1.png"/><Relationship Id="rId1" Type="http://schemas.microsoft.com/office/2007/relationships/media" Target="../media/media15.wav"/><Relationship Id="rId2" Type="http://schemas.openxmlformats.org/officeDocument/2006/relationships/audio" Target="../media/media15.wav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4" Type="http://schemas.openxmlformats.org/officeDocument/2006/relationships/image" Target="../media/image1.png"/><Relationship Id="rId1" Type="http://schemas.microsoft.com/office/2007/relationships/media" Target="../media/media16.wav"/><Relationship Id="rId2" Type="http://schemas.openxmlformats.org/officeDocument/2006/relationships/audio" Target="../media/media16.wav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4" Type="http://schemas.openxmlformats.org/officeDocument/2006/relationships/notesSlide" Target="../notesSlides/notesSlide1.xml"/><Relationship Id="rId5" Type="http://schemas.openxmlformats.org/officeDocument/2006/relationships/image" Target="../media/image1.png"/><Relationship Id="rId1" Type="http://schemas.microsoft.com/office/2007/relationships/media" Target="../media/media17.wav"/><Relationship Id="rId2" Type="http://schemas.openxmlformats.org/officeDocument/2006/relationships/audio" Target="../media/media17.wav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4" Type="http://schemas.openxmlformats.org/officeDocument/2006/relationships/image" Target="../media/image1.png"/><Relationship Id="rId1" Type="http://schemas.microsoft.com/office/2007/relationships/media" Target="../media/media18.wav"/><Relationship Id="rId2" Type="http://schemas.openxmlformats.org/officeDocument/2006/relationships/audio" Target="../media/media18.wav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4" Type="http://schemas.openxmlformats.org/officeDocument/2006/relationships/notesSlide" Target="../notesSlides/notesSlide2.xml"/><Relationship Id="rId5" Type="http://schemas.openxmlformats.org/officeDocument/2006/relationships/image" Target="../media/image1.png"/><Relationship Id="rId1" Type="http://schemas.microsoft.com/office/2007/relationships/media" Target="../media/media19.wav"/><Relationship Id="rId2" Type="http://schemas.openxmlformats.org/officeDocument/2006/relationships/audio" Target="../media/media19.wav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notesSlide" Target="../notesSlides/notesSlide3.xml"/><Relationship Id="rId5" Type="http://schemas.openxmlformats.org/officeDocument/2006/relationships/image" Target="../media/image1.png"/><Relationship Id="rId1" Type="http://schemas.microsoft.com/office/2007/relationships/media" Target="../media/media20.wav"/><Relationship Id="rId2" Type="http://schemas.openxmlformats.org/officeDocument/2006/relationships/audio" Target="../media/media20.wav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1.png"/><Relationship Id="rId1" Type="http://schemas.microsoft.com/office/2007/relationships/media" Target="../media/media21.wav"/><Relationship Id="rId2" Type="http://schemas.openxmlformats.org/officeDocument/2006/relationships/audio" Target="../media/media21.wav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4" Type="http://schemas.openxmlformats.org/officeDocument/2006/relationships/image" Target="../media/image1.png"/><Relationship Id="rId1" Type="http://schemas.microsoft.com/office/2007/relationships/media" Target="../media/media22.wav"/><Relationship Id="rId2" Type="http://schemas.openxmlformats.org/officeDocument/2006/relationships/audio" Target="../media/media22.wav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4" Type="http://schemas.openxmlformats.org/officeDocument/2006/relationships/notesSlide" Target="../notesSlides/notesSlide4.xml"/><Relationship Id="rId5" Type="http://schemas.openxmlformats.org/officeDocument/2006/relationships/image" Target="../media/image1.png"/><Relationship Id="rId1" Type="http://schemas.microsoft.com/office/2007/relationships/media" Target="../media/media23.wav"/><Relationship Id="rId2" Type="http://schemas.openxmlformats.org/officeDocument/2006/relationships/audio" Target="../media/media23.wav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4" Type="http://schemas.openxmlformats.org/officeDocument/2006/relationships/image" Target="../media/image1.png"/><Relationship Id="rId1" Type="http://schemas.microsoft.com/office/2007/relationships/media" Target="../media/media24.wav"/><Relationship Id="rId2" Type="http://schemas.openxmlformats.org/officeDocument/2006/relationships/audio" Target="../media/media24.wav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4" Type="http://schemas.openxmlformats.org/officeDocument/2006/relationships/chart" Target="../charts/chart3.xml"/><Relationship Id="rId5" Type="http://schemas.openxmlformats.org/officeDocument/2006/relationships/image" Target="../media/image1.png"/><Relationship Id="rId1" Type="http://schemas.microsoft.com/office/2007/relationships/media" Target="../media/media25.wav"/><Relationship Id="rId2" Type="http://schemas.openxmlformats.org/officeDocument/2006/relationships/audio" Target="../media/media25.wav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1.png"/><Relationship Id="rId1" Type="http://schemas.microsoft.com/office/2007/relationships/media" Target="../media/media26.wav"/><Relationship Id="rId2" Type="http://schemas.openxmlformats.org/officeDocument/2006/relationships/audio" Target="../media/media26.wav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1.png"/><Relationship Id="rId1" Type="http://schemas.microsoft.com/office/2007/relationships/media" Target="../media/media27.wav"/><Relationship Id="rId2" Type="http://schemas.openxmlformats.org/officeDocument/2006/relationships/audio" Target="../media/media27.wav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4" Type="http://schemas.openxmlformats.org/officeDocument/2006/relationships/image" Target="../media/image1.png"/><Relationship Id="rId1" Type="http://schemas.microsoft.com/office/2007/relationships/media" Target="../media/media28.wav"/><Relationship Id="rId2" Type="http://schemas.openxmlformats.org/officeDocument/2006/relationships/audio" Target="../media/media28.wav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4" Type="http://schemas.openxmlformats.org/officeDocument/2006/relationships/image" Target="../media/image1.png"/><Relationship Id="rId1" Type="http://schemas.microsoft.com/office/2007/relationships/media" Target="../media/media29.wav"/><Relationship Id="rId2" Type="http://schemas.openxmlformats.org/officeDocument/2006/relationships/audio" Target="../media/media29.wav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4" Type="http://schemas.openxmlformats.org/officeDocument/2006/relationships/image" Target="../media/image1.png"/><Relationship Id="rId1" Type="http://schemas.microsoft.com/office/2007/relationships/media" Target="../media/media30.wav"/><Relationship Id="rId2" Type="http://schemas.openxmlformats.org/officeDocument/2006/relationships/audio" Target="../media/media30.wav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4" Type="http://schemas.openxmlformats.org/officeDocument/2006/relationships/image" Target="../media/image7.png"/><Relationship Id="rId5" Type="http://schemas.openxmlformats.org/officeDocument/2006/relationships/image" Target="../media/image1.png"/><Relationship Id="rId1" Type="http://schemas.microsoft.com/office/2007/relationships/media" Target="../media/media31.wav"/><Relationship Id="rId2" Type="http://schemas.openxmlformats.org/officeDocument/2006/relationships/audio" Target="../media/media31.wav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1.png"/><Relationship Id="rId1" Type="http://schemas.microsoft.com/office/2007/relationships/media" Target="../media/media32.wav"/><Relationship Id="rId2" Type="http://schemas.openxmlformats.org/officeDocument/2006/relationships/audio" Target="../media/media32.wav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hyperlink" Target="http://www.implementationscience.com/" TargetMode="External"/><Relationship Id="rId5" Type="http://schemas.openxmlformats.org/officeDocument/2006/relationships/image" Target="../media/image1.png"/><Relationship Id="rId1" Type="http://schemas.microsoft.com/office/2007/relationships/media" Target="../media/media33.wav"/><Relationship Id="rId2" Type="http://schemas.openxmlformats.org/officeDocument/2006/relationships/audio" Target="../media/media33.wav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1.png"/><Relationship Id="rId1" Type="http://schemas.microsoft.com/office/2007/relationships/media" Target="../media/media34.wav"/><Relationship Id="rId2" Type="http://schemas.openxmlformats.org/officeDocument/2006/relationships/audio" Target="../media/media34.wav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diagramData" Target="../diagrams/data1.xml"/><Relationship Id="rId5" Type="http://schemas.openxmlformats.org/officeDocument/2006/relationships/diagramLayout" Target="../diagrams/layout1.xml"/><Relationship Id="rId6" Type="http://schemas.openxmlformats.org/officeDocument/2006/relationships/diagramQuickStyle" Target="../diagrams/quickStyle1.xml"/><Relationship Id="rId7" Type="http://schemas.openxmlformats.org/officeDocument/2006/relationships/diagramColors" Target="../diagrams/colors1.xml"/><Relationship Id="rId8" Type="http://schemas.microsoft.com/office/2007/relationships/diagramDrawing" Target="../diagrams/drawing1.xml"/><Relationship Id="rId9" Type="http://schemas.openxmlformats.org/officeDocument/2006/relationships/image" Target="../media/image1.png"/><Relationship Id="rId1" Type="http://schemas.microsoft.com/office/2007/relationships/media" Target="../media/media35.wav"/><Relationship Id="rId2" Type="http://schemas.openxmlformats.org/officeDocument/2006/relationships/audio" Target="../media/media35.wav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diagramData" Target="../diagrams/data2.xml"/><Relationship Id="rId5" Type="http://schemas.openxmlformats.org/officeDocument/2006/relationships/diagramLayout" Target="../diagrams/layout2.xml"/><Relationship Id="rId6" Type="http://schemas.openxmlformats.org/officeDocument/2006/relationships/diagramQuickStyle" Target="../diagrams/quickStyle2.xml"/><Relationship Id="rId7" Type="http://schemas.openxmlformats.org/officeDocument/2006/relationships/diagramColors" Target="../diagrams/colors2.xml"/><Relationship Id="rId8" Type="http://schemas.microsoft.com/office/2007/relationships/diagramDrawing" Target="../diagrams/drawing2.xml"/><Relationship Id="rId9" Type="http://schemas.openxmlformats.org/officeDocument/2006/relationships/image" Target="../media/image1.png"/><Relationship Id="rId1" Type="http://schemas.microsoft.com/office/2007/relationships/media" Target="../media/media36.wav"/><Relationship Id="rId2" Type="http://schemas.openxmlformats.org/officeDocument/2006/relationships/audio" Target="../media/media36.wav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1.png"/><Relationship Id="rId1" Type="http://schemas.microsoft.com/office/2007/relationships/media" Target="../media/media37.wav"/><Relationship Id="rId2" Type="http://schemas.openxmlformats.org/officeDocument/2006/relationships/audio" Target="../media/media37.wav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1.png"/><Relationship Id="rId1" Type="http://schemas.microsoft.com/office/2007/relationships/media" Target="../media/media38.wav"/><Relationship Id="rId2" Type="http://schemas.openxmlformats.org/officeDocument/2006/relationships/audio" Target="../media/media38.wav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1.png"/><Relationship Id="rId1" Type="http://schemas.microsoft.com/office/2007/relationships/media" Target="../media/media39.wav"/><Relationship Id="rId2" Type="http://schemas.openxmlformats.org/officeDocument/2006/relationships/audio" Target="../media/media39.wav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898525"/>
            <a:ext cx="7772400" cy="1470025"/>
          </a:xfrm>
          <a:solidFill>
            <a:srgbClr val="660066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US" sz="6000" dirty="0"/>
              <a:t>Chemistry </a:t>
            </a:r>
            <a:r>
              <a:rPr lang="en-US" sz="6000" dirty="0" smtClean="0"/>
              <a:t>Research</a:t>
            </a:r>
            <a:endParaRPr lang="en-US" sz="6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257300"/>
          </a:xfrm>
        </p:spPr>
        <p:txBody>
          <a:bodyPr/>
          <a:lstStyle/>
          <a:p>
            <a:r>
              <a:rPr lang="en-US" dirty="0" smtClean="0">
                <a:solidFill>
                  <a:schemeClr val="tx1"/>
                </a:solidFill>
              </a:rPr>
              <a:t>Vicharn Panich</a:t>
            </a:r>
          </a:p>
          <a:p>
            <a:r>
              <a:rPr lang="en-US" b="1" dirty="0" smtClean="0">
                <a:solidFill>
                  <a:schemeClr val="tx1"/>
                </a:solidFill>
              </a:rPr>
              <a:t>Member of University Council, CMU</a:t>
            </a:r>
            <a:endParaRPr lang="en-US" b="1" dirty="0">
              <a:solidFill>
                <a:schemeClr val="tx1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278693" y="2433935"/>
            <a:ext cx="8586606" cy="92333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 smtClean="0"/>
              <a:t>Academic and Social Impacts</a:t>
            </a:r>
            <a:endParaRPr lang="th-TH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08000" y="6337300"/>
            <a:ext cx="67115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 smtClean="0"/>
              <a:t>Presented at the 6</a:t>
            </a:r>
            <a:r>
              <a:rPr lang="en-US" sz="1400" baseline="30000" dirty="0" smtClean="0"/>
              <a:t>th</a:t>
            </a:r>
            <a:r>
              <a:rPr lang="en-US" sz="1400" dirty="0" smtClean="0"/>
              <a:t> Pure and Applied Chemistry International Conference (PACCON2012)</a:t>
            </a:r>
          </a:p>
          <a:p>
            <a:r>
              <a:rPr lang="en-US" sz="1400" dirty="0" smtClean="0"/>
              <a:t> “Chemistry Beyond Boundaries”, Jan 11, 2012, </a:t>
            </a:r>
            <a:r>
              <a:rPr lang="en-US" sz="1400" dirty="0" err="1" smtClean="0"/>
              <a:t>Chiangmai</a:t>
            </a:r>
            <a:r>
              <a:rPr lang="en-US" sz="1400" dirty="0" smtClean="0"/>
              <a:t> </a:t>
            </a:r>
            <a:endParaRPr lang="en-US" sz="1400" dirty="0"/>
          </a:p>
        </p:txBody>
      </p:sp>
      <p:pic>
        <p:nvPicPr>
          <p:cNvPr id="4" name="Sound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61050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5660"/>
    </mc:Choice>
    <mc:Fallback>
      <p:transition xmlns:p14="http://schemas.microsoft.com/office/powerpoint/2010/main" spd="slow" advTm="75660"/>
    </mc:Fallback>
  </mc:AlternateContent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671638"/>
            <a:ext cx="8229600" cy="1143000"/>
          </a:xfrm>
          <a:solidFill>
            <a:srgbClr val="660066"/>
          </a:solidFill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US" sz="3600" dirty="0" smtClean="0"/>
              <a:t>Why a nation put money into research?</a:t>
            </a:r>
            <a:endParaRPr lang="en-US" sz="3600" dirty="0"/>
          </a:p>
        </p:txBody>
      </p:sp>
      <p:pic>
        <p:nvPicPr>
          <p:cNvPr id="3" name="Sound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00331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9068"/>
    </mc:Choice>
    <mc:Fallback>
      <p:transition xmlns:p14="http://schemas.microsoft.com/office/powerpoint/2010/main" spd="slow" advTm="49068"/>
    </mc:Fallback>
  </mc:AlternateContent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3500" y="274638"/>
            <a:ext cx="6311900" cy="11430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en-US" dirty="0" smtClean="0"/>
              <a:t>The academics answer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92300"/>
            <a:ext cx="8229600" cy="4525963"/>
          </a:xfrm>
        </p:spPr>
        <p:txBody>
          <a:bodyPr>
            <a:normAutofit/>
          </a:bodyPr>
          <a:lstStyle/>
          <a:p>
            <a:r>
              <a:rPr lang="en-US" sz="4000" dirty="0" smtClean="0"/>
              <a:t>Because it contributes to national prosperity (Quality of Life) </a:t>
            </a:r>
          </a:p>
          <a:p>
            <a:r>
              <a:rPr lang="en-US" sz="4000" dirty="0" smtClean="0"/>
              <a:t>A good investment </a:t>
            </a:r>
            <a:endParaRPr lang="en-US" sz="4000" dirty="0"/>
          </a:p>
        </p:txBody>
      </p:sp>
      <p:pic>
        <p:nvPicPr>
          <p:cNvPr id="4" name="Sound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26578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3907"/>
    </mc:Choice>
    <mc:Fallback>
      <p:transition xmlns:p14="http://schemas.microsoft.com/office/powerpoint/2010/main" spd="slow" advTm="73907"/>
    </mc:Fallback>
  </mc:AlternateContent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1700" y="261938"/>
            <a:ext cx="7226300" cy="1143000"/>
          </a:xfrm>
          <a:solidFill>
            <a:srgbClr val="279F2A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en-US" b="1" dirty="0" smtClean="0"/>
              <a:t>Expected Research Impact 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sz="4000" b="1" dirty="0" smtClean="0"/>
              <a:t>Academic</a:t>
            </a:r>
            <a:r>
              <a:rPr lang="en-US" sz="4000" dirty="0" smtClean="0"/>
              <a:t> : Publication, Impact Factor, Citation, Graduate Degree, R Group, R Institution, R Network</a:t>
            </a:r>
          </a:p>
          <a:p>
            <a:r>
              <a:rPr lang="en-US" sz="4000" b="1" dirty="0" smtClean="0"/>
              <a:t>Social : </a:t>
            </a:r>
            <a:r>
              <a:rPr lang="en-US" sz="4000" dirty="0" smtClean="0"/>
              <a:t>Industry, Production Sectors, Public Sector, People Sector, Education, Policy, Social Learning, Evidence-Based Public Communication, etc. </a:t>
            </a:r>
            <a:endParaRPr lang="en-US" sz="4000" b="1" dirty="0"/>
          </a:p>
        </p:txBody>
      </p:sp>
      <p:pic>
        <p:nvPicPr>
          <p:cNvPr id="4" name="Sound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17873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9489"/>
    </mc:Choice>
    <mc:Fallback>
      <p:transition xmlns:p14="http://schemas.microsoft.com/office/powerpoint/2010/main" spd="slow" advTm="69489"/>
    </mc:Fallback>
  </mc:AlternateContent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3300" y="1049338"/>
            <a:ext cx="6959600" cy="1897062"/>
          </a:xfrm>
          <a:solidFill>
            <a:schemeClr val="tx1"/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US" dirty="0" smtClean="0"/>
              <a:t>Where are the evidences for good return on investment?</a:t>
            </a:r>
            <a:endParaRPr lang="en-US" dirty="0"/>
          </a:p>
        </p:txBody>
      </p:sp>
      <p:pic>
        <p:nvPicPr>
          <p:cNvPr id="3" name="Sound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78669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2427"/>
    </mc:Choice>
    <mc:Fallback>
      <p:transition xmlns:p14="http://schemas.microsoft.com/office/powerpoint/2010/main" spd="slow" advTm="22427"/>
    </mc:Fallback>
  </mc:AlternateContent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11400" y="223838"/>
            <a:ext cx="4165600" cy="1143000"/>
          </a:xfrm>
          <a:solidFill>
            <a:srgbClr val="FF0000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US" sz="5400" b="1" dirty="0" smtClean="0"/>
              <a:t>Evidences</a:t>
            </a:r>
            <a:endParaRPr lang="en-US" sz="54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4000" b="1" dirty="0" smtClean="0"/>
              <a:t>Publication / Impact Factor</a:t>
            </a:r>
          </a:p>
          <a:p>
            <a:r>
              <a:rPr lang="en-US" sz="4000" b="1" dirty="0" smtClean="0"/>
              <a:t>Social Impact </a:t>
            </a:r>
            <a:r>
              <a:rPr lang="en-US" dirty="0" smtClean="0"/>
              <a:t>(Economic, Environmental, Educational, Well-being, Social harmony, etc.) </a:t>
            </a:r>
          </a:p>
          <a:p>
            <a:endParaRPr lang="en-US" dirty="0"/>
          </a:p>
        </p:txBody>
      </p:sp>
      <p:pic>
        <p:nvPicPr>
          <p:cNvPr id="4" name="Sound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26306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3054"/>
    </mc:Choice>
    <mc:Fallback>
      <p:transition xmlns:p14="http://schemas.microsoft.com/office/powerpoint/2010/main" spd="slow" advTm="33054"/>
    </mc:Fallback>
  </mc:AlternateContent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84300" y="1277938"/>
            <a:ext cx="6159500" cy="1143000"/>
          </a:xfrm>
          <a:solidFill>
            <a:srgbClr val="FF0000"/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en-US" dirty="0" smtClean="0"/>
              <a:t>How about Chemistry?</a:t>
            </a:r>
            <a:endParaRPr lang="en-US" dirty="0"/>
          </a:p>
        </p:txBody>
      </p:sp>
      <p:pic>
        <p:nvPicPr>
          <p:cNvPr id="3" name="Sound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94485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157"/>
    </mc:Choice>
    <mc:Fallback>
      <p:transition xmlns:p14="http://schemas.microsoft.com/office/powerpoint/2010/main" spd="slow" advTm="15157"/>
    </mc:Fallback>
  </mc:AlternateContent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60338"/>
            <a:ext cx="8229600" cy="1960562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en-US" dirty="0" smtClean="0"/>
              <a:t>Chemistry research in term of publication and impact factor  in Thailand is strong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489200"/>
            <a:ext cx="8229600" cy="4525963"/>
          </a:xfrm>
        </p:spPr>
        <p:txBody>
          <a:bodyPr/>
          <a:lstStyle/>
          <a:p>
            <a:r>
              <a:rPr lang="en-US" dirty="0" smtClean="0"/>
              <a:t>7</a:t>
            </a:r>
            <a:r>
              <a:rPr lang="en-US" baseline="30000" dirty="0" smtClean="0"/>
              <a:t>th</a:t>
            </a:r>
            <a:r>
              <a:rPr lang="en-US" dirty="0" smtClean="0"/>
              <a:t> in Asia-Pacific in term of citation per paper, Year 2000 - 2010</a:t>
            </a:r>
          </a:p>
          <a:p>
            <a:r>
              <a:rPr lang="en-US" dirty="0" smtClean="0"/>
              <a:t>High proportion of the Royal Golden Jubilee PhD (RGJ) Grant</a:t>
            </a:r>
          </a:p>
          <a:p>
            <a:r>
              <a:rPr lang="en-US" dirty="0" smtClean="0"/>
              <a:t>Larger proportion of Departments with high Research Rating (by TRF)  </a:t>
            </a:r>
          </a:p>
          <a:p>
            <a:endParaRPr lang="en-US" dirty="0"/>
          </a:p>
        </p:txBody>
      </p:sp>
      <p:pic>
        <p:nvPicPr>
          <p:cNvPr id="4" name="Sound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7691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5688"/>
    </mc:Choice>
    <mc:Fallback>
      <p:transition xmlns:p14="http://schemas.microsoft.com/office/powerpoint/2010/main" spd="slow" advTm="75688"/>
    </mc:Fallback>
  </mc:AlternateContent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342900"/>
            <a:ext cx="9144000" cy="441974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648200" y="5092700"/>
            <a:ext cx="383059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 smtClean="0"/>
              <a:t>Courtesy of Dr. </a:t>
            </a:r>
            <a:r>
              <a:rPr lang="en-US" sz="1600" dirty="0" err="1" smtClean="0"/>
              <a:t>Mongkon</a:t>
            </a:r>
            <a:r>
              <a:rPr lang="en-US" sz="1600" dirty="0" smtClean="0"/>
              <a:t> </a:t>
            </a:r>
            <a:r>
              <a:rPr lang="en-US" sz="1600" dirty="0" err="1" smtClean="0"/>
              <a:t>Rayanakorn</a:t>
            </a:r>
            <a:r>
              <a:rPr lang="en-US" sz="1600" dirty="0" smtClean="0"/>
              <a:t>, CMU</a:t>
            </a:r>
            <a:endParaRPr lang="en-US" sz="1600" dirty="0"/>
          </a:p>
        </p:txBody>
      </p:sp>
      <p:pic>
        <p:nvPicPr>
          <p:cNvPr id="2" name="Sound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68577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3037"/>
    </mc:Choice>
    <mc:Fallback>
      <p:transition xmlns:p14="http://schemas.microsoft.com/office/powerpoint/2010/main" spd="slow" advTm="43037"/>
    </mc:Fallback>
  </mc:AlternateContent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hart 3"/>
          <p:cNvGraphicFramePr/>
          <p:nvPr>
            <p:extLst>
              <p:ext uri="{D42A27DB-BD31-4B8C-83A1-F6EECF244321}">
                <p14:modId xmlns:p14="http://schemas.microsoft.com/office/powerpoint/2010/main" val="393992833"/>
              </p:ext>
            </p:extLst>
          </p:nvPr>
        </p:nvGraphicFramePr>
        <p:xfrm>
          <a:off x="838200" y="1041976"/>
          <a:ext cx="7302500" cy="52705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2" name="TextBox 1"/>
          <p:cNvSpPr txBox="1"/>
          <p:nvPr/>
        </p:nvSpPr>
        <p:spPr>
          <a:xfrm>
            <a:off x="4165600" y="4914900"/>
            <a:ext cx="110867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 smtClean="0">
                <a:latin typeface="Arial Unicode MS"/>
                <a:cs typeface="Arial Unicode MS"/>
              </a:rPr>
              <a:t>14%</a:t>
            </a:r>
            <a:endParaRPr lang="en-US" sz="3600" b="1" dirty="0">
              <a:latin typeface="Arial Unicode MS"/>
              <a:cs typeface="Arial Unicode MS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889000" y="190500"/>
            <a:ext cx="7302500" cy="584776"/>
          </a:xfrm>
          <a:prstGeom prst="rect">
            <a:avLst/>
          </a:prstGeom>
          <a:solidFill>
            <a:srgbClr val="00009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200" b="1" dirty="0" smtClean="0">
                <a:latin typeface="Arial Unicode MS"/>
                <a:cs typeface="Arial Unicode MS"/>
              </a:rPr>
              <a:t>RGJ Grants (TRF)1998 – Nov 2011</a:t>
            </a:r>
            <a:endParaRPr lang="en-US" sz="3200" b="1" dirty="0">
              <a:latin typeface="Arial Unicode MS"/>
              <a:cs typeface="Arial Unicode MS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4686300" y="5511800"/>
            <a:ext cx="26650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 smtClean="0">
                <a:latin typeface="Arial Unicode MS"/>
                <a:cs typeface="Arial Unicode MS"/>
              </a:rPr>
              <a:t>Physical Sciences</a:t>
            </a:r>
            <a:endParaRPr lang="en-US" sz="2400" b="1" dirty="0">
              <a:latin typeface="Arial Unicode MS"/>
              <a:cs typeface="Arial Unicode M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6096000" y="813376"/>
            <a:ext cx="17246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 smtClean="0">
                <a:latin typeface="Arial Unicode MS"/>
                <a:cs typeface="Arial Unicode MS"/>
              </a:rPr>
              <a:t>Total 3,304</a:t>
            </a:r>
            <a:endParaRPr lang="en-US" sz="2400" b="1" dirty="0">
              <a:latin typeface="Arial Unicode MS"/>
              <a:cs typeface="Arial Unicode MS"/>
            </a:endParaRPr>
          </a:p>
        </p:txBody>
      </p:sp>
      <p:pic>
        <p:nvPicPr>
          <p:cNvPr id="7" name="Sound 6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47503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576"/>
    </mc:Choice>
    <mc:Fallback>
      <p:transition xmlns:p14="http://schemas.microsoft.com/office/powerpoint/2010/main" spd="slow" advTm="5576"/>
    </mc:Fallback>
  </mc:AlternateContent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185738"/>
            <a:ext cx="8686800" cy="1143000"/>
          </a:xfrm>
          <a:solidFill>
            <a:srgbClr val="00009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en-US" sz="3200" dirty="0" smtClean="0"/>
              <a:t>RGJ Grants in Physical Sciences 1998 – Nov. 2011</a:t>
            </a:r>
            <a:endParaRPr lang="en-US" sz="3200" dirty="0"/>
          </a:p>
        </p:txBody>
      </p:sp>
      <p:graphicFrame>
        <p:nvGraphicFramePr>
          <p:cNvPr id="4" name="Chart 3"/>
          <p:cNvGraphicFramePr/>
          <p:nvPr>
            <p:extLst>
              <p:ext uri="{D42A27DB-BD31-4B8C-83A1-F6EECF244321}">
                <p14:modId xmlns:p14="http://schemas.microsoft.com/office/powerpoint/2010/main" val="3939618146"/>
              </p:ext>
            </p:extLst>
          </p:nvPr>
        </p:nvGraphicFramePr>
        <p:xfrm>
          <a:off x="1524000" y="2032000"/>
          <a:ext cx="6096000" cy="40640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7086600" y="1384300"/>
            <a:ext cx="15725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 smtClean="0"/>
              <a:t>Total 447</a:t>
            </a:r>
            <a:endParaRPr lang="en-US" sz="2800" b="1" dirty="0"/>
          </a:p>
        </p:txBody>
      </p:sp>
      <p:sp>
        <p:nvSpPr>
          <p:cNvPr id="6" name="TextBox 5"/>
          <p:cNvSpPr txBox="1"/>
          <p:nvPr/>
        </p:nvSpPr>
        <p:spPr>
          <a:xfrm>
            <a:off x="4406900" y="4051300"/>
            <a:ext cx="1006005" cy="5847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dirty="0" smtClean="0">
                <a:latin typeface="Arial Unicode MS"/>
                <a:cs typeface="Arial Unicode MS"/>
              </a:rPr>
              <a:t>63%</a:t>
            </a:r>
            <a:endParaRPr lang="en-US" sz="3200" b="1" dirty="0">
              <a:latin typeface="Arial Unicode MS"/>
              <a:cs typeface="Arial Unicode MS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4787900" y="5245100"/>
            <a:ext cx="261401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dirty="0" smtClean="0">
                <a:latin typeface="Arial Unicode MS"/>
                <a:cs typeface="Arial Unicode MS"/>
              </a:rPr>
              <a:t>Chemistry</a:t>
            </a:r>
          </a:p>
          <a:p>
            <a:r>
              <a:rPr lang="en-US" sz="3200" b="1" dirty="0" smtClean="0">
                <a:latin typeface="Arial Unicode MS"/>
                <a:cs typeface="Arial Unicode MS"/>
              </a:rPr>
              <a:t>= 9% of Total</a:t>
            </a:r>
            <a:endParaRPr lang="en-US" sz="3200" b="1" dirty="0">
              <a:latin typeface="Arial Unicode MS"/>
              <a:cs typeface="Arial Unicode MS"/>
            </a:endParaRPr>
          </a:p>
        </p:txBody>
      </p:sp>
      <p:pic>
        <p:nvPicPr>
          <p:cNvPr id="3" name="Sound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28499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4358"/>
    </mc:Choice>
    <mc:Fallback>
      <p:transition xmlns:p14="http://schemas.microsoft.com/office/powerpoint/2010/main" spd="slow" advTm="44358"/>
    </mc:Fallback>
  </mc:AlternateContent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200" y="274638"/>
            <a:ext cx="8671428" cy="1706562"/>
          </a:xfrm>
          <a:solidFill>
            <a:srgbClr val="0080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US" dirty="0" smtClean="0"/>
              <a:t>Academic Impact, Physical Sciences, 26 Thai Universities, 2006</a:t>
            </a:r>
            <a:endParaRPr lang="en-US" dirty="0"/>
          </a:p>
        </p:txBody>
      </p:sp>
      <p:graphicFrame>
        <p:nvGraphicFramePr>
          <p:cNvPr id="5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85526770"/>
              </p:ext>
            </p:extLst>
          </p:nvPr>
        </p:nvGraphicFramePr>
        <p:xfrm>
          <a:off x="0" y="2583427"/>
          <a:ext cx="9132888" cy="235687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12" name="Document" r:id="rId6" imgW="5905500" imgH="1524000" progId="Word.Document.12">
                  <p:embed/>
                </p:oleObj>
              </mc:Choice>
              <mc:Fallback>
                <p:oleObj name="Document" r:id="rId6" imgW="5905500" imgH="1524000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0" y="2583427"/>
                        <a:ext cx="9132888" cy="235687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4013200" y="5372100"/>
            <a:ext cx="51154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/>
              <a:t>The Thailand Research Fund (TRF)</a:t>
            </a:r>
            <a:endParaRPr lang="en-US" sz="2800" dirty="0"/>
          </a:p>
        </p:txBody>
      </p:sp>
      <p:pic>
        <p:nvPicPr>
          <p:cNvPr id="3" name="Sound 2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52770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6019"/>
    </mc:Choice>
    <mc:Fallback>
      <p:transition xmlns:p14="http://schemas.microsoft.com/office/powerpoint/2010/main" spd="slow" advTm="56019"/>
    </mc:Fallback>
  </mc:AlternateContent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93862"/>
          </a:xfrm>
          <a:solidFill>
            <a:srgbClr val="0080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US" dirty="0" smtClean="0"/>
              <a:t>Academic Impact, Physical Sciences, Thai Universities, 2009 </a:t>
            </a:r>
            <a:endParaRPr lang="en-US" dirty="0"/>
          </a:p>
        </p:txBody>
      </p:sp>
      <p:graphicFrame>
        <p:nvGraphicFramePr>
          <p:cNvPr id="4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97195395"/>
              </p:ext>
            </p:extLst>
          </p:nvPr>
        </p:nvGraphicFramePr>
        <p:xfrm>
          <a:off x="48062" y="2736850"/>
          <a:ext cx="9129144" cy="21399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35" name="Document" r:id="rId6" imgW="5905500" imgH="1384300" progId="Word.Document.12">
                  <p:embed/>
                </p:oleObj>
              </mc:Choice>
              <mc:Fallback>
                <p:oleObj name="Document" r:id="rId6" imgW="5905500" imgH="1384300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48062" y="2736850"/>
                        <a:ext cx="9129144" cy="21399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Rectangle 4"/>
          <p:cNvSpPr/>
          <p:nvPr/>
        </p:nvSpPr>
        <p:spPr>
          <a:xfrm>
            <a:off x="4050479" y="5339834"/>
            <a:ext cx="511542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dirty="0"/>
              <a:t>The Thailand Research Fund (TRF)</a:t>
            </a:r>
          </a:p>
        </p:txBody>
      </p:sp>
      <p:pic>
        <p:nvPicPr>
          <p:cNvPr id="3" name="Sound 2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17597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6001"/>
    </mc:Choice>
    <mc:Fallback>
      <p:transition xmlns:p14="http://schemas.microsoft.com/office/powerpoint/2010/main" spd="slow" advTm="26001"/>
    </mc:Fallback>
  </mc:AlternateContent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33562"/>
          </a:xfrm>
          <a:solidFill>
            <a:srgbClr val="0080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US" dirty="0" smtClean="0"/>
              <a:t>Academic Impact in Physical Sciences : 2003, 2006 and 2009</a:t>
            </a:r>
            <a:endParaRPr lang="en-US" dirty="0"/>
          </a:p>
        </p:txBody>
      </p:sp>
      <p:graphicFrame>
        <p:nvGraphicFramePr>
          <p:cNvPr id="4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90866406"/>
              </p:ext>
            </p:extLst>
          </p:nvPr>
        </p:nvGraphicFramePr>
        <p:xfrm>
          <a:off x="0" y="2857500"/>
          <a:ext cx="9150350" cy="170503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56" name="Document" r:id="rId6" imgW="6134100" imgH="1143000" progId="Word.Document.12">
                  <p:embed/>
                </p:oleObj>
              </mc:Choice>
              <mc:Fallback>
                <p:oleObj name="Document" r:id="rId6" imgW="6134100" imgH="1143000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0" y="2857500"/>
                        <a:ext cx="9150350" cy="170503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Rectangle 4"/>
          <p:cNvSpPr/>
          <p:nvPr/>
        </p:nvSpPr>
        <p:spPr>
          <a:xfrm>
            <a:off x="4050479" y="5123934"/>
            <a:ext cx="511542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dirty="0"/>
              <a:t>The Thailand Research Fund (TRF)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565400" y="2146300"/>
            <a:ext cx="46579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 smtClean="0"/>
              <a:t>ISI Publication per Faculty Member</a:t>
            </a:r>
            <a:endParaRPr lang="en-US" sz="2400" b="1" dirty="0"/>
          </a:p>
        </p:txBody>
      </p:sp>
      <p:pic>
        <p:nvPicPr>
          <p:cNvPr id="6" name="Sound 5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8999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5863"/>
    </mc:Choice>
    <mc:Fallback>
      <p:transition xmlns:p14="http://schemas.microsoft.com/office/powerpoint/2010/main" spd="slow" advTm="25863"/>
    </mc:Fallback>
  </mc:AlternateContent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Rectangle 4"/>
          <p:cNvSpPr>
            <a:spLocks noGrp="1" noChangeArrowheads="1"/>
          </p:cNvSpPr>
          <p:nvPr>
            <p:ph type="ctrTitle"/>
          </p:nvPr>
        </p:nvSpPr>
        <p:spPr>
          <a:xfrm>
            <a:off x="144463" y="2708275"/>
            <a:ext cx="8820150" cy="2879725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US" altLang="zh-CN" sz="48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TRF’s S&amp;T </a:t>
            </a:r>
            <a:r>
              <a:rPr lang="en-US" altLang="zh-CN" sz="4800" b="1" dirty="0">
                <a:solidFill>
                  <a:srgbClr val="0000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Academic</a:t>
            </a:r>
            <a:r>
              <a:rPr lang="en-US" altLang="zh-CN" sz="48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 Research Quality Assessment of Thai Universities</a:t>
            </a:r>
            <a:r>
              <a:rPr lang="en-US" altLang="zh-CN" sz="4800" b="1" dirty="0">
                <a:solidFill>
                  <a:srgbClr val="0000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/>
            </a:r>
            <a:br>
              <a:rPr lang="en-US" altLang="zh-CN" sz="4800" b="1" dirty="0">
                <a:solidFill>
                  <a:srgbClr val="0000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</a:br>
            <a:r>
              <a:rPr lang="en-US" altLang="zh-CN" sz="48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2009</a:t>
            </a:r>
            <a:endParaRPr lang="th-TH" sz="4800" b="1" dirty="0" smtClean="0">
              <a:solidFill>
                <a:srgbClr val="0000FF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Browallia New" charset="0"/>
              <a:cs typeface="Browallia New" charset="0"/>
            </a:endParaRPr>
          </a:p>
        </p:txBody>
      </p:sp>
      <p:pic>
        <p:nvPicPr>
          <p:cNvPr id="23554" name="Picture 5" descr="trf_logo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838" y="692150"/>
            <a:ext cx="1201737" cy="1662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762000" y="5461000"/>
            <a:ext cx="2774267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 smtClean="0"/>
              <a:t>36 Universities</a:t>
            </a:r>
          </a:p>
          <a:p>
            <a:r>
              <a:rPr lang="en-US" sz="2800" b="1" dirty="0" smtClean="0"/>
              <a:t>34 Disciplines</a:t>
            </a:r>
          </a:p>
          <a:p>
            <a:r>
              <a:rPr lang="en-US" sz="2800" b="1" dirty="0" smtClean="0"/>
              <a:t>436 Departments</a:t>
            </a:r>
            <a:endParaRPr lang="en-US" sz="2800" b="1" dirty="0"/>
          </a:p>
        </p:txBody>
      </p:sp>
      <p:pic>
        <p:nvPicPr>
          <p:cNvPr id="3" name="Sound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6499060"/>
      </p:ext>
    </p:extLst>
  </p:cSld>
  <p:clrMapOvr>
    <a:masterClrMapping/>
  </p:clrMapOvr>
  <p:transition xmlns:p14="http://schemas.microsoft.com/office/powerpoint/2010/main" advTm="45576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Rectangle 2"/>
          <p:cNvSpPr>
            <a:spLocks noGrp="1" noChangeArrowheads="1"/>
          </p:cNvSpPr>
          <p:nvPr>
            <p:ph type="title"/>
          </p:nvPr>
        </p:nvSpPr>
        <p:spPr>
          <a:xfrm>
            <a:off x="971550" y="620713"/>
            <a:ext cx="7345363" cy="927100"/>
          </a:xfrm>
        </p:spPr>
        <p:txBody>
          <a:bodyPr>
            <a:normAutofit fontScale="90000"/>
          </a:bodyPr>
          <a:lstStyle/>
          <a:p>
            <a:pPr algn="ctr" eaLnBrk="1" hangingPunct="1">
              <a:defRPr/>
            </a:pPr>
            <a:r>
              <a:rPr lang="en-US" altLang="zh-CN" sz="64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Disciplines Assessed</a:t>
            </a:r>
            <a:r>
              <a:rPr lang="th-TH" altLang="zh-CN" sz="64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 </a:t>
            </a:r>
            <a:endParaRPr lang="th-TH" sz="6400" b="1" dirty="0" smtClean="0">
              <a:solidFill>
                <a:srgbClr val="0000FF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Browallia New" charset="0"/>
              <a:cs typeface="Browallia New" charset="0"/>
            </a:endParaRPr>
          </a:p>
        </p:txBody>
      </p:sp>
      <p:sp>
        <p:nvSpPr>
          <p:cNvPr id="10854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11150" y="1916113"/>
            <a:ext cx="4191000" cy="4249737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Clr>
                <a:schemeClr val="tx1"/>
              </a:buClr>
              <a:buFont typeface="Wingdings" charset="0"/>
              <a:buChar char="Ø"/>
              <a:defRPr/>
            </a:pPr>
            <a:r>
              <a:rPr lang="en-US" altLang="zh-CN" sz="35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Science</a:t>
            </a:r>
            <a:endParaRPr lang="th-TH" altLang="zh-CN" sz="3500" dirty="0" smtClean="0">
              <a:solidFill>
                <a:srgbClr val="FF0066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Browallia New" charset="0"/>
              <a:cs typeface="Browallia New" charset="0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th-TH" altLang="zh-CN" sz="3300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Biology (13)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th-TH" altLang="zh-CN" sz="3300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Chemistry </a:t>
            </a:r>
            <a:r>
              <a:rPr lang="en-US" altLang="zh-CN" sz="3300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ea typeface="SimSun" charset="0"/>
                <a:cs typeface="Browallia New" charset="0"/>
              </a:rPr>
              <a:t>(</a:t>
            </a:r>
            <a:r>
              <a:rPr lang="th-TH" altLang="zh-CN" sz="3300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23)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th-TH" altLang="zh-CN" sz="3300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Physics </a:t>
            </a:r>
            <a:r>
              <a:rPr lang="en-US" altLang="zh-CN" sz="3300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ea typeface="SimSun" charset="0"/>
                <a:cs typeface="SimSun" charset="0"/>
              </a:rPr>
              <a:t>(</a:t>
            </a:r>
            <a:r>
              <a:rPr lang="th-TH" altLang="zh-CN" sz="3300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16</a:t>
            </a:r>
            <a:r>
              <a:rPr lang="en-US" altLang="zh-CN" sz="3300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ea typeface="SimSun" charset="0"/>
                <a:cs typeface="SimSun" charset="0"/>
              </a:rPr>
              <a:t>)</a:t>
            </a:r>
            <a:endParaRPr lang="th-TH" altLang="zh-CN" sz="3300" dirty="0" smtClean="0">
              <a:solidFill>
                <a:srgbClr val="660066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Browallia New" charset="0"/>
              <a:cs typeface="Browallia New" charset="0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th-TH" altLang="zh-CN" sz="3300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Math, Stat, Computer, </a:t>
            </a:r>
          </a:p>
          <a:p>
            <a:pPr eaLnBrk="1" hangingPunct="1">
              <a:lnSpc>
                <a:spcPct val="80000"/>
              </a:lnSpc>
              <a:buFont typeface="Wingdings" charset="0"/>
              <a:buNone/>
              <a:defRPr/>
            </a:pPr>
            <a:r>
              <a:rPr lang="th-TH" altLang="zh-CN" sz="3300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     Information Technology (20)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th-TH" altLang="zh-CN" sz="3300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Earth and Environmental Sciences (9)</a:t>
            </a:r>
            <a:endParaRPr lang="th-TH" sz="3300" dirty="0" smtClean="0">
              <a:solidFill>
                <a:srgbClr val="660066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Browallia New" charset="0"/>
              <a:cs typeface="Browallia New" charset="0"/>
            </a:endParaRPr>
          </a:p>
        </p:txBody>
      </p:sp>
      <p:sp>
        <p:nvSpPr>
          <p:cNvPr id="108548" name="Rectangle 4"/>
          <p:cNvSpPr>
            <a:spLocks noChangeArrowheads="1"/>
          </p:cNvSpPr>
          <p:nvPr/>
        </p:nvSpPr>
        <p:spPr bwMode="auto">
          <a:xfrm>
            <a:off x="4548188" y="1946275"/>
            <a:ext cx="4557712" cy="4308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marL="447675" indent="-447675">
              <a:lnSpc>
                <a:spcPct val="80000"/>
              </a:lnSpc>
              <a:spcBef>
                <a:spcPct val="20000"/>
              </a:spcBef>
              <a:buClr>
                <a:schemeClr val="tx1"/>
              </a:buClr>
              <a:buSzPct val="80000"/>
              <a:buFont typeface="Wingdings" charset="0"/>
              <a:buChar char="Ø"/>
              <a:defRPr/>
            </a:pPr>
            <a:r>
              <a:rPr lang="en-US" altLang="zh-CN" sz="35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Engineering </a:t>
            </a:r>
            <a:endParaRPr lang="th-TH" altLang="zh-CN" sz="3500" b="1" dirty="0">
              <a:solidFill>
                <a:srgbClr val="FF0066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Browallia New" charset="0"/>
              <a:cs typeface="Browallia New" charset="0"/>
            </a:endParaRPr>
          </a:p>
          <a:p>
            <a:pPr marL="447675" indent="-447675"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SzPct val="70000"/>
              <a:buFont typeface="Wingdings" charset="0"/>
              <a:buChar char="n"/>
              <a:defRPr/>
            </a:pPr>
            <a:r>
              <a:rPr lang="th-TH" altLang="zh-CN" sz="3300" dirty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Electrical Engineering (21)</a:t>
            </a:r>
          </a:p>
          <a:p>
            <a:pPr marL="447675" indent="-447675"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SzPct val="70000"/>
              <a:buFont typeface="Wingdings" charset="0"/>
              <a:buChar char="n"/>
              <a:defRPr/>
            </a:pPr>
            <a:r>
              <a:rPr lang="th-TH" altLang="zh-CN" sz="3300" dirty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Mechanical Engineering (23)</a:t>
            </a:r>
          </a:p>
          <a:p>
            <a:pPr marL="447675" indent="-447675"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SzPct val="70000"/>
              <a:buFont typeface="Wingdings" charset="0"/>
              <a:buChar char="n"/>
              <a:defRPr/>
            </a:pPr>
            <a:r>
              <a:rPr lang="th-TH" altLang="zh-CN" sz="3300" dirty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Civil Engineering (16)</a:t>
            </a:r>
          </a:p>
          <a:p>
            <a:pPr marL="447675" indent="-447675"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SzPct val="70000"/>
              <a:buFont typeface="Wingdings" charset="0"/>
              <a:buChar char="n"/>
              <a:defRPr/>
            </a:pPr>
            <a:r>
              <a:rPr lang="th-TH" altLang="zh-CN" sz="3300" dirty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Industrial Engineering (17)</a:t>
            </a:r>
          </a:p>
          <a:p>
            <a:pPr marL="447675" indent="-447675"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SzPct val="70000"/>
              <a:buFont typeface="Wingdings" charset="0"/>
              <a:buChar char="n"/>
              <a:defRPr/>
            </a:pPr>
            <a:r>
              <a:rPr lang="th-TH" altLang="zh-CN" sz="3300" dirty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Chemical Engineering (12)</a:t>
            </a:r>
          </a:p>
          <a:p>
            <a:pPr marL="447675" indent="-447675"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SzPct val="70000"/>
              <a:buFont typeface="Wingdings" charset="0"/>
              <a:buChar char="n"/>
              <a:defRPr/>
            </a:pPr>
            <a:endParaRPr lang="th-TH" altLang="zh-CN" sz="3300" dirty="0">
              <a:solidFill>
                <a:srgbClr val="660066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Browallia New" charset="0"/>
              <a:cs typeface="Browallia New" charset="0"/>
            </a:endParaRPr>
          </a:p>
        </p:txBody>
      </p:sp>
      <p:sp>
        <p:nvSpPr>
          <p:cNvPr id="108549" name="AutoShape 5"/>
          <p:cNvSpPr>
            <a:spLocks noChangeArrowheads="1"/>
          </p:cNvSpPr>
          <p:nvPr/>
        </p:nvSpPr>
        <p:spPr bwMode="auto">
          <a:xfrm>
            <a:off x="1600200" y="228600"/>
            <a:ext cx="1219200" cy="762000"/>
          </a:xfrm>
          <a:prstGeom prst="cube">
            <a:avLst>
              <a:gd name="adj" fmla="val 25000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defRPr/>
            </a:pPr>
            <a:endParaRPr lang="en-US">
              <a:cs typeface="Browallia New" charset="0"/>
            </a:endParaRPr>
          </a:p>
        </p:txBody>
      </p:sp>
      <p:pic>
        <p:nvPicPr>
          <p:cNvPr id="2" name="Sound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2174937"/>
      </p:ext>
    </p:extLst>
  </p:cSld>
  <p:clrMapOvr>
    <a:masterClrMapping/>
  </p:clrMapOvr>
  <p:transition xmlns:p14="http://schemas.microsoft.com/office/powerpoint/2010/main" advTm="13149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/>
          <p:cNvSpPr>
            <a:spLocks noChangeArrowheads="1"/>
          </p:cNvSpPr>
          <p:nvPr/>
        </p:nvSpPr>
        <p:spPr bwMode="auto">
          <a:xfrm>
            <a:off x="827088" y="620713"/>
            <a:ext cx="7499350" cy="6397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>
              <a:defRPr/>
            </a:pPr>
            <a:r>
              <a:rPr lang="en-US" altLang="zh-CN" sz="64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Disciplines Assessed</a:t>
            </a:r>
            <a:r>
              <a:rPr lang="th-TH" altLang="zh-CN" sz="6400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 </a:t>
            </a:r>
            <a:endParaRPr lang="th-TH" sz="6400" dirty="0">
              <a:solidFill>
                <a:srgbClr val="0000FF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Browallia New" charset="0"/>
              <a:cs typeface="Browallia New" charset="0"/>
            </a:endParaRPr>
          </a:p>
        </p:txBody>
      </p:sp>
      <p:sp>
        <p:nvSpPr>
          <p:cNvPr id="109571" name="Rectangle 3"/>
          <p:cNvSpPr>
            <a:spLocks noChangeArrowheads="1"/>
          </p:cNvSpPr>
          <p:nvPr/>
        </p:nvSpPr>
        <p:spPr bwMode="auto">
          <a:xfrm>
            <a:off x="323850" y="1892300"/>
            <a:ext cx="4191000" cy="4594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marL="457200" indent="-457200">
              <a:lnSpc>
                <a:spcPct val="80000"/>
              </a:lnSpc>
              <a:spcBef>
                <a:spcPct val="20000"/>
              </a:spcBef>
              <a:buClr>
                <a:schemeClr val="tx1"/>
              </a:buClr>
              <a:buSzPct val="80000"/>
              <a:buFont typeface="Wingdings" charset="0"/>
              <a:buChar char="Ø"/>
              <a:defRPr/>
            </a:pPr>
            <a:r>
              <a:rPr lang="en-US" altLang="zh-CN" sz="35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Medicine</a:t>
            </a:r>
            <a:endParaRPr lang="th-TH" altLang="zh-CN" sz="3500" b="1" dirty="0">
              <a:solidFill>
                <a:srgbClr val="FF0066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Browallia New" charset="0"/>
              <a:cs typeface="Browallia New" charset="0"/>
            </a:endParaRPr>
          </a:p>
          <a:p>
            <a:pPr marL="457200" indent="-457200"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SzPct val="70000"/>
              <a:buFont typeface="Wingdings" charset="0"/>
              <a:buChar char="n"/>
              <a:defRPr/>
            </a:pPr>
            <a:r>
              <a:rPr lang="en-US" altLang="zh-CN" sz="3300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Ob-Gyn and Pediatrics</a:t>
            </a:r>
            <a:r>
              <a:rPr lang="th-TH" altLang="zh-CN" sz="3300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 </a:t>
            </a:r>
            <a:r>
              <a:rPr lang="th-TH" altLang="zh-CN" sz="3300" dirty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(10)</a:t>
            </a:r>
          </a:p>
          <a:p>
            <a:pPr marL="457200" indent="-457200"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SzPct val="70000"/>
              <a:buFont typeface="Wingdings" charset="0"/>
              <a:buChar char="n"/>
              <a:defRPr/>
            </a:pPr>
            <a:r>
              <a:rPr lang="en-US" altLang="zh-CN" sz="3300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Surgery</a:t>
            </a:r>
            <a:r>
              <a:rPr lang="th-TH" altLang="zh-CN" sz="3300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 </a:t>
            </a:r>
            <a:r>
              <a:rPr lang="th-TH" altLang="zh-CN" sz="3300" dirty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(12)</a:t>
            </a:r>
          </a:p>
          <a:p>
            <a:pPr marL="457200" indent="-457200"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SzPct val="70000"/>
              <a:buFont typeface="Wingdings" charset="0"/>
              <a:buChar char="n"/>
              <a:defRPr/>
            </a:pPr>
            <a:r>
              <a:rPr lang="en-US" altLang="zh-CN" sz="3300" smtClean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Medicine</a:t>
            </a:r>
            <a:r>
              <a:rPr lang="th-TH" altLang="zh-CN" sz="3300" smtClean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 </a:t>
            </a:r>
            <a:r>
              <a:rPr lang="th-TH" altLang="zh-CN" sz="3300" dirty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(20)</a:t>
            </a:r>
          </a:p>
        </p:txBody>
      </p:sp>
      <p:sp>
        <p:nvSpPr>
          <p:cNvPr id="109572" name="Rectangle 4"/>
          <p:cNvSpPr>
            <a:spLocks noChangeArrowheads="1"/>
          </p:cNvSpPr>
          <p:nvPr/>
        </p:nvSpPr>
        <p:spPr bwMode="auto">
          <a:xfrm>
            <a:off x="4706938" y="1827213"/>
            <a:ext cx="4191000" cy="4954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marL="447675" indent="-447675">
              <a:spcBef>
                <a:spcPct val="20000"/>
              </a:spcBef>
              <a:buClr>
                <a:schemeClr val="tx1"/>
              </a:buClr>
              <a:buSzPct val="80000"/>
              <a:buFont typeface="Wingdings" charset="0"/>
              <a:buChar char="Ø"/>
              <a:defRPr/>
            </a:pPr>
            <a:r>
              <a:rPr lang="en-US" altLang="zh-CN" sz="36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Agriculture</a:t>
            </a:r>
            <a:endParaRPr lang="th-TH" altLang="zh-CN" sz="3600" b="1" dirty="0">
              <a:solidFill>
                <a:srgbClr val="FF0066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Browallia New" charset="0"/>
              <a:cs typeface="Browallia New" charset="0"/>
            </a:endParaRPr>
          </a:p>
          <a:p>
            <a:pPr marL="447675" indent="-447675">
              <a:spcBef>
                <a:spcPct val="20000"/>
              </a:spcBef>
              <a:buClr>
                <a:schemeClr val="accent1"/>
              </a:buClr>
              <a:buSzPct val="70000"/>
              <a:buFont typeface="Wingdings" charset="0"/>
              <a:buChar char="n"/>
              <a:defRPr/>
            </a:pPr>
            <a:r>
              <a:rPr lang="th-TH" altLang="zh-CN" sz="3300" dirty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Agriculture (19)</a:t>
            </a:r>
          </a:p>
          <a:p>
            <a:pPr marL="447675" indent="-447675">
              <a:spcBef>
                <a:spcPct val="20000"/>
              </a:spcBef>
              <a:buClr>
                <a:schemeClr val="accent1"/>
              </a:buClr>
              <a:buSzPct val="70000"/>
              <a:buFont typeface="Wingdings" charset="0"/>
              <a:buChar char="n"/>
              <a:defRPr/>
            </a:pPr>
            <a:r>
              <a:rPr lang="th-TH" altLang="zh-CN" sz="3300" dirty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Fishery </a:t>
            </a:r>
            <a:r>
              <a:rPr lang="en-US" altLang="zh-CN" sz="3300" dirty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ea typeface="SimSun" charset="0"/>
                <a:cs typeface="Browallia New" charset="0"/>
              </a:rPr>
              <a:t>&amp; </a:t>
            </a:r>
            <a:r>
              <a:rPr lang="th-TH" altLang="zh-CN" sz="3300" dirty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Animal Science / Veterinary Science (23)</a:t>
            </a:r>
          </a:p>
          <a:p>
            <a:pPr marL="447675" indent="-447675">
              <a:spcBef>
                <a:spcPct val="20000"/>
              </a:spcBef>
              <a:buClr>
                <a:schemeClr val="accent1"/>
              </a:buClr>
              <a:buSzPct val="70000"/>
              <a:buFont typeface="Wingdings" charset="0"/>
              <a:buChar char="n"/>
              <a:defRPr/>
            </a:pPr>
            <a:r>
              <a:rPr lang="th-TH" altLang="zh-CN" sz="3300" dirty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Food Science and Technology (22)</a:t>
            </a:r>
          </a:p>
          <a:p>
            <a:pPr marL="447675" indent="-447675">
              <a:spcBef>
                <a:spcPct val="20000"/>
              </a:spcBef>
              <a:buClr>
                <a:schemeClr val="accent1"/>
              </a:buClr>
              <a:buSzPct val="70000"/>
              <a:buFont typeface="Wingdings" charset="0"/>
              <a:buChar char="n"/>
              <a:defRPr/>
            </a:pPr>
            <a:r>
              <a:rPr lang="th-TH" altLang="zh-CN" sz="3300" dirty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Forestry (0)</a:t>
            </a:r>
          </a:p>
        </p:txBody>
      </p:sp>
      <p:pic>
        <p:nvPicPr>
          <p:cNvPr id="2" name="Sound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0343270"/>
      </p:ext>
    </p:extLst>
  </p:cSld>
  <p:clrMapOvr>
    <a:masterClrMapping/>
  </p:clrMapOvr>
  <p:transition xmlns:p14="http://schemas.microsoft.com/office/powerpoint/2010/main" advTm="3127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9" name="Rectangle 3"/>
          <p:cNvSpPr>
            <a:spLocks noChangeArrowheads="1"/>
          </p:cNvSpPr>
          <p:nvPr/>
        </p:nvSpPr>
        <p:spPr bwMode="auto">
          <a:xfrm>
            <a:off x="539750" y="1700213"/>
            <a:ext cx="8077200" cy="43926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marL="447675" indent="-447675">
              <a:lnSpc>
                <a:spcPct val="80000"/>
              </a:lnSpc>
              <a:spcBef>
                <a:spcPct val="20000"/>
              </a:spcBef>
              <a:buClr>
                <a:schemeClr val="tx1"/>
              </a:buClr>
              <a:buSzPct val="80000"/>
              <a:buFont typeface="Wingdings" charset="0"/>
              <a:buChar char="Ø"/>
              <a:defRPr/>
            </a:pPr>
            <a:r>
              <a:rPr lang="en-US" altLang="zh-CN" sz="35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Technology</a:t>
            </a:r>
            <a:endParaRPr lang="th-TH" altLang="zh-CN" sz="3300" dirty="0">
              <a:solidFill>
                <a:srgbClr val="660066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Browallia New" charset="0"/>
              <a:cs typeface="Browallia New" charset="0"/>
            </a:endParaRPr>
          </a:p>
          <a:p>
            <a:pPr marL="447675" indent="-447675"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SzPct val="70000"/>
              <a:buFont typeface="Wingdings" charset="0"/>
              <a:buChar char="n"/>
              <a:defRPr/>
            </a:pPr>
            <a:r>
              <a:rPr lang="th-TH" altLang="zh-CN" sz="3300" dirty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Environmental Technology / Environmental Engineering (8)</a:t>
            </a:r>
          </a:p>
          <a:p>
            <a:pPr marL="447675" indent="-447675"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SzPct val="70000"/>
              <a:buFont typeface="Wingdings" charset="0"/>
              <a:buChar char="n"/>
              <a:defRPr/>
            </a:pPr>
            <a:r>
              <a:rPr lang="th-TH" altLang="zh-CN" sz="3300" dirty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Information and Communication Technology / Computer  Engineering (13)</a:t>
            </a:r>
          </a:p>
          <a:p>
            <a:pPr marL="447675" indent="-447675"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SzPct val="70000"/>
              <a:buFont typeface="Wingdings" charset="0"/>
              <a:buChar char="n"/>
              <a:defRPr/>
            </a:pPr>
            <a:r>
              <a:rPr lang="th-TH" altLang="zh-CN" sz="3300" dirty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Materials Science and Technology </a:t>
            </a:r>
            <a:r>
              <a:rPr lang="en-US" altLang="zh-CN" sz="3300" dirty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ea typeface="SimSun" charset="0"/>
                <a:cs typeface="Browallia New" charset="0"/>
              </a:rPr>
              <a:t>&amp; Mining, Materials and Multidisciplinary Engineering</a:t>
            </a:r>
            <a:r>
              <a:rPr lang="th-TH" altLang="zh-CN" sz="3300" dirty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 (14)</a:t>
            </a:r>
          </a:p>
          <a:p>
            <a:pPr marL="447675" indent="-447675"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SzPct val="70000"/>
              <a:buFont typeface="Wingdings" charset="0"/>
              <a:buChar char="n"/>
              <a:defRPr/>
            </a:pPr>
            <a:r>
              <a:rPr lang="th-TH" altLang="zh-CN" sz="3300" dirty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Management Technology </a:t>
            </a:r>
            <a:r>
              <a:rPr lang="en-US" altLang="zh-CN" sz="3300" dirty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ea typeface="SimSun" charset="0"/>
                <a:cs typeface="SimSun" charset="0"/>
              </a:rPr>
              <a:t>&amp; </a:t>
            </a:r>
            <a:r>
              <a:rPr lang="th-TH" altLang="zh-CN" sz="3300" dirty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Energy Technology</a:t>
            </a:r>
            <a:r>
              <a:rPr lang="en-US" altLang="zh-CN" sz="3300" dirty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ea typeface="SimSun" charset="0"/>
                <a:cs typeface="SimSun" charset="0"/>
              </a:rPr>
              <a:t> &amp; </a:t>
            </a:r>
            <a:r>
              <a:rPr lang="en-US" altLang="zh-CN" sz="3300" dirty="0"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ea typeface="SimSun" charset="0"/>
                <a:cs typeface="SimSun" charset="0"/>
              </a:rPr>
              <a:t>Architecture and Built Environment</a:t>
            </a:r>
            <a:r>
              <a:rPr lang="en-US" altLang="zh-CN" sz="3300" dirty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ea typeface="SimSun" charset="0"/>
                <a:cs typeface="SimSun" charset="0"/>
              </a:rPr>
              <a:t> </a:t>
            </a:r>
            <a:r>
              <a:rPr lang="th-TH" altLang="zh-CN" sz="3300" dirty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(</a:t>
            </a:r>
            <a:r>
              <a:rPr lang="en-US" altLang="zh-CN" sz="3300" dirty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ea typeface="SimSun" charset="0"/>
                <a:cs typeface="SimSun" charset="0"/>
              </a:rPr>
              <a:t>12</a:t>
            </a:r>
            <a:r>
              <a:rPr lang="th-TH" altLang="zh-CN" sz="3300" dirty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)</a:t>
            </a:r>
          </a:p>
          <a:p>
            <a:pPr marL="447675" indent="-447675"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SzPct val="70000"/>
              <a:buFont typeface="Wingdings" charset="0"/>
              <a:buChar char="n"/>
              <a:defRPr/>
            </a:pPr>
            <a:r>
              <a:rPr lang="th-TH" altLang="zh-CN" sz="3300" dirty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Biotechnology (16)</a:t>
            </a:r>
          </a:p>
        </p:txBody>
      </p:sp>
      <p:sp>
        <p:nvSpPr>
          <p:cNvPr id="111620" name="Rectangle 4"/>
          <p:cNvSpPr>
            <a:spLocks noChangeArrowheads="1"/>
          </p:cNvSpPr>
          <p:nvPr/>
        </p:nvSpPr>
        <p:spPr bwMode="auto">
          <a:xfrm>
            <a:off x="827088" y="620713"/>
            <a:ext cx="7499350" cy="6397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>
              <a:defRPr/>
            </a:pPr>
            <a:r>
              <a:rPr lang="en-US" altLang="zh-CN" sz="64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Disciplines Assessed</a:t>
            </a:r>
            <a:r>
              <a:rPr lang="th-TH" altLang="zh-CN" sz="6400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 </a:t>
            </a:r>
            <a:endParaRPr lang="th-TH" sz="6400" dirty="0">
              <a:solidFill>
                <a:srgbClr val="0000FF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Browallia New" charset="0"/>
              <a:cs typeface="Browallia New" charset="0"/>
            </a:endParaRPr>
          </a:p>
        </p:txBody>
      </p:sp>
      <p:pic>
        <p:nvPicPr>
          <p:cNvPr id="2" name="Sound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1331107"/>
      </p:ext>
    </p:extLst>
  </p:cSld>
  <p:clrMapOvr>
    <a:masterClrMapping/>
  </p:clrMapOvr>
  <p:transition xmlns:p14="http://schemas.microsoft.com/office/powerpoint/2010/main" advTm="2987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5" name="Rectangle 5"/>
          <p:cNvSpPr>
            <a:spLocks noChangeArrowheads="1"/>
          </p:cNvSpPr>
          <p:nvPr/>
        </p:nvSpPr>
        <p:spPr bwMode="auto">
          <a:xfrm>
            <a:off x="827088" y="620713"/>
            <a:ext cx="7499350" cy="6397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>
              <a:defRPr/>
            </a:pPr>
            <a:r>
              <a:rPr lang="en-US" altLang="zh-CN" sz="64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Disciplines Assessed</a:t>
            </a:r>
            <a:r>
              <a:rPr lang="th-TH" altLang="zh-CN" sz="6400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 </a:t>
            </a:r>
            <a:endParaRPr lang="th-TH" sz="6400" dirty="0">
              <a:solidFill>
                <a:srgbClr val="0000FF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Browallia New" charset="0"/>
              <a:cs typeface="Browallia New" charset="0"/>
            </a:endParaRPr>
          </a:p>
        </p:txBody>
      </p:sp>
      <p:sp>
        <p:nvSpPr>
          <p:cNvPr id="112646" name="Rectangle 6"/>
          <p:cNvSpPr>
            <a:spLocks noChangeArrowheads="1"/>
          </p:cNvSpPr>
          <p:nvPr/>
        </p:nvSpPr>
        <p:spPr bwMode="auto">
          <a:xfrm>
            <a:off x="539750" y="1577975"/>
            <a:ext cx="8077200" cy="4392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marL="447675" indent="-447675">
              <a:lnSpc>
                <a:spcPct val="80000"/>
              </a:lnSpc>
              <a:spcBef>
                <a:spcPct val="20000"/>
              </a:spcBef>
              <a:buClr>
                <a:schemeClr val="tx1"/>
              </a:buClr>
              <a:buSzPct val="80000"/>
              <a:buFont typeface="Wingdings" charset="0"/>
              <a:buChar char="Ø"/>
              <a:defRPr/>
            </a:pPr>
            <a:r>
              <a:rPr lang="en-US" altLang="zh-CN" sz="35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Health Sciences</a:t>
            </a:r>
            <a:endParaRPr lang="th-TH" altLang="zh-CN" sz="3500" dirty="0">
              <a:solidFill>
                <a:srgbClr val="660066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Browallia New" charset="0"/>
              <a:cs typeface="Browallia New" charset="0"/>
            </a:endParaRPr>
          </a:p>
          <a:p>
            <a:pPr marL="447675" indent="-447675"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SzPct val="70000"/>
              <a:buFont typeface="Wingdings" charset="0"/>
              <a:buChar char="n"/>
              <a:defRPr/>
            </a:pPr>
            <a:r>
              <a:rPr lang="en-US" altLang="zh-CN" sz="3300" dirty="0"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P</a:t>
            </a:r>
            <a:r>
              <a:rPr lang="th-TH" altLang="zh-CN" sz="3300" dirty="0" smtClean="0"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reclinic </a:t>
            </a:r>
            <a:r>
              <a:rPr lang="th-TH" altLang="zh-CN" sz="3300" dirty="0"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(8)</a:t>
            </a:r>
          </a:p>
          <a:p>
            <a:pPr marL="447675" indent="-447675"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SzPct val="70000"/>
              <a:buFont typeface="Wingdings" charset="0"/>
              <a:buChar char="n"/>
              <a:defRPr/>
            </a:pPr>
            <a:r>
              <a:rPr lang="en-US" altLang="zh-CN" sz="3300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Dentistry</a:t>
            </a:r>
            <a:r>
              <a:rPr lang="th-TH" altLang="zh-CN" sz="3300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 </a:t>
            </a:r>
            <a:r>
              <a:rPr lang="th-TH" altLang="zh-CN" sz="3300" dirty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(6)</a:t>
            </a:r>
          </a:p>
          <a:p>
            <a:pPr marL="447675" indent="-447675"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SzPct val="70000"/>
              <a:buFont typeface="Wingdings" charset="0"/>
              <a:buChar char="n"/>
              <a:defRPr/>
            </a:pPr>
            <a:r>
              <a:rPr lang="en-US" altLang="zh-CN" sz="3300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Pharmacy</a:t>
            </a:r>
            <a:r>
              <a:rPr lang="th-TH" altLang="zh-CN" sz="3300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 </a:t>
            </a:r>
            <a:r>
              <a:rPr lang="th-TH" altLang="zh-CN" sz="3300" dirty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(9)</a:t>
            </a:r>
          </a:p>
          <a:p>
            <a:pPr marL="447675" indent="-447675"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SzPct val="70000"/>
              <a:buFont typeface="Wingdings" charset="0"/>
              <a:buChar char="n"/>
              <a:defRPr/>
            </a:pPr>
            <a:r>
              <a:rPr lang="en-US" altLang="zh-CN" sz="3300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Medical Technology / Allied H Sciences</a:t>
            </a:r>
            <a:r>
              <a:rPr lang="th-TH" altLang="zh-CN" sz="3300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 </a:t>
            </a:r>
            <a:r>
              <a:rPr lang="th-TH" altLang="zh-CN" sz="3300" dirty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(18)</a:t>
            </a:r>
          </a:p>
          <a:p>
            <a:pPr marL="447675" indent="-447675"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SzPct val="70000"/>
              <a:buFont typeface="Wingdings" charset="0"/>
              <a:buChar char="n"/>
              <a:defRPr/>
            </a:pPr>
            <a:r>
              <a:rPr lang="en-US" altLang="zh-CN" sz="3300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Physical Therapy</a:t>
            </a:r>
            <a:r>
              <a:rPr lang="th-TH" altLang="zh-CN" sz="3300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 </a:t>
            </a:r>
            <a:r>
              <a:rPr lang="th-TH" altLang="zh-CN" sz="3300" dirty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(9)</a:t>
            </a:r>
          </a:p>
          <a:p>
            <a:pPr marL="447675" indent="-447675"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SzPct val="70000"/>
              <a:buFont typeface="Wingdings" charset="0"/>
              <a:buChar char="n"/>
              <a:defRPr/>
            </a:pPr>
            <a:r>
              <a:rPr lang="en-US" altLang="zh-CN" sz="3300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Nursing</a:t>
            </a:r>
            <a:r>
              <a:rPr lang="th-TH" altLang="zh-CN" sz="3300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 </a:t>
            </a:r>
            <a:r>
              <a:rPr lang="th-TH" altLang="zh-CN" sz="3300" dirty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(8)</a:t>
            </a:r>
          </a:p>
          <a:p>
            <a:pPr marL="447675" indent="-447675"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SzPct val="70000"/>
              <a:buFont typeface="Wingdings" charset="0"/>
              <a:buChar char="n"/>
              <a:defRPr/>
            </a:pPr>
            <a:r>
              <a:rPr lang="en-US" altLang="zh-CN" sz="3300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Public Health </a:t>
            </a:r>
            <a:r>
              <a:rPr lang="th-TH" altLang="zh-CN" sz="3300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(</a:t>
            </a:r>
            <a:r>
              <a:rPr lang="th-TH" altLang="zh-CN" sz="3300" dirty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7</a:t>
            </a:r>
            <a:r>
              <a:rPr lang="th-TH" altLang="zh-CN" sz="3300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)</a:t>
            </a:r>
            <a:r>
              <a:rPr lang="en-US" altLang="zh-CN" sz="3300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 </a:t>
            </a:r>
            <a:endParaRPr lang="th-TH" altLang="zh-CN" sz="3300" dirty="0">
              <a:solidFill>
                <a:srgbClr val="660066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Browallia New" charset="0"/>
              <a:cs typeface="Browallia New" charset="0"/>
            </a:endParaRPr>
          </a:p>
        </p:txBody>
      </p:sp>
      <p:pic>
        <p:nvPicPr>
          <p:cNvPr id="2" name="Sound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3259978"/>
      </p:ext>
    </p:extLst>
  </p:cSld>
  <p:clrMapOvr>
    <a:masterClrMapping/>
  </p:clrMapOvr>
  <p:transition xmlns:p14="http://schemas.microsoft.com/office/powerpoint/2010/main" advTm="16223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Rectangle 2"/>
          <p:cNvSpPr>
            <a:spLocks noGrp="1" noChangeArrowheads="1"/>
          </p:cNvSpPr>
          <p:nvPr>
            <p:ph type="title"/>
          </p:nvPr>
        </p:nvSpPr>
        <p:spPr>
          <a:xfrm>
            <a:off x="1331913" y="765175"/>
            <a:ext cx="7067550" cy="955675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US" sz="60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Indicators</a:t>
            </a:r>
            <a:endParaRPr lang="th-TH" sz="6000" b="1" dirty="0" smtClean="0">
              <a:solidFill>
                <a:srgbClr val="0000FF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Browallia New" charset="0"/>
              <a:cs typeface="Browallia New" charset="0"/>
            </a:endParaRPr>
          </a:p>
        </p:txBody>
      </p:sp>
      <p:sp>
        <p:nvSpPr>
          <p:cNvPr id="1146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2349500"/>
            <a:ext cx="8820150" cy="4248150"/>
          </a:xfrm>
        </p:spPr>
        <p:txBody>
          <a:bodyPr/>
          <a:lstStyle/>
          <a:p>
            <a:pPr eaLnBrk="1" hangingPunct="1">
              <a:buFont typeface="Wingdings" charset="0"/>
              <a:buNone/>
              <a:defRPr/>
            </a:pPr>
            <a:r>
              <a:rPr lang="th-TH" altLang="zh-CN" sz="4000" smtClean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1.	Equivalent International Journal Publication / </a:t>
            </a:r>
          </a:p>
          <a:p>
            <a:pPr eaLnBrk="1" hangingPunct="1">
              <a:buFont typeface="Wingdings" charset="0"/>
              <a:buNone/>
              <a:defRPr/>
            </a:pPr>
            <a:r>
              <a:rPr lang="th-TH" altLang="zh-CN" sz="4000" smtClean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	Faculty Member</a:t>
            </a:r>
          </a:p>
          <a:p>
            <a:pPr eaLnBrk="1" hangingPunct="1">
              <a:buFont typeface="Wingdings" charset="0"/>
              <a:buNone/>
              <a:defRPr/>
            </a:pPr>
            <a:r>
              <a:rPr lang="th-TH" altLang="zh-CN" sz="4000" smtClean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2.	Journal Impact Factor / Faculty Member</a:t>
            </a:r>
          </a:p>
          <a:p>
            <a:pPr eaLnBrk="1" hangingPunct="1">
              <a:buFont typeface="Wingdings" charset="0"/>
              <a:buNone/>
              <a:defRPr/>
            </a:pPr>
            <a:r>
              <a:rPr lang="th-TH" altLang="zh-CN" sz="4000" smtClean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3.	Equivalent International Journal Publication / Discipline </a:t>
            </a:r>
          </a:p>
          <a:p>
            <a:pPr eaLnBrk="1" hangingPunct="1">
              <a:buFont typeface="Wingdings" charset="0"/>
              <a:buNone/>
              <a:defRPr/>
            </a:pPr>
            <a:r>
              <a:rPr lang="th-TH" altLang="zh-CN" sz="4000" smtClean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4.	Journal Impact Factor / Discipline</a:t>
            </a:r>
            <a:endParaRPr lang="th-TH" sz="4000" smtClean="0">
              <a:solidFill>
                <a:srgbClr val="660066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Browallia New" charset="0"/>
              <a:cs typeface="Browallia New" charset="0"/>
            </a:endParaRPr>
          </a:p>
        </p:txBody>
      </p:sp>
      <p:pic>
        <p:nvPicPr>
          <p:cNvPr id="2" name="Sound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1345081"/>
      </p:ext>
    </p:extLst>
  </p:cSld>
  <p:clrMapOvr>
    <a:masterClrMapping/>
  </p:clrMapOvr>
  <p:transition xmlns:p14="http://schemas.microsoft.com/office/powerpoint/2010/main" advTm="52770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2"/>
          <p:cNvSpPr>
            <a:spLocks noGrp="1" noChangeArrowheads="1"/>
          </p:cNvSpPr>
          <p:nvPr>
            <p:ph type="title"/>
          </p:nvPr>
        </p:nvSpPr>
        <p:spPr>
          <a:xfrm>
            <a:off x="144463" y="627063"/>
            <a:ext cx="8820150" cy="811212"/>
          </a:xfrm>
        </p:spPr>
        <p:txBody>
          <a:bodyPr>
            <a:normAutofit fontScale="90000"/>
          </a:bodyPr>
          <a:lstStyle/>
          <a:p>
            <a:pPr algn="ctr" eaLnBrk="1" hangingPunct="1">
              <a:defRPr/>
            </a:pPr>
            <a:r>
              <a:rPr lang="en-US" sz="55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Journal Weight</a:t>
            </a:r>
            <a:endParaRPr lang="th-TH" sz="5500" b="1" dirty="0" smtClean="0">
              <a:solidFill>
                <a:srgbClr val="0000FF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Browallia New" charset="0"/>
              <a:cs typeface="Browallia New" charset="0"/>
            </a:endParaRPr>
          </a:p>
        </p:txBody>
      </p:sp>
      <p:sp>
        <p:nvSpPr>
          <p:cNvPr id="1249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188" y="1700213"/>
            <a:ext cx="7848600" cy="4543425"/>
          </a:xfrm>
        </p:spPr>
        <p:txBody>
          <a:bodyPr/>
          <a:lstStyle/>
          <a:p>
            <a:pPr eaLnBrk="1" hangingPunct="1">
              <a:buFont typeface="Wingdings" charset="0"/>
              <a:buNone/>
              <a:defRPr/>
            </a:pPr>
            <a:r>
              <a:rPr lang="th-TH" sz="4000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						    </a:t>
            </a:r>
            <a:r>
              <a:rPr lang="th-TH" sz="5000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   </a:t>
            </a:r>
            <a:r>
              <a:rPr lang="en-US" sz="5000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     </a:t>
            </a:r>
            <a:r>
              <a:rPr lang="th-TH" sz="5000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    </a:t>
            </a:r>
            <a:r>
              <a:rPr lang="en-US" sz="50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Weight</a:t>
            </a:r>
            <a:endParaRPr lang="th-TH" sz="5000" b="1" dirty="0" smtClean="0">
              <a:solidFill>
                <a:srgbClr val="FF0066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Browallia New" charset="0"/>
              <a:cs typeface="Browallia New" charset="0"/>
            </a:endParaRPr>
          </a:p>
          <a:p>
            <a:pPr eaLnBrk="1" hangingPunct="1">
              <a:buFont typeface="Wingdings" charset="0"/>
              <a:buNone/>
              <a:defRPr/>
            </a:pPr>
            <a:r>
              <a:rPr lang="th-TH" sz="4000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	</a:t>
            </a:r>
            <a:r>
              <a:rPr lang="en-US" sz="4000" dirty="0" err="1" smtClean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Internat.</a:t>
            </a:r>
            <a:r>
              <a:rPr lang="en-US" sz="4000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 J. in</a:t>
            </a:r>
            <a:r>
              <a:rPr lang="th-TH" sz="4000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 </a:t>
            </a:r>
            <a:r>
              <a:rPr lang="en-US" sz="4000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ISI	  		     1</a:t>
            </a:r>
          </a:p>
          <a:p>
            <a:pPr eaLnBrk="1" hangingPunct="1">
              <a:buFont typeface="Wingdings" charset="0"/>
              <a:buNone/>
              <a:defRPr/>
            </a:pPr>
            <a:r>
              <a:rPr lang="th-TH" sz="4000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	</a:t>
            </a:r>
            <a:r>
              <a:rPr lang="en-US" sz="4000" dirty="0" err="1" smtClean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Internat.</a:t>
            </a:r>
            <a:r>
              <a:rPr lang="en-US" sz="4000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 J. Not in ISI		     0.75</a:t>
            </a:r>
          </a:p>
          <a:p>
            <a:pPr eaLnBrk="1" hangingPunct="1">
              <a:buFont typeface="Wingdings" charset="0"/>
              <a:buNone/>
              <a:defRPr/>
            </a:pPr>
            <a:r>
              <a:rPr lang="th-TH" sz="4000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	</a:t>
            </a:r>
            <a:r>
              <a:rPr lang="en-US" sz="4000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National J.  </a:t>
            </a:r>
            <a:r>
              <a:rPr lang="th-TH" sz="4000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				</a:t>
            </a:r>
            <a:r>
              <a:rPr lang="en-US" sz="4000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         </a:t>
            </a:r>
            <a:r>
              <a:rPr lang="th-TH" sz="4000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0.50</a:t>
            </a:r>
          </a:p>
          <a:p>
            <a:pPr eaLnBrk="1" hangingPunct="1">
              <a:buFont typeface="Wingdings" charset="0"/>
              <a:buNone/>
              <a:defRPr/>
            </a:pPr>
            <a:r>
              <a:rPr lang="th-TH" sz="4000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	</a:t>
            </a:r>
            <a:r>
              <a:rPr lang="en-US" sz="4000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Institutional J with IF</a:t>
            </a:r>
            <a:r>
              <a:rPr lang="th-TH" sz="4000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 </a:t>
            </a:r>
            <a:r>
              <a:rPr lang="en-US" sz="4000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&gt;</a:t>
            </a:r>
            <a:r>
              <a:rPr lang="th-TH" sz="4000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 0.01	</a:t>
            </a:r>
            <a:r>
              <a:rPr lang="en-US" sz="4000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 </a:t>
            </a:r>
            <a:r>
              <a:rPr lang="th-TH" sz="4000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0.25</a:t>
            </a:r>
          </a:p>
          <a:p>
            <a:pPr eaLnBrk="1" hangingPunct="1">
              <a:buFont typeface="Wingdings" charset="0"/>
              <a:buNone/>
              <a:defRPr/>
            </a:pPr>
            <a:r>
              <a:rPr lang="th-TH" sz="4000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	</a:t>
            </a:r>
            <a:r>
              <a:rPr lang="en-US" sz="4000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Institutional J with IF</a:t>
            </a:r>
            <a:r>
              <a:rPr lang="th-TH" sz="4000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 </a:t>
            </a:r>
            <a:r>
              <a:rPr lang="en-US" sz="4000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&lt;</a:t>
            </a:r>
            <a:r>
              <a:rPr lang="th-TH" sz="4000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 0.01</a:t>
            </a:r>
            <a:r>
              <a:rPr lang="en-US" sz="4000" dirty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 </a:t>
            </a:r>
            <a:r>
              <a:rPr lang="en-US" sz="4000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  </a:t>
            </a:r>
            <a:r>
              <a:rPr lang="th-TH" sz="4000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0.125</a:t>
            </a:r>
          </a:p>
        </p:txBody>
      </p:sp>
      <p:pic>
        <p:nvPicPr>
          <p:cNvPr id="2" name="Sound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8840075"/>
      </p:ext>
    </p:extLst>
  </p:cSld>
  <p:clrMapOvr>
    <a:masterClrMapping/>
  </p:clrMapOvr>
  <p:transition xmlns:p14="http://schemas.microsoft.com/office/powerpoint/2010/main" advTm="22994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4" name="Rectangle 2"/>
          <p:cNvSpPr>
            <a:spLocks noChangeArrowheads="1"/>
          </p:cNvSpPr>
          <p:nvPr/>
        </p:nvSpPr>
        <p:spPr bwMode="auto">
          <a:xfrm>
            <a:off x="506413" y="412750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>
              <a:defRPr/>
            </a:pPr>
            <a:r>
              <a:rPr lang="en-US" sz="5500" b="1" dirty="0" smtClean="0">
                <a:solidFill>
                  <a:srgbClr val="0000FF"/>
                </a:solidFill>
                <a:latin typeface="Browallia New" charset="0"/>
                <a:cs typeface="Browallia New" charset="0"/>
              </a:rPr>
              <a:t>Proceedings Weight</a:t>
            </a:r>
            <a:endParaRPr lang="th-TH" sz="5500" b="1" dirty="0">
              <a:solidFill>
                <a:srgbClr val="0000FF"/>
              </a:solidFill>
              <a:latin typeface="Browallia New" charset="0"/>
              <a:cs typeface="Browallia New" charset="0"/>
            </a:endParaRPr>
          </a:p>
        </p:txBody>
      </p:sp>
      <p:sp>
        <p:nvSpPr>
          <p:cNvPr id="125955" name="Rectangle 3"/>
          <p:cNvSpPr>
            <a:spLocks noChangeArrowheads="1"/>
          </p:cNvSpPr>
          <p:nvPr/>
        </p:nvSpPr>
        <p:spPr bwMode="auto">
          <a:xfrm>
            <a:off x="457200" y="2032000"/>
            <a:ext cx="8229600" cy="2620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marL="447675" indent="-447675">
              <a:spcBef>
                <a:spcPct val="20000"/>
              </a:spcBef>
              <a:buClr>
                <a:schemeClr val="accent1"/>
              </a:buClr>
              <a:buSzPct val="70000"/>
              <a:buFont typeface="Wingdings" charset="0"/>
              <a:buNone/>
              <a:defRPr/>
            </a:pPr>
            <a:r>
              <a:rPr lang="th-TH" sz="3200" dirty="0"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					</a:t>
            </a:r>
            <a:r>
              <a:rPr lang="th-TH" sz="5000" b="1" dirty="0">
                <a:solidFill>
                  <a:srgbClr val="FF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	          </a:t>
            </a:r>
            <a:r>
              <a:rPr lang="en-US" sz="50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              Weight</a:t>
            </a:r>
            <a:endParaRPr lang="th-TH" sz="5000" b="1" dirty="0">
              <a:solidFill>
                <a:srgbClr val="FF0066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Browallia New" charset="0"/>
              <a:cs typeface="Browallia New" charset="0"/>
            </a:endParaRPr>
          </a:p>
          <a:p>
            <a:pPr marL="447675" indent="-447675">
              <a:spcBef>
                <a:spcPct val="20000"/>
              </a:spcBef>
              <a:buClr>
                <a:schemeClr val="accent1"/>
              </a:buClr>
              <a:buSzPct val="70000"/>
              <a:buFont typeface="Wingdings" charset="0"/>
              <a:buNone/>
              <a:defRPr/>
            </a:pPr>
            <a:r>
              <a:rPr lang="en-US" sz="3600" dirty="0"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	</a:t>
            </a:r>
            <a:r>
              <a:rPr lang="en-US" sz="4000" dirty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International Conference		     0.25</a:t>
            </a:r>
          </a:p>
          <a:p>
            <a:pPr marL="447675" indent="-447675">
              <a:spcBef>
                <a:spcPct val="20000"/>
              </a:spcBef>
              <a:buClr>
                <a:schemeClr val="accent1"/>
              </a:buClr>
              <a:buSzPct val="70000"/>
              <a:buFont typeface="Wingdings" charset="0"/>
              <a:buNone/>
              <a:defRPr/>
            </a:pPr>
            <a:r>
              <a:rPr lang="en-US" sz="4000" dirty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	National Conference			     0.125</a:t>
            </a:r>
            <a:endParaRPr lang="th-TH" sz="4000" dirty="0">
              <a:solidFill>
                <a:srgbClr val="660066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Browallia New" charset="0"/>
              <a:cs typeface="Browallia New" charset="0"/>
            </a:endParaRPr>
          </a:p>
        </p:txBody>
      </p:sp>
      <p:pic>
        <p:nvPicPr>
          <p:cNvPr id="2" name="Sound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4949804"/>
      </p:ext>
    </p:extLst>
  </p:cSld>
  <p:clrMapOvr>
    <a:masterClrMapping/>
  </p:clrMapOvr>
  <p:transition xmlns:p14="http://schemas.microsoft.com/office/powerpoint/2010/main" advTm="12049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8" name="Rectangle 2"/>
          <p:cNvSpPr>
            <a:spLocks noChangeArrowheads="1"/>
          </p:cNvSpPr>
          <p:nvPr/>
        </p:nvSpPr>
        <p:spPr bwMode="auto">
          <a:xfrm>
            <a:off x="457200" y="282575"/>
            <a:ext cx="8229600" cy="1417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>
              <a:lnSpc>
                <a:spcPct val="120000"/>
              </a:lnSpc>
              <a:defRPr/>
            </a:pPr>
            <a:r>
              <a:rPr lang="en-US" sz="55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Patent Weight</a:t>
            </a:r>
            <a:endParaRPr lang="th-TH" sz="5500" b="1" dirty="0">
              <a:solidFill>
                <a:srgbClr val="0000FF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Browallia New" charset="0"/>
              <a:cs typeface="Browallia New" charset="0"/>
            </a:endParaRPr>
          </a:p>
        </p:txBody>
      </p:sp>
      <p:sp>
        <p:nvSpPr>
          <p:cNvPr id="126979" name="Rectangle 3"/>
          <p:cNvSpPr>
            <a:spLocks noChangeArrowheads="1"/>
          </p:cNvSpPr>
          <p:nvPr/>
        </p:nvSpPr>
        <p:spPr bwMode="auto">
          <a:xfrm>
            <a:off x="457200" y="1744663"/>
            <a:ext cx="8153400" cy="4060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marL="447675" indent="-447675">
              <a:spcBef>
                <a:spcPct val="20000"/>
              </a:spcBef>
              <a:buClr>
                <a:schemeClr val="accent1"/>
              </a:buClr>
              <a:buSzPct val="70000"/>
              <a:buFont typeface="Wingdings" charset="0"/>
              <a:buNone/>
              <a:defRPr/>
            </a:pPr>
            <a:r>
              <a:rPr lang="th-TH" sz="3200" dirty="0"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						</a:t>
            </a:r>
            <a:r>
              <a:rPr lang="th-TH" sz="5000" b="1" dirty="0">
                <a:solidFill>
                  <a:srgbClr val="FF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	    </a:t>
            </a:r>
            <a:r>
              <a:rPr lang="en-US" sz="50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                Weight</a:t>
            </a:r>
            <a:endParaRPr lang="th-TH" sz="5000" b="1" dirty="0">
              <a:solidFill>
                <a:srgbClr val="FF0066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Browallia New" charset="0"/>
              <a:cs typeface="Browallia New" charset="0"/>
            </a:endParaRPr>
          </a:p>
          <a:p>
            <a:pPr marL="447675" indent="-447675">
              <a:spcBef>
                <a:spcPct val="20000"/>
              </a:spcBef>
              <a:buClr>
                <a:schemeClr val="accent1"/>
              </a:buClr>
              <a:buSzPct val="70000"/>
              <a:buFont typeface="Wingdings" charset="0"/>
              <a:buNone/>
              <a:defRPr/>
            </a:pPr>
            <a:r>
              <a:rPr lang="th-TH" sz="3600" dirty="0"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	</a:t>
            </a:r>
            <a:r>
              <a:rPr lang="en-US" sz="4000" dirty="0" err="1" smtClean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Internat.</a:t>
            </a:r>
            <a:r>
              <a:rPr lang="en-US" sz="4000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 P.</a:t>
            </a:r>
            <a:r>
              <a:rPr lang="en-US" sz="4000" dirty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			</a:t>
            </a:r>
            <a:r>
              <a:rPr lang="en-US" sz="4000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                1.0</a:t>
            </a:r>
            <a:endParaRPr lang="en-US" sz="4000" dirty="0">
              <a:solidFill>
                <a:srgbClr val="660066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Browallia New" charset="0"/>
              <a:cs typeface="Browallia New" charset="0"/>
            </a:endParaRPr>
          </a:p>
          <a:p>
            <a:pPr marL="447675" indent="-447675">
              <a:spcBef>
                <a:spcPct val="20000"/>
              </a:spcBef>
              <a:buClr>
                <a:schemeClr val="accent1"/>
              </a:buClr>
              <a:buSzPct val="70000"/>
              <a:buFont typeface="Wingdings" charset="0"/>
              <a:buNone/>
              <a:defRPr/>
            </a:pPr>
            <a:r>
              <a:rPr lang="th-TH" sz="4000" dirty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	</a:t>
            </a:r>
            <a:r>
              <a:rPr lang="en-US" sz="4000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Regional P.</a:t>
            </a:r>
            <a:r>
              <a:rPr lang="en-US" sz="4000" dirty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				</a:t>
            </a:r>
            <a:r>
              <a:rPr lang="en-US" sz="4000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            0.75</a:t>
            </a:r>
            <a:endParaRPr lang="en-US" sz="4000" dirty="0">
              <a:solidFill>
                <a:srgbClr val="660066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Browallia New" charset="0"/>
              <a:cs typeface="Browallia New" charset="0"/>
            </a:endParaRPr>
          </a:p>
          <a:p>
            <a:pPr marL="447675" indent="-447675">
              <a:spcBef>
                <a:spcPct val="20000"/>
              </a:spcBef>
              <a:buClr>
                <a:schemeClr val="accent1"/>
              </a:buClr>
              <a:buSzPct val="70000"/>
              <a:buFont typeface="Wingdings" charset="0"/>
              <a:buNone/>
              <a:defRPr/>
            </a:pPr>
            <a:r>
              <a:rPr lang="th-TH" sz="4000" dirty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	</a:t>
            </a:r>
            <a:r>
              <a:rPr lang="en-US" sz="4000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Thai P.</a:t>
            </a:r>
            <a:r>
              <a:rPr lang="en-US" sz="4000" dirty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			</a:t>
            </a:r>
            <a:r>
              <a:rPr lang="en-US" sz="4000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                    0.5</a:t>
            </a:r>
            <a:endParaRPr lang="en-US" sz="4000" dirty="0">
              <a:solidFill>
                <a:srgbClr val="660066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Browallia New" charset="0"/>
              <a:cs typeface="Browallia New" charset="0"/>
            </a:endParaRPr>
          </a:p>
          <a:p>
            <a:pPr marL="447675" indent="-447675">
              <a:spcBef>
                <a:spcPct val="20000"/>
              </a:spcBef>
              <a:buClr>
                <a:schemeClr val="accent1"/>
              </a:buClr>
              <a:buSzPct val="70000"/>
              <a:buFont typeface="Wingdings" charset="0"/>
              <a:buNone/>
              <a:defRPr/>
            </a:pPr>
            <a:r>
              <a:rPr lang="th-TH" sz="4000" dirty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	</a:t>
            </a:r>
            <a:r>
              <a:rPr lang="en-US" sz="4000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Petty P.  </a:t>
            </a:r>
            <a:r>
              <a:rPr lang="th-TH" sz="4000" dirty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	</a:t>
            </a:r>
            <a:r>
              <a:rPr lang="en-US" sz="4000" dirty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				</a:t>
            </a:r>
            <a:r>
              <a:rPr lang="en-US" sz="4000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Browallia New" charset="0"/>
                <a:cs typeface="Browallia New" charset="0"/>
              </a:rPr>
              <a:t>        0.25</a:t>
            </a:r>
            <a:endParaRPr lang="en-US" sz="4000" dirty="0">
              <a:solidFill>
                <a:srgbClr val="660066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Browallia New" charset="0"/>
              <a:cs typeface="Browallia New" charset="0"/>
            </a:endParaRPr>
          </a:p>
          <a:p>
            <a:pPr marL="447675" indent="-447675">
              <a:spcBef>
                <a:spcPct val="20000"/>
              </a:spcBef>
              <a:buClr>
                <a:schemeClr val="accent1"/>
              </a:buClr>
              <a:buSzPct val="70000"/>
              <a:buFont typeface="Wingdings" charset="0"/>
              <a:buNone/>
              <a:defRPr/>
            </a:pPr>
            <a:endParaRPr lang="en-US" sz="4000" dirty="0">
              <a:solidFill>
                <a:srgbClr val="660066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Browallia New" charset="0"/>
              <a:cs typeface="Browallia New" charset="0"/>
            </a:endParaRPr>
          </a:p>
        </p:txBody>
      </p:sp>
      <p:pic>
        <p:nvPicPr>
          <p:cNvPr id="2" name="Sound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4064497"/>
      </p:ext>
    </p:extLst>
  </p:cSld>
  <p:clrMapOvr>
    <a:masterClrMapping/>
  </p:clrMapOvr>
  <p:transition xmlns:p14="http://schemas.microsoft.com/office/powerpoint/2010/main" advTm="6681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73663727"/>
              </p:ext>
            </p:extLst>
          </p:nvPr>
        </p:nvGraphicFramePr>
        <p:xfrm>
          <a:off x="190500" y="1930400"/>
          <a:ext cx="8750300" cy="34925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87575"/>
                <a:gridCol w="2187575"/>
                <a:gridCol w="2187575"/>
                <a:gridCol w="2187575"/>
              </a:tblGrid>
              <a:tr h="698500">
                <a:tc>
                  <a:txBody>
                    <a:bodyPr/>
                    <a:lstStyle/>
                    <a:p>
                      <a:r>
                        <a:rPr lang="en-US" dirty="0" smtClean="0"/>
                        <a:t>Discipline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No. Rate</a:t>
                      </a:r>
                      <a:r>
                        <a:rPr lang="en-US" baseline="0" dirty="0" smtClean="0"/>
                        <a:t> 5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No. Rate 4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Total</a:t>
                      </a:r>
                      <a:endParaRPr lang="en-US" dirty="0"/>
                    </a:p>
                  </a:txBody>
                  <a:tcPr/>
                </a:tc>
              </a:tr>
              <a:tr h="698500">
                <a:tc>
                  <a:txBody>
                    <a:bodyPr/>
                    <a:lstStyle/>
                    <a:p>
                      <a:r>
                        <a:rPr lang="en-US" dirty="0" smtClean="0"/>
                        <a:t>Chemistry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4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2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23</a:t>
                      </a:r>
                      <a:endParaRPr lang="en-US" dirty="0"/>
                    </a:p>
                  </a:txBody>
                  <a:tcPr/>
                </a:tc>
              </a:tr>
              <a:tr h="698500">
                <a:tc>
                  <a:txBody>
                    <a:bodyPr/>
                    <a:lstStyle/>
                    <a:p>
                      <a:r>
                        <a:rPr lang="en-US" dirty="0" smtClean="0"/>
                        <a:t>Physics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2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4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16</a:t>
                      </a:r>
                      <a:endParaRPr lang="en-US" dirty="0"/>
                    </a:p>
                  </a:txBody>
                  <a:tcPr/>
                </a:tc>
              </a:tr>
              <a:tr h="698500">
                <a:tc>
                  <a:txBody>
                    <a:bodyPr/>
                    <a:lstStyle/>
                    <a:p>
                      <a:r>
                        <a:rPr lang="en-US" dirty="0" smtClean="0"/>
                        <a:t>Math and ..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1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4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20</a:t>
                      </a:r>
                      <a:endParaRPr lang="en-US" dirty="0"/>
                    </a:p>
                  </a:txBody>
                  <a:tcPr/>
                </a:tc>
              </a:tr>
              <a:tr h="698500">
                <a:tc>
                  <a:txBody>
                    <a:bodyPr/>
                    <a:lstStyle/>
                    <a:p>
                      <a:r>
                        <a:rPr lang="en-US" dirty="0" smtClean="0"/>
                        <a:t>Biology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2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2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13</a:t>
                      </a:r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1790700" y="508000"/>
            <a:ext cx="5460299" cy="707886"/>
          </a:xfrm>
          <a:prstGeom prst="rect">
            <a:avLst/>
          </a:prstGeom>
          <a:noFill/>
          <a:ln>
            <a:solidFill>
              <a:srgbClr val="1104FE"/>
            </a:solidFill>
          </a:ln>
        </p:spPr>
        <p:txBody>
          <a:bodyPr wrap="none" rtlCol="0">
            <a:spAutoFit/>
          </a:bodyPr>
          <a:lstStyle/>
          <a:p>
            <a:r>
              <a:rPr lang="en-US" sz="4000" dirty="0" smtClean="0">
                <a:solidFill>
                  <a:srgbClr val="FF0000"/>
                </a:solidFill>
              </a:rPr>
              <a:t>Results for Basic Sciences</a:t>
            </a:r>
            <a:endParaRPr lang="en-US" sz="4000" dirty="0">
              <a:solidFill>
                <a:srgbClr val="FF0000"/>
              </a:solidFill>
            </a:endParaRPr>
          </a:p>
        </p:txBody>
      </p:sp>
      <p:pic>
        <p:nvPicPr>
          <p:cNvPr id="4" name="Sound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56141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8858"/>
    </mc:Choice>
    <mc:Fallback>
      <p:transition xmlns:p14="http://schemas.microsoft.com/office/powerpoint/2010/main" spd="slow" advTm="98858"/>
    </mc:Fallback>
  </mc:AlternateContent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hart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067770893"/>
              </p:ext>
            </p:extLst>
          </p:nvPr>
        </p:nvGraphicFramePr>
        <p:xfrm>
          <a:off x="457200" y="1498600"/>
          <a:ext cx="8153400" cy="45720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5" name="Rectangle 4"/>
          <p:cNvSpPr/>
          <p:nvPr/>
        </p:nvSpPr>
        <p:spPr>
          <a:xfrm>
            <a:off x="152400" y="190500"/>
            <a:ext cx="888341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b="1" dirty="0" smtClean="0">
                <a:latin typeface="Times New Roman" pitchFamily="18" charset="0"/>
                <a:cs typeface="Times New Roman" pitchFamily="18" charset="0"/>
              </a:rPr>
              <a:t>Multidisciplinary Paper (1992-2011) : World </a:t>
            </a:r>
            <a:r>
              <a:rPr lang="en-US" sz="2800" b="1" dirty="0" err="1" smtClean="0">
                <a:latin typeface="Times New Roman" pitchFamily="18" charset="0"/>
                <a:cs typeface="Times New Roman" pitchFamily="18" charset="0"/>
              </a:rPr>
              <a:t>vs</a:t>
            </a:r>
            <a:r>
              <a:rPr lang="en-US" sz="2800" b="1" dirty="0" smtClean="0">
                <a:latin typeface="Times New Roman" pitchFamily="18" charset="0"/>
                <a:cs typeface="Times New Roman" pitchFamily="18" charset="0"/>
              </a:rPr>
              <a:t> Thailand</a:t>
            </a:r>
            <a:endParaRPr lang="en-US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6937414" y="908566"/>
            <a:ext cx="18696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SCOPUS Database</a:t>
            </a:r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3810000" y="4533900"/>
            <a:ext cx="6284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 smtClean="0"/>
              <a:t>6%</a:t>
            </a:r>
            <a:endParaRPr lang="en-US" sz="2800" b="1" dirty="0"/>
          </a:p>
        </p:txBody>
      </p:sp>
      <p:sp>
        <p:nvSpPr>
          <p:cNvPr id="6" name="TextBox 5"/>
          <p:cNvSpPr txBox="1"/>
          <p:nvPr/>
        </p:nvSpPr>
        <p:spPr>
          <a:xfrm>
            <a:off x="3213100" y="6337300"/>
            <a:ext cx="55940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Courtesy of Mr. </a:t>
            </a:r>
            <a:r>
              <a:rPr lang="en-US" dirty="0" err="1" smtClean="0"/>
              <a:t>Kriangkrai</a:t>
            </a:r>
            <a:r>
              <a:rPr lang="en-US" dirty="0" smtClean="0"/>
              <a:t> </a:t>
            </a:r>
            <a:r>
              <a:rPr lang="en-US" dirty="0" err="1" smtClean="0"/>
              <a:t>Ponhong</a:t>
            </a:r>
            <a:r>
              <a:rPr lang="en-US" dirty="0" smtClean="0"/>
              <a:t> &amp; Prof. Kate </a:t>
            </a:r>
            <a:r>
              <a:rPr lang="en-US" dirty="0" err="1" smtClean="0"/>
              <a:t>Grudpan</a:t>
            </a:r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152400" y="641866"/>
            <a:ext cx="46222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 smtClean="0"/>
              <a:t>% Chemistry Multidisciplinary</a:t>
            </a:r>
            <a:endParaRPr lang="en-US" sz="2800" b="1" dirty="0"/>
          </a:p>
        </p:txBody>
      </p:sp>
      <p:pic>
        <p:nvPicPr>
          <p:cNvPr id="8" name="Sound 7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32170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1504"/>
    </mc:Choice>
    <mc:Fallback>
      <p:transition xmlns:p14="http://schemas.microsoft.com/office/powerpoint/2010/main" spd="slow" advTm="101504"/>
    </mc:Fallback>
  </mc:AlternateContent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60338"/>
            <a:ext cx="8229600" cy="1143000"/>
          </a:xfrm>
          <a:solidFill>
            <a:srgbClr val="660066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US" sz="4600" dirty="0" smtClean="0"/>
              <a:t>Chemistry Research in Thailand</a:t>
            </a:r>
            <a:endParaRPr lang="en-US" sz="4600" dirty="0"/>
          </a:p>
        </p:txBody>
      </p:sp>
      <p:sp>
        <p:nvSpPr>
          <p:cNvPr id="5" name="Rounded Rectangle 4"/>
          <p:cNvSpPr/>
          <p:nvPr/>
        </p:nvSpPr>
        <p:spPr>
          <a:xfrm>
            <a:off x="457200" y="4597400"/>
            <a:ext cx="1778000" cy="914400"/>
          </a:xfrm>
          <a:prstGeom prst="roundRect">
            <a:avLst/>
          </a:prstGeom>
          <a:solidFill>
            <a:srgbClr val="00009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 smtClean="0"/>
              <a:t>How?</a:t>
            </a:r>
            <a:endParaRPr lang="en-US" sz="3600" b="1" dirty="0"/>
          </a:p>
        </p:txBody>
      </p:sp>
      <p:sp>
        <p:nvSpPr>
          <p:cNvPr id="6" name="Rounded Rectangle 5"/>
          <p:cNvSpPr/>
          <p:nvPr/>
        </p:nvSpPr>
        <p:spPr>
          <a:xfrm>
            <a:off x="457200" y="2705100"/>
            <a:ext cx="8229600" cy="1765300"/>
          </a:xfrm>
          <a:prstGeom prst="roundRect">
            <a:avLst/>
          </a:prstGeom>
          <a:solidFill>
            <a:srgbClr val="3366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>
                <a:solidFill>
                  <a:schemeClr val="bg1"/>
                </a:solidFill>
              </a:rPr>
              <a:t>Can / Should we translate this strength into Application </a:t>
            </a:r>
            <a:r>
              <a:rPr lang="en-US" sz="3600" dirty="0" smtClean="0">
                <a:solidFill>
                  <a:schemeClr val="bg1"/>
                </a:solidFill>
              </a:rPr>
              <a:t>Science for                 MORE  Social Impact?</a:t>
            </a:r>
            <a:endParaRPr lang="en-US" sz="3600" dirty="0">
              <a:solidFill>
                <a:schemeClr val="bg1"/>
              </a:solidFill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457200" y="1549400"/>
            <a:ext cx="6743700" cy="1041400"/>
          </a:xfrm>
          <a:prstGeom prst="roundRect">
            <a:avLst/>
          </a:prstGeom>
          <a:solidFill>
            <a:srgbClr val="FF660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/>
              <a:t>Discovery Science is quite strong</a:t>
            </a:r>
          </a:p>
        </p:txBody>
      </p:sp>
      <p:pic>
        <p:nvPicPr>
          <p:cNvPr id="3" name="Sound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46709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1493"/>
    </mc:Choice>
    <mc:Fallback>
      <p:transition xmlns:p14="http://schemas.microsoft.com/office/powerpoint/2010/main" spd="slow" advTm="71493"/>
    </mc:Fallback>
  </mc:AlternateContent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nip Diagonal Corner Rectangle 2"/>
          <p:cNvSpPr/>
          <p:nvPr/>
        </p:nvSpPr>
        <p:spPr>
          <a:xfrm>
            <a:off x="457200" y="673100"/>
            <a:ext cx="8229600" cy="2133600"/>
          </a:xfrm>
          <a:prstGeom prst="snip2DiagRect">
            <a:avLst/>
          </a:prstGeom>
          <a:solidFill>
            <a:srgbClr val="FF660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dirty="0"/>
              <a:t>How </a:t>
            </a:r>
            <a:r>
              <a:rPr lang="en-US" sz="4000" dirty="0" smtClean="0"/>
              <a:t>to increase </a:t>
            </a:r>
            <a:r>
              <a:rPr lang="en-US" sz="4000" dirty="0"/>
              <a:t>social return from chemistry research in Thailand?</a:t>
            </a:r>
          </a:p>
        </p:txBody>
      </p:sp>
      <p:sp>
        <p:nvSpPr>
          <p:cNvPr id="5" name="Snip Diagonal Corner Rectangle 4"/>
          <p:cNvSpPr/>
          <p:nvPr/>
        </p:nvSpPr>
        <p:spPr>
          <a:xfrm>
            <a:off x="457200" y="3708400"/>
            <a:ext cx="8229600" cy="2133600"/>
          </a:xfrm>
          <a:prstGeom prst="snip2DiagRect">
            <a:avLst/>
          </a:prstGeom>
          <a:solidFill>
            <a:srgbClr val="B03A89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/>
              <a:t>How </a:t>
            </a:r>
            <a:r>
              <a:rPr lang="en-US" sz="3600" dirty="0" smtClean="0"/>
              <a:t>to increase national </a:t>
            </a:r>
            <a:r>
              <a:rPr lang="en-US" sz="3600" dirty="0"/>
              <a:t>research </a:t>
            </a:r>
            <a:r>
              <a:rPr lang="en-US" sz="3600" dirty="0" err="1" smtClean="0"/>
              <a:t>investemnt</a:t>
            </a:r>
            <a:r>
              <a:rPr lang="en-US" sz="3600" dirty="0" smtClean="0"/>
              <a:t> in Thailand from 0.2% GDP?</a:t>
            </a:r>
            <a:endParaRPr lang="en-US" sz="3600" dirty="0"/>
          </a:p>
        </p:txBody>
      </p:sp>
      <p:cxnSp>
        <p:nvCxnSpPr>
          <p:cNvPr id="7" name="Straight Arrow Connector 6"/>
          <p:cNvCxnSpPr/>
          <p:nvPr/>
        </p:nvCxnSpPr>
        <p:spPr>
          <a:xfrm>
            <a:off x="3962400" y="2997200"/>
            <a:ext cx="0" cy="54610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 flipV="1">
            <a:off x="4711700" y="2971800"/>
            <a:ext cx="0" cy="53340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" name="Sound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37321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6817"/>
    </mc:Choice>
    <mc:Fallback>
      <p:transition xmlns:p14="http://schemas.microsoft.com/office/powerpoint/2010/main" spd="slow" advTm="46817"/>
    </mc:Fallback>
  </mc:AlternateContent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/>
          <p:cNvSpPr/>
          <p:nvPr/>
        </p:nvSpPr>
        <p:spPr>
          <a:xfrm>
            <a:off x="546100" y="533400"/>
            <a:ext cx="8102600" cy="1854200"/>
          </a:xfrm>
          <a:prstGeom prst="roundRect">
            <a:avLst/>
          </a:prstGeom>
          <a:solidFill>
            <a:srgbClr val="3366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/>
              <a:t>For more than 5 years Thai governments have set policy of national research investment between    0.5 – 1.0% GDP </a:t>
            </a:r>
            <a:endParaRPr lang="en-US" sz="3200" dirty="0"/>
          </a:p>
        </p:txBody>
      </p:sp>
      <p:sp>
        <p:nvSpPr>
          <p:cNvPr id="5" name="Rounded Rectangle 4"/>
          <p:cNvSpPr/>
          <p:nvPr/>
        </p:nvSpPr>
        <p:spPr>
          <a:xfrm>
            <a:off x="546100" y="2489200"/>
            <a:ext cx="8102600" cy="1435100"/>
          </a:xfrm>
          <a:prstGeom prst="roundRect">
            <a:avLst/>
          </a:prstGeom>
          <a:solidFill>
            <a:srgbClr val="2F6751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/>
              <a:t>The real figure remains at 0.2% for more than 10 years</a:t>
            </a:r>
            <a:endParaRPr lang="en-US" sz="3200" dirty="0"/>
          </a:p>
        </p:txBody>
      </p:sp>
      <p:sp>
        <p:nvSpPr>
          <p:cNvPr id="6" name="Rounded Rectangle 5"/>
          <p:cNvSpPr/>
          <p:nvPr/>
        </p:nvSpPr>
        <p:spPr>
          <a:xfrm>
            <a:off x="546100" y="4038600"/>
            <a:ext cx="8102600" cy="1333500"/>
          </a:xfrm>
          <a:prstGeom prst="roundRect">
            <a:avLst/>
          </a:prstGeom>
          <a:solidFill>
            <a:srgbClr val="217A2C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/>
              <a:t>May be due to low public appreciation of research investment </a:t>
            </a:r>
            <a:endParaRPr lang="en-US" sz="3200" dirty="0"/>
          </a:p>
        </p:txBody>
      </p:sp>
      <p:pic>
        <p:nvPicPr>
          <p:cNvPr id="2" name="Sound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55420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2915"/>
    </mc:Choice>
    <mc:Fallback>
      <p:transition xmlns:p14="http://schemas.microsoft.com/office/powerpoint/2010/main" spd="slow" advTm="92915"/>
    </mc:Fallback>
  </mc:AlternateContent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711200" y="1676400"/>
            <a:ext cx="7670800" cy="2552700"/>
          </a:xfrm>
          <a:prstGeom prst="roundRect">
            <a:avLst/>
          </a:prstGeom>
          <a:solidFill>
            <a:srgbClr val="602414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>
                <a:latin typeface="Arial"/>
                <a:cs typeface="Arial"/>
              </a:rPr>
              <a:t>The Academic community should show social accountability to the public in the way we use public money. Research fund included. </a:t>
            </a:r>
            <a:endParaRPr lang="en-US" sz="3200" dirty="0">
              <a:latin typeface="Arial"/>
              <a:cs typeface="Arial"/>
            </a:endParaRPr>
          </a:p>
        </p:txBody>
      </p:sp>
      <p:sp>
        <p:nvSpPr>
          <p:cNvPr id="3" name="Rounded Rectangle 2"/>
          <p:cNvSpPr/>
          <p:nvPr/>
        </p:nvSpPr>
        <p:spPr>
          <a:xfrm>
            <a:off x="863600" y="635000"/>
            <a:ext cx="7391400" cy="914400"/>
          </a:xfrm>
          <a:prstGeom prst="roundRect">
            <a:avLst/>
          </a:prstGeom>
          <a:solidFill>
            <a:srgbClr val="FF000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 smtClean="0">
                <a:latin typeface="Arial"/>
                <a:cs typeface="Arial"/>
              </a:rPr>
              <a:t>To enjoy public trust &amp; support</a:t>
            </a:r>
            <a:endParaRPr lang="en-US" sz="3600" b="1" dirty="0">
              <a:latin typeface="Arial"/>
              <a:cs typeface="Arial"/>
            </a:endParaRPr>
          </a:p>
        </p:txBody>
      </p:sp>
      <p:sp>
        <p:nvSpPr>
          <p:cNvPr id="4" name="Rounded Rectangle 3"/>
          <p:cNvSpPr/>
          <p:nvPr/>
        </p:nvSpPr>
        <p:spPr>
          <a:xfrm>
            <a:off x="63500" y="4572000"/>
            <a:ext cx="9029700" cy="914400"/>
          </a:xfrm>
          <a:prstGeom prst="roundRect">
            <a:avLst/>
          </a:prstGeom>
          <a:solidFill>
            <a:srgbClr val="FFFF0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900" dirty="0" smtClean="0">
                <a:solidFill>
                  <a:schemeClr val="tx1"/>
                </a:solidFill>
                <a:latin typeface="Arial"/>
                <a:cs typeface="Arial"/>
              </a:rPr>
              <a:t>Communicate evidence of good return on investment</a:t>
            </a:r>
            <a:endParaRPr lang="en-US" sz="2900" dirty="0">
              <a:solidFill>
                <a:schemeClr val="tx1"/>
              </a:solidFill>
              <a:latin typeface="Arial"/>
              <a:cs typeface="Arial"/>
            </a:endParaRPr>
          </a:p>
        </p:txBody>
      </p:sp>
      <p:pic>
        <p:nvPicPr>
          <p:cNvPr id="5" name="Sound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57352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8964"/>
    </mc:Choice>
    <mc:Fallback>
      <p:transition xmlns:p14="http://schemas.microsoft.com/office/powerpoint/2010/main" spd="slow" advTm="88964"/>
    </mc:Fallback>
  </mc:AlternateContent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114300" y="482600"/>
            <a:ext cx="9029700" cy="40318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4800" b="1" baseline="30000" dirty="0"/>
              <a:t>Assessing and Enhancing the Impact of Science R&amp;D in the United States: Chemical Sciences</a:t>
            </a:r>
          </a:p>
          <a:p>
            <a:r>
              <a:rPr lang="en-US" sz="4800" baseline="30000" dirty="0"/>
              <a:t>Final Report to the National Science Foundation Prepared </a:t>
            </a:r>
            <a:r>
              <a:rPr lang="en-US" sz="4800" baseline="30000" dirty="0" smtClean="0"/>
              <a:t>by</a:t>
            </a:r>
            <a:r>
              <a:rPr lang="th-TH" sz="4800" dirty="0" smtClean="0"/>
              <a:t> </a:t>
            </a:r>
            <a:r>
              <a:rPr lang="en-US" sz="4800" baseline="30000" dirty="0" smtClean="0"/>
              <a:t>Albert </a:t>
            </a:r>
            <a:r>
              <a:rPr lang="en-US" sz="4800" baseline="30000" dirty="0"/>
              <a:t>N. Link, University </a:t>
            </a:r>
            <a:r>
              <a:rPr lang="en-US" sz="4800" baseline="30000" dirty="0" smtClean="0"/>
              <a:t>of</a:t>
            </a:r>
            <a:r>
              <a:rPr lang="th-TH" sz="4800" dirty="0" smtClean="0"/>
              <a:t> </a:t>
            </a:r>
            <a:r>
              <a:rPr lang="en-US" sz="4800" baseline="30000" dirty="0" smtClean="0"/>
              <a:t>North</a:t>
            </a:r>
            <a:r>
              <a:rPr lang="th-TH" sz="4800" baseline="30000" dirty="0" smtClean="0"/>
              <a:t> </a:t>
            </a:r>
            <a:r>
              <a:rPr lang="en-US" sz="4800" baseline="30000" dirty="0" smtClean="0"/>
              <a:t>Carolina </a:t>
            </a:r>
            <a:r>
              <a:rPr lang="en-US" sz="4800" baseline="30000" dirty="0"/>
              <a:t>at Greensboro </a:t>
            </a:r>
            <a:r>
              <a:rPr lang="en-US" sz="4800" baseline="30000" dirty="0" smtClean="0"/>
              <a:t>and</a:t>
            </a:r>
            <a:r>
              <a:rPr lang="th-TH" sz="4800" dirty="0" smtClean="0"/>
              <a:t> </a:t>
            </a:r>
            <a:r>
              <a:rPr lang="en-US" sz="4800" baseline="30000" dirty="0" smtClean="0"/>
              <a:t>The </a:t>
            </a:r>
            <a:r>
              <a:rPr lang="en-US" sz="4800" baseline="30000" dirty="0"/>
              <a:t>Council for Chemical Research</a:t>
            </a:r>
          </a:p>
          <a:p>
            <a:r>
              <a:rPr lang="en-US" sz="4800" baseline="30000" dirty="0"/>
              <a:t>March 2010</a:t>
            </a:r>
            <a:endParaRPr lang="en-US" sz="4800" dirty="0"/>
          </a:p>
        </p:txBody>
      </p:sp>
      <p:sp>
        <p:nvSpPr>
          <p:cNvPr id="4" name="TextBox 3"/>
          <p:cNvSpPr txBox="1"/>
          <p:nvPr/>
        </p:nvSpPr>
        <p:spPr>
          <a:xfrm>
            <a:off x="4013200" y="5207000"/>
            <a:ext cx="48542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Courtesy of Assoc. Prof. Dr. </a:t>
            </a:r>
            <a:r>
              <a:rPr lang="en-US" dirty="0" err="1" smtClean="0"/>
              <a:t>Mongkon</a:t>
            </a:r>
            <a:r>
              <a:rPr lang="en-US" dirty="0" smtClean="0"/>
              <a:t> </a:t>
            </a:r>
            <a:r>
              <a:rPr lang="en-US" dirty="0" err="1" smtClean="0"/>
              <a:t>Rayanakorn</a:t>
            </a:r>
            <a:endParaRPr lang="en-US" dirty="0"/>
          </a:p>
        </p:txBody>
      </p:sp>
      <p:pic>
        <p:nvPicPr>
          <p:cNvPr id="2" name="Sound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71109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7553"/>
    </mc:Choice>
    <mc:Fallback>
      <p:transition xmlns:p14="http://schemas.microsoft.com/office/powerpoint/2010/main" spd="slow" advTm="47553"/>
    </mc:Fallback>
  </mc:AlternateContent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736600"/>
            <a:ext cx="9144000" cy="3975100"/>
          </a:xfrm>
          <a:prstGeom prst="rect">
            <a:avLst/>
          </a:prstGeom>
        </p:spPr>
      </p:pic>
      <p:pic>
        <p:nvPicPr>
          <p:cNvPr id="3" name="Sound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52744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1639"/>
    </mc:Choice>
    <mc:Fallback>
      <p:transition xmlns:p14="http://schemas.microsoft.com/office/powerpoint/2010/main" spd="slow" advTm="101639"/>
    </mc:Fallback>
  </mc:AlternateContent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0000FF"/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en-US" dirty="0" smtClean="0"/>
              <a:t>The State of Science in Thailand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4000" dirty="0" smtClean="0"/>
              <a:t>Science of Discovery</a:t>
            </a:r>
          </a:p>
          <a:p>
            <a:r>
              <a:rPr lang="en-US" sz="4000" dirty="0" smtClean="0"/>
              <a:t>Science of Implementation </a:t>
            </a:r>
            <a:endParaRPr lang="en-US" sz="4000" dirty="0"/>
          </a:p>
        </p:txBody>
      </p:sp>
      <p:sp>
        <p:nvSpPr>
          <p:cNvPr id="4" name="TextBox 3"/>
          <p:cNvSpPr txBox="1"/>
          <p:nvPr/>
        </p:nvSpPr>
        <p:spPr>
          <a:xfrm>
            <a:off x="457200" y="3835400"/>
            <a:ext cx="7781040" cy="1077218"/>
          </a:xfrm>
          <a:prstGeom prst="rect">
            <a:avLst/>
          </a:prstGeom>
          <a:solidFill>
            <a:srgbClr val="602414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200" dirty="0" smtClean="0">
                <a:latin typeface="Arial"/>
                <a:cs typeface="Arial"/>
              </a:rPr>
              <a:t>Which one is stronger in creating social </a:t>
            </a:r>
          </a:p>
          <a:p>
            <a:pPr algn="ctr"/>
            <a:r>
              <a:rPr lang="en-US" sz="3200" dirty="0">
                <a:latin typeface="Arial"/>
                <a:cs typeface="Arial"/>
              </a:rPr>
              <a:t>a</a:t>
            </a:r>
            <a:r>
              <a:rPr lang="en-US" sz="3200" dirty="0" smtClean="0">
                <a:latin typeface="Arial"/>
                <a:cs typeface="Arial"/>
              </a:rPr>
              <a:t>ppreciation to research investment? </a:t>
            </a:r>
            <a:endParaRPr lang="en-US" sz="3200" dirty="0">
              <a:latin typeface="Arial"/>
              <a:cs typeface="Arial"/>
            </a:endParaRPr>
          </a:p>
        </p:txBody>
      </p:sp>
      <p:pic>
        <p:nvPicPr>
          <p:cNvPr id="5" name="Sound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39929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0437"/>
    </mc:Choice>
    <mc:Fallback>
      <p:transition xmlns:p14="http://schemas.microsoft.com/office/powerpoint/2010/main" spd="slow" advTm="70437"/>
    </mc:Fallback>
  </mc:AlternateContent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2400" y="223838"/>
            <a:ext cx="6146800" cy="1143000"/>
          </a:xfrm>
          <a:solidFill>
            <a:srgbClr val="0080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en-US" dirty="0" smtClean="0"/>
              <a:t>Thai Academic Culture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sz="4000" dirty="0" smtClean="0">
                <a:latin typeface="Browallia New"/>
                <a:cs typeface="Browallia New"/>
              </a:rPr>
              <a:t>Value the </a:t>
            </a:r>
            <a:r>
              <a:rPr lang="en-US" sz="4000" dirty="0" smtClean="0">
                <a:solidFill>
                  <a:srgbClr val="FF0000"/>
                </a:solidFill>
                <a:latin typeface="Browallia New"/>
                <a:cs typeface="Browallia New"/>
              </a:rPr>
              <a:t>Science of Discovery</a:t>
            </a:r>
          </a:p>
          <a:p>
            <a:r>
              <a:rPr lang="en-US" sz="4000" dirty="0" smtClean="0">
                <a:latin typeface="Browallia New"/>
                <a:cs typeface="Browallia New"/>
              </a:rPr>
              <a:t>Less on the </a:t>
            </a:r>
            <a:r>
              <a:rPr lang="en-US" sz="4000" dirty="0" smtClean="0">
                <a:solidFill>
                  <a:srgbClr val="0000FF"/>
                </a:solidFill>
                <a:latin typeface="Browallia New"/>
                <a:cs typeface="Browallia New"/>
              </a:rPr>
              <a:t>Science </a:t>
            </a:r>
            <a:r>
              <a:rPr lang="en-US" sz="4000" dirty="0">
                <a:solidFill>
                  <a:srgbClr val="0000FF"/>
                </a:solidFill>
                <a:latin typeface="Browallia New"/>
                <a:cs typeface="Browallia New"/>
              </a:rPr>
              <a:t>of </a:t>
            </a:r>
            <a:r>
              <a:rPr lang="en-US" sz="4000" dirty="0" smtClean="0">
                <a:solidFill>
                  <a:srgbClr val="0000FF"/>
                </a:solidFill>
                <a:latin typeface="Browallia New"/>
                <a:cs typeface="Browallia New"/>
              </a:rPr>
              <a:t>Implementation </a:t>
            </a:r>
            <a:r>
              <a:rPr lang="en-US" sz="4000" dirty="0" smtClean="0">
                <a:latin typeface="Browallia New"/>
                <a:cs typeface="Browallia New"/>
              </a:rPr>
              <a:t>: </a:t>
            </a:r>
            <a:r>
              <a:rPr lang="en-US" sz="4000" dirty="0">
                <a:latin typeface="Browallia New"/>
                <a:cs typeface="Browallia New"/>
                <a:hlinkClick r:id="rId4"/>
              </a:rPr>
              <a:t>http://www.implementationscience.com</a:t>
            </a:r>
            <a:r>
              <a:rPr lang="en-US" sz="4000" dirty="0" smtClean="0">
                <a:latin typeface="Browallia New"/>
                <a:cs typeface="Browallia New"/>
                <a:hlinkClick r:id="rId4"/>
              </a:rPr>
              <a:t>/</a:t>
            </a:r>
            <a:r>
              <a:rPr lang="en-US" sz="4000" dirty="0" smtClean="0">
                <a:latin typeface="Browallia New"/>
                <a:cs typeface="Browallia New"/>
              </a:rPr>
              <a:t> </a:t>
            </a:r>
          </a:p>
          <a:p>
            <a:r>
              <a:rPr lang="en-US" sz="4000" dirty="0" smtClean="0">
                <a:latin typeface="Browallia New"/>
                <a:cs typeface="Browallia New"/>
              </a:rPr>
              <a:t>Thailand is in the process of promoting the Scholarship of Services / Translational Research  </a:t>
            </a:r>
            <a:r>
              <a:rPr lang="th-TH" sz="4000" dirty="0" smtClean="0">
                <a:latin typeface="Browallia New"/>
                <a:cs typeface="Browallia New"/>
              </a:rPr>
              <a:t>วิชาการสายรับใช้สังคม </a:t>
            </a:r>
            <a:r>
              <a:rPr lang="en-US" sz="4000" dirty="0" smtClean="0">
                <a:latin typeface="Browallia New"/>
                <a:cs typeface="Browallia New"/>
              </a:rPr>
              <a:t>: Culture Change in Academic Community</a:t>
            </a:r>
            <a:r>
              <a:rPr lang="th-TH" sz="4000" dirty="0" smtClean="0">
                <a:latin typeface="Browallia New"/>
                <a:cs typeface="Browallia New"/>
              </a:rPr>
              <a:t>  </a:t>
            </a:r>
            <a:endParaRPr lang="en-US" sz="4000" dirty="0">
              <a:latin typeface="Browallia New"/>
              <a:cs typeface="Browallia New"/>
            </a:endParaRPr>
          </a:p>
        </p:txBody>
      </p:sp>
      <p:pic>
        <p:nvPicPr>
          <p:cNvPr id="4" name="Sound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23516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9397"/>
    </mc:Choice>
    <mc:Fallback>
      <p:transition xmlns:p14="http://schemas.microsoft.com/office/powerpoint/2010/main" spd="slow" advTm="119397"/>
    </mc:Fallback>
  </mc:AlternateContent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011238"/>
            <a:ext cx="8229600" cy="1143000"/>
          </a:xfrm>
          <a:solidFill>
            <a:srgbClr val="B03A89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en-US" dirty="0" smtClean="0"/>
              <a:t>The Science of Implementation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286001"/>
            <a:ext cx="8229600" cy="1790700"/>
          </a:xfrm>
        </p:spPr>
        <p:txBody>
          <a:bodyPr>
            <a:normAutofit/>
          </a:bodyPr>
          <a:lstStyle/>
          <a:p>
            <a:r>
              <a:rPr lang="en-US" sz="3600" dirty="0" smtClean="0"/>
              <a:t>Multi-Disciplinary</a:t>
            </a:r>
          </a:p>
          <a:p>
            <a:r>
              <a:rPr lang="en-US" sz="3600" dirty="0" smtClean="0"/>
              <a:t>Demand-Side Based </a:t>
            </a:r>
            <a:endParaRPr lang="en-US" sz="3600" dirty="0"/>
          </a:p>
        </p:txBody>
      </p:sp>
      <p:sp>
        <p:nvSpPr>
          <p:cNvPr id="4" name="Rounded Rectangle 3"/>
          <p:cNvSpPr/>
          <p:nvPr/>
        </p:nvSpPr>
        <p:spPr>
          <a:xfrm>
            <a:off x="3149600" y="304800"/>
            <a:ext cx="3022600" cy="91440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 smtClean="0"/>
              <a:t>NATURE OF</a:t>
            </a:r>
            <a:endParaRPr lang="en-US" sz="3600" b="1" dirty="0"/>
          </a:p>
        </p:txBody>
      </p:sp>
      <p:sp>
        <p:nvSpPr>
          <p:cNvPr id="5" name="Rounded Rectangle 4"/>
          <p:cNvSpPr/>
          <p:nvPr/>
        </p:nvSpPr>
        <p:spPr>
          <a:xfrm>
            <a:off x="1358900" y="4343400"/>
            <a:ext cx="6350000" cy="914400"/>
          </a:xfrm>
          <a:prstGeom prst="roundRect">
            <a:avLst/>
          </a:prstGeom>
          <a:solidFill>
            <a:srgbClr val="8E2049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dirty="0" smtClean="0">
                <a:latin typeface="Arial"/>
                <a:cs typeface="Arial"/>
              </a:rPr>
              <a:t>Out of Our Comfort Zone</a:t>
            </a:r>
            <a:endParaRPr lang="en-US" sz="4000" dirty="0">
              <a:latin typeface="Arial"/>
              <a:cs typeface="Arial"/>
            </a:endParaRPr>
          </a:p>
        </p:txBody>
      </p:sp>
      <p:pic>
        <p:nvPicPr>
          <p:cNvPr id="6" name="Sound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85931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6872"/>
    </mc:Choice>
    <mc:Fallback>
      <p:transition xmlns:p14="http://schemas.microsoft.com/office/powerpoint/2010/main" spd="slow" advTm="106872"/>
    </mc:Fallback>
  </mc:AlternateContent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198438"/>
            <a:ext cx="8229600" cy="1452562"/>
          </a:xfrm>
          <a:solidFill>
            <a:srgbClr val="FF0000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US" dirty="0" smtClean="0"/>
              <a:t>Collective Actions for High        Social Impact of Research</a:t>
            </a:r>
            <a:endParaRPr lang="en-US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932480758"/>
              </p:ext>
            </p:extLst>
          </p:nvPr>
        </p:nvGraphicFramePr>
        <p:xfrm>
          <a:off x="1460500" y="1905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2" name="Sound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81236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2164"/>
    </mc:Choice>
    <mc:Fallback>
      <p:transition xmlns:p14="http://schemas.microsoft.com/office/powerpoint/2010/main" spd="slow" advTm="52164"/>
    </mc:Fallback>
  </mc:AlternateContent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9400" y="261938"/>
            <a:ext cx="8585200" cy="1143000"/>
          </a:xfrm>
          <a:ln>
            <a:solidFill>
              <a:srgbClr val="0000FF"/>
            </a:solidFill>
          </a:ln>
        </p:spPr>
        <p:txBody>
          <a:bodyPr/>
          <a:lstStyle/>
          <a:p>
            <a:r>
              <a:rPr lang="en-US" b="1" dirty="0" smtClean="0"/>
              <a:t>Research Granting, TRF since 1998</a:t>
            </a:r>
            <a:endParaRPr lang="en-US" b="1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085508555"/>
              </p:ext>
            </p:extLst>
          </p:nvPr>
        </p:nvGraphicFramePr>
        <p:xfrm>
          <a:off x="1524000" y="1905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5803900" y="2387600"/>
            <a:ext cx="3429144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charset="2"/>
              <a:buChar char="Ø"/>
            </a:pPr>
            <a:r>
              <a:rPr lang="en-US" sz="2000" b="1" dirty="0" smtClean="0">
                <a:latin typeface="Arial Unicode MS"/>
                <a:cs typeface="Arial Unicode MS"/>
              </a:rPr>
              <a:t>K Generation</a:t>
            </a:r>
          </a:p>
          <a:p>
            <a:pPr marL="342900" indent="-342900">
              <a:buFont typeface="Wingdings" charset="2"/>
              <a:buChar char="Ø"/>
            </a:pPr>
            <a:r>
              <a:rPr lang="en-US" sz="2000" b="1" dirty="0" smtClean="0">
                <a:latin typeface="Arial Unicode MS"/>
                <a:cs typeface="Arial Unicode MS"/>
              </a:rPr>
              <a:t>Originality</a:t>
            </a:r>
          </a:p>
          <a:p>
            <a:pPr marL="342900" indent="-342900">
              <a:buFont typeface="Wingdings" charset="2"/>
              <a:buChar char="Ø"/>
            </a:pPr>
            <a:r>
              <a:rPr lang="en-US" sz="2000" b="1" dirty="0" smtClean="0">
                <a:latin typeface="Arial Unicode MS"/>
                <a:cs typeface="Arial Unicode MS"/>
              </a:rPr>
              <a:t>Publication</a:t>
            </a:r>
          </a:p>
          <a:p>
            <a:pPr marL="342900" indent="-342900">
              <a:buFont typeface="Wingdings" charset="2"/>
              <a:buChar char="Ø"/>
            </a:pPr>
            <a:r>
              <a:rPr lang="en-US" sz="2000" b="1" dirty="0" smtClean="0">
                <a:latin typeface="Arial Unicode MS"/>
                <a:cs typeface="Arial Unicode MS"/>
              </a:rPr>
              <a:t>Researcher Development</a:t>
            </a:r>
            <a:endParaRPr lang="en-US" sz="2000" b="1" dirty="0">
              <a:latin typeface="Arial Unicode MS"/>
              <a:cs typeface="Arial Unicode MS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6235700" y="5359400"/>
            <a:ext cx="299312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charset="2"/>
              <a:buChar char="Ø"/>
            </a:pPr>
            <a:r>
              <a:rPr lang="en-US" sz="2000" b="1" dirty="0" smtClean="0">
                <a:latin typeface="Arial Unicode MS"/>
                <a:cs typeface="Arial Unicode MS"/>
              </a:rPr>
              <a:t>K Utilization</a:t>
            </a:r>
          </a:p>
          <a:p>
            <a:pPr marL="342900" indent="-342900">
              <a:buFont typeface="Wingdings" charset="2"/>
              <a:buChar char="Ø"/>
            </a:pPr>
            <a:r>
              <a:rPr lang="en-US" sz="2000" b="1" dirty="0" smtClean="0">
                <a:latin typeface="Arial Unicode MS"/>
                <a:cs typeface="Arial Unicode MS"/>
              </a:rPr>
              <a:t>Serve Users’ need</a:t>
            </a:r>
          </a:p>
          <a:p>
            <a:pPr marL="342900" indent="-342900">
              <a:buFont typeface="Wingdings" charset="2"/>
              <a:buChar char="Ø"/>
            </a:pPr>
            <a:r>
              <a:rPr lang="en-US" sz="2000" b="1" dirty="0" smtClean="0">
                <a:latin typeface="Arial Unicode MS"/>
                <a:cs typeface="Arial Unicode MS"/>
              </a:rPr>
              <a:t>Graduate Scholarship</a:t>
            </a:r>
          </a:p>
          <a:p>
            <a:endParaRPr lang="en-US" sz="2000" b="1" dirty="0">
              <a:latin typeface="Arial Unicode MS"/>
              <a:cs typeface="Arial Unicode M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55600" y="5537200"/>
            <a:ext cx="404469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charset="2"/>
              <a:buChar char="Ø"/>
            </a:pPr>
            <a:r>
              <a:rPr lang="en-US" sz="2000" b="1" dirty="0" smtClean="0">
                <a:solidFill>
                  <a:srgbClr val="000090"/>
                </a:solidFill>
                <a:latin typeface="Arial Unicode MS"/>
                <a:cs typeface="Arial Unicode MS"/>
              </a:rPr>
              <a:t>People (Of, For, By)</a:t>
            </a:r>
          </a:p>
          <a:p>
            <a:pPr marL="342900" indent="-342900">
              <a:buFont typeface="Wingdings" charset="2"/>
              <a:buChar char="Ø"/>
            </a:pPr>
            <a:r>
              <a:rPr lang="en-US" sz="2000" b="1" dirty="0" err="1" smtClean="0">
                <a:solidFill>
                  <a:srgbClr val="000090"/>
                </a:solidFill>
                <a:latin typeface="Arial Unicode MS"/>
                <a:cs typeface="Arial Unicode MS"/>
              </a:rPr>
              <a:t>Strenghten</a:t>
            </a:r>
            <a:r>
              <a:rPr lang="en-US" sz="2000" b="1" dirty="0" smtClean="0">
                <a:solidFill>
                  <a:srgbClr val="000090"/>
                </a:solidFill>
                <a:latin typeface="Arial Unicode MS"/>
                <a:cs typeface="Arial Unicode MS"/>
              </a:rPr>
              <a:t> People’s Learning</a:t>
            </a:r>
            <a:endParaRPr lang="en-US" sz="2000" b="1" dirty="0">
              <a:solidFill>
                <a:srgbClr val="000090"/>
              </a:solidFill>
              <a:latin typeface="Arial Unicode MS"/>
              <a:cs typeface="Arial Unicode MS"/>
            </a:endParaRPr>
          </a:p>
        </p:txBody>
      </p:sp>
      <p:pic>
        <p:nvPicPr>
          <p:cNvPr id="7" name="Sound 6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54222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2647"/>
    </mc:Choice>
    <mc:Fallback>
      <p:transition xmlns:p14="http://schemas.microsoft.com/office/powerpoint/2010/main" spd="slow" advTm="122647"/>
    </mc:Fallback>
  </mc:AlternateContent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ln>
            <a:solidFill>
              <a:srgbClr val="660066"/>
            </a:solidFill>
          </a:ln>
        </p:spPr>
        <p:txBody>
          <a:bodyPr>
            <a:normAutofit fontScale="90000"/>
          </a:bodyPr>
          <a:lstStyle/>
          <a:p>
            <a:r>
              <a:rPr lang="en-US" dirty="0" smtClean="0"/>
              <a:t>Higher Education Commission (HEC)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Drafting New Regulation Recognizing Translational / </a:t>
            </a:r>
            <a:r>
              <a:rPr lang="en-US" dirty="0" err="1" smtClean="0"/>
              <a:t>Implementational</a:t>
            </a:r>
            <a:r>
              <a:rPr lang="en-US" dirty="0" smtClean="0"/>
              <a:t> Scholarship</a:t>
            </a:r>
          </a:p>
          <a:p>
            <a:r>
              <a:rPr lang="en-US" dirty="0" smtClean="0"/>
              <a:t>Soon there will be 2 lines of scholarship : Discovery &amp; </a:t>
            </a:r>
            <a:r>
              <a:rPr lang="en-US" dirty="0" err="1" smtClean="0"/>
              <a:t>Implementational</a:t>
            </a:r>
            <a:endParaRPr lang="en-US" dirty="0" smtClean="0"/>
          </a:p>
          <a:p>
            <a:r>
              <a:rPr lang="en-US" dirty="0" err="1" smtClean="0"/>
              <a:t>Implementational</a:t>
            </a:r>
            <a:r>
              <a:rPr lang="en-US" dirty="0" smtClean="0"/>
              <a:t> Research will be recognized &amp; reward for Academic Ranks</a:t>
            </a:r>
          </a:p>
          <a:p>
            <a:r>
              <a:rPr lang="en-US" dirty="0" smtClean="0"/>
              <a:t>Now in the process of public hearing among university staffs all over the country</a:t>
            </a:r>
            <a:endParaRPr lang="en-US" dirty="0"/>
          </a:p>
        </p:txBody>
      </p:sp>
      <p:pic>
        <p:nvPicPr>
          <p:cNvPr id="4" name="Sound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16578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1071"/>
    </mc:Choice>
    <mc:Fallback>
      <p:transition xmlns:p14="http://schemas.microsoft.com/office/powerpoint/2010/main" spd="slow" advTm="91071"/>
    </mc:Fallback>
  </mc:AlternateContent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1138"/>
            <a:ext cx="8229600" cy="1143000"/>
          </a:xfrm>
          <a:noFill/>
          <a:ln>
            <a:solidFill>
              <a:srgbClr val="1104FE"/>
            </a:solidFill>
          </a:ln>
        </p:spPr>
        <p:txBody>
          <a:bodyPr>
            <a:normAutofit fontScale="90000"/>
          </a:bodyPr>
          <a:lstStyle/>
          <a:p>
            <a:r>
              <a:rPr lang="en-US" dirty="0" smtClean="0"/>
              <a:t>Universities : </a:t>
            </a:r>
            <a:r>
              <a:rPr lang="en-US" sz="3600" dirty="0" smtClean="0"/>
              <a:t>Manage Demand-Side – Based Research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146300"/>
            <a:ext cx="8229600" cy="4525963"/>
          </a:xfrm>
        </p:spPr>
        <p:txBody>
          <a:bodyPr/>
          <a:lstStyle/>
          <a:p>
            <a:r>
              <a:rPr lang="en-US" dirty="0" smtClean="0"/>
              <a:t>DSBR Office </a:t>
            </a:r>
          </a:p>
          <a:p>
            <a:r>
              <a:rPr lang="en-US" dirty="0" smtClean="0"/>
              <a:t>Work and Develop Skills in linking DS Need and Supply-Side Capabilities</a:t>
            </a:r>
          </a:p>
          <a:p>
            <a:r>
              <a:rPr lang="en-US" dirty="0" smtClean="0"/>
              <a:t>Link Implementation R, Academic Service, and Student Learning (by PBL) </a:t>
            </a:r>
          </a:p>
          <a:p>
            <a:r>
              <a:rPr lang="en-US" dirty="0" smtClean="0"/>
              <a:t>Develop Reward Systems Recognizing Implementation Scholarship</a:t>
            </a:r>
            <a:endParaRPr lang="en-US" dirty="0"/>
          </a:p>
        </p:txBody>
      </p:sp>
      <p:sp>
        <p:nvSpPr>
          <p:cNvPr id="4" name="Rounded Rectangle 3"/>
          <p:cNvSpPr/>
          <p:nvPr/>
        </p:nvSpPr>
        <p:spPr>
          <a:xfrm>
            <a:off x="3009900" y="1346200"/>
            <a:ext cx="3200400" cy="914400"/>
          </a:xfrm>
          <a:prstGeom prst="roundRect">
            <a:avLst/>
          </a:prstGeom>
          <a:solidFill>
            <a:srgbClr val="0E05C1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 smtClean="0"/>
              <a:t>My proposal</a:t>
            </a:r>
            <a:endParaRPr lang="en-US" sz="3600" dirty="0"/>
          </a:p>
        </p:txBody>
      </p:sp>
      <p:pic>
        <p:nvPicPr>
          <p:cNvPr id="5" name="Sound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90053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8878"/>
    </mc:Choice>
    <mc:Fallback>
      <p:transition xmlns:p14="http://schemas.microsoft.com/office/powerpoint/2010/main" spd="slow" advTm="78878"/>
    </mc:Fallback>
  </mc:AlternateContent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70000" y="274638"/>
            <a:ext cx="6362700" cy="1143000"/>
          </a:xfrm>
          <a:ln>
            <a:solidFill>
              <a:srgbClr val="FF0000"/>
            </a:solidFill>
          </a:ln>
        </p:spPr>
        <p:txBody>
          <a:bodyPr/>
          <a:lstStyle/>
          <a:p>
            <a:r>
              <a:rPr lang="en-US" b="1" dirty="0" smtClean="0"/>
              <a:t>ACADEMIC Communities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84500" y="2755901"/>
            <a:ext cx="2679700" cy="17272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8000" dirty="0" smtClean="0"/>
              <a:t>?</a:t>
            </a:r>
            <a:endParaRPr lang="en-US" sz="8000" dirty="0"/>
          </a:p>
        </p:txBody>
      </p:sp>
      <p:sp>
        <p:nvSpPr>
          <p:cNvPr id="4" name="Rounded Rectangle 3"/>
          <p:cNvSpPr/>
          <p:nvPr/>
        </p:nvSpPr>
        <p:spPr>
          <a:xfrm>
            <a:off x="558800" y="4991100"/>
            <a:ext cx="8039100" cy="914400"/>
          </a:xfrm>
          <a:prstGeom prst="roundRect">
            <a:avLst/>
          </a:prstGeom>
          <a:solidFill>
            <a:srgbClr val="1104FE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smtClean="0"/>
              <a:t>Chemistry Beyond (Academic) Boundaries </a:t>
            </a:r>
            <a:endParaRPr lang="en-US" sz="3200" b="1" dirty="0"/>
          </a:p>
        </p:txBody>
      </p:sp>
      <p:pic>
        <p:nvPicPr>
          <p:cNvPr id="5" name="Sound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27837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56274"/>
    </mc:Choice>
    <mc:Fallback>
      <p:transition xmlns:p14="http://schemas.microsoft.com/office/powerpoint/2010/main" spd="slow" advTm="456274"/>
    </mc:Fallback>
  </mc:AlternateContent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4316</TotalTime>
  <Words>1048</Words>
  <Application>Microsoft Macintosh PowerPoint</Application>
  <PresentationFormat>On-screen Show (4:3)</PresentationFormat>
  <Paragraphs>206</Paragraphs>
  <Slides>39</Slides>
  <Notes>4</Notes>
  <HiddenSlides>0</HiddenSlides>
  <MMClips>39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1" baseType="lpstr">
      <vt:lpstr>Office Theme</vt:lpstr>
      <vt:lpstr>Document</vt:lpstr>
      <vt:lpstr>Chemistry Research</vt:lpstr>
      <vt:lpstr>Why a nation put money into research?</vt:lpstr>
      <vt:lpstr>The academics answer</vt:lpstr>
      <vt:lpstr>Expected Research Impact </vt:lpstr>
      <vt:lpstr>Where are the evidences for good return on investment?</vt:lpstr>
      <vt:lpstr>Evidences</vt:lpstr>
      <vt:lpstr>How about Chemistry?</vt:lpstr>
      <vt:lpstr>Chemistry research in term of publication and impact factor  in Thailand is strong</vt:lpstr>
      <vt:lpstr>PowerPoint Presentation</vt:lpstr>
      <vt:lpstr>PowerPoint Presentation</vt:lpstr>
      <vt:lpstr>RGJ Grants in Physical Sciences 1998 – Nov. 2011</vt:lpstr>
      <vt:lpstr>Academic Impact, Physical Sciences, 26 Thai Universities, 2006</vt:lpstr>
      <vt:lpstr>Academic Impact, Physical Sciences, Thai Universities, 2009 </vt:lpstr>
      <vt:lpstr>Academic Impact in Physical Sciences : 2003, 2006 and 2009</vt:lpstr>
      <vt:lpstr>TRF’s S&amp;T Academic Research Quality Assessment of Thai Universities 2009</vt:lpstr>
      <vt:lpstr>Disciplines Assessed </vt:lpstr>
      <vt:lpstr>PowerPoint Presentation</vt:lpstr>
      <vt:lpstr>PowerPoint Presentation</vt:lpstr>
      <vt:lpstr>PowerPoint Presentation</vt:lpstr>
      <vt:lpstr>Indicators</vt:lpstr>
      <vt:lpstr>Journal Weight</vt:lpstr>
      <vt:lpstr>PowerPoint Presentation</vt:lpstr>
      <vt:lpstr>PowerPoint Presentation</vt:lpstr>
      <vt:lpstr>PowerPoint Presentation</vt:lpstr>
      <vt:lpstr>PowerPoint Presentation</vt:lpstr>
      <vt:lpstr>Chemistry Research in Thailand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The State of Science in Thailand</vt:lpstr>
      <vt:lpstr>Thai Academic Culture</vt:lpstr>
      <vt:lpstr>The Science of Implementation</vt:lpstr>
      <vt:lpstr>Collective Actions for High        Social Impact of Research</vt:lpstr>
      <vt:lpstr>Research Granting, TRF since 1998</vt:lpstr>
      <vt:lpstr>Higher Education Commission (HEC)</vt:lpstr>
      <vt:lpstr>Universities : Manage Demand-Side – Based Research</vt:lpstr>
      <vt:lpstr>ACADEMIC Communities</vt:lpstr>
    </vt:vector>
  </TitlesOfParts>
  <Company>pvicharn@gmail.com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Chemistry Research</dc:title>
  <dc:creator>Vicharn Panich</dc:creator>
  <cp:lastModifiedBy>Vicharn Panich</cp:lastModifiedBy>
  <cp:revision>112</cp:revision>
  <dcterms:created xsi:type="dcterms:W3CDTF">2011-12-12T08:34:54Z</dcterms:created>
  <dcterms:modified xsi:type="dcterms:W3CDTF">2012-01-11T06:55:38Z</dcterms:modified>
</cp:coreProperties>
</file>