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7" r:id="rId4"/>
    <p:sldId id="28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94" r:id="rId17"/>
    <p:sldId id="283" r:id="rId18"/>
    <p:sldId id="284" r:id="rId19"/>
    <p:sldId id="290" r:id="rId20"/>
    <p:sldId id="291" r:id="rId21"/>
    <p:sldId id="292" r:id="rId22"/>
    <p:sldId id="293" r:id="rId23"/>
    <p:sldId id="285" r:id="rId24"/>
    <p:sldId id="286" r:id="rId25"/>
    <p:sldId id="287" r:id="rId26"/>
    <p:sldId id="289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BDE6A-6EF7-49BE-8F39-6B7F2C4BBB79}" type="datetimeFigureOut">
              <a:rPr lang="en-US" smtClean="0"/>
              <a:pPr/>
              <a:t>10/12/11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09EBA-119D-4C86-AC96-37469C7BD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5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C286F-7977-4A0A-938F-69E46DF79D92}" type="datetimeFigureOut">
              <a:rPr lang="en-US" smtClean="0"/>
              <a:pPr/>
              <a:t>10/12/11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60EDC-68CB-4AE3-9C58-0704B6A46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BBF0C0-5B1A-4422-982D-F27B37111ED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F639D8-E79F-4EA8-A840-D54845BAA454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40428D-2FD6-4D9F-9611-5718D53EE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82FDB-FDCF-481C-803D-E0293AC3485A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0428D-2FD6-4D9F-9611-5718D53EE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509D8E-0B46-484C-8585-F79249166E76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0428D-2FD6-4D9F-9611-5718D53EE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0428D-2FD6-4D9F-9611-5718D53EE7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9090B-5D0A-4DC4-B786-F3CFFDD49D04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0428D-2FD6-4D9F-9611-5718D53EE7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ED287-132C-4A31-880B-01829B9EB9B8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0428D-2FD6-4D9F-9611-5718D53EE7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5A5EC-B6AB-4CBE-BF41-3C4943880BA5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0428D-2FD6-4D9F-9611-5718D53EE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E6BF4-AF4D-4DD3-9724-44973EFBF3B2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0428D-2FD6-4D9F-9611-5718D53EE7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AF580-FCCD-42EB-97FE-94AABDC64D2F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0428D-2FD6-4D9F-9611-5718D53EE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1E3C45-E12E-434C-89C6-B0388F997D70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0428D-2FD6-4D9F-9611-5718D53EE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FF8046-3D38-410A-B909-BFCE66557900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40428D-2FD6-4D9F-9611-5718D53EE7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190125-4172-4CD6-A7C3-9C17EC0183EE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40428D-2FD6-4D9F-9611-5718D53EE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3506162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การพัฒนาการศึกษา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สำหรับบุคลากรสาธารณสุขที่เหมาะสม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สำหรับประเทศไทยในศตวรรษที่ </a:t>
            </a:r>
            <a:r>
              <a:rPr lang="en-US" dirty="0" smtClean="0"/>
              <a:t>21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6AF5-9F3C-4FDC-BB8D-7B16BBC40860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3200400"/>
          </a:xfrm>
        </p:spPr>
        <p:txBody>
          <a:bodyPr/>
          <a:lstStyle/>
          <a:p>
            <a:pPr marL="624078" lvl="1" indent="-514350">
              <a:spcBef>
                <a:spcPts val="400"/>
              </a:spcBef>
              <a:buSzPct val="68000"/>
              <a:buFont typeface="+mj-lt"/>
              <a:buAutoNum type="arabicPeriod"/>
            </a:pPr>
            <a:r>
              <a:rPr lang="th-TH" sz="3200" b="1" dirty="0" smtClean="0"/>
              <a:t>ศึกษาและวิเคราะห์ทดลองนำหลักสูตรการเรียนการสอนที่ปรับเปลี่ยนให้สอดคล้องกับบริบทของพื้นที่ของสถาบันการศึกษา สนับสนุนให้มีการรวมมือกันทุกภาคส่วนทั้งฝ่ายสาธารณสุขในจังหวัด มหาวิทยาลัย รวมทั้งฝ่ายประชาสังคม</a:t>
            </a:r>
            <a:r>
              <a:rPr lang="en-US" sz="3200" b="1" dirty="0" smtClean="0"/>
              <a:t> </a:t>
            </a:r>
            <a:r>
              <a:rPr lang="th-TH" sz="3200" b="1" dirty="0" smtClean="0"/>
              <a:t>และธุรกิจเอกชน</a:t>
            </a:r>
            <a:r>
              <a:rPr lang="en-US" sz="3200" b="1" dirty="0" smtClean="0"/>
              <a:t>   </a:t>
            </a:r>
            <a:endParaRPr lang="en-US" sz="2400" b="1" dirty="0" smtClean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การสร้างกระบวนการการเรียนรู้ร่วมกัน</a:t>
            </a:r>
            <a:br>
              <a:rPr lang="th-TH" dirty="0" smtClean="0"/>
            </a:br>
            <a:r>
              <a:rPr lang="th-TH" dirty="0" smtClean="0"/>
              <a:t>ระหว่างภาคีเครือข่าย </a:t>
            </a:r>
            <a:br>
              <a:rPr lang="th-TH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886200"/>
          </a:xfrm>
        </p:spPr>
        <p:txBody>
          <a:bodyPr>
            <a:normAutofit fontScale="92500"/>
          </a:bodyPr>
          <a:lstStyle/>
          <a:p>
            <a:pPr marL="624078" lvl="1" indent="-514350">
              <a:spcBef>
                <a:spcPts val="400"/>
              </a:spcBef>
              <a:buSzPct val="68000"/>
              <a:buFont typeface="+mj-lt"/>
              <a:buAutoNum type="arabicPeriod" startAt="2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จัดการความรู้เพื่อสังเคราะห์บทเรียนจากกรณีศึกษานวัตกรรมระบบการศึกษาบุคลากรด้านการแพทย์ และพยาบาล  ด้วยยุทธศาสตร์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Success Story Sharing 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เพื่อนำไปสู่การขยายผลพัฒนาแผนกลยุทธ์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(strategic plan)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รวมทั้งมาตรการที่ได้ผล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(effective intervention)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ที่จะแก้ไขจุดอ่อนและส่งเสริมจุดแข็ง รวมทั้งพัฒนาระบบการศึกษาบุคลากร ด้วยกระบวนการที่มีส่วนร่วม และสนับสนุนด้วยหลักฐานเชิงประจักษ์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(evidence-based)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 marL="624078" indent="-51435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การสร้างกระบวนการการเรียนรู้ร่วมกัน</a:t>
            </a:r>
            <a:br>
              <a:rPr lang="th-TH" dirty="0" smtClean="0"/>
            </a:br>
            <a:r>
              <a:rPr lang="th-TH" dirty="0" smtClean="0"/>
              <a:t>ระหว่างภาคีเครือข่าย </a:t>
            </a:r>
            <a:br>
              <a:rPr lang="th-TH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624078" lvl="1" indent="-514350">
              <a:spcBef>
                <a:spcPts val="400"/>
              </a:spcBef>
              <a:buSzPct val="68000"/>
              <a:buFont typeface="+mj-lt"/>
              <a:buAutoNum type="arabicPeriod" startAt="3"/>
            </a:pPr>
            <a:r>
              <a:rPr lang="th-TH" sz="3600" b="1" dirty="0" smtClean="0"/>
              <a:t>ส่งเสริมการพัฒนานวัตกรรมการเรียนการสอนจากกรณีศึกษา เพื่อให้มีการแลกเปลี่ยนเรียนรู้ร่วมกัน ระหว่างบุคลากรสาธารณสุข </a:t>
            </a:r>
            <a:endParaRPr lang="en-US" sz="2800" b="1" dirty="0" smtClean="0"/>
          </a:p>
          <a:p>
            <a:pPr marL="624078" indent="-51435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การสร้างกระบวนการการเรียนรู้ร่วมกัน</a:t>
            </a:r>
            <a:br>
              <a:rPr lang="th-TH" dirty="0" smtClean="0"/>
            </a:br>
            <a:r>
              <a:rPr lang="th-TH" dirty="0" smtClean="0"/>
              <a:t>ระหว่างภาคีเครือข่าย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038600"/>
          </a:xfrm>
        </p:spPr>
        <p:txBody>
          <a:bodyPr/>
          <a:lstStyle/>
          <a:p>
            <a:pPr marL="624078" lvl="1" indent="-514350">
              <a:spcBef>
                <a:spcPts val="400"/>
              </a:spcBef>
              <a:buSzPct val="68000"/>
              <a:buFont typeface="+mj-lt"/>
              <a:buAutoNum type="arabicPeriod" startAt="4"/>
            </a:pPr>
            <a:r>
              <a:rPr lang="th-TH" sz="3200" b="1" dirty="0" smtClean="0"/>
              <a:t>การแลกเปลี่ยนเรียนรู้กับ ภาคีเครือข่ายต่างๆ และสร้างฉันทามติในการขับเคลื่อนการพัฒนาระบบ </a:t>
            </a:r>
            <a:endParaRPr lang="en-US" sz="2400" b="1" dirty="0" smtClean="0"/>
          </a:p>
          <a:p>
            <a:pPr marL="624078" indent="-514350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การสร้างกระบวนการการเรียนรู้ร่วมกัน</a:t>
            </a:r>
            <a:br>
              <a:rPr lang="th-TH" dirty="0" smtClean="0"/>
            </a:br>
            <a:r>
              <a:rPr lang="th-TH" dirty="0" smtClean="0"/>
              <a:t>ระหว่างภาคีเครือข่าย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th-TH" sz="3200" b="1" dirty="0" smtClean="0"/>
              <a:t>การศึกษาสถานการณ์และแนวโน้ม </a:t>
            </a:r>
            <a:endParaRPr lang="en-US" sz="3200" b="1" dirty="0" smtClean="0"/>
          </a:p>
          <a:p>
            <a:pPr marL="880110" lvl="1" indent="-514350"/>
            <a:r>
              <a:rPr lang="th-TH" sz="3000" b="1" dirty="0" smtClean="0"/>
              <a:t>ทบทวนเอกสารและวรรณกรรมที่เกี่ยวข้อง 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200" b="1" dirty="0" smtClean="0"/>
              <a:t>กระบวนการดำเนินการเพื่อนำไปสู่การเปลี่ยนแปลงในการพัฒนาระบบการศึกษา บุคลากรสาธารณสุขที่เน้นการสร้างเสริมสุขภาพและการป้องกันโรค</a:t>
            </a:r>
            <a:endParaRPr lang="en-US" sz="3200" b="1" dirty="0" smtClean="0"/>
          </a:p>
          <a:p>
            <a:pPr lvl="1"/>
            <a:r>
              <a:rPr lang="th-TH" sz="3000" b="1" dirty="0" smtClean="0"/>
              <a:t>การออกแบบแบบสอบถาม</a:t>
            </a:r>
            <a:endParaRPr lang="en-US" sz="1700" b="1" dirty="0" smtClean="0"/>
          </a:p>
          <a:p>
            <a:pPr lvl="1"/>
            <a:r>
              <a:rPr lang="th-TH" sz="3000" b="1" dirty="0" smtClean="0"/>
              <a:t>ทำการศึกษาโดยการทดลองนำร่อง </a:t>
            </a:r>
            <a:r>
              <a:rPr lang="en-US" sz="3000" b="1" dirty="0" smtClean="0"/>
              <a:t>(pilot study)</a:t>
            </a:r>
            <a:r>
              <a:rPr lang="th-TH" sz="3000" b="1" dirty="0" smtClean="0"/>
              <a:t> เพื่อทดสอบแบบสอบถามที่นำมาประยุกต์ใช้ </a:t>
            </a:r>
            <a:endParaRPr lang="en-US" sz="1700" b="1" dirty="0" smtClean="0"/>
          </a:p>
          <a:p>
            <a:pPr lvl="1"/>
            <a:r>
              <a:rPr lang="th-TH" sz="3000" b="1" dirty="0" smtClean="0"/>
              <a:t>การจัดให้มีการทบทวนและปรับปรุงแบบสอบถามโดยผู้เชี่ยวชาญ </a:t>
            </a:r>
            <a:endParaRPr lang="en-US" sz="1700" b="1" dirty="0" smtClean="0"/>
          </a:p>
          <a:p>
            <a:pPr lvl="1"/>
            <a:r>
              <a:rPr lang="th-TH" sz="3000" b="1" dirty="0" smtClean="0"/>
              <a:t>ทำการสำรวจให้ครอบคลุมภาคส่วนต่างๆที่เกี่ยวข้องทั่วประเทศ</a:t>
            </a:r>
            <a:endParaRPr lang="en-US" sz="1700" b="1" dirty="0" smtClean="0"/>
          </a:p>
          <a:p>
            <a:pPr lvl="1"/>
            <a:endParaRPr lang="en-US" sz="1800" dirty="0" smtClean="0"/>
          </a:p>
          <a:p>
            <a:pPr marL="880110" lvl="1" indent="-51435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แผนการดำเนินการ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th-TH" b="1" dirty="0" smtClean="0"/>
              <a:t>ศึกษาความต้องการด้านบริการสุขภาพในปัจจุบัน และแนวโน้มในอนาคตที่จะเปลี่ยนไปตาม การเปลี่ยนแปลงด้านประชากร เศรษฐกิจ และสังคม </a:t>
            </a:r>
          </a:p>
          <a:p>
            <a:pPr marL="624078" indent="-514350">
              <a:buFont typeface="+mj-lt"/>
              <a:buAutoNum type="arabicPeriod"/>
            </a:pPr>
            <a:r>
              <a:rPr lang="th-TH" b="1" dirty="0" smtClean="0"/>
              <a:t>การสำรวจผู้เกี่ยวข้องสามฝ่ายได้แก่ สถาบันการศึกษาผู้ผลิตบัณฑิต ผู้สำเร็จการศึกษา และสถานพยาบาลผู้ใช้บัณฑิต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th-TH" b="1" dirty="0" smtClean="0"/>
              <a:t>โพลล์เสวนา</a:t>
            </a:r>
            <a:r>
              <a:rPr lang="en-US" b="1" dirty="0" smtClean="0"/>
              <a:t> (Deliberative polling) </a:t>
            </a:r>
            <a:r>
              <a:rPr lang="th-TH" b="1" dirty="0" smtClean="0"/>
              <a:t>เพื่อสำรวจความคิดเห็นของกลุ่มเสวนาและสาธารณะ ให้เป็นระบบนโยบายการศึกษาด้านสาธารณสุขแบบทางการที่ประชาชนได้เข้ามามีส่วนร่วม การจัดสมัชชาสุขภาพเฉพาะประเด็นเพื่อสร้างฉันทามติ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4400" dirty="0" smtClean="0"/>
              <a:t>การศึกษาสถานการณ์และแนวโน้ม </a:t>
            </a:r>
            <a:br>
              <a:rPr lang="th-TH" sz="44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National Level assessment 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Institutional level assessment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Graduate surveys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Tools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th-TH" b="1" dirty="0" smtClean="0"/>
              <a:t>การศึกษาทดลองนำร่อง</a:t>
            </a:r>
            <a:r>
              <a:rPr lang="en-US" b="1" dirty="0" smtClean="0"/>
              <a:t> (pilot-study)</a:t>
            </a:r>
            <a:r>
              <a:rPr lang="th-TH" b="1" dirty="0" smtClean="0"/>
              <a:t> เป็นการสุ่มตัวอย่างสถาบันการศึกษา </a:t>
            </a:r>
          </a:p>
          <a:p>
            <a:pPr marL="624078" indent="-514350">
              <a:buFont typeface="+mj-lt"/>
              <a:buAutoNum type="arabicPeriod"/>
            </a:pPr>
            <a:r>
              <a:rPr lang="th-TH" b="1" dirty="0" smtClean="0"/>
              <a:t>การจัดการความรู้ </a:t>
            </a:r>
          </a:p>
          <a:p>
            <a:pPr marL="624078" indent="-514350">
              <a:buFont typeface="+mj-lt"/>
              <a:buAutoNum type="arabicPeriod"/>
            </a:pPr>
            <a:r>
              <a:rPr lang="th-TH" b="1" dirty="0" smtClean="0"/>
              <a:t>จัดการสังเคราะห์ข้อมูลและประสบการณ์จากกรณีศึกษาทั้งหมด เพื่อพัฒนาแผนยุทธศาสตร์ระดับชาติ ในการปฏิรูประบบการศึกษาด้านสาธารณสุข ของประเทศไทย</a:t>
            </a:r>
          </a:p>
          <a:p>
            <a:pPr marL="624078" indent="-514350">
              <a:buFont typeface="+mj-lt"/>
              <a:buAutoNum type="arabicPeriod"/>
            </a:pPr>
            <a:r>
              <a:rPr lang="th-TH" b="1" dirty="0" smtClean="0"/>
              <a:t>การจัดเวทีเพื่อแลกเปลี่ยนเรียนรู้และสร้างฉันทามติในการขับเคลื่อนการพัฒนาระบบ การศึกษาบุคลากร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กระบวนการดำเนินการเพื่อนำไปสู่การเปลี่ยนแปลง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" cstate="print"/>
          <a:srcRect l="17500" t="22000" r="1875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010400" y="5638800"/>
            <a:ext cx="17526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๓ ปี</a:t>
            </a:r>
            <a:endParaRPr lang="en-US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Timeline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921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0000"/>
                </a:solidFill>
                <a:latin typeface="Times New Roman" charset="0"/>
                <a:ea typeface="ＭＳ Ｐゴシック" charset="-128"/>
                <a:cs typeface="Times New Roman" charset="0"/>
              </a:rPr>
              <a:t>Flexner, Welch-Rose, and Goldmark Reports </a:t>
            </a:r>
            <a:endParaRPr lang="en-US" sz="2400" b="1">
              <a:solidFill>
                <a:schemeClr val="tx1"/>
              </a:solidFill>
              <a:latin typeface="Times New Roman" charset="0"/>
              <a:ea typeface="ＭＳ Ｐゴシック" charset="-128"/>
              <a:cs typeface="Times New Roman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88" y="1101725"/>
            <a:ext cx="9126537" cy="4321175"/>
            <a:chOff x="14990" y="1101305"/>
            <a:chExt cx="9126538" cy="4321175"/>
          </a:xfrm>
        </p:grpSpPr>
        <p:pic>
          <p:nvPicPr>
            <p:cNvPr id="11268" name="Picture 4" descr="Flexner Cove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90" y="1101305"/>
              <a:ext cx="2992438" cy="432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4" descr="Goldmark_cover.jpg"/>
            <p:cNvPicPr>
              <a:picLocks noChangeAspect="1"/>
            </p:cNvPicPr>
            <p:nvPr/>
          </p:nvPicPr>
          <p:blipFill>
            <a:blip r:embed="rId3" cstate="print">
              <a:lum bright="30000" contrast="30000"/>
            </a:blip>
            <a:srcRect l="8781" t="4036" r="3337" b="7027"/>
            <a:stretch>
              <a:fillRect/>
            </a:stretch>
          </p:blipFill>
          <p:spPr bwMode="auto">
            <a:xfrm>
              <a:off x="3007428" y="1101305"/>
              <a:ext cx="3032125" cy="430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4" descr="WelchRose (dragged).jpg"/>
            <p:cNvPicPr>
              <a:picLocks noChangeAspect="1"/>
            </p:cNvPicPr>
            <p:nvPr/>
          </p:nvPicPr>
          <p:blipFill>
            <a:blip r:embed="rId4" cstate="print"/>
            <a:srcRect l="6410" t="7562" r="9355"/>
            <a:stretch>
              <a:fillRect/>
            </a:stretch>
          </p:blipFill>
          <p:spPr bwMode="auto">
            <a:xfrm>
              <a:off x="6039553" y="1115593"/>
              <a:ext cx="3101975" cy="4297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C2A0-DC05-48F6-8F38-1BCE7E4018D0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ปีที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1  (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ต.ค. 54 -ก.ย.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55)</a:t>
            </a:r>
          </a:p>
          <a:p>
            <a:pPr lvl="2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เครื่องมือ  (แบบสัมภาษณ์ และแบบสอบถาม)ที่ใช้ในการสำรวจผู้เกี่ยวข้อง สามฝ่ายได้แก่ สถาบันการศึกษาผู้ผลิตบัณฑิต ผู้สำเร็จการศึกษา และสถานพยาบาลผู้ใช้บัณฑิต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ข้อมูลพื้นฐานเกี่ยวกับสถาบันการศึกษาและระบบการศึกษาของบุคลากรสาธารณสุข สาขาแพทย์ และพยาบาล จากการวิเคราะห์ผลการศึกษา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บทวิเคราะห์สถานการณ์ปัจจุบัน จุดอ่อน จุดแข็ง ของระบบ การศึกษาของบุคลากรสาธารณสุข สาขาแพทย์ และพยาบาล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Performance indicators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ปีที่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2 (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ต.ค. 55 -ก.ย.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56)</a:t>
            </a:r>
          </a:p>
          <a:p>
            <a:pPr lvl="2"/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จำนวนตัวอย่างกรณีนวตกรรมการพัฒนาระบบการศึกษาจากการถอดบทเรียนจากกรณีศึกษา</a:t>
            </a:r>
            <a:endParaRPr lang="en-US" sz="3500" b="1" dirty="0" smtClean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ผลการประชุมเพื่อแลกเปลี่ยนเรียนรู้และสร้างฉันทามติระหว่างสถาบันการศึกษา ในสาขาวิชาชีพเดียวกันและต่างสาขาวิชาชีพเพื่อนำไปปรับประยุกต์ในการจัดการเรียนการสอนให้เข้ากับบริบทของความต้องการทางด้านสุขภาพของชุมชนที่มุ่งเน้นการสร้างเสริมสุขภาพ</a:t>
            </a:r>
            <a:endParaRPr lang="en-US" sz="35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1800" dirty="0" smtClean="0"/>
          </a:p>
          <a:p>
            <a:pPr lvl="2"/>
            <a:endParaRPr lang="en-US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Performance indicators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 fontScale="85000" lnSpcReduction="2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ปีที่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3  (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ต.ค. 56 -ก.ย.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57)</a:t>
            </a:r>
          </a:p>
          <a:p>
            <a:pPr lvl="2"/>
            <a:r>
              <a:rPr lang="th-TH" sz="3000" b="1" dirty="0" smtClean="0"/>
              <a:t>ผลการศึกษาทดลองนำร่อง จากตัวอย่างสถาบันการศึกษากลุ่มละ 3 สถาบันเพื่อเป็นพื้นที่ในการดำเนินการ</a:t>
            </a:r>
            <a:endParaRPr lang="en-US" sz="3000" b="1" dirty="0" smtClean="0"/>
          </a:p>
          <a:p>
            <a:pPr lvl="3"/>
            <a:r>
              <a:rPr lang="th-TH" sz="3000" b="1" dirty="0" smtClean="0"/>
              <a:t>1. ในเขตกรุงเทพมหานคร และปริมณฑล </a:t>
            </a:r>
            <a:endParaRPr lang="en-US" sz="3000" b="1" dirty="0" smtClean="0"/>
          </a:p>
          <a:p>
            <a:pPr lvl="3"/>
            <a:r>
              <a:rPr lang="th-TH" sz="3000" b="1" dirty="0" smtClean="0"/>
              <a:t>2. นอกเขตกรุงเทพมหานคร</a:t>
            </a:r>
            <a:endParaRPr lang="en-US" sz="3000" b="1" dirty="0" smtClean="0"/>
          </a:p>
          <a:p>
            <a:pPr lvl="3"/>
            <a:r>
              <a:rPr lang="th-TH" sz="3000" b="1" dirty="0" smtClean="0"/>
              <a:t>3. สถาบันการศึกษาภายใต้สังกัดกระทรวงสาธารณสุข </a:t>
            </a:r>
            <a:endParaRPr lang="en-US" sz="3000" b="1" dirty="0" smtClean="0"/>
          </a:p>
          <a:p>
            <a:pPr lvl="2"/>
            <a:r>
              <a:rPr lang="th-TH" sz="3000" b="1" dirty="0" smtClean="0"/>
              <a:t>แผนยุทธศาสตร์ระดับชาติ เพื่อการพัฒนาระบบการศึกษาของบุคลากรสาธารณสุขให้ผลิตบุคลากรสุขภาพที่มีทักษะขีด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3000" b="1" dirty="0" smtClean="0"/>
              <a:t>วามสามารถ ซึ่งอาศัยระบบการทำงานที่มีส่วนรวม และมีการบูรณาการในระหว่างวิชาชีพมีคุณลักษณะที่พึงประสงค์ด้านการสร้างเสริมสุขภาพอย่างเป็นรูปธรรมและเป็นระบบและนำไปประยุกต์ในการจัดการเรียนการสอนตลอดจนการปรับปรุงหลักสูตร</a:t>
            </a:r>
            <a:endParaRPr lang="en-US" sz="3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Performance indicators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th-TH" sz="3600" b="1" dirty="0" smtClean="0"/>
              <a:t>คณะกรรมการอำนวยการ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b="1" dirty="0" smtClean="0"/>
              <a:t>คณะกรรมการดำเนินการ</a:t>
            </a:r>
            <a:endParaRPr lang="en-US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โครงสร้างการบริหารจัดการ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788091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ที่ปรึกษา</a:t>
            </a:r>
            <a:r>
              <a:rPr lang="en-US" dirty="0" smtClean="0"/>
              <a:t>: </a:t>
            </a:r>
            <a:r>
              <a:rPr lang="th-TH" dirty="0" smtClean="0"/>
              <a:t>ศ. กิตติคุณ นพ.จรัส สุวรรณเวลา (นายกสภาจุฬาลงกรณ์มหาวิทยาลัย) และ ศ. เกียรติคุณ นพ.ประเวศ วะสี </a:t>
            </a:r>
            <a:endParaRPr lang="en-US" dirty="0" smtClean="0"/>
          </a:p>
          <a:p>
            <a:r>
              <a:rPr lang="th-TH" dirty="0" smtClean="0"/>
              <a:t>ประธานกรรมการ </a:t>
            </a:r>
            <a:r>
              <a:rPr lang="en-US" dirty="0" smtClean="0"/>
              <a:t>:</a:t>
            </a:r>
            <a:r>
              <a:rPr lang="th-TH" dirty="0" smtClean="0"/>
              <a:t> ศ. เกียรติคุณ นพ.วิจารณ์ พานิช (นายกสภามหาวิทยาลัยมหิดล)</a:t>
            </a:r>
            <a:endParaRPr lang="en-US" dirty="0" smtClean="0"/>
          </a:p>
          <a:p>
            <a:r>
              <a:rPr lang="th-TH" dirty="0" smtClean="0"/>
              <a:t>กรรมการ </a:t>
            </a:r>
            <a:r>
              <a:rPr lang="en-US" dirty="0" smtClean="0"/>
              <a:t>:</a:t>
            </a:r>
          </a:p>
          <a:p>
            <a:pPr lvl="1"/>
            <a:r>
              <a:rPr lang="th-TH" dirty="0" smtClean="0"/>
              <a:t> เลขาธิการมูลนิธิรางวัลสมเด็จเจ้าฟ้ามหิดล ในพระบรมราชูปถัมภ์ </a:t>
            </a:r>
            <a:endParaRPr lang="en-US" dirty="0" smtClean="0"/>
          </a:p>
          <a:p>
            <a:pPr lvl="1"/>
            <a:r>
              <a:rPr lang="th-TH" dirty="0" smtClean="0"/>
              <a:t>ปลัดกระทรวงสาธารณสุข  </a:t>
            </a:r>
            <a:endParaRPr lang="en-US" dirty="0" smtClean="0"/>
          </a:p>
          <a:p>
            <a:pPr lvl="1"/>
            <a:r>
              <a:rPr lang="th-TH" dirty="0" smtClean="0"/>
              <a:t>นพ.สุวิทย์ วิบุลผลประเสริฐ   </a:t>
            </a:r>
            <a:endParaRPr lang="en-US" dirty="0" smtClean="0"/>
          </a:p>
          <a:p>
            <a:pPr lvl="1"/>
            <a:r>
              <a:rPr lang="th-TH" dirty="0" smtClean="0"/>
              <a:t>ประธานสภาวิชาชีพแห่งประเทศไทย   (แพทย์ ทันตแพทย์ เภสัชกร พยาบาล และสาธารณสุข)  </a:t>
            </a:r>
            <a:endParaRPr lang="en-US" dirty="0" smtClean="0"/>
          </a:p>
          <a:p>
            <a:pPr lvl="1"/>
            <a:r>
              <a:rPr lang="th-TH" dirty="0" smtClean="0"/>
              <a:t>เลขาธิการคณะกรรมการอุดมศึกษา   </a:t>
            </a:r>
            <a:endParaRPr lang="en-US" dirty="0" smtClean="0"/>
          </a:p>
          <a:p>
            <a:pPr lvl="1"/>
            <a:r>
              <a:rPr lang="th-TH" dirty="0" smtClean="0"/>
              <a:t>คณบดีคณะแพทยศาสตร์  คณบดีคณะพยาบาลศาสตร์ คณบดีสาธารณสุขศาสตร์ กลุ่มวิชาชีพละ </a:t>
            </a:r>
            <a:r>
              <a:rPr lang="en-US" dirty="0" smtClean="0"/>
              <a:t>4 </a:t>
            </a:r>
            <a:r>
              <a:rPr lang="th-TH" dirty="0" smtClean="0"/>
              <a:t>สถาบัน </a:t>
            </a:r>
            <a:endParaRPr lang="en-US" dirty="0" smtClean="0"/>
          </a:p>
          <a:p>
            <a:pPr lvl="1"/>
            <a:r>
              <a:rPr lang="th-TH" dirty="0" smtClean="0"/>
              <a:t>ศ. นพ.ภิเศก ลุมพิกานนท์ คณบดีคณะแพทยศาสตร์ มหาวิทยาลัยขอนแก่น ทำหน้าที่เป็นเลขานุการและ ศ.พญ.วณิชา ชื่นกองแก้วเป็นผู้ช่วยเลขานุการ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4400" dirty="0" smtClean="0"/>
              <a:t>คณะกรรมการอำนวยการ</a:t>
            </a:r>
            <a:br>
              <a:rPr lang="th-TH" sz="44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ที่ปรึกษา</a:t>
            </a:r>
            <a:r>
              <a:rPr lang="en-US" dirty="0" smtClean="0"/>
              <a:t>: </a:t>
            </a:r>
          </a:p>
          <a:p>
            <a:pPr lvl="1"/>
            <a:r>
              <a:rPr lang="th-TH" dirty="0" smtClean="0"/>
              <a:t>ศ. เกียรติคุณ นพ.วิจารณ์ พานิช (นายกสภามหาวิทยาลัยมหิดล)  </a:t>
            </a:r>
            <a:endParaRPr lang="en-US" dirty="0" smtClean="0"/>
          </a:p>
          <a:p>
            <a:pPr lvl="1"/>
            <a:r>
              <a:rPr lang="th-TH" dirty="0" smtClean="0"/>
              <a:t>นพ.สุวิทย์ วิบุลผลประเสริฐ (ผู้เชี่ยวชาญพิเศษ กองควบคุมโรคติดต่อ กระทรวงสาธารณสุข)</a:t>
            </a:r>
            <a:endParaRPr lang="en-US" dirty="0" smtClean="0"/>
          </a:p>
          <a:p>
            <a:pPr lvl="1"/>
            <a:r>
              <a:rPr lang="th-TH" dirty="0" smtClean="0"/>
              <a:t> นพ.วิโรจน์ ตั้งเจริญเสถียร (สำนักงานพัฒนานโยบายสุขภาพระหว่างประเทศ กระทรวงสาธารณะสุข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 นพ.สมศักดิ์ ชุณหรัศมิ์ (มูลนิธิสาธารณสุขแห่งชาติ)  </a:t>
            </a:r>
            <a:endParaRPr lang="en-US" dirty="0" smtClean="0"/>
          </a:p>
          <a:p>
            <a:r>
              <a:rPr lang="th-TH" dirty="0" smtClean="0"/>
              <a:t>ประธานกรรมการ</a:t>
            </a:r>
            <a:r>
              <a:rPr lang="en-US" dirty="0" smtClean="0"/>
              <a:t>:</a:t>
            </a:r>
            <a:r>
              <a:rPr lang="th-TH" dirty="0" smtClean="0"/>
              <a:t> </a:t>
            </a:r>
          </a:p>
          <a:p>
            <a:pPr lvl="1"/>
            <a:r>
              <a:rPr lang="th-TH" dirty="0" smtClean="0"/>
              <a:t>ศ.นพ.ภิเศก ลุมพิกานนท์ คณบดีคณะแพทยศาสตร์ มหาวิทยาลัยขอนแก่น  </a:t>
            </a:r>
            <a:endParaRPr lang="en-US" dirty="0" smtClean="0"/>
          </a:p>
          <a:p>
            <a:r>
              <a:rPr lang="th-TH" dirty="0" smtClean="0"/>
              <a:t>กรรมการ</a:t>
            </a:r>
          </a:p>
          <a:p>
            <a:pPr lvl="1"/>
            <a:r>
              <a:rPr lang="th-TH" dirty="0" smtClean="0"/>
              <a:t>ผู้แทนจากกลุ่มสภาวิชาชีพแพทย์ พยาบาล และสาธารณสุข </a:t>
            </a:r>
            <a:endParaRPr lang="en-US" dirty="0" smtClean="0"/>
          </a:p>
          <a:p>
            <a:r>
              <a:rPr lang="th-TH" dirty="0" smtClean="0"/>
              <a:t>เลขานุการ</a:t>
            </a:r>
            <a:r>
              <a:rPr lang="en-US" dirty="0" smtClean="0"/>
              <a:t>: </a:t>
            </a:r>
            <a:r>
              <a:rPr lang="th-TH" dirty="0" smtClean="0"/>
              <a:t>ศ.พญ.วณิชา ชื่นกองแก้ว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dirty="0" smtClean="0"/>
              <a:t>คณะกรรมการดำเนินการ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b="1" dirty="0" smtClean="0"/>
              <a:t>คณะกรรมการประชุมวิชาการรางวัลสมเด็จเจ้าฟ้ามหิดล</a:t>
            </a:r>
            <a:endParaRPr lang="en-US" b="1" dirty="0" smtClean="0"/>
          </a:p>
          <a:p>
            <a:r>
              <a:rPr lang="th-TH" b="1" dirty="0" smtClean="0"/>
              <a:t>สำนักงานพัฒนานโยบายสุขภาพระหว่างประเทศ กระทรวงสาธารณสุข</a:t>
            </a:r>
            <a:endParaRPr lang="en-US" b="1" dirty="0" smtClean="0"/>
          </a:p>
          <a:p>
            <a:r>
              <a:rPr lang="th-TH" b="1" dirty="0" smtClean="0"/>
              <a:t>สภาวิชาชีพแห่งประเทศไทย (แพทย์ พยาบาล และสาธารณสุข)</a:t>
            </a:r>
            <a:endParaRPr lang="en-US" b="1" dirty="0" smtClean="0"/>
          </a:p>
          <a:p>
            <a:r>
              <a:rPr lang="th-TH" b="1" dirty="0" smtClean="0"/>
              <a:t>สำนักงานคณะกรรมการอุดมศึกษาแห่งชาติ</a:t>
            </a:r>
            <a:endParaRPr lang="en-US" b="1" dirty="0" smtClean="0"/>
          </a:p>
          <a:p>
            <a:r>
              <a:rPr lang="th-TH" b="1" dirty="0" smtClean="0"/>
              <a:t>คณะแพทยศาสตร์  มหาวิทยาลัยต่างๆ</a:t>
            </a:r>
            <a:r>
              <a:rPr lang="en-US" b="1" dirty="0" smtClean="0"/>
              <a:t> </a:t>
            </a:r>
            <a:r>
              <a:rPr lang="th-TH" b="1" dirty="0" smtClean="0"/>
              <a:t>(กลุ่มสถาบันแพทยศาสตร์)</a:t>
            </a:r>
            <a:endParaRPr lang="en-US" b="1" dirty="0" smtClean="0"/>
          </a:p>
          <a:p>
            <a:r>
              <a:rPr lang="th-TH" b="1" dirty="0" smtClean="0"/>
              <a:t>คณะพยาบาลศาสตร์ </a:t>
            </a:r>
            <a:r>
              <a:rPr lang="th-TH" b="1" smtClean="0"/>
              <a:t>มหาวิทยาลัยต่างๆ (กลุ่มสถาบันพยาบาลศาสตร์)</a:t>
            </a:r>
            <a:endParaRPr lang="en-US" b="1" dirty="0" smtClean="0"/>
          </a:p>
          <a:p>
            <a:r>
              <a:rPr lang="th-TH" b="1" dirty="0" smtClean="0"/>
              <a:t>กระทรวงสาธารณสุข</a:t>
            </a:r>
          </a:p>
          <a:p>
            <a:r>
              <a:rPr lang="en-US" b="1" dirty="0" smtClean="0"/>
              <a:t>NGO </a:t>
            </a:r>
            <a:r>
              <a:rPr lang="th-TH" b="1" dirty="0" smtClean="0"/>
              <a:t>ที่เกี่ยวข้อง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องค์กร/ภาคีเครือข่าย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746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AAAH meeting in Bali in 2010</a:t>
            </a:r>
          </a:p>
          <a:p>
            <a:pPr lvl="1"/>
            <a:r>
              <a:rPr lang="en-US" dirty="0" smtClean="0"/>
              <a:t>Bangladesh, Thailand and Viet Nam were selected.</a:t>
            </a:r>
          </a:p>
          <a:p>
            <a:r>
              <a:rPr lang="en-US" dirty="0" smtClean="0"/>
              <a:t>Prince Mahidol Award Conference (Jan 2011)</a:t>
            </a:r>
          </a:p>
          <a:p>
            <a:pPr lvl="1"/>
            <a:r>
              <a:rPr lang="en-US" dirty="0" smtClean="0"/>
              <a:t>Consortia of Thai medical, nursing and public health schools meeting</a:t>
            </a:r>
          </a:p>
          <a:p>
            <a:r>
              <a:rPr lang="en-US" dirty="0" smtClean="0"/>
              <a:t>5C meeting in Hanoi</a:t>
            </a:r>
          </a:p>
          <a:p>
            <a:pPr lvl="1"/>
            <a:r>
              <a:rPr lang="en-US" dirty="0" smtClean="0"/>
              <a:t>China and India joined</a:t>
            </a:r>
          </a:p>
          <a:p>
            <a:r>
              <a:rPr lang="en-US" dirty="0" smtClean="0"/>
              <a:t>Meeting in Khon Kaen (August 2011)</a:t>
            </a:r>
          </a:p>
          <a:p>
            <a:pPr lvl="1"/>
            <a:r>
              <a:rPr lang="en-US" dirty="0" smtClean="0"/>
              <a:t>Workshop for tools development</a:t>
            </a:r>
          </a:p>
          <a:p>
            <a:pPr lvl="1"/>
            <a:r>
              <a:rPr lang="en-US" dirty="0" smtClean="0"/>
              <a:t>JICA’s representatives observed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Cebu meeting (November 2011)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Finalize tools, protocol for regional studies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BF4-AF4D-4DD3-9724-44973EFBF3B2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Implementation in Asia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4525963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>เพื่อพัฒนาระบบการศึกษาของบุคลากรสาธารณสุข ในประเทศไทยให้สอดคล้องกับความต้องการด้านสุขภาพของประชาชนและระบบสาธารณสุขของประเทศรวมทั้งพลวัตของปัจจัยด้านเศรษฐกิจและสังคม ในปัจจุบันและอนาคต </a:t>
            </a:r>
          </a:p>
          <a:p>
            <a:endParaRPr lang="en-US" sz="3200" b="1" dirty="0" smtClean="0"/>
          </a:p>
          <a:p>
            <a:r>
              <a:rPr lang="th-TH" sz="3200" b="1" dirty="0" smtClean="0"/>
              <a:t>โดยรวมทั้งกระบวนการการจัดการเรียนการสอน หลักสูตร การพัฒนาอาจารย์ และการบริหารจัดการ </a:t>
            </a:r>
            <a:endParaRPr lang="en-US" sz="32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BF4-AF4D-4DD3-9724-44973EFBF3B2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th-TH" sz="3200" dirty="0" smtClean="0"/>
              <a:t>เป้าหมายระยะยาวของโครงการในประเทศไทย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th-TH" sz="3600" b="1" dirty="0" smtClean="0"/>
              <a:t>สำรวจและวิเคราะห์หาความต้องการด้านสุขภาพ ของ ประชาชน ชุมชน และสังคม เมื่อเปรียบเทียบกับระบบการศึกษาบุคลากรสาธารณสุข</a:t>
            </a:r>
            <a:endParaRPr lang="en-US" sz="3600" b="1" dirty="0" smtClean="0"/>
          </a:p>
          <a:p>
            <a:pPr marL="624078" lvl="0" indent="-514350">
              <a:buFont typeface="+mj-lt"/>
              <a:buAutoNum type="arabicPeriod"/>
            </a:pPr>
            <a:r>
              <a:rPr lang="th-TH" sz="3600" b="1" dirty="0" smtClean="0"/>
              <a:t>สร้างกระบวนการการเรียนรู้ร่วมกันระหว่างภาคีเครือข่ายต่างๆ เพื่อนำไปสู่การเปลี่ยนแปลงในการพัฒนาระบบการศึกษา บุคลากรสาธารณสุข</a:t>
            </a:r>
            <a:r>
              <a:rPr lang="th-TH" sz="3600" b="1" dirty="0" smtClean="0">
                <a:solidFill>
                  <a:srgbClr val="FF0000"/>
                </a:solidFill>
              </a:rPr>
              <a:t>ที่เน้นการสร้างเสริมสุขภาพและการป้องกันโรค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th-TH" sz="4900" dirty="0" smtClean="0"/>
              <a:t>วัตถุประสงค์เฉพาะ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4525963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th-TH" sz="4000" b="1" dirty="0" smtClean="0">
                <a:latin typeface="+mj-lt"/>
              </a:rPr>
              <a:t>ศึกษาความต้องการด้านบริการสุขภาพในปัจจุบัน และแนวโน้มในอนาคตที่จะเปลี่ยนไปตาม การเปลี่ยนแปลงด้านประชากร เศรษฐกิจ และสังคม</a:t>
            </a:r>
            <a:endParaRPr lang="en-US" sz="4000" b="1" dirty="0" smtClean="0">
              <a:latin typeface="+mj-lt"/>
            </a:endParaRPr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Situational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458200" cy="4525963"/>
          </a:xfrm>
        </p:spPr>
        <p:txBody>
          <a:bodyPr>
            <a:normAutofit lnSpcReduction="10000"/>
          </a:bodyPr>
          <a:lstStyle/>
          <a:p>
            <a:pPr marL="852678" indent="-742950">
              <a:buFont typeface="+mj-lt"/>
              <a:buAutoNum type="arabicPeriod" startAt="2"/>
            </a:pPr>
            <a:r>
              <a:rPr lang="th-TH" sz="3600" b="1" dirty="0" smtClean="0"/>
              <a:t>การสำรวจและวิเคราะห์หลักสูตรการเรียนการสอนที่มีอยู่ในปัจจุบันโดยมุ่งเน้นที่คณะแพทยศาสตร์  และ พยาบาลศาสตร์</a:t>
            </a:r>
            <a:r>
              <a:rPr lang="en-US" sz="3600" b="1" dirty="0" smtClean="0"/>
              <a:t> </a:t>
            </a:r>
            <a:r>
              <a:rPr lang="th-TH" sz="3600" b="1" dirty="0" smtClean="0"/>
              <a:t>และ</a:t>
            </a:r>
            <a:endParaRPr lang="en-US" sz="3600" b="1" dirty="0" smtClean="0"/>
          </a:p>
          <a:p>
            <a:pPr marL="852678" indent="-742950">
              <a:buFont typeface="+mj-lt"/>
              <a:buAutoNum type="arabicPeriod" startAt="2"/>
            </a:pPr>
            <a:r>
              <a:rPr lang="th-TH" sz="3600" b="1" dirty="0" smtClean="0"/>
              <a:t>ระดมสมองเพื่อสังเคราะห์จุดแข็งและจุดอ่อน </a:t>
            </a:r>
            <a:r>
              <a:rPr lang="en-US" sz="2800" b="1" dirty="0" smtClean="0"/>
              <a:t>(strengths and weaknesses)  </a:t>
            </a:r>
            <a:r>
              <a:rPr lang="th-TH" sz="3600" b="1" dirty="0" smtClean="0"/>
              <a:t>โอกาสและปัจจัยคุกคาม ของระบบการศึกษาบุคลากรด้านการแพทย์ และพยาบาล </a:t>
            </a:r>
            <a:endParaRPr lang="en-US" sz="3600" b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Situational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0110" indent="-742950">
              <a:buFont typeface="+mj-lt"/>
              <a:buAutoNum type="arabicPeriod" startAt="4"/>
            </a:pPr>
            <a:r>
              <a:rPr lang="th-TH" sz="4400" b="1" dirty="0" smtClean="0"/>
              <a:t>การสำรวจและวิเคราะห์ความคิดเห็นของภาคประชาชนเพื่อให้เกิดการสร้างพื้นที่ใหม่ให้กับประชาชน โดยให้ประชาชนได้มีโอกาสมาร่วมกำหนดอนาคตตนเอง </a:t>
            </a:r>
            <a:endParaRPr lang="en-US" sz="4400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627E-F7FA-4BA4-A49F-A7BBDF9F996B}" type="datetime1">
              <a:rPr lang="th-TH" smtClean="0"/>
              <a:pPr/>
              <a:t>10/12/11 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28D-2FD6-4D9F-9611-5718D53EE7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Situational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</TotalTime>
  <Words>1383</Words>
  <Application>Microsoft Macintosh PowerPoint</Application>
  <PresentationFormat>On-screen Show (4:3)</PresentationFormat>
  <Paragraphs>160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การพัฒนาการศึกษา สำหรับบุคลากรสาธารณสุขที่เหมาะสม สำหรับประเทศไทยในศตวรรษที่ 21   </vt:lpstr>
      <vt:lpstr>PowerPoint Presentation</vt:lpstr>
      <vt:lpstr>PowerPoint Presentation</vt:lpstr>
      <vt:lpstr>Implementation in Asia </vt:lpstr>
      <vt:lpstr>เป้าหมายระยะยาวของโครงการในประเทศไทย </vt:lpstr>
      <vt:lpstr>วัตถุประสงค์เฉพาะ </vt:lpstr>
      <vt:lpstr>Situational analysis</vt:lpstr>
      <vt:lpstr>Situational analysis</vt:lpstr>
      <vt:lpstr>Situational analysis</vt:lpstr>
      <vt:lpstr>การสร้างกระบวนการการเรียนรู้ร่วมกัน ระหว่างภาคีเครือข่าย  </vt:lpstr>
      <vt:lpstr>การสร้างกระบวนการการเรียนรู้ร่วมกัน ระหว่างภาคีเครือข่าย  </vt:lpstr>
      <vt:lpstr>การสร้างกระบวนการการเรียนรู้ร่วมกัน ระหว่างภาคีเครือข่าย</vt:lpstr>
      <vt:lpstr>การสร้างกระบวนการการเรียนรู้ร่วมกัน ระหว่างภาคีเครือข่าย</vt:lpstr>
      <vt:lpstr>แผนการดำเนินการ</vt:lpstr>
      <vt:lpstr>การศึกษาสถานการณ์และแนวโน้ม  </vt:lpstr>
      <vt:lpstr>Tools</vt:lpstr>
      <vt:lpstr>กระบวนการดำเนินการเพื่อนำไปสู่การเปลี่ยนแปลง</vt:lpstr>
      <vt:lpstr>PowerPoint Presentation</vt:lpstr>
      <vt:lpstr>Timeline</vt:lpstr>
      <vt:lpstr>Performance indicators</vt:lpstr>
      <vt:lpstr>Performance indicators</vt:lpstr>
      <vt:lpstr>Performance indicators</vt:lpstr>
      <vt:lpstr>โครงสร้างการบริหารจัดการ</vt:lpstr>
      <vt:lpstr>คณะกรรมการอำนวยการ </vt:lpstr>
      <vt:lpstr>คณะกรรมการดำเนินการ </vt:lpstr>
      <vt:lpstr>องค์กร/ภาคีเครือข่าย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การพัฒนาการศึกษา สำหรับบุคลากรสาธารณสุขที่เหมาะสม สำหรับประเทศไทยในศตวรรษที่ 21   </dc:title>
  <dc:creator>Pisake Lumbiganon</dc:creator>
  <cp:lastModifiedBy>Vicharn Panich</cp:lastModifiedBy>
  <cp:revision>50</cp:revision>
  <dcterms:created xsi:type="dcterms:W3CDTF">2011-09-11T04:46:17Z</dcterms:created>
  <dcterms:modified xsi:type="dcterms:W3CDTF">2011-10-12T13:33:21Z</dcterms:modified>
</cp:coreProperties>
</file>