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69" r:id="rId17"/>
    <p:sldId id="281" r:id="rId18"/>
    <p:sldId id="282" r:id="rId19"/>
    <p:sldId id="283" r:id="rId20"/>
    <p:sldId id="284" r:id="rId21"/>
    <p:sldId id="285" r:id="rId22"/>
    <p:sldId id="271" r:id="rId23"/>
    <p:sldId id="272" r:id="rId24"/>
    <p:sldId id="273" r:id="rId25"/>
    <p:sldId id="274" r:id="rId26"/>
    <p:sldId id="275" r:id="rId27"/>
    <p:sldId id="276" r:id="rId28"/>
    <p:sldId id="286" r:id="rId29"/>
    <p:sldId id="277" r:id="rId30"/>
    <p:sldId id="287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28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8901A-4BDF-41AC-8421-BFEFAB842053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A020A245-92DE-4F84-9478-7D3A869854B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en-US" sz="2000" b="1" dirty="0" smtClean="0"/>
            <a:t>Science-based          Problem-based           Systems based </a:t>
          </a:r>
          <a:endParaRPr lang="en-US" sz="2000" b="1" dirty="0"/>
        </a:p>
      </dgm:t>
    </dgm:pt>
    <dgm:pt modelId="{75CB6258-C1AC-4E12-9C4F-D60D9BE0B420}" type="parTrans" cxnId="{265C3D4E-A5DE-4296-940A-A719D00458A7}">
      <dgm:prSet/>
      <dgm:spPr/>
      <dgm:t>
        <a:bodyPr/>
        <a:lstStyle/>
        <a:p>
          <a:endParaRPr lang="en-US" sz="2000"/>
        </a:p>
      </dgm:t>
    </dgm:pt>
    <dgm:pt modelId="{5FDE8C00-995F-4365-96BD-9F846E8F1051}" type="sibTrans" cxnId="{265C3D4E-A5DE-4296-940A-A719D00458A7}">
      <dgm:prSet/>
      <dgm:spPr/>
      <dgm:t>
        <a:bodyPr/>
        <a:lstStyle/>
        <a:p>
          <a:endParaRPr lang="en-US" sz="2000"/>
        </a:p>
      </dgm:t>
    </dgm:pt>
    <dgm:pt modelId="{B4363794-7BAF-4C02-A806-F0628C6FF101}" type="pres">
      <dgm:prSet presAssocID="{8018901A-4BDF-41AC-8421-BFEFAB8420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3F9B06-A579-4840-A295-6408B0A90F0B}" type="pres">
      <dgm:prSet presAssocID="{A020A245-92DE-4F84-9478-7D3A869854BD}" presName="parTxOnly" presStyleLbl="node1" presStyleIdx="0" presStyleCnt="1" custLinFactNeighborX="-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A7B563-8EEE-4528-9D6D-547692E25E31}" type="presOf" srcId="{8018901A-4BDF-41AC-8421-BFEFAB842053}" destId="{B4363794-7BAF-4C02-A806-F0628C6FF101}" srcOrd="0" destOrd="0" presId="urn:microsoft.com/office/officeart/2005/8/layout/chevron1"/>
    <dgm:cxn modelId="{265C3D4E-A5DE-4296-940A-A719D00458A7}" srcId="{8018901A-4BDF-41AC-8421-BFEFAB842053}" destId="{A020A245-92DE-4F84-9478-7D3A869854BD}" srcOrd="0" destOrd="0" parTransId="{75CB6258-C1AC-4E12-9C4F-D60D9BE0B420}" sibTransId="{5FDE8C00-995F-4365-96BD-9F846E8F1051}"/>
    <dgm:cxn modelId="{1EC1892B-6D1C-494F-9DD6-A330B9F0E689}" type="presOf" srcId="{A020A245-92DE-4F84-9478-7D3A869854BD}" destId="{603F9B06-A579-4840-A295-6408B0A90F0B}" srcOrd="0" destOrd="0" presId="urn:microsoft.com/office/officeart/2005/8/layout/chevron1"/>
    <dgm:cxn modelId="{87DE84B9-D2F8-4AE5-887E-AF894799DC6E}" type="presParOf" srcId="{B4363794-7BAF-4C02-A806-F0628C6FF101}" destId="{603F9B06-A579-4840-A295-6408B0A90F0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35CCB-4CA2-4FE9-B45A-54CA1048485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393DFB6-8A85-4CBC-8949-328618A4D48A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</a:rPr>
            <a:t>ComMed</a:t>
          </a:r>
          <a:endParaRPr lang="en-US" sz="2800" b="1" dirty="0" smtClean="0">
            <a:solidFill>
              <a:schemeClr val="bg1"/>
            </a:solidFill>
          </a:endParaRPr>
        </a:p>
      </dgm:t>
    </dgm:pt>
    <dgm:pt modelId="{D30E4494-9ED0-4AAC-98D6-A51C2CBACB0B}" type="parTrans" cxnId="{4E73D15E-16F2-406F-A1AD-DC4119E1AC98}">
      <dgm:prSet/>
      <dgm:spPr/>
      <dgm:t>
        <a:bodyPr/>
        <a:lstStyle/>
        <a:p>
          <a:endParaRPr lang="th-TH"/>
        </a:p>
      </dgm:t>
    </dgm:pt>
    <dgm:pt modelId="{5FD7D69C-C246-406F-B0E4-F46D6BFC102F}" type="sibTrans" cxnId="{4E73D15E-16F2-406F-A1AD-DC4119E1AC98}">
      <dgm:prSet/>
      <dgm:spPr/>
      <dgm:t>
        <a:bodyPr/>
        <a:lstStyle/>
        <a:p>
          <a:endParaRPr lang="th-TH"/>
        </a:p>
      </dgm:t>
    </dgm:pt>
    <dgm:pt modelId="{9DEB2878-0DA6-47F3-801A-244C1A7781AD}">
      <dgm:prSet phldrT="[Text]" custT="1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Teaching</a:t>
          </a:r>
        </a:p>
      </dgm:t>
    </dgm:pt>
    <dgm:pt modelId="{85D66235-4EDF-4A63-A592-6CA23E9EFAF3}" type="parTrans" cxnId="{3611A1A9-8D43-439B-B98D-25861F1DF981}">
      <dgm:prSet/>
      <dgm:spPr/>
      <dgm:t>
        <a:bodyPr/>
        <a:lstStyle/>
        <a:p>
          <a:endParaRPr lang="th-TH"/>
        </a:p>
      </dgm:t>
    </dgm:pt>
    <dgm:pt modelId="{81246E01-0288-457E-91AF-AB047605E1A1}" type="sibTrans" cxnId="{3611A1A9-8D43-439B-B98D-25861F1DF981}">
      <dgm:prSet/>
      <dgm:spPr/>
      <dgm:t>
        <a:bodyPr/>
        <a:lstStyle/>
        <a:p>
          <a:endParaRPr lang="th-TH"/>
        </a:p>
      </dgm:t>
    </dgm:pt>
    <dgm:pt modelId="{56EE2842-7744-4006-8E8F-256EB1FB60F3}">
      <dgm:prSet phldrT="[Text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Partnership</a:t>
          </a:r>
          <a:endParaRPr lang="th-TH" sz="2000" b="1" dirty="0">
            <a:solidFill>
              <a:schemeClr val="tx1"/>
            </a:solidFill>
          </a:endParaRPr>
        </a:p>
      </dgm:t>
    </dgm:pt>
    <dgm:pt modelId="{13612562-710C-4F78-B65F-0AEC0F949C6F}" type="parTrans" cxnId="{CE1B5190-6E48-4857-985F-FBE5425BB17C}">
      <dgm:prSet/>
      <dgm:spPr/>
      <dgm:t>
        <a:bodyPr/>
        <a:lstStyle/>
        <a:p>
          <a:endParaRPr lang="th-TH"/>
        </a:p>
      </dgm:t>
    </dgm:pt>
    <dgm:pt modelId="{31E73E97-4EA3-46B4-9A60-2DB854628F8C}" type="sibTrans" cxnId="{CE1B5190-6E48-4857-985F-FBE5425BB17C}">
      <dgm:prSet/>
      <dgm:spPr/>
      <dgm:t>
        <a:bodyPr/>
        <a:lstStyle/>
        <a:p>
          <a:endParaRPr lang="th-TH"/>
        </a:p>
      </dgm:t>
    </dgm:pt>
    <dgm:pt modelId="{B6D43D4A-2FCC-4A06-9BE8-35F131825B9E}">
      <dgm:prSet phldrT="[Text]"/>
      <dgm:spPr>
        <a:solidFill>
          <a:srgbClr val="660066">
            <a:alpha val="49804"/>
          </a:srgbClr>
        </a:solidFill>
      </dgm:spPr>
      <dgm:t>
        <a:bodyPr/>
        <a:lstStyle/>
        <a:p>
          <a:r>
            <a:rPr lang="en-US" b="1" dirty="0" smtClean="0"/>
            <a:t>USR</a:t>
          </a:r>
          <a:endParaRPr lang="th-TH" b="1" dirty="0"/>
        </a:p>
      </dgm:t>
    </dgm:pt>
    <dgm:pt modelId="{9F2C7967-8877-4BCC-9E19-E3B2240103DD}" type="parTrans" cxnId="{C449B5E4-40EF-4302-A056-7B2CFC52C2FF}">
      <dgm:prSet/>
      <dgm:spPr/>
      <dgm:t>
        <a:bodyPr/>
        <a:lstStyle/>
        <a:p>
          <a:endParaRPr lang="th-TH"/>
        </a:p>
      </dgm:t>
    </dgm:pt>
    <dgm:pt modelId="{8812EA3C-7580-479A-BE03-0068616A8157}" type="sibTrans" cxnId="{C449B5E4-40EF-4302-A056-7B2CFC52C2FF}">
      <dgm:prSet/>
      <dgm:spPr/>
      <dgm:t>
        <a:bodyPr/>
        <a:lstStyle/>
        <a:p>
          <a:endParaRPr lang="th-TH"/>
        </a:p>
      </dgm:t>
    </dgm:pt>
    <dgm:pt modelId="{9FAEE7A6-EB0C-47D8-AB0C-2751542CBB41}">
      <dgm:prSet phldrT="[Text]" custT="1"/>
      <dgm:spPr>
        <a:solidFill>
          <a:srgbClr val="006600">
            <a:alpha val="49804"/>
          </a:srgb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Research</a:t>
          </a:r>
        </a:p>
      </dgm:t>
    </dgm:pt>
    <dgm:pt modelId="{5877E353-4133-4A4C-BC7B-4E4AACC7F53E}" type="parTrans" cxnId="{76E79212-DCDE-4CF9-B8EF-45D44BEE8050}">
      <dgm:prSet/>
      <dgm:spPr/>
      <dgm:t>
        <a:bodyPr/>
        <a:lstStyle/>
        <a:p>
          <a:endParaRPr lang="th-TH"/>
        </a:p>
      </dgm:t>
    </dgm:pt>
    <dgm:pt modelId="{F32675A6-61AA-4F1D-A990-52D15883B18A}" type="sibTrans" cxnId="{76E79212-DCDE-4CF9-B8EF-45D44BEE8050}">
      <dgm:prSet/>
      <dgm:spPr/>
      <dgm:t>
        <a:bodyPr/>
        <a:lstStyle/>
        <a:p>
          <a:endParaRPr lang="th-TH"/>
        </a:p>
      </dgm:t>
    </dgm:pt>
    <dgm:pt modelId="{4417A993-40E0-4A25-9C54-A10958A1DE76}" type="pres">
      <dgm:prSet presAssocID="{95E35CCB-4CA2-4FE9-B45A-54CA104848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96111E8-2AB2-4F87-B6D2-1DEA28E4935A}" type="pres">
      <dgm:prSet presAssocID="{95E35CCB-4CA2-4FE9-B45A-54CA10484853}" presName="radial" presStyleCnt="0">
        <dgm:presLayoutVars>
          <dgm:animLvl val="ctr"/>
        </dgm:presLayoutVars>
      </dgm:prSet>
      <dgm:spPr/>
    </dgm:pt>
    <dgm:pt modelId="{44016760-A219-4EEE-A2B5-14DEA5F18889}" type="pres">
      <dgm:prSet presAssocID="{0393DFB6-8A85-4CBC-8949-328618A4D48A}" presName="centerShape" presStyleLbl="vennNode1" presStyleIdx="0" presStyleCnt="5"/>
      <dgm:spPr/>
      <dgm:t>
        <a:bodyPr/>
        <a:lstStyle/>
        <a:p>
          <a:endParaRPr lang="th-TH"/>
        </a:p>
      </dgm:t>
    </dgm:pt>
    <dgm:pt modelId="{07F3C983-3675-4E86-9B2B-31A47E78D374}" type="pres">
      <dgm:prSet presAssocID="{9DEB2878-0DA6-47F3-801A-244C1A7781AD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C51AF83-4E34-4763-A9B1-DDFFE27EED00}" type="pres">
      <dgm:prSet presAssocID="{56EE2842-7744-4006-8E8F-256EB1FB60F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B425F5-18B5-4592-97B5-172FBCA14C28}" type="pres">
      <dgm:prSet presAssocID="{B6D43D4A-2FCC-4A06-9BE8-35F131825B9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A4C93B-0FDA-4A4C-9F5C-B6B7E21E31DD}" type="pres">
      <dgm:prSet presAssocID="{9FAEE7A6-EB0C-47D8-AB0C-2751542CBB4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64140C3-5808-3B44-BE69-66732E13C5F3}" type="presOf" srcId="{95E35CCB-4CA2-4FE9-B45A-54CA10484853}" destId="{4417A993-40E0-4A25-9C54-A10958A1DE76}" srcOrd="0" destOrd="0" presId="urn:microsoft.com/office/officeart/2005/8/layout/radial3"/>
    <dgm:cxn modelId="{4E73D15E-16F2-406F-A1AD-DC4119E1AC98}" srcId="{95E35CCB-4CA2-4FE9-B45A-54CA10484853}" destId="{0393DFB6-8A85-4CBC-8949-328618A4D48A}" srcOrd="0" destOrd="0" parTransId="{D30E4494-9ED0-4AAC-98D6-A51C2CBACB0B}" sibTransId="{5FD7D69C-C246-406F-B0E4-F46D6BFC102F}"/>
    <dgm:cxn modelId="{CBDAD1F0-B1AD-B347-B6D0-291F36D51651}" type="presOf" srcId="{9DEB2878-0DA6-47F3-801A-244C1A7781AD}" destId="{07F3C983-3675-4E86-9B2B-31A47E78D374}" srcOrd="0" destOrd="0" presId="urn:microsoft.com/office/officeart/2005/8/layout/radial3"/>
    <dgm:cxn modelId="{CE1B5190-6E48-4857-985F-FBE5425BB17C}" srcId="{0393DFB6-8A85-4CBC-8949-328618A4D48A}" destId="{56EE2842-7744-4006-8E8F-256EB1FB60F3}" srcOrd="1" destOrd="0" parTransId="{13612562-710C-4F78-B65F-0AEC0F949C6F}" sibTransId="{31E73E97-4EA3-46B4-9A60-2DB854628F8C}"/>
    <dgm:cxn modelId="{ECDD79AC-30EC-5649-9A4E-1089C2A0703F}" type="presOf" srcId="{56EE2842-7744-4006-8E8F-256EB1FB60F3}" destId="{EC51AF83-4E34-4763-A9B1-DDFFE27EED00}" srcOrd="0" destOrd="0" presId="urn:microsoft.com/office/officeart/2005/8/layout/radial3"/>
    <dgm:cxn modelId="{C98F7468-2DD1-CB45-85F7-82720F826515}" type="presOf" srcId="{9FAEE7A6-EB0C-47D8-AB0C-2751542CBB41}" destId="{4CA4C93B-0FDA-4A4C-9F5C-B6B7E21E31DD}" srcOrd="0" destOrd="0" presId="urn:microsoft.com/office/officeart/2005/8/layout/radial3"/>
    <dgm:cxn modelId="{228F5117-AD52-2741-992B-1A6FA85C7982}" type="presOf" srcId="{B6D43D4A-2FCC-4A06-9BE8-35F131825B9E}" destId="{9DB425F5-18B5-4592-97B5-172FBCA14C28}" srcOrd="0" destOrd="0" presId="urn:microsoft.com/office/officeart/2005/8/layout/radial3"/>
    <dgm:cxn modelId="{C449B5E4-40EF-4302-A056-7B2CFC52C2FF}" srcId="{0393DFB6-8A85-4CBC-8949-328618A4D48A}" destId="{B6D43D4A-2FCC-4A06-9BE8-35F131825B9E}" srcOrd="2" destOrd="0" parTransId="{9F2C7967-8877-4BCC-9E19-E3B2240103DD}" sibTransId="{8812EA3C-7580-479A-BE03-0068616A8157}"/>
    <dgm:cxn modelId="{80473443-37A6-F243-BEFC-9FBA49AC894C}" type="presOf" srcId="{0393DFB6-8A85-4CBC-8949-328618A4D48A}" destId="{44016760-A219-4EEE-A2B5-14DEA5F18889}" srcOrd="0" destOrd="0" presId="urn:microsoft.com/office/officeart/2005/8/layout/radial3"/>
    <dgm:cxn modelId="{3611A1A9-8D43-439B-B98D-25861F1DF981}" srcId="{0393DFB6-8A85-4CBC-8949-328618A4D48A}" destId="{9DEB2878-0DA6-47F3-801A-244C1A7781AD}" srcOrd="0" destOrd="0" parTransId="{85D66235-4EDF-4A63-A592-6CA23E9EFAF3}" sibTransId="{81246E01-0288-457E-91AF-AB047605E1A1}"/>
    <dgm:cxn modelId="{76E79212-DCDE-4CF9-B8EF-45D44BEE8050}" srcId="{0393DFB6-8A85-4CBC-8949-328618A4D48A}" destId="{9FAEE7A6-EB0C-47D8-AB0C-2751542CBB41}" srcOrd="3" destOrd="0" parTransId="{5877E353-4133-4A4C-BC7B-4E4AACC7F53E}" sibTransId="{F32675A6-61AA-4F1D-A990-52D15883B18A}"/>
    <dgm:cxn modelId="{8F213761-D124-AF4A-A676-25DEBA526F54}" type="presParOf" srcId="{4417A993-40E0-4A25-9C54-A10958A1DE76}" destId="{B96111E8-2AB2-4F87-B6D2-1DEA28E4935A}" srcOrd="0" destOrd="0" presId="urn:microsoft.com/office/officeart/2005/8/layout/radial3"/>
    <dgm:cxn modelId="{5046378A-EDC8-5A43-84EA-03B2BEB41B44}" type="presParOf" srcId="{B96111E8-2AB2-4F87-B6D2-1DEA28E4935A}" destId="{44016760-A219-4EEE-A2B5-14DEA5F18889}" srcOrd="0" destOrd="0" presId="urn:microsoft.com/office/officeart/2005/8/layout/radial3"/>
    <dgm:cxn modelId="{B9175771-5170-7B4E-9BAF-2BD6BDF5B7B6}" type="presParOf" srcId="{B96111E8-2AB2-4F87-B6D2-1DEA28E4935A}" destId="{07F3C983-3675-4E86-9B2B-31A47E78D374}" srcOrd="1" destOrd="0" presId="urn:microsoft.com/office/officeart/2005/8/layout/radial3"/>
    <dgm:cxn modelId="{BADCD5F4-F1A2-E048-85EE-F50C430CBA4E}" type="presParOf" srcId="{B96111E8-2AB2-4F87-B6D2-1DEA28E4935A}" destId="{EC51AF83-4E34-4763-A9B1-DDFFE27EED00}" srcOrd="2" destOrd="0" presId="urn:microsoft.com/office/officeart/2005/8/layout/radial3"/>
    <dgm:cxn modelId="{BC59773D-6DCC-994E-B914-84BCFDF085AC}" type="presParOf" srcId="{B96111E8-2AB2-4F87-B6D2-1DEA28E4935A}" destId="{9DB425F5-18B5-4592-97B5-172FBCA14C28}" srcOrd="3" destOrd="0" presId="urn:microsoft.com/office/officeart/2005/8/layout/radial3"/>
    <dgm:cxn modelId="{BE962B0A-9FA1-E649-8692-63527480AF34}" type="presParOf" srcId="{B96111E8-2AB2-4F87-B6D2-1DEA28E4935A}" destId="{4CA4C93B-0FDA-4A4C-9F5C-B6B7E21E31D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68545-CEB6-43F0-8761-D6F052F1DB1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BE40BDD-0855-47A6-8D7A-6C224A079876}">
      <dgm:prSet phldrT="[Text]" custT="1"/>
      <dgm:spPr>
        <a:solidFill>
          <a:srgbClr val="3333FF"/>
        </a:solidFill>
      </dgm:spPr>
      <dgm:t>
        <a:bodyPr/>
        <a:lstStyle/>
        <a:p>
          <a:r>
            <a:rPr lang="th-TH" sz="4400" b="1" dirty="0" smtClean="0">
              <a:solidFill>
                <a:schemeClr val="bg1"/>
              </a:solidFill>
            </a:rPr>
            <a:t>อาจารย์</a:t>
          </a:r>
          <a:endParaRPr lang="th-TH" sz="4400" b="1" dirty="0">
            <a:solidFill>
              <a:schemeClr val="bg1"/>
            </a:solidFill>
          </a:endParaRPr>
        </a:p>
      </dgm:t>
    </dgm:pt>
    <dgm:pt modelId="{CB272FBF-8B2F-458F-975A-CEC082915D11}" type="parTrans" cxnId="{EFF0D711-F36C-4C52-8826-0E1776F6C24A}">
      <dgm:prSet/>
      <dgm:spPr/>
      <dgm:t>
        <a:bodyPr/>
        <a:lstStyle/>
        <a:p>
          <a:endParaRPr lang="th-TH"/>
        </a:p>
      </dgm:t>
    </dgm:pt>
    <dgm:pt modelId="{1FE99F41-B642-450B-85B5-F424F373DB4A}" type="sibTrans" cxnId="{EFF0D711-F36C-4C52-8826-0E1776F6C24A}">
      <dgm:prSet/>
      <dgm:spPr/>
      <dgm:t>
        <a:bodyPr/>
        <a:lstStyle/>
        <a:p>
          <a:endParaRPr lang="th-TH"/>
        </a:p>
      </dgm:t>
    </dgm:pt>
    <dgm:pt modelId="{55528866-CCF9-482A-BBFB-AC5B87826F9E}">
      <dgm:prSet phldrT="[Text]" custT="1"/>
      <dgm:spPr>
        <a:solidFill>
          <a:srgbClr val="FF0000"/>
        </a:solidFill>
      </dgm:spPr>
      <dgm:t>
        <a:bodyPr/>
        <a:lstStyle/>
        <a:p>
          <a:r>
            <a:rPr lang="th-TH" sz="3600" b="1" dirty="0" smtClean="0">
              <a:solidFill>
                <a:schemeClr val="bg1"/>
              </a:solidFill>
            </a:rPr>
            <a:t>ผู้ปฏิบัติ</a:t>
          </a:r>
          <a:endParaRPr lang="th-TH" sz="3600" b="1" dirty="0">
            <a:solidFill>
              <a:schemeClr val="bg1"/>
            </a:solidFill>
          </a:endParaRPr>
        </a:p>
      </dgm:t>
    </dgm:pt>
    <dgm:pt modelId="{F694C7DF-3A4A-4ECA-91EC-1BB5A74AD129}" type="parTrans" cxnId="{02EA8AD1-67EA-4310-B03E-F107D840876B}">
      <dgm:prSet/>
      <dgm:spPr/>
      <dgm:t>
        <a:bodyPr/>
        <a:lstStyle/>
        <a:p>
          <a:endParaRPr lang="th-TH"/>
        </a:p>
      </dgm:t>
    </dgm:pt>
    <dgm:pt modelId="{E7E7C52C-EE52-424F-8EBA-CEDECADB0FF8}" type="sibTrans" cxnId="{02EA8AD1-67EA-4310-B03E-F107D840876B}">
      <dgm:prSet/>
      <dgm:spPr/>
      <dgm:t>
        <a:bodyPr/>
        <a:lstStyle/>
        <a:p>
          <a:endParaRPr lang="th-TH"/>
        </a:p>
      </dgm:t>
    </dgm:pt>
    <dgm:pt modelId="{A7C92A17-9FD3-4270-B557-134BA7FFD3B4}">
      <dgm:prSet phldrT="[Text]" custT="1"/>
      <dgm:spPr>
        <a:solidFill>
          <a:srgbClr val="008000"/>
        </a:solidFill>
      </dgm:spPr>
      <dgm:t>
        <a:bodyPr/>
        <a:lstStyle/>
        <a:p>
          <a:r>
            <a:rPr lang="th-TH" sz="4800" b="1" dirty="0" err="1" smtClean="0">
              <a:solidFill>
                <a:schemeClr val="bg1"/>
              </a:solidFill>
            </a:rPr>
            <a:t>นศ.</a:t>
          </a:r>
          <a:endParaRPr lang="th-TH" sz="4800" b="1" dirty="0">
            <a:solidFill>
              <a:schemeClr val="bg1"/>
            </a:solidFill>
          </a:endParaRPr>
        </a:p>
      </dgm:t>
    </dgm:pt>
    <dgm:pt modelId="{46DB4ADF-86FE-43D5-9478-9A7412E970D1}" type="parTrans" cxnId="{386661B1-5592-4730-99D2-08B4E07BAC52}">
      <dgm:prSet/>
      <dgm:spPr/>
      <dgm:t>
        <a:bodyPr/>
        <a:lstStyle/>
        <a:p>
          <a:endParaRPr lang="th-TH"/>
        </a:p>
      </dgm:t>
    </dgm:pt>
    <dgm:pt modelId="{A6A42034-6D16-4EC5-96C5-07AABA1FE5A1}" type="sibTrans" cxnId="{386661B1-5592-4730-99D2-08B4E07BAC52}">
      <dgm:prSet/>
      <dgm:spPr/>
      <dgm:t>
        <a:bodyPr/>
        <a:lstStyle/>
        <a:p>
          <a:endParaRPr lang="th-TH"/>
        </a:p>
      </dgm:t>
    </dgm:pt>
    <dgm:pt modelId="{8930EB81-DDE9-4705-8F01-FEF90072A2B7}" type="pres">
      <dgm:prSet presAssocID="{9F568545-CEB6-43F0-8761-D6F052F1DB1C}" presName="compositeShape" presStyleCnt="0">
        <dgm:presLayoutVars>
          <dgm:chMax val="7"/>
          <dgm:dir/>
          <dgm:resizeHandles val="exact"/>
        </dgm:presLayoutVars>
      </dgm:prSet>
      <dgm:spPr/>
    </dgm:pt>
    <dgm:pt modelId="{A2F5A63D-2DB8-4634-AB79-D031DEA3ACE2}" type="pres">
      <dgm:prSet presAssocID="{FBE40BDD-0855-47A6-8D7A-6C224A079876}" presName="circ1" presStyleLbl="vennNode1" presStyleIdx="0" presStyleCnt="3"/>
      <dgm:spPr/>
      <dgm:t>
        <a:bodyPr/>
        <a:lstStyle/>
        <a:p>
          <a:endParaRPr lang="th-TH"/>
        </a:p>
      </dgm:t>
    </dgm:pt>
    <dgm:pt modelId="{98BACF2C-FE6A-4544-8FBE-E8B90BADB985}" type="pres">
      <dgm:prSet presAssocID="{FBE40BDD-0855-47A6-8D7A-6C224A0798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1D16E5-4BCD-4479-9AEE-DA4BB22A968E}" type="pres">
      <dgm:prSet presAssocID="{55528866-CCF9-482A-BBFB-AC5B87826F9E}" presName="circ2" presStyleLbl="vennNode1" presStyleIdx="1" presStyleCnt="3"/>
      <dgm:spPr/>
      <dgm:t>
        <a:bodyPr/>
        <a:lstStyle/>
        <a:p>
          <a:endParaRPr lang="th-TH"/>
        </a:p>
      </dgm:t>
    </dgm:pt>
    <dgm:pt modelId="{BD6E9005-0908-485E-85B6-DB9D33CE43AA}" type="pres">
      <dgm:prSet presAssocID="{55528866-CCF9-482A-BBFB-AC5B87826F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DD6F43A-4ADB-40BA-8F56-8CDCF2325747}" type="pres">
      <dgm:prSet presAssocID="{A7C92A17-9FD3-4270-B557-134BA7FFD3B4}" presName="circ3" presStyleLbl="vennNode1" presStyleIdx="2" presStyleCnt="3"/>
      <dgm:spPr/>
      <dgm:t>
        <a:bodyPr/>
        <a:lstStyle/>
        <a:p>
          <a:endParaRPr lang="th-TH"/>
        </a:p>
      </dgm:t>
    </dgm:pt>
    <dgm:pt modelId="{1E171E0A-9C68-4066-AAC9-7F66DB15A265}" type="pres">
      <dgm:prSet presAssocID="{A7C92A17-9FD3-4270-B557-134BA7FFD3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FDF5C09-DF99-6547-9CA0-612F68747416}" type="presOf" srcId="{55528866-CCF9-482A-BBFB-AC5B87826F9E}" destId="{271D16E5-4BCD-4479-9AEE-DA4BB22A968E}" srcOrd="0" destOrd="0" presId="urn:microsoft.com/office/officeart/2005/8/layout/venn1"/>
    <dgm:cxn modelId="{C87B77FA-3EA4-5849-A816-F84B87742408}" type="presOf" srcId="{A7C92A17-9FD3-4270-B557-134BA7FFD3B4}" destId="{3DD6F43A-4ADB-40BA-8F56-8CDCF2325747}" srcOrd="0" destOrd="0" presId="urn:microsoft.com/office/officeart/2005/8/layout/venn1"/>
    <dgm:cxn modelId="{4EE94390-B332-A244-9297-1F497F501615}" type="presOf" srcId="{FBE40BDD-0855-47A6-8D7A-6C224A079876}" destId="{98BACF2C-FE6A-4544-8FBE-E8B90BADB985}" srcOrd="1" destOrd="0" presId="urn:microsoft.com/office/officeart/2005/8/layout/venn1"/>
    <dgm:cxn modelId="{EFF0D711-F36C-4C52-8826-0E1776F6C24A}" srcId="{9F568545-CEB6-43F0-8761-D6F052F1DB1C}" destId="{FBE40BDD-0855-47A6-8D7A-6C224A079876}" srcOrd="0" destOrd="0" parTransId="{CB272FBF-8B2F-458F-975A-CEC082915D11}" sibTransId="{1FE99F41-B642-450B-85B5-F424F373DB4A}"/>
    <dgm:cxn modelId="{7405865A-77EF-CB4E-B892-D5A3DB13E05B}" type="presOf" srcId="{FBE40BDD-0855-47A6-8D7A-6C224A079876}" destId="{A2F5A63D-2DB8-4634-AB79-D031DEA3ACE2}" srcOrd="0" destOrd="0" presId="urn:microsoft.com/office/officeart/2005/8/layout/venn1"/>
    <dgm:cxn modelId="{02EA8AD1-67EA-4310-B03E-F107D840876B}" srcId="{9F568545-CEB6-43F0-8761-D6F052F1DB1C}" destId="{55528866-CCF9-482A-BBFB-AC5B87826F9E}" srcOrd="1" destOrd="0" parTransId="{F694C7DF-3A4A-4ECA-91EC-1BB5A74AD129}" sibTransId="{E7E7C52C-EE52-424F-8EBA-CEDECADB0FF8}"/>
    <dgm:cxn modelId="{35054E98-C2AE-1945-8BCD-09D31850F81E}" type="presOf" srcId="{55528866-CCF9-482A-BBFB-AC5B87826F9E}" destId="{BD6E9005-0908-485E-85B6-DB9D33CE43AA}" srcOrd="1" destOrd="0" presId="urn:microsoft.com/office/officeart/2005/8/layout/venn1"/>
    <dgm:cxn modelId="{1B39C51A-D74C-CB4D-9E7F-A051326A182F}" type="presOf" srcId="{A7C92A17-9FD3-4270-B557-134BA7FFD3B4}" destId="{1E171E0A-9C68-4066-AAC9-7F66DB15A265}" srcOrd="1" destOrd="0" presId="urn:microsoft.com/office/officeart/2005/8/layout/venn1"/>
    <dgm:cxn modelId="{C7272494-629D-014B-B99A-99296C4D071C}" type="presOf" srcId="{9F568545-CEB6-43F0-8761-D6F052F1DB1C}" destId="{8930EB81-DDE9-4705-8F01-FEF90072A2B7}" srcOrd="0" destOrd="0" presId="urn:microsoft.com/office/officeart/2005/8/layout/venn1"/>
    <dgm:cxn modelId="{386661B1-5592-4730-99D2-08B4E07BAC52}" srcId="{9F568545-CEB6-43F0-8761-D6F052F1DB1C}" destId="{A7C92A17-9FD3-4270-B557-134BA7FFD3B4}" srcOrd="2" destOrd="0" parTransId="{46DB4ADF-86FE-43D5-9478-9A7412E970D1}" sibTransId="{A6A42034-6D16-4EC5-96C5-07AABA1FE5A1}"/>
    <dgm:cxn modelId="{7922EA7A-7086-0742-9A07-00A0CD0B5A73}" type="presParOf" srcId="{8930EB81-DDE9-4705-8F01-FEF90072A2B7}" destId="{A2F5A63D-2DB8-4634-AB79-D031DEA3ACE2}" srcOrd="0" destOrd="0" presId="urn:microsoft.com/office/officeart/2005/8/layout/venn1"/>
    <dgm:cxn modelId="{D12C6996-0B9C-BA43-ABE8-ED33C87971D4}" type="presParOf" srcId="{8930EB81-DDE9-4705-8F01-FEF90072A2B7}" destId="{98BACF2C-FE6A-4544-8FBE-E8B90BADB985}" srcOrd="1" destOrd="0" presId="urn:microsoft.com/office/officeart/2005/8/layout/venn1"/>
    <dgm:cxn modelId="{7876E378-FDE5-C24B-9DD1-F32B69B6EA71}" type="presParOf" srcId="{8930EB81-DDE9-4705-8F01-FEF90072A2B7}" destId="{271D16E5-4BCD-4479-9AEE-DA4BB22A968E}" srcOrd="2" destOrd="0" presId="urn:microsoft.com/office/officeart/2005/8/layout/venn1"/>
    <dgm:cxn modelId="{F30A015D-1671-CB4D-973A-F9A227E89619}" type="presParOf" srcId="{8930EB81-DDE9-4705-8F01-FEF90072A2B7}" destId="{BD6E9005-0908-485E-85B6-DB9D33CE43AA}" srcOrd="3" destOrd="0" presId="urn:microsoft.com/office/officeart/2005/8/layout/venn1"/>
    <dgm:cxn modelId="{FCEA8610-49C3-F149-AD91-F0EA7F949647}" type="presParOf" srcId="{8930EB81-DDE9-4705-8F01-FEF90072A2B7}" destId="{3DD6F43A-4ADB-40BA-8F56-8CDCF2325747}" srcOrd="4" destOrd="0" presId="urn:microsoft.com/office/officeart/2005/8/layout/venn1"/>
    <dgm:cxn modelId="{409D24BB-ACF2-FB41-B1ED-4BFECDA83428}" type="presParOf" srcId="{8930EB81-DDE9-4705-8F01-FEF90072A2B7}" destId="{1E171E0A-9C68-4066-AAC9-7F66DB15A26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568545-CEB6-43F0-8761-D6F052F1DB1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BE40BDD-0855-47A6-8D7A-6C224A079876}">
      <dgm:prSet phldrT="[Text]" custT="1"/>
      <dgm:spPr>
        <a:solidFill>
          <a:srgbClr val="3333FF"/>
        </a:solidFill>
      </dgm:spPr>
      <dgm:t>
        <a:bodyPr/>
        <a:lstStyle/>
        <a:p>
          <a:r>
            <a:rPr lang="th-TH" sz="4400" b="1" dirty="0" smtClean="0">
              <a:solidFill>
                <a:schemeClr val="bg1"/>
              </a:solidFill>
            </a:rPr>
            <a:t>เรียนรู้</a:t>
          </a:r>
          <a:endParaRPr lang="th-TH" sz="4400" b="1" dirty="0">
            <a:solidFill>
              <a:schemeClr val="bg1"/>
            </a:solidFill>
          </a:endParaRPr>
        </a:p>
      </dgm:t>
    </dgm:pt>
    <dgm:pt modelId="{CB272FBF-8B2F-458F-975A-CEC082915D11}" type="parTrans" cxnId="{EFF0D711-F36C-4C52-8826-0E1776F6C24A}">
      <dgm:prSet/>
      <dgm:spPr/>
      <dgm:t>
        <a:bodyPr/>
        <a:lstStyle/>
        <a:p>
          <a:endParaRPr lang="th-TH"/>
        </a:p>
      </dgm:t>
    </dgm:pt>
    <dgm:pt modelId="{1FE99F41-B642-450B-85B5-F424F373DB4A}" type="sibTrans" cxnId="{EFF0D711-F36C-4C52-8826-0E1776F6C24A}">
      <dgm:prSet/>
      <dgm:spPr/>
      <dgm:t>
        <a:bodyPr/>
        <a:lstStyle/>
        <a:p>
          <a:endParaRPr lang="th-TH"/>
        </a:p>
      </dgm:t>
    </dgm:pt>
    <dgm:pt modelId="{A7C92A17-9FD3-4270-B557-134BA7FFD3B4}">
      <dgm:prSet phldrT="[Text]" custT="1"/>
      <dgm:spPr>
        <a:solidFill>
          <a:srgbClr val="008000"/>
        </a:solidFill>
      </dgm:spPr>
      <dgm:t>
        <a:bodyPr/>
        <a:lstStyle/>
        <a:p>
          <a:r>
            <a:rPr lang="th-TH" sz="4800" b="1" dirty="0" smtClean="0">
              <a:solidFill>
                <a:schemeClr val="bg1"/>
              </a:solidFill>
            </a:rPr>
            <a:t>วิจัย</a:t>
          </a:r>
          <a:endParaRPr lang="th-TH" sz="4800" b="1" dirty="0">
            <a:solidFill>
              <a:schemeClr val="bg1"/>
            </a:solidFill>
          </a:endParaRPr>
        </a:p>
      </dgm:t>
    </dgm:pt>
    <dgm:pt modelId="{46DB4ADF-86FE-43D5-9478-9A7412E970D1}" type="parTrans" cxnId="{386661B1-5592-4730-99D2-08B4E07BAC52}">
      <dgm:prSet/>
      <dgm:spPr/>
      <dgm:t>
        <a:bodyPr/>
        <a:lstStyle/>
        <a:p>
          <a:endParaRPr lang="th-TH"/>
        </a:p>
      </dgm:t>
    </dgm:pt>
    <dgm:pt modelId="{A6A42034-6D16-4EC5-96C5-07AABA1FE5A1}" type="sibTrans" cxnId="{386661B1-5592-4730-99D2-08B4E07BAC52}">
      <dgm:prSet/>
      <dgm:spPr/>
      <dgm:t>
        <a:bodyPr/>
        <a:lstStyle/>
        <a:p>
          <a:endParaRPr lang="th-TH"/>
        </a:p>
      </dgm:t>
    </dgm:pt>
    <dgm:pt modelId="{55528866-CCF9-482A-BBFB-AC5B87826F9E}">
      <dgm:prSet phldrT="[Text]" custT="1"/>
      <dgm:spPr>
        <a:solidFill>
          <a:srgbClr val="FF0000"/>
        </a:solidFill>
      </dgm:spPr>
      <dgm:t>
        <a:bodyPr/>
        <a:lstStyle/>
        <a:p>
          <a:r>
            <a:rPr lang="th-TH" sz="3600" b="1" dirty="0" smtClean="0">
              <a:solidFill>
                <a:schemeClr val="bg1"/>
              </a:solidFill>
            </a:rPr>
            <a:t>บริการ</a:t>
          </a:r>
          <a:endParaRPr lang="th-TH" sz="3600" b="1" dirty="0">
            <a:solidFill>
              <a:schemeClr val="bg1"/>
            </a:solidFill>
          </a:endParaRPr>
        </a:p>
      </dgm:t>
    </dgm:pt>
    <dgm:pt modelId="{E7E7C52C-EE52-424F-8EBA-CEDECADB0FF8}" type="sibTrans" cxnId="{02EA8AD1-67EA-4310-B03E-F107D840876B}">
      <dgm:prSet/>
      <dgm:spPr/>
      <dgm:t>
        <a:bodyPr/>
        <a:lstStyle/>
        <a:p>
          <a:endParaRPr lang="th-TH"/>
        </a:p>
      </dgm:t>
    </dgm:pt>
    <dgm:pt modelId="{F694C7DF-3A4A-4ECA-91EC-1BB5A74AD129}" type="parTrans" cxnId="{02EA8AD1-67EA-4310-B03E-F107D840876B}">
      <dgm:prSet/>
      <dgm:spPr/>
      <dgm:t>
        <a:bodyPr/>
        <a:lstStyle/>
        <a:p>
          <a:endParaRPr lang="th-TH"/>
        </a:p>
      </dgm:t>
    </dgm:pt>
    <dgm:pt modelId="{8930EB81-DDE9-4705-8F01-FEF90072A2B7}" type="pres">
      <dgm:prSet presAssocID="{9F568545-CEB6-43F0-8761-D6F052F1DB1C}" presName="compositeShape" presStyleCnt="0">
        <dgm:presLayoutVars>
          <dgm:chMax val="7"/>
          <dgm:dir/>
          <dgm:resizeHandles val="exact"/>
        </dgm:presLayoutVars>
      </dgm:prSet>
      <dgm:spPr/>
    </dgm:pt>
    <dgm:pt modelId="{A2F5A63D-2DB8-4634-AB79-D031DEA3ACE2}" type="pres">
      <dgm:prSet presAssocID="{FBE40BDD-0855-47A6-8D7A-6C224A079876}" presName="circ1" presStyleLbl="vennNode1" presStyleIdx="0" presStyleCnt="3"/>
      <dgm:spPr/>
      <dgm:t>
        <a:bodyPr/>
        <a:lstStyle/>
        <a:p>
          <a:endParaRPr lang="th-TH"/>
        </a:p>
      </dgm:t>
    </dgm:pt>
    <dgm:pt modelId="{98BACF2C-FE6A-4544-8FBE-E8B90BADB985}" type="pres">
      <dgm:prSet presAssocID="{FBE40BDD-0855-47A6-8D7A-6C224A0798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1D16E5-4BCD-4479-9AEE-DA4BB22A968E}" type="pres">
      <dgm:prSet presAssocID="{55528866-CCF9-482A-BBFB-AC5B87826F9E}" presName="circ2" presStyleLbl="vennNode1" presStyleIdx="1" presStyleCnt="3"/>
      <dgm:spPr/>
      <dgm:t>
        <a:bodyPr/>
        <a:lstStyle/>
        <a:p>
          <a:endParaRPr lang="th-TH"/>
        </a:p>
      </dgm:t>
    </dgm:pt>
    <dgm:pt modelId="{BD6E9005-0908-485E-85B6-DB9D33CE43AA}" type="pres">
      <dgm:prSet presAssocID="{55528866-CCF9-482A-BBFB-AC5B87826F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DD6F43A-4ADB-40BA-8F56-8CDCF2325747}" type="pres">
      <dgm:prSet presAssocID="{A7C92A17-9FD3-4270-B557-134BA7FFD3B4}" presName="circ3" presStyleLbl="vennNode1" presStyleIdx="2" presStyleCnt="3"/>
      <dgm:spPr/>
      <dgm:t>
        <a:bodyPr/>
        <a:lstStyle/>
        <a:p>
          <a:endParaRPr lang="th-TH"/>
        </a:p>
      </dgm:t>
    </dgm:pt>
    <dgm:pt modelId="{1E171E0A-9C68-4066-AAC9-7F66DB15A265}" type="pres">
      <dgm:prSet presAssocID="{A7C92A17-9FD3-4270-B557-134BA7FFD3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0613995-7F01-1A47-A610-D5C6F7B1EB0E}" type="presOf" srcId="{FBE40BDD-0855-47A6-8D7A-6C224A079876}" destId="{A2F5A63D-2DB8-4634-AB79-D031DEA3ACE2}" srcOrd="0" destOrd="0" presId="urn:microsoft.com/office/officeart/2005/8/layout/venn1"/>
    <dgm:cxn modelId="{FF4CD890-5A31-2747-AA40-14B0DC9D59FB}" type="presOf" srcId="{55528866-CCF9-482A-BBFB-AC5B87826F9E}" destId="{271D16E5-4BCD-4479-9AEE-DA4BB22A968E}" srcOrd="0" destOrd="0" presId="urn:microsoft.com/office/officeart/2005/8/layout/venn1"/>
    <dgm:cxn modelId="{E020650E-EB6C-7C40-A147-A394AECA119C}" type="presOf" srcId="{A7C92A17-9FD3-4270-B557-134BA7FFD3B4}" destId="{1E171E0A-9C68-4066-AAC9-7F66DB15A265}" srcOrd="1" destOrd="0" presId="urn:microsoft.com/office/officeart/2005/8/layout/venn1"/>
    <dgm:cxn modelId="{EFF0D711-F36C-4C52-8826-0E1776F6C24A}" srcId="{9F568545-CEB6-43F0-8761-D6F052F1DB1C}" destId="{FBE40BDD-0855-47A6-8D7A-6C224A079876}" srcOrd="0" destOrd="0" parTransId="{CB272FBF-8B2F-458F-975A-CEC082915D11}" sibTransId="{1FE99F41-B642-450B-85B5-F424F373DB4A}"/>
    <dgm:cxn modelId="{0FF527F4-9411-2045-A9A3-29208195F41E}" type="presOf" srcId="{FBE40BDD-0855-47A6-8D7A-6C224A079876}" destId="{98BACF2C-FE6A-4544-8FBE-E8B90BADB985}" srcOrd="1" destOrd="0" presId="urn:microsoft.com/office/officeart/2005/8/layout/venn1"/>
    <dgm:cxn modelId="{4758BAF9-396C-DA45-ABFE-D943A7B471A3}" type="presOf" srcId="{55528866-CCF9-482A-BBFB-AC5B87826F9E}" destId="{BD6E9005-0908-485E-85B6-DB9D33CE43AA}" srcOrd="1" destOrd="0" presId="urn:microsoft.com/office/officeart/2005/8/layout/venn1"/>
    <dgm:cxn modelId="{02EA8AD1-67EA-4310-B03E-F107D840876B}" srcId="{9F568545-CEB6-43F0-8761-D6F052F1DB1C}" destId="{55528866-CCF9-482A-BBFB-AC5B87826F9E}" srcOrd="1" destOrd="0" parTransId="{F694C7DF-3A4A-4ECA-91EC-1BB5A74AD129}" sibTransId="{E7E7C52C-EE52-424F-8EBA-CEDECADB0FF8}"/>
    <dgm:cxn modelId="{977D86E6-1542-064C-802E-24642AF7463E}" type="presOf" srcId="{9F568545-CEB6-43F0-8761-D6F052F1DB1C}" destId="{8930EB81-DDE9-4705-8F01-FEF90072A2B7}" srcOrd="0" destOrd="0" presId="urn:microsoft.com/office/officeart/2005/8/layout/venn1"/>
    <dgm:cxn modelId="{26B67E48-3105-6149-AFAD-32F36033EB8F}" type="presOf" srcId="{A7C92A17-9FD3-4270-B557-134BA7FFD3B4}" destId="{3DD6F43A-4ADB-40BA-8F56-8CDCF2325747}" srcOrd="0" destOrd="0" presId="urn:microsoft.com/office/officeart/2005/8/layout/venn1"/>
    <dgm:cxn modelId="{386661B1-5592-4730-99D2-08B4E07BAC52}" srcId="{9F568545-CEB6-43F0-8761-D6F052F1DB1C}" destId="{A7C92A17-9FD3-4270-B557-134BA7FFD3B4}" srcOrd="2" destOrd="0" parTransId="{46DB4ADF-86FE-43D5-9478-9A7412E970D1}" sibTransId="{A6A42034-6D16-4EC5-96C5-07AABA1FE5A1}"/>
    <dgm:cxn modelId="{704D8793-597F-AF4E-BE74-EE08BE6611D9}" type="presParOf" srcId="{8930EB81-DDE9-4705-8F01-FEF90072A2B7}" destId="{A2F5A63D-2DB8-4634-AB79-D031DEA3ACE2}" srcOrd="0" destOrd="0" presId="urn:microsoft.com/office/officeart/2005/8/layout/venn1"/>
    <dgm:cxn modelId="{2DDB67BA-6D52-5840-82C7-F4D67C884F3F}" type="presParOf" srcId="{8930EB81-DDE9-4705-8F01-FEF90072A2B7}" destId="{98BACF2C-FE6A-4544-8FBE-E8B90BADB985}" srcOrd="1" destOrd="0" presId="urn:microsoft.com/office/officeart/2005/8/layout/venn1"/>
    <dgm:cxn modelId="{71D3E3D4-BDFE-3C4A-890C-5F4A00CEF624}" type="presParOf" srcId="{8930EB81-DDE9-4705-8F01-FEF90072A2B7}" destId="{271D16E5-4BCD-4479-9AEE-DA4BB22A968E}" srcOrd="2" destOrd="0" presId="urn:microsoft.com/office/officeart/2005/8/layout/venn1"/>
    <dgm:cxn modelId="{EEFB847F-5534-334A-BD5F-45784B21EB5E}" type="presParOf" srcId="{8930EB81-DDE9-4705-8F01-FEF90072A2B7}" destId="{BD6E9005-0908-485E-85B6-DB9D33CE43AA}" srcOrd="3" destOrd="0" presId="urn:microsoft.com/office/officeart/2005/8/layout/venn1"/>
    <dgm:cxn modelId="{622A5786-8CD3-2241-A543-CDF28C3CA8A1}" type="presParOf" srcId="{8930EB81-DDE9-4705-8F01-FEF90072A2B7}" destId="{3DD6F43A-4ADB-40BA-8F56-8CDCF2325747}" srcOrd="4" destOrd="0" presId="urn:microsoft.com/office/officeart/2005/8/layout/venn1"/>
    <dgm:cxn modelId="{1804D46D-DD98-5545-97A6-FDBF85043599}" type="presParOf" srcId="{8930EB81-DDE9-4705-8F01-FEF90072A2B7}" destId="{1E171E0A-9C68-4066-AAC9-7F66DB15A26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F9B06-A579-4840-A295-6408B0A90F0B}">
      <dsp:nvSpPr>
        <dsp:cNvPr id="0" name=""/>
        <dsp:cNvSpPr/>
      </dsp:nvSpPr>
      <dsp:spPr>
        <a:xfrm>
          <a:off x="0" y="0"/>
          <a:ext cx="7147233" cy="1151796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Science-based          Problem-based           Systems based </a:t>
          </a:r>
          <a:endParaRPr lang="en-US" sz="2000" b="1" kern="1200" dirty="0"/>
        </a:p>
      </dsp:txBody>
      <dsp:txXfrm>
        <a:off x="575898" y="0"/>
        <a:ext cx="5995437" cy="1151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16760-A219-4EEE-A2B5-14DEA5F18889}">
      <dsp:nvSpPr>
        <dsp:cNvPr id="0" name=""/>
        <dsp:cNvSpPr/>
      </dsp:nvSpPr>
      <dsp:spPr>
        <a:xfrm>
          <a:off x="2859552" y="1007733"/>
          <a:ext cx="2510495" cy="2510495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</a:rPr>
            <a:t>ComMed</a:t>
          </a:r>
          <a:endParaRPr lang="en-US" sz="2800" b="1" kern="1200" dirty="0" smtClean="0">
            <a:solidFill>
              <a:schemeClr val="bg1"/>
            </a:solidFill>
          </a:endParaRPr>
        </a:p>
      </dsp:txBody>
      <dsp:txXfrm>
        <a:off x="3227205" y="1375386"/>
        <a:ext cx="1775189" cy="1775189"/>
      </dsp:txXfrm>
    </dsp:sp>
    <dsp:sp modelId="{07F3C983-3675-4E86-9B2B-31A47E78D374}">
      <dsp:nvSpPr>
        <dsp:cNvPr id="0" name=""/>
        <dsp:cNvSpPr/>
      </dsp:nvSpPr>
      <dsp:spPr>
        <a:xfrm>
          <a:off x="3487176" y="448"/>
          <a:ext cx="1255247" cy="1255247"/>
        </a:xfrm>
        <a:prstGeom prst="ellipse">
          <a:avLst/>
        </a:prstGeom>
        <a:solidFill>
          <a:srgbClr val="00206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Teaching</a:t>
          </a:r>
        </a:p>
      </dsp:txBody>
      <dsp:txXfrm>
        <a:off x="3671003" y="184275"/>
        <a:ext cx="887593" cy="887593"/>
      </dsp:txXfrm>
    </dsp:sp>
    <dsp:sp modelId="{EC51AF83-4E34-4763-A9B1-DDFFE27EED00}">
      <dsp:nvSpPr>
        <dsp:cNvPr id="0" name=""/>
        <dsp:cNvSpPr/>
      </dsp:nvSpPr>
      <dsp:spPr>
        <a:xfrm>
          <a:off x="5122085" y="1635357"/>
          <a:ext cx="1255247" cy="1255247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Partnership</a:t>
          </a:r>
          <a:endParaRPr lang="th-TH" sz="2000" b="1" kern="1200" dirty="0">
            <a:solidFill>
              <a:schemeClr val="tx1"/>
            </a:solidFill>
          </a:endParaRPr>
        </a:p>
      </dsp:txBody>
      <dsp:txXfrm>
        <a:off x="5305912" y="1819184"/>
        <a:ext cx="887593" cy="887593"/>
      </dsp:txXfrm>
    </dsp:sp>
    <dsp:sp modelId="{9DB425F5-18B5-4592-97B5-172FBCA14C28}">
      <dsp:nvSpPr>
        <dsp:cNvPr id="0" name=""/>
        <dsp:cNvSpPr/>
      </dsp:nvSpPr>
      <dsp:spPr>
        <a:xfrm>
          <a:off x="3487176" y="3270267"/>
          <a:ext cx="1255247" cy="1255247"/>
        </a:xfrm>
        <a:prstGeom prst="ellipse">
          <a:avLst/>
        </a:prstGeom>
        <a:solidFill>
          <a:srgbClr val="660066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USR</a:t>
          </a:r>
          <a:endParaRPr lang="th-TH" sz="3700" b="1" kern="1200" dirty="0"/>
        </a:p>
      </dsp:txBody>
      <dsp:txXfrm>
        <a:off x="3671003" y="3454094"/>
        <a:ext cx="887593" cy="887593"/>
      </dsp:txXfrm>
    </dsp:sp>
    <dsp:sp modelId="{4CA4C93B-0FDA-4A4C-9F5C-B6B7E21E31DD}">
      <dsp:nvSpPr>
        <dsp:cNvPr id="0" name=""/>
        <dsp:cNvSpPr/>
      </dsp:nvSpPr>
      <dsp:spPr>
        <a:xfrm>
          <a:off x="1852266" y="1635357"/>
          <a:ext cx="1255247" cy="1255247"/>
        </a:xfrm>
        <a:prstGeom prst="ellipse">
          <a:avLst/>
        </a:prstGeom>
        <a:solidFill>
          <a:srgbClr val="00660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Research</a:t>
          </a:r>
        </a:p>
      </dsp:txBody>
      <dsp:txXfrm>
        <a:off x="2036093" y="1819184"/>
        <a:ext cx="887593" cy="887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A63D-2DB8-4634-AB79-D031DEA3ACE2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solidFill>
                <a:schemeClr val="bg1"/>
              </a:solidFill>
            </a:rPr>
            <a:t>อาจารย์</a:t>
          </a:r>
          <a:endParaRPr lang="th-TH" sz="4400" b="1" kern="1200" dirty="0">
            <a:solidFill>
              <a:schemeClr val="bg1"/>
            </a:solidFill>
          </a:endParaRPr>
        </a:p>
      </dsp:txBody>
      <dsp:txXfrm>
        <a:off x="2153920" y="477519"/>
        <a:ext cx="1788160" cy="1097280"/>
      </dsp:txXfrm>
    </dsp:sp>
    <dsp:sp modelId="{271D16E5-4BCD-4479-9AEE-DA4BB22A968E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</a:rPr>
            <a:t>ผู้ปฏิบัติ</a:t>
          </a:r>
          <a:endParaRPr lang="th-TH" sz="3600" b="1" kern="1200" dirty="0">
            <a:solidFill>
              <a:schemeClr val="bg1"/>
            </a:solidFill>
          </a:endParaRPr>
        </a:p>
      </dsp:txBody>
      <dsp:txXfrm>
        <a:off x="3454400" y="2204720"/>
        <a:ext cx="1463040" cy="1341120"/>
      </dsp:txXfrm>
    </dsp:sp>
    <dsp:sp modelId="{3DD6F43A-4ADB-40BA-8F56-8CDCF2325747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err="1" smtClean="0">
              <a:solidFill>
                <a:schemeClr val="bg1"/>
              </a:solidFill>
            </a:rPr>
            <a:t>นศ.</a:t>
          </a:r>
          <a:endParaRPr lang="th-TH" sz="4800" b="1" kern="1200" dirty="0">
            <a:solidFill>
              <a:schemeClr val="bg1"/>
            </a:solidFill>
          </a:endParaRPr>
        </a:p>
      </dsp:txBody>
      <dsp:txXfrm>
        <a:off x="1178560" y="2204720"/>
        <a:ext cx="1463040" cy="1341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A63D-2DB8-4634-AB79-D031DEA3ACE2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solidFill>
                <a:schemeClr val="bg1"/>
              </a:solidFill>
            </a:rPr>
            <a:t>เรียนรู้</a:t>
          </a:r>
          <a:endParaRPr lang="th-TH" sz="4400" b="1" kern="1200" dirty="0">
            <a:solidFill>
              <a:schemeClr val="bg1"/>
            </a:solidFill>
          </a:endParaRPr>
        </a:p>
      </dsp:txBody>
      <dsp:txXfrm>
        <a:off x="2153920" y="477519"/>
        <a:ext cx="1788160" cy="1097280"/>
      </dsp:txXfrm>
    </dsp:sp>
    <dsp:sp modelId="{271D16E5-4BCD-4479-9AEE-DA4BB22A968E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</a:rPr>
            <a:t>บริการ</a:t>
          </a:r>
          <a:endParaRPr lang="th-TH" sz="3600" b="1" kern="1200" dirty="0">
            <a:solidFill>
              <a:schemeClr val="bg1"/>
            </a:solidFill>
          </a:endParaRPr>
        </a:p>
      </dsp:txBody>
      <dsp:txXfrm>
        <a:off x="3454400" y="2204720"/>
        <a:ext cx="1463040" cy="1341120"/>
      </dsp:txXfrm>
    </dsp:sp>
    <dsp:sp modelId="{3DD6F43A-4ADB-40BA-8F56-8CDCF2325747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chemeClr val="bg1"/>
              </a:solidFill>
            </a:rPr>
            <a:t>วิจัย</a:t>
          </a:r>
          <a:endParaRPr lang="th-TH" sz="4800" b="1" kern="1200" dirty="0">
            <a:solidFill>
              <a:schemeClr val="bg1"/>
            </a:solidFill>
          </a:endParaRP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D063C-F636-45B7-AD32-77CE11AB1BF8}" type="datetimeFigureOut">
              <a:rPr lang="th-TH" smtClean="0"/>
              <a:t>9/27/11 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305BF-BF53-4D23-A74A-F102290CE1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4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FBB73F-D327-4380-AF51-5C1E131B2D3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6BB59-002B-4B4D-8629-2B537C264A1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969CBD-1BFF-4B4B-9A12-74519798667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9/27/11 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th/imgres?imgurl=http://fin.in.th/wp-content/uploads/2010/08/1063607529.jpg&amp;imgrefurl=http://fin.in.th/archives/198&amp;h=386&amp;w=441&amp;sz=22&amp;tbnid=c3Ao5gjxwKiSzM:&amp;tbnh=111&amp;tbnw=127&amp;prev=/images?q=Maslow&amp;zoom=1&amp;q=Maslow&amp;hl=th&amp;usg=__86ru0AIX9paYthzEQIYhBHRy0cU=&amp;sa=X&amp;ei=6mUcTY6cCIPKrAfxuJ3bCw&amp;ved=0CCsQ9QEwAg" TargetMode="Externa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toknow.org/blog/thaikm/42605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B002ONPGLE/ref=dp_image_0?ie=UTF8&amp;n=133140011&amp;s=digital-text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Learning and Medical Education </a:t>
            </a:r>
            <a:endParaRPr lang="th-TH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9752" y="3958208"/>
            <a:ext cx="3488432" cy="622920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chemeClr val="tx1"/>
                </a:solidFill>
              </a:rPr>
              <a:t>วิจารณ์ พานิช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309320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นำเสนอในการการ</a:t>
            </a:r>
            <a:r>
              <a:rPr lang="th-TH" sz="1600" dirty="0" err="1" smtClean="0"/>
              <a:t>สัมนา</a:t>
            </a:r>
            <a:r>
              <a:rPr lang="th-TH" sz="1600" dirty="0" smtClean="0"/>
              <a:t>เครือคณาจารย์ภาควิชาเวชศาสตร์ป้องกันและเวชศาสตร์ชุมชนในโรงเรียนแพทย์  ๒๗ ก.ย. ๕๔  ณ </a:t>
            </a:r>
            <a:r>
              <a:rPr lang="th-TH" sz="1600" dirty="0" err="1" smtClean="0"/>
              <a:t>มศว.</a:t>
            </a:r>
            <a:r>
              <a:rPr lang="th-TH" sz="1600" dirty="0" smtClean="0"/>
              <a:t> ประสานมิตร </a:t>
            </a:r>
            <a:endParaRPr lang="th-TH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BOAFkDASIAAhEBAxEB/8QAHAAAAgIDAQEAAAAAAAAAAAAAAwUEBgACBwEI/8QARBAAAgECBAIGBAoFDQAAAAAAAQIDBBEABRIhMUEGEyJRYXEUgZHwBxUyUlNikqGx0SNCVMHhJENFVXOChJOjstLT8f/EABoBAAIDAQEAAAAAAAAAAAAAAAQFAQMGAgD/xAAtEQABBAECBQMBCQAAAAAAAAABAAIDBBESIQUTMUFRFCJhkSNScYGhscHR8P/aAAwDAQACEQMRAD8As15PpZPtnGXl+lk+2cG04zThrqCymgoN5SQOslN/rnBEjmsCXmJtw1H2fcRiVBT332PmL+r8xx5i+J8NKWtYHe1rbn34HzCnmcDS2Q1ERVS47patPKbhWkYnYdo7mxt+Kn1496p7Myu5AuRZjvYv/wAcPI6cRkMwAPgfL8h7BivZpVNkeYCplUvl07gTAbmB+TAdx3uPXx4oHcfjFv0/x1+fCax8KLoy4HdbvA4uOsksONmPDcfgp9oxHdZkJBkluOPbO3L8dsWFYEmiSWBlkicBkdTcEbWI7+CnzW3PEOWmtwFhyseFhtv5cz4seIw5huByAlpOalGqQ/zsv2zjLyfSyfbOJMsJU7DzH7/LzxppODg8EZQRjI2QbyfSyfbOMvJ9LJ9s4NpOM0nE6wo0FH0Y2jjubngPfy9uCacGgWzX4EeH/n44Ee/AR7Yt0anhvbblcWHL38SPFcNYYkjTW45e339/GPSICRwPht7+04k1DjYX2GMvxe9yIye/ZOasIVdzuapAeKWeBxIS1lXS0a3uP114C/swvp0OY0stE5hSECzRlLkg73BDnfnvwNsZmccqVMkTNLNw0O4ZtQ02AFoyL9rjvy54DRRytUpHBLLHqut1DAheZu0e+45nfGdDfs9Wd+uUyYcEJXkGeVHRTMpMrzLVJl+vuuY7/rr4HmPc9ClWGeJJ6eQSRuupHU3BHG/v/EUzppk4qqP0uJSZoR2u9k/hufK+K/0X6XL0cf0bMXd6CW9owupo2+cN9h3/AHb8XPDrZlaCF6xWEg9vVdCqIvC1+F/f8LnxxCKEHSRuMM+ugqYEnp5UlilUMrowsyngeI+/ER1Gs29W2NXXkyFmp4cOUfRjNGDacZpwRqVHKRtGNgXXgzDyOC6MaTPHBE0s8ixxoLs7GwAwK54AyUcIiTgKPXVlRS07NFMetPyNbErfxtywjfNOkTX1VWWEEWP8mkt/vwPN82pZUE9LVwTKTpjRXsSb2tv8kk7b2wgmzLMyxHxLmIINrGHhjK3WzXpjy2ZaOmQtPTr1q8Q9Q8Bx87JiEr0XSpylV5AU8oA/1Masa1Vs0mV928Ev/Z44QztXzOXfIq4s3EmJu634YCEzJWBTJa5SN9o344gULHcfoEa08OzvK36ptUdI8x6ioqlqo+sppUgSEEdXKjKxZtB3uCFF/EYoubGR6t5bBlfcFBYKO4Ak2HrxKr8uzWeoDrQVYkklLgGJtyN/usMGnoa0xnrcurFt86K2NBYqNiDOSwDbfCXcKnqx850soyD7c/mnPwe9IqrK5JKOd5noWswRW2iYncgePcPPz6lG61EaSpIJEYXVwbgjHHKFBS02k2609pz493qwz6M9M5csrDT1dny13tsO1GdhqHeL8sF143n2gJDam9RKZOmV1HRjNGN4JI6iGOaB1kikUMjqbhgeYwTRiS7HVVctG04XZuaeaI0MlRHFLKA8ZZhswIKm3G1wPZidmNXFQUUtVN8iNb2+ceQHmccnzDq6+tlrauON55G1FmW9u6x7gOGOGUn3I3NBx8rmzebTe09+qkZf0Vr580elr42pqCF9c8jN2GX6p4MSBa/IcbcMNcyzzVVStS1EOkk/KU8d+4jCGepM0TQTOZI24qxuD54gvBRIpPokR8FjF8XVuETRuL5Xg9ttlXxfj7+Jubkacf7yn8uc1JJ0VMAF9uwTtfz88AkzasK29IpzsTup/PCLTR/1eL/2QxqRRj+j1/yhg70fyk+XHz9B/adHMZ22mqY9JHBbj9+IRzOjmk6tKuFnva2oYhrHSML+hwjwMYvhbmmWxPaWAaXfZYxsDYbnwAuPWcQ+q9rct3UwwRSvIkJH7Kbmx6hHkRgb7Wvz4YrruFW19gMMKGIGN6eeAAr8lmQarX78K6yNonMLAntWB7xi+rDoaXdymsLPcISc4Vr6C9NZ8hdYK9nmyxzut7mC5vqXw33H7+PX/jjLv26H2HHAchoDm2dUOXKNqidUPgpO/sFzj6Q9Hpf2Mew4Dvcprx5KeTRRjAx2XO/hCzebMcyjynL6kQx08n6RwAQ8h2tvyXh5k4DX9DKumydqhczEtZBd5oWKqbeQ4G/fhZ8QZmsyuWpTZtRvM1zz+ZixNVu1RWzxUUOuq60dqYjd3VxchOWm3rwNebLHG2OA/wAbo2KvAyUSFoJHkZyueGOuFVUQS1kiNC+k/o0O9r29WCw0VdUuUhrZXYC9hGnD2YctkmcNW1FSUyxnmYuyuzFRe3Ds+AxgybNxGqmDJ2VRa7BtR8zpw1he/ltDjvgZVUlKoXEiMfRLBk2bcpKo/wCHX8sa/FGaEkLLUkgA2EC8CTY8PA4ZtkeciLSVyq5FusBfX5308duPPHs2Q5xIjhosnGobsoYEX7uzizUfK49FV+4EklgqKObRV1UwPNHiVTYjjw97YC7PNOOpq5i2gKFWJTsBc8vMnDyXo/m0kZVocoBNu2oYMLG/zcDPRrNnnWVPi6IqCLRM6gg/3fHHL3YBcOqtjpUy4BzAB+Cl5F0Nrc3pTUHO46dAxWzQgtew5WHfhJ016NSZFLTtLmMVYXuFCKFZR4i2LDlsPTDK43iy7MqSCN31st9Vza17mO/LEHOMi6SZ3N6RmddSTyqLAlio9gQYAgFwyB0jxp7hQataKQmIbDoVv8DOWmr6TS1rLdKOnZgfrv2R92vHb9C9/wB+KX8FXR+TJMoq3qWiaeoqLkxkkBVUWG4HMnF20juwvuyl0x+Nlw8ajl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500" y="-350838"/>
            <a:ext cx="847725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BOAFkDASIAAhEBAxEB/8QAHAAAAgIDAQEAAAAAAAAAAAAAAwUEBgACBwEI/8QARBAAAgECBAIGBAoFDQAAAAAAAQIDBBEABRIhMUEGEyJRYXEUgZHwBxUyUlNikqGx0SNCVMHhJENFVXOChJOjstLT8f/EABoBAAIDAQEAAAAAAAAAAAAAAAQFAQMGAgD/xAAtEQABBAECBQMBCQAAAAAAAAABAAIDBBESIQUTMUFRFCJhkSNScYGhscHR8P/aAAwDAQACEQMRAD8As15PpZPtnGXl+lk+2cG04zThrqCymgoN5SQOslN/rnBEjmsCXmJtw1H2fcRiVBT332PmL+r8xx5i+J8NKWtYHe1rbn34HzCnmcDS2Q1ERVS47patPKbhWkYnYdo7mxt+Kn1496p7Myu5AuRZjvYv/wAcPI6cRkMwAPgfL8h7BivZpVNkeYCplUvl07gTAbmB+TAdx3uPXx4oHcfjFv0/x1+fCax8KLoy4HdbvA4uOsksONmPDcfgp9oxHdZkJBkluOPbO3L8dsWFYEmiSWBlkicBkdTcEbWI7+CnzW3PEOWmtwFhyseFhtv5cz4seIw5huByAlpOalGqQ/zsv2zjLyfSyfbOJMsJU7DzH7/LzxppODg8EZQRjI2QbyfSyfbOMvJ9LJ9s4NpOM0nE6wo0FH0Y2jjubngPfy9uCacGgWzX4EeH/n44Ee/AR7Yt0anhvbblcWHL38SPFcNYYkjTW45e339/GPSICRwPht7+04k1DjYX2GMvxe9yIye/ZOasIVdzuapAeKWeBxIS1lXS0a3uP114C/swvp0OY0stE5hSECzRlLkg73BDnfnvwNsZmccqVMkTNLNw0O4ZtQ02AFoyL9rjvy54DRRytUpHBLLHqut1DAheZu0e+45nfGdDfs9Wd+uUyYcEJXkGeVHRTMpMrzLVJl+vuuY7/rr4HmPc9ClWGeJJ6eQSRuupHU3BHG/v/EUzppk4qqP0uJSZoR2u9k/hufK+K/0X6XL0cf0bMXd6CW9owupo2+cN9h3/AHb8XPDrZlaCF6xWEg9vVdCqIvC1+F/f8LnxxCKEHSRuMM+ugqYEnp5UlilUMrowsyngeI+/ER1Gs29W2NXXkyFmp4cOUfRjNGDacZpwRqVHKRtGNgXXgzDyOC6MaTPHBE0s8ixxoLs7GwAwK54AyUcIiTgKPXVlRS07NFMetPyNbErfxtywjfNOkTX1VWWEEWP8mkt/vwPN82pZUE9LVwTKTpjRXsSb2tv8kk7b2wgmzLMyxHxLmIINrGHhjK3WzXpjy2ZaOmQtPTr1q8Q9Q8Bx87JiEr0XSpylV5AU8oA/1Masa1Vs0mV928Ev/Z44QztXzOXfIq4s3EmJu634YCEzJWBTJa5SN9o344gULHcfoEa08OzvK36ptUdI8x6ioqlqo+sppUgSEEdXKjKxZtB3uCFF/EYoubGR6t5bBlfcFBYKO4Ak2HrxKr8uzWeoDrQVYkklLgGJtyN/usMGnoa0xnrcurFt86K2NBYqNiDOSwDbfCXcKnqx850soyD7c/mnPwe9IqrK5JKOd5noWswRW2iYncgePcPPz6lG61EaSpIJEYXVwbgjHHKFBS02k2609pz493qwz6M9M5csrDT1dny13tsO1GdhqHeL8sF143n2gJDam9RKZOmV1HRjNGN4JI6iGOaB1kikUMjqbhgeYwTRiS7HVVctG04XZuaeaI0MlRHFLKA8ZZhswIKm3G1wPZidmNXFQUUtVN8iNb2+ceQHmccnzDq6+tlrauON55G1FmW9u6x7gOGOGUn3I3NBx8rmzebTe09+qkZf0Vr580elr42pqCF9c8jN2GX6p4MSBa/IcbcMNcyzzVVStS1EOkk/KU8d+4jCGepM0TQTOZI24qxuD54gvBRIpPokR8FjF8XVuETRuL5Xg9ttlXxfj7+Jubkacf7yn8uc1JJ0VMAF9uwTtfz88AkzasK29IpzsTup/PCLTR/1eL/2QxqRRj+j1/yhg70fyk+XHz9B/adHMZ22mqY9JHBbj9+IRzOjmk6tKuFnva2oYhrHSML+hwjwMYvhbmmWxPaWAaXfZYxsDYbnwAuPWcQ+q9rct3UwwRSvIkJH7Kbmx6hHkRgb7Wvz4YrruFW19gMMKGIGN6eeAAr8lmQarX78K6yNonMLAntWB7xi+rDoaXdymsLPcISc4Vr6C9NZ8hdYK9nmyxzut7mC5vqXw33H7+PX/jjLv26H2HHAchoDm2dUOXKNqidUPgpO/sFzj6Q9Hpf2Mew4Dvcprx5KeTRRjAx2XO/hCzebMcyjynL6kQx08n6RwAQ8h2tvyXh5k4DX9DKumydqhczEtZBd5oWKqbeQ4G/fhZ8QZmsyuWpTZtRvM1zz+ZixNVu1RWzxUUOuq60dqYjd3VxchOWm3rwNebLHG2OA/wAbo2KvAyUSFoJHkZyueGOuFVUQS1kiNC+k/o0O9r29WCw0VdUuUhrZXYC9hGnD2YctkmcNW1FSUyxnmYuyuzFRe3Ds+AxgybNxGqmDJ2VRa7BtR8zpw1he/ltDjvgZVUlKoXEiMfRLBk2bcpKo/wCHX8sa/FGaEkLLUkgA2EC8CTY8PA4ZtkeciLSVyq5FusBfX5308duPPHs2Q5xIjhosnGobsoYEX7uzizUfK49FV+4EklgqKObRV1UwPNHiVTYjjw97YC7PNOOpq5i2gKFWJTsBc8vMnDyXo/m0kZVocoBNu2oYMLG/zcDPRrNnnWVPi6IqCLRM6gg/3fHHL3YBcOqtjpUy4BzAB+Cl5F0Nrc3pTUHO46dAxWzQgtew5WHfhJ016NSZFLTtLmMVYXuFCKFZR4i2LDlsPTDK43iy7MqSCN31st9Vza17mO/LEHOMi6SZ3N6RmddSTyqLAlio9gQYAgFwyB0jxp7hQataKQmIbDoVv8DOWmr6TS1rLdKOnZgfrv2R92vHb9C9/wB+KX8FXR+TJMoq3qWiaeoqLkxkkBVUWG4HMnF20juwvuyl0x+Nlw8ajl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500" y="-350838"/>
            <a:ext cx="847725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4088" y="1340768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Maslow’s  Theory of Motivation</a:t>
            </a:r>
            <a:endParaRPr lang="th-TH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b="1" dirty="0" smtClean="0"/>
              <a:t>บันได ๖ ขั้นของการพัฒนาคุณธรรม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th-TH" sz="3000" b="1" dirty="0" smtClean="0"/>
              <a:t>ขั้นที่ ๑ ปฏิบัติเพราะความกลัว  ไม่อยากเดือดร้อน</a:t>
            </a:r>
          </a:p>
          <a:p>
            <a:pPr>
              <a:lnSpc>
                <a:spcPct val="110000"/>
              </a:lnSpc>
            </a:pPr>
            <a:r>
              <a:rPr lang="th-TH" sz="3000" b="1" dirty="0" smtClean="0"/>
              <a:t>ขั้นที่ ๒ ปฏิบัติเพราะอยากได้รางวัล</a:t>
            </a:r>
          </a:p>
          <a:p>
            <a:pPr>
              <a:lnSpc>
                <a:spcPct val="110000"/>
              </a:lnSpc>
            </a:pPr>
            <a:r>
              <a:rPr lang="th-TH" sz="3000" b="1" dirty="0" smtClean="0"/>
              <a:t>ขั้นที่ ๓ ปฏิบัติเพราะอยากเอาใจคนบางคน</a:t>
            </a:r>
          </a:p>
          <a:p>
            <a:pPr>
              <a:lnSpc>
                <a:spcPct val="110000"/>
              </a:lnSpc>
            </a:pPr>
            <a:r>
              <a:rPr lang="th-TH" sz="3000" b="1" dirty="0" smtClean="0"/>
              <a:t>ขั้นที่ ๔ ปฏิบัติเพราะต้องปฏิบัติตามกฎ</a:t>
            </a:r>
          </a:p>
          <a:p>
            <a:pPr>
              <a:lnSpc>
                <a:spcPct val="110000"/>
              </a:lnSpc>
            </a:pPr>
            <a:r>
              <a:rPr lang="th-TH" sz="3000" b="1" dirty="0" smtClean="0"/>
              <a:t>ขั้นที่ ๕ ปฏิบัติเพราะต้องการให้ตนดูดี ให้ได้ชื่อว่าเป็นคนดี ให้ได้ชื่อว่ามีน้ำใจ</a:t>
            </a:r>
          </a:p>
          <a:p>
            <a:pPr>
              <a:lnSpc>
                <a:spcPct val="110000"/>
              </a:lnSpc>
            </a:pPr>
            <a:r>
              <a:rPr lang="th-TH" sz="3000" b="1" dirty="0" smtClean="0"/>
              <a:t>ขั้นที่ ๖ ปฏิบัติตามหลักการ หรืออุดมการณ์ของตน ไม่ต้องการให้มีคนยกย่องชมเชยหรือให้รางวัล </a:t>
            </a:r>
            <a:br>
              <a:rPr lang="th-TH" sz="3000" b="1" dirty="0" smtClean="0"/>
            </a:br>
            <a:endParaRPr lang="th-TH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623731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Lawrence Kohlberg's stages of moral development</a:t>
            </a:r>
            <a:r>
              <a:rPr lang="en-US" sz="2400" dirty="0" smtClean="0"/>
              <a:t> 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 smtClean="0"/>
              <a:t>ความเป็นพลเมืองดี มีความสำเร็จในชีวิต</a:t>
            </a:r>
            <a:endParaRPr lang="th-T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r>
              <a:rPr lang="th-TH" sz="2600" b="1" dirty="0" smtClean="0">
                <a:latin typeface="Arial"/>
                <a:cs typeface="Arial"/>
              </a:rPr>
              <a:t>สมองส่วน </a:t>
            </a:r>
            <a:r>
              <a:rPr lang="en-US" sz="2600" b="1" dirty="0" smtClean="0">
                <a:solidFill>
                  <a:srgbClr val="0000CC"/>
                </a:solidFill>
                <a:latin typeface="Arial"/>
                <a:cs typeface="Arial"/>
              </a:rPr>
              <a:t>EF</a:t>
            </a:r>
            <a:r>
              <a:rPr lang="en-US" sz="2600" dirty="0" smtClean="0">
                <a:latin typeface="Arial"/>
                <a:cs typeface="Arial"/>
              </a:rPr>
              <a:t> (Executive Functions)</a:t>
            </a:r>
            <a:r>
              <a:rPr lang="en-US" sz="2600" b="1" dirty="0" smtClean="0">
                <a:latin typeface="Arial"/>
                <a:cs typeface="Arial"/>
              </a:rPr>
              <a:t> </a:t>
            </a:r>
            <a:r>
              <a:rPr lang="th-TH" sz="2600" b="1" dirty="0" smtClean="0">
                <a:latin typeface="Arial"/>
                <a:cs typeface="Arial"/>
              </a:rPr>
              <a:t>พัฒนา</a:t>
            </a:r>
          </a:p>
          <a:p>
            <a:pPr lvl="0"/>
            <a:r>
              <a:rPr lang="th-TH" sz="2600" b="1" u="sng" dirty="0" smtClean="0">
                <a:latin typeface="Arial"/>
                <a:cs typeface="Arial"/>
              </a:rPr>
              <a:t>ความริเริ่มสร้างสรรค์</a:t>
            </a:r>
            <a:r>
              <a:rPr lang="th-TH" sz="2600" u="sng" dirty="0" smtClean="0">
                <a:latin typeface="Arial"/>
                <a:cs typeface="Arial"/>
              </a:rPr>
              <a:t> </a:t>
            </a:r>
            <a:r>
              <a:rPr lang="en-US" sz="2600" dirty="0" smtClean="0">
                <a:latin typeface="Arial"/>
                <a:cs typeface="Arial"/>
              </a:rPr>
              <a:t>(creativity)  </a:t>
            </a:r>
            <a:r>
              <a:rPr lang="th-TH" sz="2600" b="1" dirty="0" smtClean="0">
                <a:latin typeface="Arial"/>
                <a:cs typeface="Arial"/>
              </a:rPr>
              <a:t>ซึ่งรวมการแก้ปัญหา และการมี </a:t>
            </a:r>
            <a:r>
              <a:rPr lang="en-US" sz="2600" u="sng" dirty="0" smtClean="0">
                <a:latin typeface="Arial"/>
                <a:cs typeface="Arial"/>
                <a:hlinkClick r:id="rId2"/>
              </a:rPr>
              <a:t>working memory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th-TH" sz="2600" b="1" dirty="0" smtClean="0">
                <a:latin typeface="Arial"/>
                <a:cs typeface="Arial"/>
              </a:rPr>
              <a:t>ที่ดี </a:t>
            </a:r>
            <a:endParaRPr lang="en-US" sz="2600" b="1" dirty="0" smtClean="0">
              <a:latin typeface="Arial"/>
              <a:cs typeface="Arial"/>
            </a:endParaRPr>
          </a:p>
          <a:p>
            <a:pPr lvl="0"/>
            <a:r>
              <a:rPr lang="th-TH" sz="2600" b="1" u="sng" dirty="0" smtClean="0">
                <a:latin typeface="Arial"/>
                <a:cs typeface="Arial"/>
              </a:rPr>
              <a:t>ความยืดหยุ่น</a:t>
            </a:r>
            <a:r>
              <a:rPr lang="th-TH" sz="2600" u="sng" dirty="0" smtClean="0">
                <a:latin typeface="Arial"/>
                <a:cs typeface="Arial"/>
              </a:rPr>
              <a:t> </a:t>
            </a:r>
            <a:r>
              <a:rPr lang="en-US" sz="2600" dirty="0" smtClean="0">
                <a:latin typeface="Arial"/>
                <a:cs typeface="Arial"/>
              </a:rPr>
              <a:t>(flexibility)   </a:t>
            </a:r>
            <a:r>
              <a:rPr lang="th-TH" sz="2600" b="1" dirty="0" smtClean="0">
                <a:latin typeface="Arial"/>
                <a:cs typeface="Arial"/>
              </a:rPr>
              <a:t>ที่จะช่วยให้สามารถค้นพบเรื่องใหม่ที่มีความสำคัญแบบค้นพบโดยบังเอิญ </a:t>
            </a:r>
            <a:r>
              <a:rPr lang="en-US" sz="2600" dirty="0" smtClean="0">
                <a:latin typeface="Arial"/>
                <a:cs typeface="Arial"/>
              </a:rPr>
              <a:t>(serendipity) </a:t>
            </a:r>
            <a:r>
              <a:rPr lang="th-TH" sz="2600" b="1" dirty="0" smtClean="0">
                <a:latin typeface="Arial"/>
                <a:cs typeface="Arial"/>
              </a:rPr>
              <a:t>ได้</a:t>
            </a:r>
            <a:r>
              <a:rPr lang="th-TH" sz="2600" dirty="0" smtClean="0">
                <a:latin typeface="Arial"/>
                <a:cs typeface="Arial"/>
              </a:rPr>
              <a:t> </a:t>
            </a:r>
            <a:endParaRPr lang="en-US" sz="2600" dirty="0" smtClean="0">
              <a:latin typeface="Arial"/>
              <a:cs typeface="Arial"/>
            </a:endParaRPr>
          </a:p>
          <a:p>
            <a:pPr lvl="0"/>
            <a:r>
              <a:rPr lang="th-TH" sz="2600" b="1" u="sng" dirty="0" smtClean="0">
                <a:latin typeface="Arial"/>
                <a:cs typeface="Arial"/>
              </a:rPr>
              <a:t>การควบคุมตนเอง</a:t>
            </a:r>
            <a:r>
              <a:rPr lang="th-TH" sz="2600" u="sng" dirty="0" smtClean="0">
                <a:latin typeface="Arial"/>
                <a:cs typeface="Arial"/>
              </a:rPr>
              <a:t> </a:t>
            </a:r>
            <a:r>
              <a:rPr lang="en-US" sz="2600" dirty="0" smtClean="0">
                <a:latin typeface="Arial"/>
                <a:cs typeface="Arial"/>
              </a:rPr>
              <a:t>(self-control)  </a:t>
            </a:r>
            <a:r>
              <a:rPr lang="th-TH" sz="2600" b="1" dirty="0" smtClean="0">
                <a:latin typeface="Arial"/>
                <a:cs typeface="Arial"/>
              </a:rPr>
              <a:t>ที่จะไม่ตัดสินใจหรือมีพฤติกรรมแบบไม่ยั้งคิด หรือหุนหันพลันแล่น</a:t>
            </a:r>
            <a:r>
              <a:rPr lang="en-US" sz="2600" b="1" dirty="0" smtClean="0">
                <a:latin typeface="Arial"/>
                <a:cs typeface="Arial"/>
              </a:rPr>
              <a:t>  </a:t>
            </a:r>
            <a:r>
              <a:rPr lang="th-TH" sz="2600" b="1" dirty="0" smtClean="0">
                <a:latin typeface="Arial"/>
                <a:cs typeface="Arial"/>
              </a:rPr>
              <a:t>ที่เมื่อทำแล้วจะเสียใจภายหลัง  รวมทั้งการควบคุมตนเองไม่ให้พ่ายแพ้ต่อสิ่งเย้ายวน </a:t>
            </a:r>
            <a:endParaRPr lang="en-US" sz="2600" b="1" dirty="0" smtClean="0">
              <a:latin typeface="Arial"/>
              <a:cs typeface="Arial"/>
            </a:endParaRPr>
          </a:p>
          <a:p>
            <a:r>
              <a:rPr lang="th-TH" sz="2600" b="1" u="sng" dirty="0" smtClean="0">
                <a:latin typeface="Arial"/>
                <a:cs typeface="Arial"/>
              </a:rPr>
              <a:t>การมีวินัย</a:t>
            </a:r>
            <a:r>
              <a:rPr lang="th-TH" sz="2600" u="sng" dirty="0" smtClean="0">
                <a:latin typeface="Arial"/>
                <a:cs typeface="Arial"/>
              </a:rPr>
              <a:t> </a:t>
            </a:r>
            <a:r>
              <a:rPr lang="en-US" sz="2600" dirty="0" smtClean="0">
                <a:latin typeface="Arial"/>
                <a:cs typeface="Arial"/>
              </a:rPr>
              <a:t>(discipline) </a:t>
            </a:r>
            <a:r>
              <a:rPr lang="th-TH" sz="2600" b="1" dirty="0" smtClean="0">
                <a:latin typeface="Arial"/>
                <a:cs typeface="Arial"/>
              </a:rPr>
              <a:t>ที่จะมีสมาธิอยู่กับเรื่องใดเรื่องหนึ่งได้นานๆ   จนทำเรื่องยากๆ ได้สำเร็จ </a:t>
            </a:r>
            <a:r>
              <a:rPr lang="en-US" sz="2600" b="1" dirty="0" smtClean="0">
                <a:latin typeface="Arial"/>
                <a:cs typeface="Arial"/>
              </a:rPr>
              <a:t>  </a:t>
            </a:r>
            <a:r>
              <a:rPr lang="th-TH" sz="2600" b="1" dirty="0" smtClean="0">
                <a:latin typeface="Arial"/>
                <a:cs typeface="Arial"/>
              </a:rPr>
              <a:t>รวมทั้งการวางแผน </a:t>
            </a:r>
          </a:p>
          <a:p>
            <a:endParaRPr lang="th-TH" sz="2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5400" b="1" dirty="0" smtClean="0"/>
              <a:t>วิธีจัดการเรียนรู้ </a:t>
            </a:r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Skills 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Arial"/>
                <a:cs typeface="Arial"/>
              </a:rPr>
              <a:t>ใช้ </a:t>
            </a:r>
            <a:r>
              <a:rPr lang="en-US" sz="3600" b="1" dirty="0" smtClean="0">
                <a:latin typeface="Arial"/>
                <a:cs typeface="Arial"/>
              </a:rPr>
              <a:t>PBL  </a:t>
            </a:r>
            <a:r>
              <a:rPr lang="th-TH" sz="3600" b="1" dirty="0" smtClean="0">
                <a:latin typeface="Arial"/>
                <a:cs typeface="Arial"/>
              </a:rPr>
              <a:t>เรียนโดยการ </a:t>
            </a:r>
            <a:r>
              <a:rPr lang="en-US" sz="3600" dirty="0" smtClean="0">
                <a:latin typeface="Arial"/>
                <a:cs typeface="Arial"/>
              </a:rPr>
              <a:t>“</a:t>
            </a:r>
            <a:r>
              <a:rPr lang="th-TH" sz="3600" b="1" dirty="0" smtClean="0">
                <a:latin typeface="Arial"/>
                <a:cs typeface="Arial"/>
              </a:rPr>
              <a:t>ปฏิบัติ</a:t>
            </a:r>
            <a:r>
              <a:rPr lang="en-US" sz="3600" dirty="0" smtClean="0">
                <a:latin typeface="Arial"/>
                <a:cs typeface="Arial"/>
              </a:rPr>
              <a:t>”</a:t>
            </a:r>
          </a:p>
          <a:p>
            <a:r>
              <a:rPr lang="en-US" sz="3600" b="1" dirty="0" smtClean="0">
                <a:latin typeface="Arial"/>
                <a:cs typeface="Arial"/>
              </a:rPr>
              <a:t>Team Learning</a:t>
            </a:r>
          </a:p>
          <a:p>
            <a:r>
              <a:rPr lang="en-US" sz="3600" b="1" dirty="0" smtClean="0">
                <a:latin typeface="Arial"/>
                <a:cs typeface="Arial"/>
              </a:rPr>
              <a:t>Studio-Type Room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นำเสนอต่อเพื่อนร่วมชั้น และ....</a:t>
            </a:r>
            <a:endParaRPr lang="en-US" sz="3600" b="1" dirty="0" smtClean="0">
              <a:latin typeface="Arial"/>
              <a:cs typeface="Arial"/>
            </a:endParaRPr>
          </a:p>
          <a:p>
            <a:r>
              <a:rPr lang="th-TH" sz="3600" b="1" dirty="0" smtClean="0">
                <a:latin typeface="Arial"/>
                <a:cs typeface="Arial"/>
              </a:rPr>
              <a:t>ครู/อาจารย์ เป็น โค้ช  </a:t>
            </a:r>
            <a:r>
              <a:rPr lang="en-US" sz="3600" b="1" dirty="0" smtClean="0">
                <a:latin typeface="Arial"/>
                <a:cs typeface="Arial"/>
              </a:rPr>
              <a:t>facilitator 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ชวนกันทำ </a:t>
            </a:r>
            <a:r>
              <a:rPr lang="en-US" sz="3600" b="1" dirty="0" smtClean="0">
                <a:latin typeface="Arial"/>
                <a:cs typeface="Arial"/>
              </a:rPr>
              <a:t>reflection </a:t>
            </a:r>
            <a:r>
              <a:rPr lang="th-TH" sz="3600" b="1" dirty="0" smtClean="0">
                <a:latin typeface="Arial"/>
                <a:cs typeface="Arial"/>
              </a:rPr>
              <a:t>เติมทฤษฎี (</a:t>
            </a:r>
            <a:r>
              <a:rPr lang="en-US" sz="3600" dirty="0" smtClean="0">
                <a:latin typeface="Arial"/>
                <a:cs typeface="Arial"/>
              </a:rPr>
              <a:t>“</a:t>
            </a:r>
            <a:r>
              <a:rPr lang="th-TH" sz="3600" b="1" dirty="0" smtClean="0">
                <a:latin typeface="Arial"/>
                <a:cs typeface="Arial"/>
              </a:rPr>
              <a:t>ปริยัติ</a:t>
            </a:r>
            <a:r>
              <a:rPr lang="en-US" sz="3600" dirty="0" smtClean="0">
                <a:latin typeface="Arial"/>
                <a:cs typeface="Arial"/>
              </a:rPr>
              <a:t>”</a:t>
            </a:r>
            <a:r>
              <a:rPr lang="th-TH" sz="3600" b="1" dirty="0" smtClean="0">
                <a:latin typeface="Arial"/>
                <a:cs typeface="Arial"/>
              </a:rPr>
              <a:t>) ด้วยการตีความ </a:t>
            </a:r>
            <a:r>
              <a:rPr lang="en-US" sz="3600" dirty="0" smtClean="0">
                <a:latin typeface="Arial"/>
                <a:cs typeface="Arial"/>
              </a:rPr>
              <a:t>“</a:t>
            </a:r>
            <a:r>
              <a:rPr lang="th-TH" sz="3600" b="1" dirty="0" smtClean="0">
                <a:latin typeface="Arial"/>
                <a:cs typeface="Arial"/>
              </a:rPr>
              <a:t>ปฏิเวธ</a:t>
            </a:r>
            <a:r>
              <a:rPr lang="en-US" sz="3600" dirty="0" smtClean="0">
                <a:latin typeface="Arial"/>
                <a:cs typeface="Arial"/>
              </a:rPr>
              <a:t>”</a:t>
            </a:r>
            <a:r>
              <a:rPr lang="en-US" sz="3600" b="1" dirty="0" smtClean="0">
                <a:latin typeface="Arial"/>
                <a:cs typeface="Arial"/>
              </a:rPr>
              <a:t> </a:t>
            </a:r>
            <a:endParaRPr lang="th-TH" sz="3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b="1" dirty="0" err="1" smtClean="0"/>
              <a:t>นศ.</a:t>
            </a:r>
            <a:r>
              <a:rPr lang="th-TH" sz="4800" b="1" dirty="0" smtClean="0"/>
              <a:t> เรียนด้วย </a:t>
            </a:r>
            <a:r>
              <a:rPr lang="en-US" sz="3600" b="1" dirty="0" smtClean="0"/>
              <a:t>PBL</a:t>
            </a:r>
            <a:r>
              <a:rPr lang="en-US" sz="4800" b="1" dirty="0" smtClean="0"/>
              <a:t> </a:t>
            </a:r>
            <a:r>
              <a:rPr lang="th-TH" sz="4800" b="1" dirty="0" smtClean="0"/>
              <a:t>ในภาคชีวิตจริง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"/>
                <a:cs typeface="Arial"/>
              </a:rPr>
              <a:t>Team Learning</a:t>
            </a:r>
          </a:p>
          <a:p>
            <a:r>
              <a:rPr lang="th-TH" sz="3000" b="1" dirty="0" smtClean="0">
                <a:latin typeface="Arial"/>
                <a:cs typeface="Arial"/>
              </a:rPr>
              <a:t>โจทย์มาจาก </a:t>
            </a:r>
            <a:r>
              <a:rPr lang="en-US" sz="3000" b="1" dirty="0" smtClean="0">
                <a:latin typeface="Arial"/>
                <a:cs typeface="Arial"/>
              </a:rPr>
              <a:t>real sector </a:t>
            </a:r>
            <a:endParaRPr lang="th-TH" sz="3000" b="1" dirty="0" smtClean="0">
              <a:latin typeface="Arial"/>
              <a:cs typeface="Arial"/>
            </a:endParaRPr>
          </a:p>
          <a:p>
            <a:r>
              <a:rPr lang="th-TH" sz="3000" b="1" dirty="0" smtClean="0">
                <a:latin typeface="Arial"/>
                <a:cs typeface="Arial"/>
              </a:rPr>
              <a:t>ทำงาน/โครงการกับ </a:t>
            </a:r>
            <a:r>
              <a:rPr lang="en-US" sz="3000" b="1" dirty="0" smtClean="0">
                <a:latin typeface="Arial"/>
                <a:cs typeface="Arial"/>
              </a:rPr>
              <a:t>real sector </a:t>
            </a:r>
          </a:p>
          <a:p>
            <a:r>
              <a:rPr lang="th-TH" sz="3000" b="1" dirty="0" smtClean="0">
                <a:latin typeface="Arial"/>
                <a:cs typeface="Arial"/>
              </a:rPr>
              <a:t>ตั้งเป้าหมายร่วมกัน  ลงมือดำเนินการร่วมกัน  </a:t>
            </a:r>
          </a:p>
          <a:p>
            <a:r>
              <a:rPr lang="th-TH" sz="3000" b="1" dirty="0" err="1" smtClean="0">
                <a:latin typeface="Arial"/>
                <a:cs typeface="Arial"/>
              </a:rPr>
              <a:t>ลปรร.</a:t>
            </a:r>
            <a:r>
              <a:rPr lang="th-TH" sz="3000" b="1" dirty="0" smtClean="0">
                <a:latin typeface="Arial"/>
                <a:cs typeface="Arial"/>
              </a:rPr>
              <a:t> ระหว่างดำเนินการ </a:t>
            </a:r>
            <a:r>
              <a:rPr lang="en-US" sz="3000" b="1" dirty="0" smtClean="0">
                <a:latin typeface="Arial"/>
                <a:cs typeface="Arial"/>
              </a:rPr>
              <a:t>– AAR </a:t>
            </a:r>
          </a:p>
          <a:p>
            <a:r>
              <a:rPr lang="en-US" sz="3000" b="1" dirty="0" smtClean="0">
                <a:latin typeface="Arial"/>
                <a:cs typeface="Arial"/>
              </a:rPr>
              <a:t>Reflection (AAR </a:t>
            </a:r>
            <a:r>
              <a:rPr lang="th-TH" sz="3000" b="1" dirty="0" smtClean="0">
                <a:latin typeface="Arial"/>
                <a:cs typeface="Arial"/>
              </a:rPr>
              <a:t>ตีความด้วยทฤษฎี) เพื่อให้เกิดการเรียนรู้ในมิติที่ลึกและเชื่อมโยง </a:t>
            </a:r>
          </a:p>
          <a:p>
            <a:r>
              <a:rPr lang="th-TH" sz="3000" b="1" dirty="0" smtClean="0">
                <a:latin typeface="Arial"/>
                <a:cs typeface="Arial"/>
              </a:rPr>
              <a:t>รายงานผลต่อที่ประชุม</a:t>
            </a:r>
            <a:r>
              <a:rPr lang="en-US" sz="3000" b="1" dirty="0" smtClean="0">
                <a:latin typeface="Arial"/>
                <a:cs typeface="Arial"/>
              </a:rPr>
              <a:t>…</a:t>
            </a:r>
            <a:r>
              <a:rPr lang="th-TH" sz="3000" b="1" dirty="0" smtClean="0">
                <a:latin typeface="Arial"/>
                <a:cs typeface="Arial"/>
              </a:rPr>
              <a:t> / </a:t>
            </a:r>
            <a:r>
              <a:rPr lang="th-TH" sz="3000" b="1" dirty="0" smtClean="0">
                <a:solidFill>
                  <a:srgbClr val="3333FF"/>
                </a:solidFill>
                <a:latin typeface="Arial"/>
                <a:cs typeface="Arial"/>
              </a:rPr>
              <a:t>เขียนรายงานผลการวิจัย</a:t>
            </a:r>
            <a:endParaRPr lang="th-TH" sz="3000" b="1" dirty="0">
              <a:solidFill>
                <a:srgbClr val="3333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921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0000"/>
                </a:solidFill>
                <a:latin typeface="Times New Roman" charset="0"/>
                <a:ea typeface="ＭＳ Ｐゴシック" charset="-128"/>
                <a:cs typeface="Times New Roman" charset="0"/>
              </a:rPr>
              <a:t>Flexner, Welch-Rose, and Goldmark Reports </a:t>
            </a:r>
            <a:endParaRPr lang="en-US" sz="2400" b="1">
              <a:solidFill>
                <a:schemeClr val="tx1"/>
              </a:solidFill>
              <a:latin typeface="Times New Roman" charset="0"/>
              <a:ea typeface="ＭＳ Ｐゴシック" charset="-128"/>
              <a:cs typeface="Times New Roman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88" y="1101725"/>
            <a:ext cx="9126537" cy="4321175"/>
            <a:chOff x="14990" y="1101305"/>
            <a:chExt cx="9126538" cy="4321175"/>
          </a:xfrm>
        </p:grpSpPr>
        <p:pic>
          <p:nvPicPr>
            <p:cNvPr id="11268" name="Picture 4" descr="Flexner Cove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90" y="1101305"/>
              <a:ext cx="2992438" cy="432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4" descr="Goldmark_cover.jpg"/>
            <p:cNvPicPr>
              <a:picLocks noChangeAspect="1"/>
            </p:cNvPicPr>
            <p:nvPr/>
          </p:nvPicPr>
          <p:blipFill>
            <a:blip r:embed="rId3" cstate="print">
              <a:lum bright="30000" contrast="30000"/>
            </a:blip>
            <a:srcRect l="8781" t="4036" r="3337" b="7027"/>
            <a:stretch>
              <a:fillRect/>
            </a:stretch>
          </p:blipFill>
          <p:spPr bwMode="auto">
            <a:xfrm>
              <a:off x="3007428" y="1101305"/>
              <a:ext cx="3032125" cy="430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4" descr="WelchRose (dragged).jpg"/>
            <p:cNvPicPr>
              <a:picLocks noChangeAspect="1"/>
            </p:cNvPicPr>
            <p:nvPr/>
          </p:nvPicPr>
          <p:blipFill>
            <a:blip r:embed="rId4" cstate="print"/>
            <a:srcRect l="6410" t="7562" r="9355"/>
            <a:stretch>
              <a:fillRect/>
            </a:stretch>
          </p:blipFill>
          <p:spPr bwMode="auto">
            <a:xfrm>
              <a:off x="6039553" y="1115593"/>
              <a:ext cx="3101975" cy="429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6156176" y="63093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Lincoln Chen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3672836" y="620688"/>
            <a:ext cx="1691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th-TH" dirty="0" smtClean="0"/>
              <a:t>ปีก่อน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Health Professionals for a New Century </a:t>
            </a:r>
            <a:endParaRPr lang="th-TH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5" y="1484784"/>
            <a:ext cx="90890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3975" y="882650"/>
            <a:ext cx="3933825" cy="51816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021263" y="882650"/>
            <a:ext cx="4038600" cy="51816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31750" y="882650"/>
            <a:ext cx="8015288" cy="5973763"/>
            <a:chOff x="1448" y="950"/>
            <a:chExt cx="2305" cy="2770"/>
          </a:xfrm>
        </p:grpSpPr>
        <p:sp>
          <p:nvSpPr>
            <p:cNvPr id="14360" name="Text Box 11"/>
            <p:cNvSpPr txBox="1">
              <a:spLocks noChangeArrowheads="1"/>
            </p:cNvSpPr>
            <p:nvPr/>
          </p:nvSpPr>
          <p:spPr bwMode="auto">
            <a:xfrm>
              <a:off x="1448" y="1708"/>
              <a:ext cx="55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Calibri" charset="0"/>
                </a:rPr>
                <a:t>Provision</a:t>
              </a:r>
            </a:p>
          </p:txBody>
        </p:sp>
        <p:sp>
          <p:nvSpPr>
            <p:cNvPr id="14361" name="Text Box 13"/>
            <p:cNvSpPr txBox="1">
              <a:spLocks noChangeArrowheads="1"/>
            </p:cNvSpPr>
            <p:nvPr/>
          </p:nvSpPr>
          <p:spPr bwMode="auto">
            <a:xfrm>
              <a:off x="3258" y="2997"/>
              <a:ext cx="495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Calibri" charset="0"/>
                </a:rPr>
                <a:t>Needs</a:t>
              </a:r>
            </a:p>
          </p:txBody>
        </p:sp>
        <p:sp>
          <p:nvSpPr>
            <p:cNvPr id="14362" name="Text Box 14"/>
            <p:cNvSpPr txBox="1">
              <a:spLocks noChangeArrowheads="1"/>
            </p:cNvSpPr>
            <p:nvPr/>
          </p:nvSpPr>
          <p:spPr bwMode="auto">
            <a:xfrm>
              <a:off x="1490" y="2320"/>
              <a:ext cx="5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Calibri" charset="0"/>
                </a:rPr>
                <a:t>Demand </a:t>
              </a:r>
            </a:p>
          </p:txBody>
        </p:sp>
        <p:sp>
          <p:nvSpPr>
            <p:cNvPr id="14363" name="Text Box 15"/>
            <p:cNvSpPr txBox="1">
              <a:spLocks noChangeArrowheads="1"/>
            </p:cNvSpPr>
            <p:nvPr/>
          </p:nvSpPr>
          <p:spPr bwMode="auto">
            <a:xfrm>
              <a:off x="1617" y="2987"/>
              <a:ext cx="65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Calibri" charset="0"/>
                </a:rPr>
                <a:t>Needs</a:t>
              </a:r>
            </a:p>
          </p:txBody>
        </p:sp>
        <p:sp>
          <p:nvSpPr>
            <p:cNvPr id="14364" name="Oval 17"/>
            <p:cNvSpPr>
              <a:spLocks noChangeArrowheads="1"/>
            </p:cNvSpPr>
            <p:nvPr/>
          </p:nvSpPr>
          <p:spPr bwMode="gray">
            <a:xfrm>
              <a:off x="2347" y="950"/>
              <a:ext cx="828" cy="662"/>
            </a:xfrm>
            <a:prstGeom prst="ellipse">
              <a:avLst/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latin typeface="Calibri" charset="0"/>
                </a:rPr>
                <a:t>Labor market for health professionals</a:t>
              </a: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gray">
            <a:xfrm>
              <a:off x="2347" y="2881"/>
              <a:ext cx="742" cy="8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+mn-lt"/>
                  <a:ea typeface="+mn-ea"/>
                </a:rPr>
                <a:t>Population</a:t>
              </a:r>
            </a:p>
          </p:txBody>
        </p:sp>
      </p:grpSp>
      <p:sp>
        <p:nvSpPr>
          <p:cNvPr id="14341" name="Text Box 14"/>
          <p:cNvSpPr txBox="1">
            <a:spLocks noChangeArrowheads="1"/>
          </p:cNvSpPr>
          <p:nvPr/>
        </p:nvSpPr>
        <p:spPr bwMode="auto">
          <a:xfrm>
            <a:off x="7208838" y="3916363"/>
            <a:ext cx="1528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latin typeface="Times New Roman" charset="0"/>
                <a:cs typeface="Times New Roman" charset="0"/>
              </a:rPr>
              <a:t>Demand</a:t>
            </a: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7415213" y="2713038"/>
            <a:ext cx="156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latin typeface="Times New Roman" charset="0"/>
                <a:cs typeface="Times New Roman" charset="0"/>
              </a:rPr>
              <a:t>Provision</a:t>
            </a:r>
          </a:p>
        </p:txBody>
      </p:sp>
      <p:sp>
        <p:nvSpPr>
          <p:cNvPr id="14343" name="Oval 17"/>
          <p:cNvSpPr>
            <a:spLocks noChangeArrowheads="1"/>
          </p:cNvSpPr>
          <p:nvPr/>
        </p:nvSpPr>
        <p:spPr bwMode="gray">
          <a:xfrm>
            <a:off x="1662113" y="3048000"/>
            <a:ext cx="1701800" cy="9017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Education</a:t>
            </a:r>
          </a:p>
          <a:p>
            <a:pPr algn="ctr"/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System</a:t>
            </a:r>
          </a:p>
        </p:txBody>
      </p:sp>
      <p:sp>
        <p:nvSpPr>
          <p:cNvPr id="14344" name="Oval 17"/>
          <p:cNvSpPr>
            <a:spLocks noChangeArrowheads="1"/>
          </p:cNvSpPr>
          <p:nvPr/>
        </p:nvSpPr>
        <p:spPr bwMode="gray">
          <a:xfrm>
            <a:off x="5426075" y="3144838"/>
            <a:ext cx="1701800" cy="9017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Health</a:t>
            </a:r>
          </a:p>
          <a:p>
            <a:pPr algn="ctr"/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System</a:t>
            </a: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996950" y="1376363"/>
            <a:ext cx="2376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latin typeface="Times New Roman" charset="0"/>
                <a:cs typeface="Times New Roman" charset="0"/>
              </a:rPr>
              <a:t>Supply of health workforce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5834063" y="1376363"/>
            <a:ext cx="2368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latin typeface="Times New Roman" charset="0"/>
                <a:cs typeface="Times New Roman" charset="0"/>
              </a:rPr>
              <a:t>Demand for health workforce</a:t>
            </a:r>
          </a:p>
        </p:txBody>
      </p:sp>
      <p:sp>
        <p:nvSpPr>
          <p:cNvPr id="53" name="Curved Down Arrow 52"/>
          <p:cNvSpPr>
            <a:spLocks noChangeArrowheads="1"/>
          </p:cNvSpPr>
          <p:nvPr/>
        </p:nvSpPr>
        <p:spPr bwMode="auto">
          <a:xfrm>
            <a:off x="2505075" y="779463"/>
            <a:ext cx="3905250" cy="663575"/>
          </a:xfrm>
          <a:prstGeom prst="curvedDownArrow">
            <a:avLst>
              <a:gd name="adj1" fmla="val 24985"/>
              <a:gd name="adj2" fmla="val 49997"/>
              <a:gd name="adj3" fmla="val 25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charset="0"/>
              <a:ea typeface="+mn-ea"/>
            </a:endParaRPr>
          </a:p>
        </p:txBody>
      </p:sp>
      <p:sp>
        <p:nvSpPr>
          <p:cNvPr id="54" name="Curved Down Arrow 53"/>
          <p:cNvSpPr>
            <a:spLocks noChangeArrowheads="1"/>
          </p:cNvSpPr>
          <p:nvPr/>
        </p:nvSpPr>
        <p:spPr bwMode="auto">
          <a:xfrm rot="10800000">
            <a:off x="2505075" y="1985963"/>
            <a:ext cx="3771900" cy="895350"/>
          </a:xfrm>
          <a:prstGeom prst="curvedDownArrow">
            <a:avLst>
              <a:gd name="adj1" fmla="val 25023"/>
              <a:gd name="adj2" fmla="val 49988"/>
              <a:gd name="adj3" fmla="val 25000"/>
            </a:avLst>
          </a:prstGeom>
          <a:solidFill>
            <a:srgbClr val="95B3D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  <a:ea typeface="+mn-ea"/>
              <a:cs typeface="Times New Roman"/>
            </a:endParaRPr>
          </a:p>
        </p:txBody>
      </p:sp>
      <p:sp>
        <p:nvSpPr>
          <p:cNvPr id="84" name="Right Arrow 83"/>
          <p:cNvSpPr>
            <a:spLocks noChangeArrowheads="1"/>
          </p:cNvSpPr>
          <p:nvPr/>
        </p:nvSpPr>
        <p:spPr bwMode="auto">
          <a:xfrm rot="-5139851">
            <a:off x="578644" y="3248819"/>
            <a:ext cx="603250" cy="169862"/>
          </a:xfrm>
          <a:prstGeom prst="rightArrow">
            <a:avLst>
              <a:gd name="adj1" fmla="val 50000"/>
              <a:gd name="adj2" fmla="val 4993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85" name="Right Arrow 84"/>
          <p:cNvSpPr>
            <a:spLocks noChangeArrowheads="1"/>
          </p:cNvSpPr>
          <p:nvPr/>
        </p:nvSpPr>
        <p:spPr bwMode="auto">
          <a:xfrm rot="-3313631">
            <a:off x="1024732" y="2226468"/>
            <a:ext cx="603250" cy="169863"/>
          </a:xfrm>
          <a:prstGeom prst="rightArrow">
            <a:avLst>
              <a:gd name="adj1" fmla="val 50000"/>
              <a:gd name="adj2" fmla="val 49933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88" name="Right Arrow 87"/>
          <p:cNvSpPr>
            <a:spLocks noChangeArrowheads="1"/>
          </p:cNvSpPr>
          <p:nvPr/>
        </p:nvSpPr>
        <p:spPr bwMode="auto">
          <a:xfrm rot="-5002515">
            <a:off x="7815263" y="3468687"/>
            <a:ext cx="604838" cy="169863"/>
          </a:xfrm>
          <a:prstGeom prst="rightArrow">
            <a:avLst>
              <a:gd name="adj1" fmla="val 50000"/>
              <a:gd name="adj2" fmla="val 50065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89" name="Right Arrow 88"/>
          <p:cNvSpPr>
            <a:spLocks noChangeArrowheads="1"/>
          </p:cNvSpPr>
          <p:nvPr/>
        </p:nvSpPr>
        <p:spPr bwMode="auto">
          <a:xfrm rot="-7516583">
            <a:off x="7690644" y="2188369"/>
            <a:ext cx="603250" cy="169862"/>
          </a:xfrm>
          <a:prstGeom prst="rightArrow">
            <a:avLst>
              <a:gd name="adj1" fmla="val 50000"/>
              <a:gd name="adj2" fmla="val 4993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1" name="Right Arrow 90"/>
          <p:cNvSpPr>
            <a:spLocks noChangeArrowheads="1"/>
          </p:cNvSpPr>
          <p:nvPr/>
        </p:nvSpPr>
        <p:spPr bwMode="auto">
          <a:xfrm rot="-1855745">
            <a:off x="5618163" y="5948363"/>
            <a:ext cx="1281112" cy="130175"/>
          </a:xfrm>
          <a:prstGeom prst="rightArrow">
            <a:avLst>
              <a:gd name="adj1" fmla="val 50000"/>
              <a:gd name="adj2" fmla="val 49936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54" name="TextBox 91"/>
          <p:cNvSpPr txBox="1">
            <a:spLocks noChangeArrowheads="1"/>
          </p:cNvSpPr>
          <p:nvPr/>
        </p:nvSpPr>
        <p:spPr bwMode="auto">
          <a:xfrm>
            <a:off x="2882900" y="12065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imes New Roman" charset="0"/>
                <a:cs typeface="Times New Roman" charset="0"/>
              </a:rPr>
              <a:t>	</a:t>
            </a:r>
            <a:r>
              <a:rPr lang="en-US" sz="2400" b="1">
                <a:latin typeface="Times New Roman" charset="0"/>
                <a:cs typeface="Times New Roman" charset="0"/>
              </a:rPr>
              <a:t>Systems Framework</a:t>
            </a:r>
          </a:p>
        </p:txBody>
      </p:sp>
      <p:sp>
        <p:nvSpPr>
          <p:cNvPr id="29" name="Right Arrow 28"/>
          <p:cNvSpPr>
            <a:spLocks noChangeArrowheads="1"/>
          </p:cNvSpPr>
          <p:nvPr/>
        </p:nvSpPr>
        <p:spPr bwMode="auto">
          <a:xfrm rot="-9106070">
            <a:off x="1836738" y="5935663"/>
            <a:ext cx="1281112" cy="130175"/>
          </a:xfrm>
          <a:prstGeom prst="rightArrow">
            <a:avLst>
              <a:gd name="adj1" fmla="val 50000"/>
              <a:gd name="adj2" fmla="val 49936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Right Arrow 29"/>
          <p:cNvSpPr>
            <a:spLocks noChangeArrowheads="1"/>
          </p:cNvSpPr>
          <p:nvPr/>
        </p:nvSpPr>
        <p:spPr bwMode="auto">
          <a:xfrm rot="-7282853">
            <a:off x="684213" y="4722812"/>
            <a:ext cx="1282700" cy="130175"/>
          </a:xfrm>
          <a:prstGeom prst="rightArrow">
            <a:avLst>
              <a:gd name="adj1" fmla="val 50000"/>
              <a:gd name="adj2" fmla="val 49953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31" name="Right Arrow 30"/>
          <p:cNvSpPr>
            <a:spLocks noChangeArrowheads="1"/>
          </p:cNvSpPr>
          <p:nvPr/>
        </p:nvSpPr>
        <p:spPr bwMode="auto">
          <a:xfrm rot="-3306949">
            <a:off x="6897688" y="4802187"/>
            <a:ext cx="1282700" cy="130175"/>
          </a:xfrm>
          <a:prstGeom prst="rightArrow">
            <a:avLst>
              <a:gd name="adj1" fmla="val 50000"/>
              <a:gd name="adj2" fmla="val 49953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58" name="Slide Number Placeholder 3"/>
          <p:cNvSpPr txBox="1">
            <a:spLocks/>
          </p:cNvSpPr>
          <p:nvPr/>
        </p:nvSpPr>
        <p:spPr bwMode="auto">
          <a:xfrm>
            <a:off x="71438" y="643890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9EE0D68-5376-46FD-BA70-CAC42FA60ED4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4359" name="Picture 3" descr="Commission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7213" y="631983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-36512" y="6362164"/>
            <a:ext cx="2886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Lincoln Chen</a:t>
            </a:r>
            <a:endParaRPr lang="th-T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93663" y="104775"/>
            <a:ext cx="8958262" cy="3475038"/>
            <a:chOff x="624" y="957"/>
            <a:chExt cx="4368" cy="1533"/>
          </a:xfrm>
          <a:solidFill>
            <a:srgbClr val="FFCE17"/>
          </a:solidFill>
        </p:grpSpPr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879" y="957"/>
              <a:ext cx="1153" cy="204"/>
            </a:xfrm>
            <a:prstGeom prst="can">
              <a:avLst>
                <a:gd name="adj" fmla="val 22028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n-lt"/>
                  <a:ea typeface="+mn-ea"/>
                </a:rPr>
                <a:t>          Structure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624" y="1174"/>
              <a:ext cx="1639" cy="1316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Verdana" charset="0"/>
                <a:ea typeface="+mn-ea"/>
              </a:endParaRPr>
            </a:p>
          </p:txBody>
        </p:sp>
        <p:sp>
          <p:nvSpPr>
            <p:cNvPr id="18447" name="Text Box 11"/>
            <p:cNvSpPr txBox="1">
              <a:spLocks noChangeArrowheads="1"/>
            </p:cNvSpPr>
            <p:nvPr/>
          </p:nvSpPr>
          <p:spPr bwMode="auto">
            <a:xfrm>
              <a:off x="743" y="1241"/>
              <a:ext cx="1372" cy="11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Institutional Design</a:t>
              </a:r>
            </a:p>
            <a:p>
              <a:pPr algn="ctr" eaLnBrk="0" hangingPunct="0">
                <a:defRPr/>
              </a:pPr>
              <a:endParaRPr lang="en-US" sz="1400" dirty="0">
                <a:solidFill>
                  <a:srgbClr val="001D3A"/>
                </a:solidFill>
                <a:latin typeface="Verdana" charset="0"/>
                <a:cs typeface="ＭＳ Ｐゴシック" charset="-128"/>
              </a:endParaRPr>
            </a:p>
            <a:p>
              <a:pPr eaLnBrk="0" hangingPunct="0">
                <a:buFont typeface="Arial" charset="0"/>
                <a:buChar char="•"/>
                <a:defRPr/>
              </a:pPr>
              <a:r>
                <a:rPr lang="en-US" sz="1200" b="1" dirty="0">
                  <a:solidFill>
                    <a:srgbClr val="C00000"/>
                  </a:solidFill>
                  <a:latin typeface="Verdana" charset="0"/>
                  <a:cs typeface="ＭＳ Ｐゴシック" charset="-128"/>
                </a:rPr>
                <a:t>Systemic </a:t>
              </a:r>
              <a:r>
                <a:rPr lang="en-US" sz="1200" b="1" dirty="0" smtClean="0">
                  <a:solidFill>
                    <a:srgbClr val="C00000"/>
                  </a:solidFill>
                  <a:latin typeface="Verdana" charset="0"/>
                  <a:cs typeface="ＭＳ Ｐゴシック" charset="-128"/>
                </a:rPr>
                <a:t>Level</a:t>
              </a:r>
              <a:endParaRPr lang="en-US" sz="1200" b="1" dirty="0">
                <a:solidFill>
                  <a:srgbClr val="001D3A"/>
                </a:solidFill>
                <a:latin typeface="Verdana" charset="0"/>
                <a:cs typeface="ＭＳ Ｐゴシック" charset="-128"/>
              </a:endParaRPr>
            </a:p>
            <a:p>
              <a:pPr eaLnBrk="0" hangingPunct="0">
                <a:buFont typeface="Wingdings" charset="2"/>
                <a:buChar char="ü"/>
                <a:defRPr/>
              </a:pPr>
              <a:r>
                <a:rPr lang="en-US" sz="1200" b="1" dirty="0" smtClean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   Financing</a:t>
              </a:r>
            </a:p>
            <a:p>
              <a:pPr eaLnBrk="0" hangingPunct="0">
                <a:buFont typeface="Wingdings" charset="2"/>
                <a:buChar char="ü"/>
                <a:defRPr/>
              </a:pPr>
              <a:r>
                <a:rPr lang="en-US" sz="1200" b="1" dirty="0" smtClean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   Resource </a:t>
              </a:r>
              <a:r>
                <a:rPr lang="en-US" sz="1200" b="1" dirty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generation</a:t>
              </a:r>
            </a:p>
            <a:p>
              <a:pPr eaLnBrk="0" hangingPunct="0">
                <a:buFont typeface="Wingdings" charset="2"/>
                <a:buChar char="ü"/>
                <a:defRPr/>
              </a:pPr>
              <a:r>
                <a:rPr lang="en-US" sz="1200" b="1" dirty="0" smtClean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   Service </a:t>
              </a:r>
              <a:r>
                <a:rPr lang="en-US" sz="1200" b="1" dirty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provision</a:t>
              </a:r>
            </a:p>
            <a:p>
              <a:pPr eaLnBrk="0" hangingPunct="0">
                <a:buFont typeface="Arial" charset="0"/>
                <a:buChar char="•"/>
                <a:defRPr/>
              </a:pPr>
              <a:r>
                <a:rPr lang="en-US" sz="1200" b="1" dirty="0">
                  <a:solidFill>
                    <a:srgbClr val="C00000"/>
                  </a:solidFill>
                  <a:latin typeface="Verdana" charset="0"/>
                  <a:cs typeface="ＭＳ Ｐゴシック" charset="-128"/>
                </a:rPr>
                <a:t>Organizational level</a:t>
              </a:r>
            </a:p>
            <a:p>
              <a:pPr eaLnBrk="0" hangingPunct="0">
                <a:buFont typeface="Wingdings" charset="2"/>
                <a:buChar char="ü"/>
                <a:defRPr/>
              </a:pPr>
              <a:r>
                <a:rPr lang="en-US" sz="1200" b="1" dirty="0" smtClean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   Ownership</a:t>
              </a:r>
              <a:endParaRPr lang="en-US" sz="1200" b="1" dirty="0">
                <a:solidFill>
                  <a:srgbClr val="001D3A"/>
                </a:solidFill>
                <a:latin typeface="Verdana" charset="0"/>
                <a:cs typeface="ＭＳ Ｐゴシック" charset="-128"/>
              </a:endParaRPr>
            </a:p>
            <a:p>
              <a:pPr eaLnBrk="0" hangingPunct="0">
                <a:buFont typeface="Wingdings" charset="2"/>
                <a:buChar char="ü"/>
                <a:defRPr/>
              </a:pPr>
              <a:r>
                <a:rPr lang="en-US" sz="1200" b="1" dirty="0" smtClean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   Affiliation</a:t>
              </a:r>
              <a:endParaRPr lang="en-US" sz="1200" b="1" dirty="0">
                <a:solidFill>
                  <a:srgbClr val="001D3A"/>
                </a:solidFill>
                <a:latin typeface="Verdana" charset="0"/>
                <a:cs typeface="ＭＳ Ｐゴシック" charset="-128"/>
              </a:endParaRPr>
            </a:p>
            <a:p>
              <a:pPr eaLnBrk="0" hangingPunct="0">
                <a:buFont typeface="Wingdings" charset="2"/>
                <a:buChar char="ü"/>
                <a:defRPr/>
              </a:pPr>
              <a:r>
                <a:rPr lang="en-US" sz="1200" b="1" dirty="0" smtClean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   Internal </a:t>
              </a:r>
              <a:r>
                <a:rPr lang="en-US" sz="1200" b="1" dirty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structure</a:t>
              </a:r>
            </a:p>
            <a:p>
              <a:pPr eaLnBrk="0" hangingPunct="0">
                <a:buFont typeface="Arial" charset="0"/>
                <a:buChar char="•"/>
                <a:defRPr/>
              </a:pPr>
              <a:r>
                <a:rPr lang="en-US" sz="1200" b="1" dirty="0">
                  <a:solidFill>
                    <a:srgbClr val="C00000"/>
                  </a:solidFill>
                  <a:latin typeface="Verdana" charset="0"/>
                  <a:cs typeface="ＭＳ Ｐゴシック" charset="-128"/>
                </a:rPr>
                <a:t>Global level</a:t>
              </a:r>
            </a:p>
            <a:p>
              <a:pPr eaLnBrk="0" hangingPunct="0">
                <a:buFont typeface="Wingdings" charset="2"/>
                <a:buChar char="ü"/>
                <a:defRPr/>
              </a:pPr>
              <a:r>
                <a:rPr lang="en-US" sz="1200" b="1" dirty="0" smtClean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   Stewardship</a:t>
              </a:r>
              <a:endParaRPr lang="en-US" sz="1200" b="1" dirty="0">
                <a:solidFill>
                  <a:srgbClr val="001D3A"/>
                </a:solidFill>
                <a:latin typeface="Verdana" charset="0"/>
                <a:cs typeface="ＭＳ Ｐゴシック" charset="-128"/>
              </a:endParaRPr>
            </a:p>
            <a:p>
              <a:pPr eaLnBrk="0" hangingPunct="0">
                <a:buFont typeface="Wingdings" charset="2"/>
                <a:buChar char="ü"/>
                <a:defRPr/>
              </a:pPr>
              <a:r>
                <a:rPr lang="en-US" sz="1200" b="1" dirty="0" smtClean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   Networks </a:t>
              </a:r>
              <a:r>
                <a:rPr lang="en-US" sz="1200" b="1" dirty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and partnerships</a:t>
              </a:r>
            </a:p>
          </p:txBody>
        </p:sp>
        <p:sp>
          <p:nvSpPr>
            <p:cNvPr id="18448" name="AutoShape 12"/>
            <p:cNvSpPr>
              <a:spLocks noChangeArrowheads="1"/>
            </p:cNvSpPr>
            <p:nvPr/>
          </p:nvSpPr>
          <p:spPr bwMode="auto">
            <a:xfrm>
              <a:off x="3319" y="1200"/>
              <a:ext cx="1673" cy="1283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200">
                <a:latin typeface="Verdana" charset="0"/>
                <a:cs typeface="ＭＳ Ｐゴシック" charset="-128"/>
              </a:endParaRPr>
            </a:p>
          </p:txBody>
        </p:sp>
        <p:sp>
          <p:nvSpPr>
            <p:cNvPr id="18449" name="Text Box 13"/>
            <p:cNvSpPr txBox="1">
              <a:spLocks noChangeArrowheads="1"/>
            </p:cNvSpPr>
            <p:nvPr/>
          </p:nvSpPr>
          <p:spPr bwMode="auto">
            <a:xfrm>
              <a:off x="3401" y="1271"/>
              <a:ext cx="1503" cy="9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solidFill>
                    <a:srgbClr val="001D3A"/>
                  </a:solidFill>
                  <a:latin typeface="Verdana" charset="0"/>
                  <a:cs typeface="ＭＳ Ｐゴシック" charset="-128"/>
                </a:rPr>
                <a:t>Instructional Design</a:t>
              </a:r>
            </a:p>
            <a:p>
              <a:pPr algn="ctr" eaLnBrk="0" hangingPunct="0">
                <a:defRPr/>
              </a:pPr>
              <a:endParaRPr lang="en-US" sz="1400" b="1" dirty="0">
                <a:solidFill>
                  <a:srgbClr val="001D3A"/>
                </a:solidFill>
                <a:latin typeface="Verdana" charset="0"/>
                <a:cs typeface="ＭＳ Ｐゴシック" charset="-128"/>
              </a:endParaRPr>
            </a:p>
            <a:p>
              <a:pPr algn="ctr" eaLnBrk="0" hangingPunct="0">
                <a:defRPr/>
              </a:pPr>
              <a:endParaRPr lang="en-US" sz="1400" b="1" dirty="0">
                <a:solidFill>
                  <a:srgbClr val="001D3A"/>
                </a:solidFill>
                <a:latin typeface="Verdana" charset="0"/>
                <a:cs typeface="ＭＳ Ｐゴシック" charset="-128"/>
              </a:endParaRPr>
            </a:p>
            <a:p>
              <a:pPr algn="ctr" eaLnBrk="0" hangingPunct="0">
                <a:defRPr/>
              </a:pPr>
              <a:endParaRPr lang="en-US" sz="1400" b="1" dirty="0">
                <a:solidFill>
                  <a:srgbClr val="001D3A"/>
                </a:solidFill>
                <a:latin typeface="Verdana" charset="0"/>
                <a:cs typeface="ＭＳ Ｐゴシック" charset="-128"/>
              </a:endParaRPr>
            </a:p>
            <a:p>
              <a:pPr eaLnBrk="0" hangingPunct="0">
                <a:buFont typeface="Arial" charset="0"/>
                <a:buChar char="•"/>
                <a:defRPr/>
              </a:pPr>
              <a:r>
                <a:rPr lang="en-US" sz="1200" b="1" dirty="0" smtClean="0">
                  <a:solidFill>
                    <a:srgbClr val="C00000"/>
                  </a:solidFill>
                  <a:latin typeface="Verdana" charset="0"/>
                  <a:cs typeface="ＭＳ Ｐゴシック" charset="-128"/>
                </a:rPr>
                <a:t>  Criteria </a:t>
              </a:r>
              <a:r>
                <a:rPr lang="en-US" sz="1200" b="1" dirty="0">
                  <a:solidFill>
                    <a:srgbClr val="C00000"/>
                  </a:solidFill>
                  <a:latin typeface="Verdana" charset="0"/>
                  <a:cs typeface="ＭＳ Ｐゴシック" charset="-128"/>
                </a:rPr>
                <a:t>for admission</a:t>
              </a:r>
            </a:p>
            <a:p>
              <a:pPr eaLnBrk="0" hangingPunct="0">
                <a:buFont typeface="Arial" charset="0"/>
                <a:buChar char="•"/>
                <a:defRPr/>
              </a:pPr>
              <a:r>
                <a:rPr lang="en-US" sz="1200" b="1" dirty="0" smtClean="0">
                  <a:solidFill>
                    <a:srgbClr val="C00000"/>
                  </a:solidFill>
                  <a:latin typeface="Verdana" charset="0"/>
                  <a:cs typeface="ＭＳ Ｐゴシック" charset="-128"/>
                </a:rPr>
                <a:t>  Competencies</a:t>
              </a:r>
              <a:endParaRPr lang="en-US" sz="1200" b="1" dirty="0">
                <a:solidFill>
                  <a:srgbClr val="C00000"/>
                </a:solidFill>
                <a:latin typeface="Verdana" charset="0"/>
                <a:cs typeface="ＭＳ Ｐゴシック" charset="-128"/>
              </a:endParaRPr>
            </a:p>
            <a:p>
              <a:pPr eaLnBrk="0" hangingPunct="0">
                <a:buFont typeface="Arial" charset="0"/>
                <a:buChar char="•"/>
                <a:defRPr/>
              </a:pPr>
              <a:r>
                <a:rPr lang="en-US" sz="1200" b="1" dirty="0" smtClean="0">
                  <a:solidFill>
                    <a:srgbClr val="C00000"/>
                  </a:solidFill>
                  <a:latin typeface="Verdana" charset="0"/>
                  <a:cs typeface="ＭＳ Ｐゴシック" charset="-128"/>
                </a:rPr>
                <a:t>  Channels</a:t>
              </a:r>
              <a:endParaRPr lang="en-US" sz="1200" b="1" dirty="0">
                <a:solidFill>
                  <a:srgbClr val="C00000"/>
                </a:solidFill>
                <a:latin typeface="Verdana" charset="0"/>
                <a:cs typeface="ＭＳ Ｐゴシック" charset="-128"/>
              </a:endParaRPr>
            </a:p>
            <a:p>
              <a:pPr eaLnBrk="0" hangingPunct="0">
                <a:buFont typeface="Arial" charset="0"/>
                <a:buChar char="•"/>
                <a:defRPr/>
              </a:pPr>
              <a:r>
                <a:rPr lang="en-US" sz="1200" b="1" dirty="0" smtClean="0">
                  <a:solidFill>
                    <a:srgbClr val="C00000"/>
                  </a:solidFill>
                  <a:latin typeface="Verdana" charset="0"/>
                  <a:cs typeface="ＭＳ Ｐゴシック" charset="-128"/>
                </a:rPr>
                <a:t>  Career </a:t>
              </a:r>
              <a:r>
                <a:rPr lang="en-US" sz="1200" b="1" dirty="0">
                  <a:solidFill>
                    <a:srgbClr val="C00000"/>
                  </a:solidFill>
                  <a:latin typeface="Verdana" charset="0"/>
                  <a:cs typeface="ＭＳ Ｐゴシック" charset="-128"/>
                </a:rPr>
                <a:t>pathways</a:t>
              </a:r>
              <a:endParaRPr lang="en-US" sz="1200" b="1" dirty="0">
                <a:solidFill>
                  <a:srgbClr val="001D3A"/>
                </a:solidFill>
                <a:latin typeface="Verdana" charset="0"/>
                <a:cs typeface="ＭＳ Ｐゴシック" charset="-128"/>
              </a:endParaRPr>
            </a:p>
            <a:p>
              <a:pPr eaLnBrk="0" hangingPunct="0">
                <a:buFont typeface="Arial" charset="0"/>
                <a:buChar char="•"/>
                <a:defRPr/>
              </a:pPr>
              <a:endParaRPr lang="en-US" sz="1600" b="1" dirty="0">
                <a:solidFill>
                  <a:srgbClr val="001D3A"/>
                </a:solidFill>
                <a:latin typeface="Verdana" charset="0"/>
                <a:cs typeface="ＭＳ Ｐゴシック" charset="-128"/>
              </a:endParaRPr>
            </a:p>
            <a:p>
              <a:pPr algn="ctr" eaLnBrk="0" hangingPunct="0">
                <a:defRPr/>
              </a:pPr>
              <a:endParaRPr lang="en-US" dirty="0">
                <a:solidFill>
                  <a:srgbClr val="001D3A"/>
                </a:solidFill>
                <a:latin typeface="Verdana" charset="0"/>
                <a:cs typeface="ＭＳ Ｐゴシック" charset="-128"/>
              </a:endParaRPr>
            </a:p>
          </p:txBody>
        </p:sp>
      </p:grpSp>
      <p:sp>
        <p:nvSpPr>
          <p:cNvPr id="33" name="Up-Down Arrow 32"/>
          <p:cNvSpPr>
            <a:spLocks noChangeArrowheads="1"/>
          </p:cNvSpPr>
          <p:nvPr/>
        </p:nvSpPr>
        <p:spPr bwMode="auto">
          <a:xfrm rot="5400000">
            <a:off x="4424363" y="1141413"/>
            <a:ext cx="215900" cy="2165350"/>
          </a:xfrm>
          <a:prstGeom prst="upDownArrow">
            <a:avLst>
              <a:gd name="adj1" fmla="val 50000"/>
              <a:gd name="adj2" fmla="val 50008"/>
            </a:avLst>
          </a:prstGeom>
          <a:solidFill>
            <a:srgbClr val="37609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54"/>
          <p:cNvSpPr>
            <a:spLocks noChangeArrowheads="1"/>
          </p:cNvSpPr>
          <p:nvPr/>
        </p:nvSpPr>
        <p:spPr bwMode="gray">
          <a:xfrm>
            <a:off x="3783013" y="1609725"/>
            <a:ext cx="1485900" cy="121920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</a:rPr>
              <a:t>Context</a:t>
            </a: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</a:rPr>
              <a:t>Global-</a:t>
            </a:r>
            <a:r>
              <a:rPr lang="en-US" b="1" dirty="0" err="1">
                <a:solidFill>
                  <a:schemeClr val="bg1"/>
                </a:solidFill>
                <a:latin typeface="+mn-lt"/>
                <a:ea typeface="+mn-ea"/>
              </a:rPr>
              <a:t>Locall</a:t>
            </a:r>
            <a:endParaRPr lang="en-US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6172200" y="160338"/>
            <a:ext cx="2365375" cy="463550"/>
          </a:xfrm>
          <a:prstGeom prst="can">
            <a:avLst>
              <a:gd name="adj" fmla="val 22028"/>
            </a:avLst>
          </a:prstGeom>
          <a:solidFill>
            <a:srgbClr val="FFCE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ea typeface="+mn-ea"/>
              </a:rPr>
              <a:t>            Process</a:t>
            </a:r>
          </a:p>
        </p:txBody>
      </p:sp>
      <p:sp>
        <p:nvSpPr>
          <p:cNvPr id="31" name="Down Arrow 30"/>
          <p:cNvSpPr>
            <a:spLocks noChangeArrowheads="1"/>
          </p:cNvSpPr>
          <p:nvPr/>
        </p:nvSpPr>
        <p:spPr bwMode="auto">
          <a:xfrm rot="1835882">
            <a:off x="7124700" y="3524250"/>
            <a:ext cx="260350" cy="887413"/>
          </a:xfrm>
          <a:prstGeom prst="downArrow">
            <a:avLst>
              <a:gd name="adj1" fmla="val 50000"/>
              <a:gd name="adj2" fmla="val 50008"/>
            </a:avLst>
          </a:prstGeom>
          <a:solidFill>
            <a:srgbClr val="37609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29113" y="4130675"/>
            <a:ext cx="3124200" cy="1693863"/>
          </a:xfrm>
          <a:prstGeom prst="ellipse">
            <a:avLst/>
          </a:prstGeom>
          <a:solidFill>
            <a:srgbClr val="00B0F0">
              <a:alpha val="50000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Verdana" charset="0"/>
                <a:ea typeface="+mn-ea"/>
              </a:rPr>
              <a:t>Transformative Learning </a:t>
            </a:r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 rot="-2125429">
            <a:off x="1804988" y="3543300"/>
            <a:ext cx="242887" cy="8572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7609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53" name="Oval 23"/>
          <p:cNvSpPr>
            <a:spLocks noChangeArrowheads="1"/>
          </p:cNvSpPr>
          <p:nvPr/>
        </p:nvSpPr>
        <p:spPr bwMode="auto">
          <a:xfrm>
            <a:off x="1711325" y="4144963"/>
            <a:ext cx="3124200" cy="1679575"/>
          </a:xfrm>
          <a:prstGeom prst="ellipse">
            <a:avLst/>
          </a:prstGeom>
          <a:solidFill>
            <a:srgbClr val="00B0F0">
              <a:alpha val="50195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0" lvl="1" algn="ctr" eaLnBrk="0" hangingPunct="0"/>
            <a:endParaRPr lang="en-US" sz="1400" b="1">
              <a:latin typeface="Verdana" charset="0"/>
            </a:endParaRPr>
          </a:p>
          <a:p>
            <a:pPr marL="0" lvl="1" algn="ctr" eaLnBrk="0" hangingPunct="0"/>
            <a:r>
              <a:rPr lang="en-US" sz="1400" b="1">
                <a:latin typeface="Verdana" charset="0"/>
              </a:rPr>
              <a:t>Interdependence in Education</a:t>
            </a:r>
            <a:endParaRPr lang="en-US" sz="1400" b="1">
              <a:solidFill>
                <a:srgbClr val="0D0D0D"/>
              </a:solidFill>
              <a:latin typeface="Verdana" charset="0"/>
            </a:endParaRPr>
          </a:p>
          <a:p>
            <a:pPr algn="ctr" eaLnBrk="0" hangingPunct="0"/>
            <a:endParaRPr lang="en-US" sz="1400" b="1">
              <a:latin typeface="Verdana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3131840" y="3933056"/>
            <a:ext cx="2365375" cy="463550"/>
          </a:xfrm>
          <a:prstGeom prst="can">
            <a:avLst>
              <a:gd name="adj" fmla="val 22028"/>
            </a:avLst>
          </a:prstGeom>
          <a:solidFill>
            <a:srgbClr val="FFCE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latin typeface="Calibri" charset="0"/>
                <a:ea typeface="+mn-ea"/>
              </a:rPr>
              <a:t> Proposed Outcomes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4225" y="6189663"/>
            <a:ext cx="76581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Figure I-4.</a:t>
            </a:r>
            <a:r>
              <a:rPr 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Key components of the educational system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5805264"/>
            <a:ext cx="2886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Lincoln Chen</a:t>
            </a:r>
            <a:endParaRPr lang="th-T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7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2000" b="1" i="1" dirty="0" smtClean="0">
                <a:latin typeface="Times New Roman" charset="0"/>
                <a:cs typeface="Times New Roman" charset="0"/>
              </a:rPr>
              <a:t>    </a:t>
            </a:r>
            <a:br>
              <a:rPr lang="en-US" sz="2000" b="1" i="1" dirty="0" smtClean="0">
                <a:latin typeface="Times New Roman" charset="0"/>
                <a:cs typeface="Times New Roman" charset="0"/>
              </a:rPr>
            </a:br>
            <a:r>
              <a:rPr lang="en-US" sz="2400" b="1" dirty="0" smtClean="0">
                <a:latin typeface="Times New Roman" charset="0"/>
                <a:cs typeface="Times New Roman" charset="0"/>
              </a:rPr>
              <a:t/>
            </a:r>
            <a:br>
              <a:rPr lang="en-US" sz="2400" b="1" dirty="0" smtClean="0">
                <a:latin typeface="Times New Roman" charset="0"/>
                <a:cs typeface="Times New Roman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/>
        </p:nvSpPr>
        <p:spPr bwMode="auto">
          <a:xfrm>
            <a:off x="1454150" y="4191000"/>
            <a:ext cx="637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i="1" dirty="0">
                <a:latin typeface="Calibri" charset="0"/>
              </a:rPr>
              <a:t>Traditional Model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505200" y="4770020"/>
            <a:ext cx="2133599" cy="70788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cs typeface="Arial" charset="0"/>
              </a:rPr>
              <a:t>Educational</a:t>
            </a:r>
          </a:p>
          <a:p>
            <a:pPr algn="ctr">
              <a:defRPr/>
            </a:pPr>
            <a:r>
              <a:rPr lang="en-US" sz="2000" dirty="0">
                <a:cs typeface="Arial" charset="0"/>
              </a:rPr>
              <a:t>Objectives</a:t>
            </a:r>
          </a:p>
        </p:txBody>
      </p:sp>
      <p:sp>
        <p:nvSpPr>
          <p:cNvPr id="11269" name="Line 10"/>
          <p:cNvSpPr>
            <a:spLocks noChangeShapeType="1"/>
          </p:cNvSpPr>
          <p:nvPr/>
        </p:nvSpPr>
        <p:spPr bwMode="auto">
          <a:xfrm>
            <a:off x="2590800" y="1905001"/>
            <a:ext cx="762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1219200" y="457200"/>
            <a:ext cx="6799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i="1" dirty="0" smtClean="0">
                <a:latin typeface="Calibri" charset="0"/>
              </a:rPr>
              <a:t>Competency-based </a:t>
            </a:r>
            <a:r>
              <a:rPr lang="en-US" sz="2000" b="1" i="1" dirty="0">
                <a:latin typeface="Calibri" charset="0"/>
              </a:rPr>
              <a:t>Model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794663" y="4953000"/>
            <a:ext cx="1643737" cy="40011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cs typeface="Arial" charset="0"/>
              </a:rPr>
              <a:t>Curriculum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3429000" y="2895600"/>
            <a:ext cx="2209799" cy="40011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cs typeface="Arial" charset="0"/>
              </a:rPr>
              <a:t>Assessment</a:t>
            </a:r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 flipH="1" flipV="1">
            <a:off x="2438400" y="5562600"/>
            <a:ext cx="9906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1274" name="Text Box 3"/>
          <p:cNvSpPr txBox="1">
            <a:spLocks noChangeArrowheads="1"/>
          </p:cNvSpPr>
          <p:nvPr/>
        </p:nvSpPr>
        <p:spPr bwMode="auto">
          <a:xfrm>
            <a:off x="571500" y="1524000"/>
            <a:ext cx="1933575" cy="70788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cs typeface="Arial" charset="0"/>
              </a:rPr>
              <a:t>Health Needs of Society</a:t>
            </a:r>
          </a:p>
        </p:txBody>
      </p:sp>
      <p:sp>
        <p:nvSpPr>
          <p:cNvPr id="11275" name="Text Box 6"/>
          <p:cNvSpPr txBox="1">
            <a:spLocks noChangeArrowheads="1"/>
          </p:cNvSpPr>
          <p:nvPr/>
        </p:nvSpPr>
        <p:spPr bwMode="auto">
          <a:xfrm>
            <a:off x="3429000" y="1524000"/>
            <a:ext cx="2209800" cy="70788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cs typeface="Arial" charset="0"/>
              </a:rPr>
              <a:t>Competency</a:t>
            </a:r>
            <a:endParaRPr lang="en-US" sz="2000" dirty="0">
              <a:cs typeface="Arial" charset="0"/>
            </a:endParaRPr>
          </a:p>
          <a:p>
            <a:pPr algn="ctr">
              <a:defRPr/>
            </a:pPr>
            <a:r>
              <a:rPr lang="en-US" sz="2000" dirty="0">
                <a:cs typeface="Arial" charset="0"/>
              </a:rPr>
              <a:t>Outcomes</a:t>
            </a:r>
          </a:p>
        </p:txBody>
      </p:sp>
      <p:sp>
        <p:nvSpPr>
          <p:cNvPr id="11276" name="Line 10"/>
          <p:cNvSpPr>
            <a:spLocks noChangeShapeType="1"/>
          </p:cNvSpPr>
          <p:nvPr/>
        </p:nvSpPr>
        <p:spPr bwMode="auto">
          <a:xfrm flipV="1">
            <a:off x="5715000" y="1905000"/>
            <a:ext cx="685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1277" name="Text Box 6"/>
          <p:cNvSpPr txBox="1">
            <a:spLocks noChangeArrowheads="1"/>
          </p:cNvSpPr>
          <p:nvPr/>
        </p:nvSpPr>
        <p:spPr bwMode="auto">
          <a:xfrm>
            <a:off x="6507163" y="1676400"/>
            <a:ext cx="1874837" cy="40011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cs typeface="Arial" charset="0"/>
              </a:rPr>
              <a:t>Curriculum</a:t>
            </a:r>
          </a:p>
        </p:txBody>
      </p:sp>
      <p:sp>
        <p:nvSpPr>
          <p:cNvPr id="11278" name="Text Box 6"/>
          <p:cNvSpPr txBox="1">
            <a:spLocks noChangeArrowheads="1"/>
          </p:cNvSpPr>
          <p:nvPr/>
        </p:nvSpPr>
        <p:spPr bwMode="auto">
          <a:xfrm>
            <a:off x="3581401" y="5919788"/>
            <a:ext cx="1981199" cy="40011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cs typeface="Arial" charset="0"/>
              </a:rPr>
              <a:t>Assessment</a:t>
            </a:r>
          </a:p>
        </p:txBody>
      </p:sp>
      <p:sp>
        <p:nvSpPr>
          <p:cNvPr id="11279" name="Line 10"/>
          <p:cNvSpPr>
            <a:spLocks noChangeShapeType="1"/>
          </p:cNvSpPr>
          <p:nvPr/>
        </p:nvSpPr>
        <p:spPr bwMode="auto">
          <a:xfrm flipV="1">
            <a:off x="4495800" y="2362200"/>
            <a:ext cx="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1280" name="Line 10"/>
          <p:cNvSpPr>
            <a:spLocks noChangeShapeType="1"/>
          </p:cNvSpPr>
          <p:nvPr/>
        </p:nvSpPr>
        <p:spPr bwMode="auto">
          <a:xfrm>
            <a:off x="2697163" y="5157788"/>
            <a:ext cx="655637" cy="238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5400000">
            <a:off x="4381500" y="5753100"/>
            <a:ext cx="3810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8" name="Rectangle 17"/>
          <p:cNvSpPr/>
          <p:nvPr/>
        </p:nvSpPr>
        <p:spPr>
          <a:xfrm>
            <a:off x="6271008" y="6325052"/>
            <a:ext cx="2886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Lincoln Chen</a:t>
            </a:r>
            <a:endParaRPr lang="th-T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5400" b="1" dirty="0" smtClean="0"/>
              <a:t>สัจธรรมของโลกใน 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th-TH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816"/>
              </a:spcBef>
            </a:pPr>
            <a:r>
              <a:rPr lang="th-TH" sz="3000" b="1" dirty="0" smtClean="0">
                <a:latin typeface="Arial"/>
                <a:cs typeface="Arial"/>
              </a:rPr>
              <a:t>โลกเปลี่ยน สังคมเปลี่ยน</a:t>
            </a:r>
            <a:r>
              <a:rPr lang="en-US" sz="3000" b="1" dirty="0" smtClean="0">
                <a:latin typeface="Arial"/>
                <a:cs typeface="Arial"/>
              </a:rPr>
              <a:t>   </a:t>
            </a:r>
            <a:r>
              <a:rPr lang="th-TH" sz="3000" b="1" dirty="0" smtClean="0">
                <a:latin typeface="Arial"/>
                <a:cs typeface="Arial"/>
              </a:rPr>
              <a:t>เปลี่ยนแปลงตลอดเวลา</a:t>
            </a:r>
          </a:p>
          <a:p>
            <a:pPr>
              <a:lnSpc>
                <a:spcPct val="130000"/>
              </a:lnSpc>
              <a:spcBef>
                <a:spcPts val="816"/>
              </a:spcBef>
            </a:pPr>
            <a:r>
              <a:rPr lang="th-TH" sz="3000" b="1" dirty="0" smtClean="0">
                <a:latin typeface="Arial"/>
                <a:cs typeface="Arial"/>
              </a:rPr>
              <a:t>เปลี่ยนเร็วขึ้น</a:t>
            </a:r>
          </a:p>
          <a:p>
            <a:pPr>
              <a:lnSpc>
                <a:spcPct val="130000"/>
              </a:lnSpc>
              <a:spcBef>
                <a:spcPts val="816"/>
              </a:spcBef>
            </a:pPr>
            <a:r>
              <a:rPr lang="th-TH" sz="3000" b="1" dirty="0" smtClean="0">
                <a:latin typeface="Arial"/>
                <a:cs typeface="Arial"/>
              </a:rPr>
              <a:t>คนเปลี่ยน</a:t>
            </a:r>
            <a:r>
              <a:rPr lang="en-US" sz="3000" b="1" dirty="0" smtClean="0">
                <a:latin typeface="Arial"/>
                <a:cs typeface="Arial"/>
              </a:rPr>
              <a:t>   </a:t>
            </a:r>
            <a:r>
              <a:rPr lang="th-TH" sz="3000" b="1" dirty="0" smtClean="0">
                <a:latin typeface="Arial"/>
                <a:cs typeface="Arial"/>
              </a:rPr>
              <a:t>นศ. เปลี่ยน  </a:t>
            </a:r>
          </a:p>
          <a:p>
            <a:pPr>
              <a:lnSpc>
                <a:spcPct val="130000"/>
              </a:lnSpc>
              <a:spcBef>
                <a:spcPts val="816"/>
              </a:spcBef>
            </a:pPr>
            <a:r>
              <a:rPr lang="th-TH" sz="3000" b="1" dirty="0" smtClean="0">
                <a:latin typeface="Arial"/>
                <a:cs typeface="Arial"/>
              </a:rPr>
              <a:t>ต้องผลิตบัณฑิตตามสภาพความเป็นจริงนี้</a:t>
            </a:r>
          </a:p>
          <a:p>
            <a:pPr>
              <a:lnSpc>
                <a:spcPct val="130000"/>
              </a:lnSpc>
              <a:spcBef>
                <a:spcPts val="816"/>
              </a:spcBef>
            </a:pPr>
            <a:r>
              <a:rPr lang="th-TH" sz="3000" b="1" dirty="0" smtClean="0">
                <a:latin typeface="Arial"/>
                <a:cs typeface="Arial"/>
              </a:rPr>
              <a:t>ให้บัณฑิตออกไปอยู่ดีมีสุข เป็นผู้นำการเปลี่ยนแปลง  และเป็นส่วนหนึ่งของสังคมที่อยู่ดีมีสุขร่วมกัน  ในสังคมที่เปลี่ยนแปลงไม่หยุดนิ่ง</a:t>
            </a:r>
            <a:endParaRPr lang="th-TH" sz="3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24125" y="120650"/>
            <a:ext cx="40655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Three Generations of Reform</a:t>
            </a:r>
          </a:p>
        </p:txBody>
      </p:sp>
      <p:graphicFrame>
        <p:nvGraphicFramePr>
          <p:cNvPr id="17" name="Diagram 16"/>
          <p:cNvGraphicFramePr/>
          <p:nvPr/>
        </p:nvGraphicFramePr>
        <p:xfrm>
          <a:off x="1142605" y="1036768"/>
          <a:ext cx="7154220" cy="115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8819" y="2390035"/>
            <a:ext cx="1828800" cy="1463040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77850" algn="l"/>
                <a:tab pos="635000" algn="l"/>
                <a:tab pos="692150" algn="l"/>
                <a:tab pos="736600" algn="l"/>
              </a:tabLst>
              <a:defRPr/>
            </a:pPr>
            <a:r>
              <a:rPr lang="en-US" b="1" dirty="0"/>
              <a:t>Scientific </a:t>
            </a:r>
            <a:r>
              <a:rPr lang="en-US" b="1" dirty="0" smtClean="0"/>
              <a:t>Curriculum</a:t>
            </a:r>
            <a:endParaRPr lang="en-US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6106" y="3852535"/>
            <a:ext cx="1828800" cy="146304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University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B</a:t>
            </a:r>
            <a:r>
              <a:rPr lang="en-US" b="1" dirty="0" smtClean="0"/>
              <a:t>ased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52398" y="2413665"/>
            <a:ext cx="1828800" cy="1463040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Problem-Based </a:t>
            </a:r>
            <a:r>
              <a:rPr lang="en-US" b="1" dirty="0"/>
              <a:t>L</a:t>
            </a:r>
            <a:r>
              <a:rPr lang="en-US" b="1" dirty="0" smtClean="0"/>
              <a:t>earning</a:t>
            </a:r>
            <a:endParaRPr lang="en-US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47815" y="3861175"/>
            <a:ext cx="1828800" cy="146304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ea typeface="ＭＳ Ｐゴシック" charset="-128"/>
              </a:rPr>
              <a:t>Academic 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ea typeface="ＭＳ Ｐゴシック" charset="-128"/>
              </a:rPr>
              <a:t>Centers</a:t>
            </a:r>
            <a:endParaRPr lang="en-US" b="1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91200" y="2408200"/>
            <a:ext cx="2133600" cy="1463040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Competency-Driven</a:t>
            </a:r>
            <a:endParaRPr lang="en-U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Local-Global</a:t>
            </a:r>
            <a:endParaRPr lang="en-US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67400" y="3884104"/>
            <a:ext cx="2057400" cy="146304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ea typeface="ＭＳ Ｐゴシック" charset="-128"/>
              </a:rPr>
              <a:t> </a:t>
            </a:r>
            <a:r>
              <a:rPr lang="en-US" b="1" dirty="0" smtClean="0">
                <a:solidFill>
                  <a:srgbClr val="FFFFFF"/>
                </a:solidFill>
                <a:ea typeface="ＭＳ Ｐゴシック" charset="-128"/>
              </a:rPr>
              <a:t>Health-Education Systems</a:t>
            </a:r>
            <a:endParaRPr lang="en-US" b="1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 rot="16200000">
            <a:off x="161493" y="2929340"/>
            <a:ext cx="1463040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/>
              <a:t>Instructional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 rot="16200000">
            <a:off x="156189" y="4367779"/>
            <a:ext cx="1463040" cy="4572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/>
              <a:t>Institutional</a:t>
            </a:r>
          </a:p>
        </p:txBody>
      </p:sp>
      <p:sp>
        <p:nvSpPr>
          <p:cNvPr id="12316" name="TextBox 15"/>
          <p:cNvSpPr txBox="1">
            <a:spLocks noChangeArrowheads="1"/>
          </p:cNvSpPr>
          <p:nvPr/>
        </p:nvSpPr>
        <p:spPr bwMode="auto">
          <a:xfrm>
            <a:off x="593725" y="1390650"/>
            <a:ext cx="869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1900</a:t>
            </a:r>
          </a:p>
        </p:txBody>
      </p:sp>
      <p:sp>
        <p:nvSpPr>
          <p:cNvPr id="12317" name="TextBox 17"/>
          <p:cNvSpPr txBox="1">
            <a:spLocks noChangeArrowheads="1"/>
          </p:cNvSpPr>
          <p:nvPr/>
        </p:nvSpPr>
        <p:spPr bwMode="auto">
          <a:xfrm>
            <a:off x="8216900" y="1376363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2000+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7376" y="6334780"/>
            <a:ext cx="2886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Lincoln Chen</a:t>
            </a:r>
            <a:endParaRPr lang="th-T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 txBox="1">
            <a:spLocks/>
          </p:cNvSpPr>
          <p:nvPr/>
        </p:nvSpPr>
        <p:spPr bwMode="auto">
          <a:xfrm>
            <a:off x="439738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Times New Roman" charset="0"/>
                <a:cs typeface="Times New Roman" charset="0"/>
              </a:rPr>
              <a:t>Vision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60438" y="962025"/>
            <a:ext cx="7310437" cy="5138738"/>
            <a:chOff x="960438" y="376238"/>
            <a:chExt cx="7310437" cy="5138737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5715000" y="376238"/>
              <a:ext cx="2555875" cy="1812925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atin typeface="Calibri" charset="0"/>
                <a:ea typeface="+mn-ea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960438" y="376238"/>
              <a:ext cx="2570162" cy="1812925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n-lt"/>
                  <a:ea typeface="+mn-ea"/>
                </a:rPr>
                <a:t>Transformative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n-lt"/>
                  <a:ea typeface="+mn-ea"/>
                </a:rPr>
                <a:t>Learning</a:t>
              </a:r>
            </a:p>
          </p:txBody>
        </p:sp>
        <p:cxnSp>
          <p:nvCxnSpPr>
            <p:cNvPr id="7" name="Straight Arrow Connector 9"/>
            <p:cNvCxnSpPr>
              <a:cxnSpLocks noChangeShapeType="1"/>
            </p:cNvCxnSpPr>
            <p:nvPr/>
          </p:nvCxnSpPr>
          <p:spPr bwMode="auto">
            <a:xfrm>
              <a:off x="2841625" y="2157413"/>
              <a:ext cx="411163" cy="40322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Arrow Connector 10"/>
            <p:cNvCxnSpPr>
              <a:cxnSpLocks noChangeShapeType="1"/>
            </p:cNvCxnSpPr>
            <p:nvPr/>
          </p:nvCxnSpPr>
          <p:spPr bwMode="auto">
            <a:xfrm rot="5400000">
              <a:off x="6196013" y="2219326"/>
              <a:ext cx="371475" cy="37147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2416175" y="2189163"/>
              <a:ext cx="4538663" cy="332581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charset="0"/>
                <a:ea typeface="+mn-ea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2717800" y="3844925"/>
              <a:ext cx="2009775" cy="74453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latin typeface="Calibri" charset="0"/>
                  <a:ea typeface="+mn-ea"/>
                </a:rPr>
                <a:t>Individual</a:t>
              </a:r>
              <a:endParaRPr lang="en-US" sz="2000" b="1" dirty="0">
                <a:latin typeface="Calibri" charset="0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latin typeface="Calibri" charset="0"/>
                  <a:ea typeface="+mn-ea"/>
                </a:rPr>
                <a:t>Patient-Centered</a:t>
              </a:r>
              <a:endParaRPr lang="en-US" sz="2000" b="1" dirty="0">
                <a:latin typeface="Calibri" charset="0"/>
                <a:ea typeface="+mn-ea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4791075" y="3844925"/>
              <a:ext cx="1806575" cy="74453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latin typeface="Calibri" charset="0"/>
                  <a:ea typeface="+mn-ea"/>
                </a:rPr>
                <a:t>Population-Based</a:t>
              </a:r>
              <a:endParaRPr lang="en-US" sz="2000" b="1" dirty="0">
                <a:latin typeface="Calibri" charset="0"/>
                <a:ea typeface="+mn-ea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2798763" y="2917826"/>
              <a:ext cx="3721100" cy="40322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latin typeface="Calibri" charset="0"/>
                  <a:cs typeface="ＭＳ Ｐゴシック" charset="-128"/>
                </a:rPr>
                <a:t>Equity in Health</a:t>
              </a:r>
              <a:endParaRPr lang="en-US" sz="2400" b="1" dirty="0">
                <a:latin typeface="Calibri" charset="0"/>
                <a:cs typeface="ＭＳ Ｐゴシック" charset="-128"/>
              </a:endParaRPr>
            </a:p>
          </p:txBody>
        </p:sp>
        <p:cxnSp>
          <p:nvCxnSpPr>
            <p:cNvPr id="13" name="Straight Arrow Connector 25"/>
            <p:cNvCxnSpPr>
              <a:cxnSpLocks noChangeShapeType="1"/>
            </p:cNvCxnSpPr>
            <p:nvPr/>
          </p:nvCxnSpPr>
          <p:spPr bwMode="auto">
            <a:xfrm>
              <a:off x="3530600" y="1306513"/>
              <a:ext cx="2184400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398" name="TextBox 13"/>
            <p:cNvSpPr txBox="1">
              <a:spLocks noChangeArrowheads="1"/>
            </p:cNvSpPr>
            <p:nvPr/>
          </p:nvSpPr>
          <p:spPr bwMode="auto">
            <a:xfrm>
              <a:off x="5981700" y="971550"/>
              <a:ext cx="2074863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latin typeface="Calibri" charset="0"/>
                </a:rPr>
                <a:t>Interdependence in Education</a:t>
              </a:r>
            </a:p>
            <a:p>
              <a:endParaRPr lang="en-US" sz="2000" dirty="0">
                <a:latin typeface="Calibri" charset="0"/>
              </a:endParaRPr>
            </a:p>
          </p:txBody>
        </p:sp>
      </p:grpSp>
      <p:sp>
        <p:nvSpPr>
          <p:cNvPr id="16388" name="Slide Number Placeholder 13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E78109-F054-4046-B6FF-D6489A43F46C}" type="slidenum">
              <a:rPr lang="en-US"/>
              <a:pPr/>
              <a:t>21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21880" y="6309320"/>
            <a:ext cx="2886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Lincoln Chen</a:t>
            </a:r>
            <a:endParaRPr lang="th-T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7050" y="1027113"/>
          <a:ext cx="8080375" cy="4200527"/>
        </p:xfrm>
        <a:graphic>
          <a:graphicData uri="http://schemas.openxmlformats.org/drawingml/2006/table">
            <a:tbl>
              <a:tblPr/>
              <a:tblGrid>
                <a:gridCol w="2608263"/>
                <a:gridCol w="2778125"/>
                <a:gridCol w="2693987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Level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Objectives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Outcome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Information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Skills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Experts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Socialization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Values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Professionals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Transformative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Leadership attributes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Change agents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</a:tbl>
          </a:graphicData>
        </a:graphic>
      </p:graphicFrame>
      <p:sp>
        <p:nvSpPr>
          <p:cNvPr id="13334" name="Title 4"/>
          <p:cNvSpPr>
            <a:spLocks noGrp="1"/>
          </p:cNvSpPr>
          <p:nvPr>
            <p:ph type="title"/>
          </p:nvPr>
        </p:nvSpPr>
        <p:spPr>
          <a:xfrm>
            <a:off x="957263" y="5459413"/>
            <a:ext cx="7273925" cy="874712"/>
          </a:xfrm>
        </p:spPr>
        <p:txBody>
          <a:bodyPr/>
          <a:lstStyle/>
          <a:p>
            <a:pPr eaLnBrk="1" hangingPunct="1"/>
            <a:r>
              <a:rPr lang="en-US" sz="3600" b="1" i="1" dirty="0" smtClean="0"/>
              <a:t>Table III-1</a:t>
            </a:r>
            <a:r>
              <a:rPr lang="en-US" sz="4000" b="1" dirty="0" smtClean="0"/>
              <a:t>. Levels of learning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04248" y="63621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From L. Chen</a:t>
            </a:r>
            <a:endParaRPr lang="th-TH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/>
          <p:cNvSpPr/>
          <p:nvPr/>
        </p:nvSpPr>
        <p:spPr>
          <a:xfrm rot="5400000">
            <a:off x="3359021" y="3306858"/>
            <a:ext cx="5968077" cy="447384"/>
          </a:xfrm>
          <a:prstGeom prst="triangle">
            <a:avLst>
              <a:gd name="adj" fmla="val 46399"/>
            </a:avLst>
          </a:prstGeom>
          <a:solidFill>
            <a:srgbClr val="FFCC66">
              <a:alpha val="9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179512" y="692696"/>
            <a:ext cx="2808312" cy="5760640"/>
          </a:xfrm>
          <a:prstGeom prst="wedgeRectCallout">
            <a:avLst>
              <a:gd name="adj1" fmla="val 49361"/>
              <a:gd name="adj2" fmla="val -14357"/>
            </a:avLst>
          </a:prstGeom>
          <a:solidFill>
            <a:srgbClr val="FFCC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Char char="•"/>
              <a:defRPr/>
            </a:pPr>
            <a:endParaRPr lang="en-US" sz="1200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endParaRPr lang="en-US" sz="1200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spcAft>
                <a:spcPts val="600"/>
              </a:spcAft>
              <a:defRPr/>
            </a:pPr>
            <a:endParaRPr lang="en-US" sz="2000" u="sng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en-US" b="1" u="sng" dirty="0">
                <a:solidFill>
                  <a:schemeClr val="tx1"/>
                </a:solidFill>
                <a:ea typeface="ＭＳ Ｐゴシック" charset="-128"/>
              </a:rPr>
              <a:t>Instructional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a typeface="ＭＳ Ｐゴシック" charset="-128"/>
              </a:rPr>
              <a:t>Competency-driven</a:t>
            </a:r>
            <a:endParaRPr lang="en-US" sz="2000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a typeface="ＭＳ Ｐゴシック" charset="-128"/>
              </a:rPr>
              <a:t>Local-Global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ea typeface="ＭＳ Ｐゴシック" charset="-128"/>
              </a:rPr>
              <a:t> Inter + trans-professional</a:t>
            </a:r>
            <a:endParaRPr lang="en-US" sz="2000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a typeface="ＭＳ Ｐゴシック" charset="-128"/>
              </a:rPr>
              <a:t>IT empowered</a:t>
            </a:r>
            <a:endParaRPr lang="en-US" sz="2000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ＭＳ Ｐゴシック" charset="-128"/>
              </a:rPr>
              <a:t>Educ</a:t>
            </a:r>
            <a:r>
              <a:rPr lang="en-US" sz="2000" b="1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2000" b="1" dirty="0">
                <a:solidFill>
                  <a:schemeClr val="tx1"/>
                </a:solidFill>
                <a:ea typeface="ＭＳ Ｐゴシック" charset="-128"/>
              </a:rPr>
              <a:t>resources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ea typeface="ＭＳ Ｐゴシック" charset="-128"/>
              </a:rPr>
              <a:t> New professionalism</a:t>
            </a:r>
            <a:endParaRPr lang="en-US" sz="2400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spcAft>
                <a:spcPts val="600"/>
              </a:spcAft>
              <a:defRPr/>
            </a:pPr>
            <a:endParaRPr lang="en-US" sz="800" u="sng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en-US" b="1" u="sng" dirty="0">
                <a:solidFill>
                  <a:schemeClr val="tx1"/>
                </a:solidFill>
                <a:ea typeface="ＭＳ Ｐゴシック" charset="-128"/>
              </a:rPr>
              <a:t>Institutional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2000" b="1" dirty="0">
                <a:solidFill>
                  <a:schemeClr val="tx1"/>
                </a:solidFill>
                <a:ea typeface="ＭＳ Ｐゴシック" charset="-128"/>
              </a:rPr>
              <a:t>Joint planning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ea typeface="ＭＳ Ｐゴシック" charset="-128"/>
              </a:rPr>
              <a:t> Academic systems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ea typeface="ＭＳ Ｐゴシック" charset="-128"/>
              </a:rPr>
              <a:t> Networking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a typeface="ＭＳ Ｐゴシック" charset="-128"/>
              </a:rPr>
              <a:t>Culture critical </a:t>
            </a:r>
            <a:r>
              <a:rPr lang="en-US" sz="2000" b="1" dirty="0">
                <a:solidFill>
                  <a:schemeClr val="tx1"/>
                </a:solidFill>
                <a:ea typeface="ＭＳ Ｐゴシック" charset="-128"/>
              </a:rPr>
              <a:t>inquiry</a:t>
            </a:r>
          </a:p>
          <a:p>
            <a:pPr>
              <a:buFont typeface="Arial" charset="0"/>
              <a:buChar char="•"/>
              <a:defRPr/>
            </a:pPr>
            <a:endParaRPr lang="en-US" sz="12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581400" y="685800"/>
            <a:ext cx="2533030" cy="5922972"/>
          </a:xfrm>
          <a:prstGeom prst="wedgeRectCallout">
            <a:avLst>
              <a:gd name="adj1" fmla="val -12422"/>
              <a:gd name="adj2" fmla="val 50357"/>
            </a:avLst>
          </a:prstGeom>
          <a:solidFill>
            <a:srgbClr val="FFCC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150000"/>
              </a:lnSpc>
              <a:defRPr/>
            </a:pPr>
            <a:endParaRPr lang="en-US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en-US">
                <a:solidFill>
                  <a:schemeClr val="tx1"/>
                </a:solidFill>
                <a:ea typeface="ＭＳ Ｐゴシック" charset="-128"/>
              </a:rPr>
              <a:t> </a:t>
            </a: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3203847" y="105037"/>
            <a:ext cx="3384377" cy="4436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Recommendations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197762" y="3331848"/>
            <a:ext cx="5815676" cy="523584"/>
          </a:xfrm>
          <a:prstGeom prst="triangle">
            <a:avLst>
              <a:gd name="adj" fmla="val 46399"/>
            </a:avLst>
          </a:prstGeom>
          <a:solidFill>
            <a:srgbClr val="FFCC66">
              <a:alpha val="9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22" name="TextBox 16"/>
          <p:cNvSpPr txBox="1">
            <a:spLocks noChangeArrowheads="1"/>
          </p:cNvSpPr>
          <p:nvPr/>
        </p:nvSpPr>
        <p:spPr bwMode="auto">
          <a:xfrm>
            <a:off x="3563888" y="609600"/>
            <a:ext cx="25922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charset="0"/>
              </a:rPr>
              <a:t>Enabling</a:t>
            </a:r>
          </a:p>
          <a:p>
            <a:pPr algn="ctr"/>
            <a:r>
              <a:rPr lang="en-US" sz="3200" b="1" dirty="0" smtClean="0">
                <a:latin typeface="Calibri" charset="0"/>
              </a:rPr>
              <a:t>Actions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17423" name="TextBox 18"/>
          <p:cNvSpPr txBox="1">
            <a:spLocks noChangeArrowheads="1"/>
          </p:cNvSpPr>
          <p:nvPr/>
        </p:nvSpPr>
        <p:spPr bwMode="auto">
          <a:xfrm>
            <a:off x="755576" y="159023"/>
            <a:ext cx="172819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Reforms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7424" name="TextBox 19"/>
          <p:cNvSpPr txBox="1">
            <a:spLocks noChangeArrowheads="1"/>
          </p:cNvSpPr>
          <p:nvPr/>
        </p:nvSpPr>
        <p:spPr bwMode="auto">
          <a:xfrm>
            <a:off x="3668713" y="3732213"/>
            <a:ext cx="3189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Align accreditation</a:t>
            </a:r>
          </a:p>
        </p:txBody>
      </p:sp>
      <p:sp>
        <p:nvSpPr>
          <p:cNvPr id="17425" name="TextBox 20"/>
          <p:cNvSpPr txBox="1">
            <a:spLocks noChangeArrowheads="1"/>
          </p:cNvSpPr>
          <p:nvPr/>
        </p:nvSpPr>
        <p:spPr bwMode="auto">
          <a:xfrm>
            <a:off x="3702050" y="4687888"/>
            <a:ext cx="3003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Strengthen </a:t>
            </a:r>
          </a:p>
          <a:p>
            <a:r>
              <a:rPr lang="en-US" b="1" dirty="0" smtClean="0">
                <a:latin typeface="Calibri" charset="0"/>
              </a:rPr>
              <a:t>   global </a:t>
            </a:r>
            <a:r>
              <a:rPr lang="en-US" b="1" dirty="0">
                <a:latin typeface="Calibri" charset="0"/>
              </a:rPr>
              <a:t>learning</a:t>
            </a:r>
          </a:p>
        </p:txBody>
      </p:sp>
      <p:sp>
        <p:nvSpPr>
          <p:cNvPr id="17426" name="TextBox 21"/>
          <p:cNvSpPr txBox="1">
            <a:spLocks noChangeArrowheads="1"/>
          </p:cNvSpPr>
          <p:nvPr/>
        </p:nvSpPr>
        <p:spPr bwMode="auto">
          <a:xfrm>
            <a:off x="3644900" y="2695575"/>
            <a:ext cx="35512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Enhance investments</a:t>
            </a:r>
          </a:p>
        </p:txBody>
      </p:sp>
      <p:sp>
        <p:nvSpPr>
          <p:cNvPr id="17427" name="TextBox 22"/>
          <p:cNvSpPr txBox="1">
            <a:spLocks noChangeArrowheads="1"/>
          </p:cNvSpPr>
          <p:nvPr/>
        </p:nvSpPr>
        <p:spPr bwMode="auto">
          <a:xfrm>
            <a:off x="3670300" y="1673225"/>
            <a:ext cx="3313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Mobilize leadership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588125" y="1981200"/>
            <a:ext cx="2555875" cy="24844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Goal</a:t>
            </a:r>
            <a:endParaRPr lang="en-US" b="1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ea typeface="+mn-ea"/>
              </a:rPr>
              <a:t>Professional education for </a:t>
            </a:r>
            <a:r>
              <a:rPr lang="en-US" sz="2400" b="1" dirty="0" smtClean="0">
                <a:latin typeface="+mn-lt"/>
                <a:ea typeface="+mn-ea"/>
              </a:rPr>
              <a:t>equity in health</a:t>
            </a:r>
            <a:endParaRPr lang="en-US" sz="2400" b="1" dirty="0"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6362164"/>
            <a:ext cx="22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From L. Chen</a:t>
            </a:r>
            <a:endParaRPr lang="th-TH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Learning Assessment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800" b="1" dirty="0" smtClean="0"/>
              <a:t>๓ เปลี่ยน</a:t>
            </a:r>
          </a:p>
          <a:p>
            <a:r>
              <a:rPr lang="th-TH" sz="4800" b="1" dirty="0" smtClean="0"/>
              <a:t>จากข้อสอบเป็นความลับ เป็นเปิดเผย</a:t>
            </a:r>
          </a:p>
          <a:p>
            <a:r>
              <a:rPr lang="th-TH" sz="4800" b="1" dirty="0" smtClean="0"/>
              <a:t>จากสอบเป็นคนๆ เป็นสอบเป็นทีม</a:t>
            </a:r>
          </a:p>
          <a:p>
            <a:r>
              <a:rPr lang="th-TH" sz="4800" b="1" dirty="0" smtClean="0"/>
              <a:t>จากถูก-ผิด เป็นสอบความคิด </a:t>
            </a:r>
            <a:endParaRPr lang="th-TH" sz="4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5272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ต้องช่วยครู/อาจารย์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th-TH" sz="3800" b="1" dirty="0" smtClean="0">
                <a:latin typeface="Arial"/>
                <a:cs typeface="Arial"/>
              </a:rPr>
              <a:t>ครูยากลำบากกว่าศิษย์ เพราะครูต้อง </a:t>
            </a:r>
            <a:r>
              <a:rPr lang="en-US" sz="3800" b="1" dirty="0" smtClean="0">
                <a:latin typeface="Arial"/>
                <a:cs typeface="Arial"/>
              </a:rPr>
              <a:t>unlearn/</a:t>
            </a:r>
            <a:r>
              <a:rPr lang="en-US" sz="3800" b="1" dirty="0" err="1" smtClean="0">
                <a:latin typeface="Arial"/>
                <a:cs typeface="Arial"/>
              </a:rPr>
              <a:t>delearn</a:t>
            </a:r>
            <a:r>
              <a:rPr lang="en-US" sz="3800" b="1" dirty="0" smtClean="0">
                <a:latin typeface="Arial"/>
                <a:cs typeface="Arial"/>
              </a:rPr>
              <a:t> &amp; relearn</a:t>
            </a:r>
          </a:p>
          <a:p>
            <a:r>
              <a:rPr lang="th-TH" sz="3800" b="1" dirty="0" smtClean="0">
                <a:latin typeface="Arial"/>
                <a:cs typeface="Arial"/>
              </a:rPr>
              <a:t>ครูต้องเรียนรู้ทักษะการเป็นครู</a:t>
            </a:r>
          </a:p>
          <a:p>
            <a:r>
              <a:rPr lang="th-TH" sz="3800" b="1" dirty="0" smtClean="0">
                <a:latin typeface="Arial"/>
                <a:cs typeface="Arial"/>
              </a:rPr>
              <a:t>ช่วยด้วย </a:t>
            </a:r>
            <a:r>
              <a:rPr lang="en-US" sz="3800" b="1" dirty="0" smtClean="0">
                <a:latin typeface="Arial"/>
                <a:cs typeface="Arial"/>
              </a:rPr>
              <a:t>PLC (Professional Learning Community)  </a:t>
            </a:r>
            <a:r>
              <a:rPr lang="th-TH" sz="3800" b="1" dirty="0" smtClean="0">
                <a:latin typeface="Arial"/>
                <a:cs typeface="Arial"/>
              </a:rPr>
              <a:t>ไม่ใช่ </a:t>
            </a:r>
            <a:r>
              <a:rPr lang="en-US" sz="3800" b="1" dirty="0" smtClean="0">
                <a:latin typeface="Arial"/>
                <a:cs typeface="Arial"/>
              </a:rPr>
              <a:t>Training  </a:t>
            </a:r>
          </a:p>
          <a:p>
            <a:r>
              <a:rPr lang="th-TH" sz="3800" b="1" dirty="0" smtClean="0">
                <a:latin typeface="Arial"/>
                <a:cs typeface="Arial"/>
              </a:rPr>
              <a:t>ครู/อาจารย์ ใช้ </a:t>
            </a:r>
            <a:r>
              <a:rPr lang="en-US" sz="3800" b="1" dirty="0" smtClean="0">
                <a:latin typeface="Arial"/>
                <a:cs typeface="Arial"/>
              </a:rPr>
              <a:t>KM / </a:t>
            </a:r>
            <a:r>
              <a:rPr lang="en-US" sz="3800" b="1" dirty="0" err="1" smtClean="0">
                <a:latin typeface="Arial"/>
                <a:cs typeface="Arial"/>
              </a:rPr>
              <a:t>CoP</a:t>
            </a:r>
            <a:r>
              <a:rPr lang="en-US" sz="3800" b="1" dirty="0" smtClean="0">
                <a:latin typeface="Arial"/>
                <a:cs typeface="Arial"/>
              </a:rPr>
              <a:t> </a:t>
            </a:r>
            <a:r>
              <a:rPr lang="th-TH" sz="3800" b="1" dirty="0" smtClean="0">
                <a:latin typeface="Arial"/>
                <a:cs typeface="Arial"/>
              </a:rPr>
              <a:t>เรียนรู้ทักษะการเป็นครู/อาจารย์ ทุกวัน</a:t>
            </a:r>
            <a:endParaRPr lang="th-TH" sz="38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344" y="188640"/>
            <a:ext cx="5266928" cy="1143000"/>
          </a:xfrm>
          <a:solidFill>
            <a:srgbClr val="33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ทักษะการเป็นครู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Arial"/>
                <a:cs typeface="Arial"/>
              </a:rPr>
              <a:t>ทักษะการวินิจฉัยทำความรู้จัก ทำความเข้าใจศิษย์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ทักษะการออกแบบการเรียนรู้  ออกแบบ </a:t>
            </a:r>
            <a:r>
              <a:rPr lang="en-US" sz="3600" b="1" dirty="0" smtClean="0">
                <a:latin typeface="Arial"/>
                <a:cs typeface="Arial"/>
              </a:rPr>
              <a:t>PBL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ทักษะการชวนศิษย์ทำ </a:t>
            </a:r>
            <a:r>
              <a:rPr lang="en-US" sz="3600" b="1" dirty="0" smtClean="0">
                <a:latin typeface="Arial"/>
                <a:cs typeface="Arial"/>
              </a:rPr>
              <a:t>reflection / AAR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ทักษะการเรียนรู้ และสร้างความรู้ใหม่ จากการทำหน้าที่ครู</a:t>
            </a:r>
            <a:endParaRPr lang="en-US" sz="3600" b="1" dirty="0" smtClean="0">
              <a:latin typeface="Arial"/>
              <a:cs typeface="Arial"/>
            </a:endParaRPr>
          </a:p>
          <a:p>
            <a:r>
              <a:rPr lang="th-TH" sz="3600" b="1" dirty="0" smtClean="0">
                <a:latin typeface="Arial"/>
                <a:cs typeface="Arial"/>
              </a:rPr>
              <a:t>ทักษะการ </a:t>
            </a:r>
            <a:r>
              <a:rPr lang="th-TH" sz="3600" b="1" dirty="0" err="1" smtClean="0">
                <a:latin typeface="Arial"/>
                <a:cs typeface="Arial"/>
              </a:rPr>
              <a:t>ลปรร.</a:t>
            </a:r>
            <a:r>
              <a:rPr lang="th-TH" sz="3600" b="1" dirty="0" smtClean="0">
                <a:latin typeface="Arial"/>
                <a:cs typeface="Arial"/>
              </a:rPr>
              <a:t> ใน </a:t>
            </a:r>
            <a:r>
              <a:rPr lang="en-US" sz="3600" b="1" dirty="0" smtClean="0">
                <a:latin typeface="Arial"/>
                <a:cs typeface="Arial"/>
              </a:rPr>
              <a:t>PLC  </a:t>
            </a:r>
            <a:endParaRPr lang="th-TH" sz="3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834880" cy="1143000"/>
          </a:xfr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ส่งเสริมอาจารย์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latin typeface="Arial"/>
                <a:cs typeface="Arial"/>
              </a:rPr>
              <a:t>ด้วย </a:t>
            </a:r>
            <a:r>
              <a:rPr lang="en-US" sz="3600" b="1" dirty="0" smtClean="0">
                <a:latin typeface="Arial"/>
                <a:cs typeface="Arial"/>
              </a:rPr>
              <a:t>PLC  </a:t>
            </a:r>
            <a:r>
              <a:rPr lang="th-TH" sz="3600" b="1" dirty="0" smtClean="0">
                <a:latin typeface="Arial"/>
                <a:cs typeface="Arial"/>
              </a:rPr>
              <a:t>เสริมด้วย </a:t>
            </a:r>
            <a:r>
              <a:rPr lang="en-US" sz="3600" b="1" dirty="0" smtClean="0">
                <a:latin typeface="Arial"/>
                <a:cs typeface="Arial"/>
              </a:rPr>
              <a:t>Training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การวิจัยการเรียนรู้ 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วิชาการสายการเรียนรู้ เพื่อการเป็นบัณฑิตเพื่อสังคม  ตีพิมพ์ใน </a:t>
            </a:r>
            <a:r>
              <a:rPr lang="en-US" sz="3600" b="1" dirty="0" smtClean="0">
                <a:latin typeface="Arial"/>
                <a:cs typeface="Arial"/>
              </a:rPr>
              <a:t>PLOT Learning</a:t>
            </a:r>
            <a:endParaRPr lang="th-TH" sz="3600" b="1" dirty="0" smtClean="0">
              <a:latin typeface="Arial"/>
              <a:cs typeface="Arial"/>
            </a:endParaRPr>
          </a:p>
          <a:p>
            <a:r>
              <a:rPr lang="en-US" sz="3600" b="1" dirty="0" smtClean="0">
                <a:latin typeface="Arial"/>
                <a:cs typeface="Arial"/>
              </a:rPr>
              <a:t>ICT System supporting PLC</a:t>
            </a:r>
          </a:p>
          <a:p>
            <a:r>
              <a:rPr lang="en-US" sz="3600" b="1" dirty="0" smtClean="0">
                <a:latin typeface="Arial"/>
                <a:cs typeface="Arial"/>
              </a:rPr>
              <a:t>Annual Conference </a:t>
            </a:r>
            <a:r>
              <a:rPr lang="th-TH" sz="3600" b="1" dirty="0" smtClean="0">
                <a:latin typeface="Arial"/>
                <a:cs typeface="Arial"/>
              </a:rPr>
              <a:t>การจัดการเรียนรู้บัณฑิตเพื่อสังคม ในศตวรรษที่ ๒๑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รางวัล อาจารย์นักจัดการเรียนรู้.... </a:t>
            </a:r>
            <a:r>
              <a:rPr lang="en-US" sz="3600" b="1" dirty="0" smtClean="0">
                <a:latin typeface="Arial"/>
                <a:cs typeface="Arial"/>
              </a:rPr>
              <a:t> </a:t>
            </a:r>
          </a:p>
          <a:p>
            <a:endParaRPr lang="th-TH" sz="3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912768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Ayuthaya"/>
                <a:cs typeface="Ayuthaya"/>
              </a:rPr>
              <a:t>ข้อเสนอการเรียน วชช.</a:t>
            </a:r>
            <a:endParaRPr lang="en-US" b="1" dirty="0">
              <a:latin typeface="Ayuthaya"/>
              <a:cs typeface="Ayuthay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เริ่มจาก </a:t>
            </a:r>
            <a:r>
              <a:rPr lang="en-US" sz="4000" b="1" dirty="0" smtClean="0"/>
              <a:t>competencies</a:t>
            </a:r>
            <a:r>
              <a:rPr lang="th-TH" sz="4000" b="1" dirty="0" smtClean="0"/>
              <a:t> ที่พึงประสงค์ของบัณฑิตแพทย์</a:t>
            </a:r>
          </a:p>
          <a:p>
            <a:r>
              <a:rPr lang="th-TH" sz="4000" b="1" dirty="0" smtClean="0"/>
              <a:t>วชช. จะมีส่วนพัฒนาส่วนใดบ้าง</a:t>
            </a:r>
          </a:p>
          <a:p>
            <a:r>
              <a:rPr lang="th-TH" sz="4000" b="1" dirty="0" smtClean="0"/>
              <a:t>จัดการเรียนรู้อย่างไร  ออกแบบ </a:t>
            </a:r>
            <a:r>
              <a:rPr lang="en-US" sz="4000" b="1" dirty="0" smtClean="0"/>
              <a:t>project </a:t>
            </a:r>
            <a:r>
              <a:rPr lang="th-TH" sz="4000" b="1" dirty="0" smtClean="0"/>
              <a:t>อย่างไร</a:t>
            </a:r>
          </a:p>
          <a:p>
            <a:r>
              <a:rPr lang="th-TH" sz="4000" b="1" dirty="0" smtClean="0"/>
              <a:t>วัดผลอย่างไร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881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200" b="1" dirty="0" err="1" smtClean="0">
                <a:latin typeface="Arial"/>
                <a:cs typeface="Arial"/>
              </a:rPr>
              <a:t>นศ.</a:t>
            </a:r>
            <a:r>
              <a:rPr lang="th-TH" sz="4200" b="1" dirty="0" smtClean="0">
                <a:latin typeface="Arial"/>
                <a:cs typeface="Arial"/>
              </a:rPr>
              <a:t> เรียนด้วย </a:t>
            </a:r>
            <a:r>
              <a:rPr lang="en-US" sz="4200" b="1" dirty="0" smtClean="0">
                <a:latin typeface="Arial"/>
                <a:cs typeface="Arial"/>
              </a:rPr>
              <a:t>PBL </a:t>
            </a:r>
            <a:r>
              <a:rPr lang="th-TH" sz="4200" b="1" dirty="0" smtClean="0">
                <a:latin typeface="Arial"/>
                <a:cs typeface="Arial"/>
              </a:rPr>
              <a:t>ในภาคชีวิตจริง</a:t>
            </a:r>
            <a:endParaRPr lang="th-TH" sz="4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"/>
                <a:cs typeface="Arial"/>
              </a:rPr>
              <a:t>Team Learning </a:t>
            </a:r>
            <a:r>
              <a:rPr lang="th-TH" sz="3000" b="1" dirty="0" smtClean="0">
                <a:latin typeface="Arial"/>
                <a:cs typeface="Arial"/>
              </a:rPr>
              <a:t>ข้ามวิชาชีพ</a:t>
            </a:r>
            <a:endParaRPr lang="en-US" sz="3000" b="1" dirty="0" smtClean="0">
              <a:latin typeface="Arial"/>
              <a:cs typeface="Arial"/>
            </a:endParaRPr>
          </a:p>
          <a:p>
            <a:r>
              <a:rPr lang="th-TH" sz="3000" b="1" dirty="0" smtClean="0">
                <a:latin typeface="Arial"/>
                <a:cs typeface="Arial"/>
              </a:rPr>
              <a:t>เป็นการทำงานเฉพาะกิจ</a:t>
            </a:r>
          </a:p>
          <a:p>
            <a:r>
              <a:rPr lang="th-TH" sz="3000" b="1" dirty="0" smtClean="0">
                <a:latin typeface="Arial"/>
                <a:cs typeface="Arial"/>
              </a:rPr>
              <a:t>ทำงาน/โครงการในระบบบริการสุขภาพ</a:t>
            </a:r>
            <a:endParaRPr lang="en-US" sz="3000" b="1" dirty="0" smtClean="0">
              <a:latin typeface="Arial"/>
              <a:cs typeface="Arial"/>
            </a:endParaRPr>
          </a:p>
          <a:p>
            <a:r>
              <a:rPr lang="th-TH" sz="3000" b="1" dirty="0" smtClean="0">
                <a:latin typeface="Arial"/>
                <a:cs typeface="Arial"/>
              </a:rPr>
              <a:t>ตั้งเป้าหมาย </a:t>
            </a:r>
            <a:r>
              <a:rPr lang="en-US" sz="3000" b="1" dirty="0" smtClean="0">
                <a:latin typeface="Arial"/>
                <a:cs typeface="Arial"/>
              </a:rPr>
              <a:t>- BAR</a:t>
            </a:r>
            <a:r>
              <a:rPr lang="th-TH" sz="3000" b="1" dirty="0" smtClean="0">
                <a:latin typeface="Arial"/>
                <a:cs typeface="Arial"/>
              </a:rPr>
              <a:t>  ลงมือดำเนินการร่วมกัน  </a:t>
            </a:r>
          </a:p>
          <a:p>
            <a:r>
              <a:rPr lang="th-TH" sz="3000" b="1" dirty="0" err="1" smtClean="0">
                <a:latin typeface="Arial"/>
                <a:cs typeface="Arial"/>
              </a:rPr>
              <a:t>ลปรร.</a:t>
            </a:r>
            <a:r>
              <a:rPr lang="th-TH" sz="3000" b="1" dirty="0" smtClean="0">
                <a:latin typeface="Arial"/>
                <a:cs typeface="Arial"/>
              </a:rPr>
              <a:t> ระหว่างดำเนินการ </a:t>
            </a:r>
            <a:r>
              <a:rPr lang="en-US" sz="3000" b="1" dirty="0" smtClean="0">
                <a:latin typeface="Arial"/>
                <a:cs typeface="Arial"/>
              </a:rPr>
              <a:t>– AAR </a:t>
            </a:r>
          </a:p>
          <a:p>
            <a:r>
              <a:rPr lang="en-US" sz="3000" b="1" dirty="0" smtClean="0">
                <a:latin typeface="Arial"/>
                <a:cs typeface="Arial"/>
              </a:rPr>
              <a:t>Reflection (AAR </a:t>
            </a:r>
            <a:r>
              <a:rPr lang="th-TH" sz="3000" b="1" dirty="0" smtClean="0">
                <a:latin typeface="Arial"/>
                <a:cs typeface="Arial"/>
              </a:rPr>
              <a:t>ตีความด้วยทฤษฎี) เพื่อให้เกิดการเรียนรู้ในมิติที่ลึกและเชื่อมโยง </a:t>
            </a:r>
          </a:p>
          <a:p>
            <a:r>
              <a:rPr lang="th-TH" sz="3000" b="1" dirty="0" smtClean="0">
                <a:latin typeface="Arial"/>
                <a:cs typeface="Arial"/>
              </a:rPr>
              <a:t>รายงานผลต่อที่ประชุม</a:t>
            </a:r>
            <a:r>
              <a:rPr lang="en-US" sz="3000" b="1" dirty="0" smtClean="0">
                <a:latin typeface="Arial"/>
                <a:cs typeface="Arial"/>
              </a:rPr>
              <a:t>…</a:t>
            </a:r>
            <a:r>
              <a:rPr lang="th-TH" sz="3000" b="1" dirty="0" smtClean="0">
                <a:latin typeface="Arial"/>
                <a:cs typeface="Arial"/>
              </a:rPr>
              <a:t> / </a:t>
            </a:r>
            <a:r>
              <a:rPr lang="th-TH" sz="3000" b="1" dirty="0" smtClean="0">
                <a:solidFill>
                  <a:srgbClr val="3333FF"/>
                </a:solidFill>
                <a:latin typeface="Arial"/>
                <a:cs typeface="Arial"/>
              </a:rPr>
              <a:t>เขียนรายงานผลการวิจัย</a:t>
            </a:r>
            <a:endParaRPr lang="th-TH" sz="3000" b="1" dirty="0">
              <a:solidFill>
                <a:srgbClr val="3333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64" y="188640"/>
            <a:ext cx="7067128" cy="1143000"/>
          </a:xfr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5400" b="1" dirty="0" smtClean="0"/>
              <a:t>ความจริงของศตวรรษที่ ๒๑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th-TH" sz="4800" b="1" dirty="0" smtClean="0"/>
              <a:t>สังคม/โลก </a:t>
            </a:r>
            <a:r>
              <a:rPr lang="th-TH" sz="4800" b="1" dirty="0" smtClean="0">
                <a:solidFill>
                  <a:srgbClr val="0000FF"/>
                </a:solidFill>
              </a:rPr>
              <a:t>เปลี่ยน</a:t>
            </a:r>
          </a:p>
          <a:p>
            <a:pPr>
              <a:lnSpc>
                <a:spcPct val="130000"/>
              </a:lnSpc>
            </a:pPr>
            <a:r>
              <a:rPr lang="th-TH" sz="4800" b="1" dirty="0" smtClean="0"/>
              <a:t>เด็ก</a:t>
            </a:r>
            <a:r>
              <a:rPr lang="th-TH" sz="4800" b="1" dirty="0" smtClean="0">
                <a:solidFill>
                  <a:srgbClr val="0000FF"/>
                </a:solidFill>
              </a:rPr>
              <a:t>เปลี่ยน</a:t>
            </a:r>
          </a:p>
          <a:p>
            <a:pPr>
              <a:lnSpc>
                <a:spcPct val="130000"/>
              </a:lnSpc>
            </a:pPr>
            <a:r>
              <a:rPr lang="th-TH" sz="4800" b="1" dirty="0" smtClean="0"/>
              <a:t>ทักษะที่ต้องการในการดำรงชีวิต</a:t>
            </a:r>
            <a:r>
              <a:rPr lang="th-TH" sz="4800" b="1" dirty="0" smtClean="0">
                <a:solidFill>
                  <a:srgbClr val="0000FF"/>
                </a:solidFill>
              </a:rPr>
              <a:t>เปลี่ยน</a:t>
            </a:r>
          </a:p>
          <a:p>
            <a:pPr>
              <a:lnSpc>
                <a:spcPct val="130000"/>
              </a:lnSpc>
            </a:pPr>
            <a:r>
              <a:rPr lang="th-TH" sz="4800" b="1" dirty="0" smtClean="0"/>
              <a:t>การเรียนรู้</a:t>
            </a:r>
            <a:r>
              <a:rPr lang="th-TH" sz="4800" b="1" dirty="0" smtClean="0">
                <a:solidFill>
                  <a:srgbClr val="0000FF"/>
                </a:solidFill>
              </a:rPr>
              <a:t>ต้องเปลี่ยน</a:t>
            </a:r>
          </a:p>
          <a:p>
            <a:pPr>
              <a:lnSpc>
                <a:spcPct val="130000"/>
              </a:lnSpc>
            </a:pPr>
            <a:r>
              <a:rPr lang="th-TH" sz="4800" b="1" dirty="0" smtClean="0"/>
              <a:t>สอนไม่ได้ผล ต้อง</a:t>
            </a:r>
            <a:r>
              <a:rPr lang="th-TH" sz="4800" b="1" dirty="0" smtClean="0">
                <a:solidFill>
                  <a:srgbClr val="006600"/>
                </a:solidFill>
              </a:rPr>
              <a:t>เรียน</a:t>
            </a:r>
          </a:p>
          <a:p>
            <a:pPr>
              <a:lnSpc>
                <a:spcPct val="130000"/>
              </a:lnSpc>
            </a:pPr>
            <a:r>
              <a:rPr lang="th-TH" sz="4800" b="1" dirty="0" smtClean="0">
                <a:solidFill>
                  <a:srgbClr val="FF0000"/>
                </a:solidFill>
              </a:rPr>
              <a:t>ครูต้องไม่เน้นสอน เน้นออกแบบการเรียนรู้ เน้นสร้างแรงบันดาลใจ เน้นเป็นโค้ช ไม่ใช่ผู้สอน </a:t>
            </a:r>
            <a:endParaRPr lang="th-TH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Synergistic Functions</a:t>
            </a:r>
            <a:endParaRPr lang="th-TH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0293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913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143000"/>
          </a:xfr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/>
              <a:t>ComMed</a:t>
            </a:r>
            <a:r>
              <a:rPr lang="en-US" sz="5400" b="1" dirty="0" smtClean="0"/>
              <a:t> </a:t>
            </a:r>
            <a:r>
              <a:rPr lang="th-TH" sz="5400" b="1" dirty="0" smtClean="0"/>
              <a:t>รับใช้สังคมไทย</a:t>
            </a:r>
            <a:endParaRPr lang="th-TH" sz="54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20114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5517232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PBL </a:t>
            </a:r>
            <a:r>
              <a:rPr lang="th-TH" sz="4400" b="1" dirty="0" smtClean="0"/>
              <a:t>ในระบบสุขภาพ</a:t>
            </a:r>
            <a:r>
              <a:rPr lang="en-US" sz="4400" b="1" dirty="0" smtClean="0"/>
              <a:t> 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645024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นศพ.</a:t>
            </a:r>
            <a:endParaRPr lang="en-US" b="1" dirty="0" smtClean="0"/>
          </a:p>
          <a:p>
            <a:r>
              <a:rPr lang="th-TH" b="1" dirty="0" smtClean="0"/>
              <a:t>นศ. พยาบาล</a:t>
            </a:r>
            <a:endParaRPr lang="en-US" b="1" dirty="0" smtClean="0"/>
          </a:p>
          <a:p>
            <a:r>
              <a:rPr lang="th-TH" b="1" dirty="0" smtClean="0"/>
              <a:t>อื่นๆ 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36450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ใน</a:t>
            </a:r>
            <a:r>
              <a:rPr lang="en-US" sz="3600" b="1" dirty="0"/>
              <a:t> </a:t>
            </a:r>
            <a:r>
              <a:rPr lang="en-US" sz="3600" b="1" dirty="0" smtClean="0"/>
              <a:t>HS</a:t>
            </a:r>
            <a:endParaRPr lang="th-TH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56176" y="1700808"/>
            <a:ext cx="14516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แพทย์</a:t>
            </a:r>
          </a:p>
          <a:p>
            <a:r>
              <a:rPr lang="th-TH" dirty="0" smtClean="0"/>
              <a:t>พยาบาล</a:t>
            </a:r>
          </a:p>
          <a:p>
            <a:r>
              <a:rPr lang="th-TH" dirty="0" smtClean="0"/>
              <a:t>อื่นๆ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1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143000"/>
          </a:xfr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/>
              <a:t>ComMed</a:t>
            </a:r>
            <a:r>
              <a:rPr lang="en-US" sz="5400" b="1" dirty="0" smtClean="0"/>
              <a:t> </a:t>
            </a:r>
            <a:r>
              <a:rPr lang="th-TH" sz="5400" b="1" dirty="0" smtClean="0"/>
              <a:t>รับใช้สังคมไทย</a:t>
            </a:r>
            <a:endParaRPr lang="th-TH" sz="54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998484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5517232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PBL </a:t>
            </a:r>
            <a:r>
              <a:rPr lang="th-TH" sz="4400" b="1" dirty="0" smtClean="0"/>
              <a:t>ในระบบสุขภาพ</a:t>
            </a:r>
            <a:r>
              <a:rPr lang="en-US" sz="4400" b="1" dirty="0" smtClean="0"/>
              <a:t> </a:t>
            </a:r>
            <a:endParaRPr lang="th-TH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36450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ใน</a:t>
            </a:r>
            <a:r>
              <a:rPr lang="en-US" sz="3600" b="1" dirty="0"/>
              <a:t> </a:t>
            </a:r>
            <a:r>
              <a:rPr lang="en-US" sz="3600" b="1" dirty="0" smtClean="0"/>
              <a:t>HS</a:t>
            </a:r>
            <a:endParaRPr lang="th-TH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56176" y="1700808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5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188640"/>
            <a:ext cx="5194920" cy="1143000"/>
          </a:xfrm>
          <a:ln>
            <a:solidFill>
              <a:srgbClr val="007A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อาจารย์ทำวิจัย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th-TH" sz="4400" b="1" dirty="0" smtClean="0">
                <a:latin typeface="Arial"/>
                <a:cs typeface="Arial"/>
              </a:rPr>
              <a:t>จากการรวมข้อมูลหลายโครงการ</a:t>
            </a:r>
          </a:p>
          <a:p>
            <a:r>
              <a:rPr lang="th-TH" sz="4400" b="1" dirty="0" smtClean="0">
                <a:latin typeface="Arial"/>
                <a:cs typeface="Arial"/>
              </a:rPr>
              <a:t>นำมาวิเคราะห์ สังเคราะห์  ทดสอบทฤษฎี  หาความรู้ใหม่</a:t>
            </a:r>
          </a:p>
          <a:p>
            <a:r>
              <a:rPr lang="th-TH" sz="4400" b="1" dirty="0" smtClean="0">
                <a:latin typeface="Arial"/>
                <a:cs typeface="Arial"/>
              </a:rPr>
              <a:t>ตีพิมพ์เผยแพร่  </a:t>
            </a:r>
          </a:p>
          <a:p>
            <a:r>
              <a:rPr lang="th-TH" sz="4400" b="1" dirty="0" smtClean="0">
                <a:latin typeface="Arial"/>
                <a:cs typeface="Arial"/>
              </a:rPr>
              <a:t>ผลงานวิชาการรับใช้สังคม  หรือนานาชาติ </a:t>
            </a:r>
          </a:p>
          <a:p>
            <a:r>
              <a:rPr lang="th-TH" sz="4400" b="1" dirty="0" smtClean="0">
                <a:latin typeface="Arial"/>
                <a:cs typeface="Arial"/>
              </a:rPr>
              <a:t>อ้างอิงงานของ นศ. </a:t>
            </a:r>
            <a:endParaRPr lang="en-US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35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188640"/>
            <a:ext cx="86868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สรุป </a:t>
            </a:r>
            <a:r>
              <a:rPr lang="en-US" sz="5400" b="1" dirty="0" smtClean="0"/>
              <a:t>: </a:t>
            </a:r>
            <a:r>
              <a:rPr lang="th-TH" sz="5400" b="1" dirty="0" smtClean="0"/>
              <a:t>วชช. ในศตวรรษที่ ๒๑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th-TH" sz="4400" b="1" dirty="0" smtClean="0">
                <a:latin typeface="Arial"/>
                <a:cs typeface="Arial"/>
              </a:rPr>
              <a:t>บูรณาการ </a:t>
            </a:r>
            <a:r>
              <a:rPr lang="en-US" sz="4400" b="1" dirty="0" smtClean="0">
                <a:latin typeface="Arial"/>
                <a:cs typeface="Arial"/>
              </a:rPr>
              <a:t>: </a:t>
            </a:r>
            <a:r>
              <a:rPr lang="th-TH" sz="4400" b="1" dirty="0" smtClean="0">
                <a:latin typeface="Arial"/>
                <a:cs typeface="Arial"/>
              </a:rPr>
              <a:t>วิชาชีพ</a:t>
            </a:r>
            <a:r>
              <a:rPr lang="en-US" sz="4400" b="1" dirty="0" smtClean="0">
                <a:latin typeface="Arial"/>
                <a:cs typeface="Arial"/>
              </a:rPr>
              <a:t>  </a:t>
            </a:r>
            <a:r>
              <a:rPr lang="th-TH" sz="4400" b="1" dirty="0" smtClean="0">
                <a:latin typeface="Arial"/>
                <a:cs typeface="Arial"/>
              </a:rPr>
              <a:t>เรียน </a:t>
            </a:r>
            <a:r>
              <a:rPr lang="en-US" sz="4400" b="1" dirty="0" smtClean="0">
                <a:latin typeface="Arial"/>
                <a:cs typeface="Arial"/>
              </a:rPr>
              <a:t>&amp; </a:t>
            </a:r>
            <a:r>
              <a:rPr lang="th-TH" sz="4400" b="1" dirty="0" smtClean="0">
                <a:latin typeface="Arial"/>
                <a:cs typeface="Arial"/>
              </a:rPr>
              <a:t>บริการ </a:t>
            </a:r>
            <a:r>
              <a:rPr lang="en-US" sz="4400" b="1" dirty="0" smtClean="0">
                <a:latin typeface="Arial"/>
                <a:cs typeface="Arial"/>
              </a:rPr>
              <a:t>&amp; </a:t>
            </a:r>
            <a:r>
              <a:rPr lang="th-TH" sz="4400" b="1" dirty="0" smtClean="0">
                <a:latin typeface="Arial"/>
                <a:cs typeface="Arial"/>
              </a:rPr>
              <a:t>วิจัย  </a:t>
            </a:r>
            <a:r>
              <a:rPr lang="en-US" sz="4400" b="1" dirty="0" smtClean="0">
                <a:latin typeface="Arial"/>
                <a:cs typeface="Arial"/>
              </a:rPr>
              <a:t>Ed &amp; H. Service</a:t>
            </a:r>
          </a:p>
          <a:p>
            <a:pPr>
              <a:lnSpc>
                <a:spcPct val="120000"/>
              </a:lnSpc>
            </a:pPr>
            <a:r>
              <a:rPr lang="en-US" sz="4400" b="1" dirty="0" smtClean="0">
                <a:latin typeface="Arial"/>
                <a:cs typeface="Arial"/>
              </a:rPr>
              <a:t>PBL, Learning by Doing </a:t>
            </a:r>
            <a:r>
              <a:rPr lang="th-TH" sz="4400" b="1" dirty="0" smtClean="0">
                <a:latin typeface="Arial"/>
                <a:cs typeface="Arial"/>
              </a:rPr>
              <a:t>ในระบบบริการ</a:t>
            </a:r>
            <a:endParaRPr lang="en-US" sz="44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th-TH" sz="4400" b="1" dirty="0" smtClean="0">
                <a:latin typeface="Arial"/>
                <a:cs typeface="Arial"/>
              </a:rPr>
              <a:t>เลยวิชา สู่ทักษะ  ทักษะแห่งศตวรรษที่ ๒๑</a:t>
            </a:r>
          </a:p>
          <a:p>
            <a:pPr>
              <a:lnSpc>
                <a:spcPct val="120000"/>
              </a:lnSpc>
            </a:pPr>
            <a:r>
              <a:rPr lang="en-US" sz="4400" b="1" dirty="0" smtClean="0">
                <a:latin typeface="Arial"/>
                <a:cs typeface="Arial"/>
              </a:rPr>
              <a:t>Transformative Learning</a:t>
            </a:r>
          </a:p>
          <a:p>
            <a:pPr>
              <a:lnSpc>
                <a:spcPct val="120000"/>
              </a:lnSpc>
            </a:pPr>
            <a:r>
              <a:rPr lang="en-US" sz="4400" b="1" dirty="0" smtClean="0">
                <a:latin typeface="Arial"/>
                <a:cs typeface="Arial"/>
              </a:rPr>
              <a:t>Area-Based </a:t>
            </a:r>
            <a:r>
              <a:rPr lang="en-US" sz="4400" b="1" dirty="0" err="1" smtClean="0">
                <a:latin typeface="Arial"/>
                <a:cs typeface="Arial"/>
              </a:rPr>
              <a:t>ComMed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b="1" dirty="0" smtClean="0">
                <a:latin typeface="Arial"/>
                <a:cs typeface="Arial"/>
              </a:rPr>
              <a:t>Annual SSS </a:t>
            </a:r>
            <a:r>
              <a:rPr lang="en-US" sz="4400" b="1" dirty="0" smtClean="0">
                <a:latin typeface="Arial"/>
                <a:cs typeface="Arial"/>
              </a:rPr>
              <a:t>Forum</a:t>
            </a:r>
            <a:endParaRPr lang="th-TH" sz="44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latin typeface="Arial"/>
                <a:cs typeface="Arial"/>
              </a:rPr>
              <a:t>Com Med PLC </a:t>
            </a:r>
            <a:endParaRPr lang="th-TH" sz="4400" b="1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h-TH" sz="4400" b="1" dirty="0">
                <a:latin typeface="Arial"/>
                <a:cs typeface="Arial"/>
              </a:rPr>
              <a:t> </a:t>
            </a:r>
            <a:endParaRPr lang="en-US" sz="44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44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152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784887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5400" b="1" dirty="0" smtClean="0"/>
              <a:t>คุณภาพของระบบการเรียนรู้ 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16424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 smtClean="0"/>
              <a:t>21</a:t>
            </a:r>
            <a:r>
              <a:rPr lang="en-US" sz="4800" b="1" baseline="30000" dirty="0" smtClean="0"/>
              <a:t>st</a:t>
            </a:r>
            <a:r>
              <a:rPr lang="en-US" sz="4800" b="1" dirty="0" smtClean="0"/>
              <a:t> Century Skills</a:t>
            </a:r>
          </a:p>
          <a:p>
            <a:r>
              <a:rPr lang="en-US" sz="4800" b="1" dirty="0" smtClean="0"/>
              <a:t>Transformative Learning </a:t>
            </a:r>
            <a:r>
              <a:rPr lang="th-TH" sz="3900" b="1" dirty="0" smtClean="0"/>
              <a:t>(จาก </a:t>
            </a:r>
            <a:r>
              <a:rPr lang="en-US" sz="3500" b="1" dirty="0" smtClean="0"/>
              <a:t>informative &amp; formative) </a:t>
            </a:r>
            <a:endParaRPr lang="en-US" sz="4800" b="1" dirty="0" smtClean="0"/>
          </a:p>
          <a:p>
            <a:r>
              <a:rPr lang="th-TH" sz="4800" b="1" dirty="0" smtClean="0"/>
              <a:t>มี </a:t>
            </a:r>
            <a:r>
              <a:rPr lang="en-US" sz="4800" b="1" dirty="0" smtClean="0"/>
              <a:t>Change Agent Skills, Leadership</a:t>
            </a:r>
          </a:p>
          <a:p>
            <a:r>
              <a:rPr lang="th-TH" sz="5800" b="1" dirty="0" smtClean="0"/>
              <a:t>ความเป็นพลเมือง </a:t>
            </a:r>
            <a:endParaRPr lang="th-TH" sz="5800" b="1" dirty="0"/>
          </a:p>
        </p:txBody>
      </p:sp>
      <p:sp>
        <p:nvSpPr>
          <p:cNvPr id="4" name="Rectangle 3"/>
          <p:cNvSpPr/>
          <p:nvPr/>
        </p:nvSpPr>
        <p:spPr>
          <a:xfrm>
            <a:off x="1979712" y="1196752"/>
            <a:ext cx="4968552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</a:rPr>
              <a:t>ต้องไปให้ถึง</a:t>
            </a:r>
            <a:endParaRPr lang="th-TH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344" y="188640"/>
            <a:ext cx="5410944" cy="1143000"/>
          </a:xfr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Skills</a:t>
            </a:r>
            <a:endParaRPr lang="th-TH" b="1" dirty="0"/>
          </a:p>
        </p:txBody>
      </p:sp>
      <p:pic>
        <p:nvPicPr>
          <p:cNvPr id="26629" name="Picture 5" descr="Look inside 21st Century Skills: Rethinking How Students Learn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29" y="1412776"/>
            <a:ext cx="3532483" cy="5329004"/>
          </a:xfrm>
          <a:prstGeom prst="rect">
            <a:avLst/>
          </a:prstGeom>
          <a:noFill/>
        </p:spPr>
      </p:pic>
      <p:pic>
        <p:nvPicPr>
          <p:cNvPr id="26632" name="Picture 8" descr="21st Century Skills: Learning for Life in Our Tim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61964"/>
            <a:ext cx="5976664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20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t1.gstatic.com/images?q=tbn:ANd9GcRH3AFG4YoX0vKTX-tUuhtOd-Lr5cRA9WmvUco-7fkcvR-MauI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868" y="2564904"/>
            <a:ext cx="5078404" cy="3641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3529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Student Outcomes &amp; Support Systems</a:t>
            </a:r>
            <a:endParaRPr lang="th-TH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6024" y="4077072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Life &amp; Career Skills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99695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</a:rPr>
              <a:t>Learning &amp; Innovation Skills</a:t>
            </a:r>
            <a:endParaRPr lang="th-TH" sz="2000" b="1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342900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Core Subjects &amp; 21</a:t>
            </a:r>
            <a:r>
              <a:rPr lang="en-US" sz="2000" b="1" baseline="30000" dirty="0" smtClean="0">
                <a:solidFill>
                  <a:srgbClr val="006600"/>
                </a:solidFill>
              </a:rPr>
              <a:t>st</a:t>
            </a:r>
            <a:r>
              <a:rPr lang="en-US" sz="2000" b="1" dirty="0" smtClean="0">
                <a:solidFill>
                  <a:srgbClr val="006600"/>
                </a:solidFill>
              </a:rPr>
              <a:t> Century Themes </a:t>
            </a:r>
            <a:endParaRPr lang="th-TH" sz="20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414908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</a:rPr>
              <a:t>Information, Media, &amp; Technology Skills</a:t>
            </a:r>
            <a:endParaRPr lang="th-TH" sz="2000" b="1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6531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Standards &amp; Assessments</a:t>
            </a:r>
            <a:endParaRPr lang="th-TH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0131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Curriculum &amp; Instruction</a:t>
            </a:r>
            <a:endParaRPr lang="th-TH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Professional Development</a:t>
            </a:r>
            <a:endParaRPr lang="th-TH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Learning Environment</a:t>
            </a:r>
            <a:endParaRPr lang="th-TH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630932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"/>
              </a:rPr>
              <a:t>http://gotoknow.org/blog/thaikm/tag/21st Century Skills</a:t>
            </a:r>
            <a:r>
              <a:rPr lang="en-US" sz="2400" b="1" dirty="0" smtClean="0"/>
              <a:t>  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346672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3Rs + 7Cs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>
                <a:solidFill>
                  <a:srgbClr val="3333FF"/>
                </a:solidFill>
              </a:rPr>
              <a:t>R</a:t>
            </a:r>
            <a:r>
              <a:rPr lang="en-US" sz="4000" b="1" dirty="0" smtClean="0"/>
              <a:t>eading, ‘</a:t>
            </a:r>
            <a:r>
              <a:rPr lang="en-US" sz="4000" b="1" dirty="0" err="1" smtClean="0">
                <a:solidFill>
                  <a:srgbClr val="3333FF"/>
                </a:solidFill>
              </a:rPr>
              <a:t>R</a:t>
            </a:r>
            <a:r>
              <a:rPr lang="en-US" sz="4000" b="1" dirty="0" err="1" smtClean="0"/>
              <a:t>iting</a:t>
            </a:r>
            <a:r>
              <a:rPr lang="en-US" sz="4000" b="1" dirty="0" smtClean="0"/>
              <a:t>, ‘</a:t>
            </a:r>
            <a:r>
              <a:rPr lang="en-US" sz="4000" b="1" dirty="0" err="1" smtClean="0">
                <a:solidFill>
                  <a:srgbClr val="3333FF"/>
                </a:solidFill>
              </a:rPr>
              <a:t>R</a:t>
            </a:r>
            <a:r>
              <a:rPr lang="en-US" sz="4000" b="1" dirty="0" err="1" smtClean="0"/>
              <a:t>ithmetics</a:t>
            </a:r>
            <a:endParaRPr lang="en-US" sz="4000" b="1" dirty="0" smtClean="0"/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ritical thinking &amp; problem solving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reativity &amp; innovation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ollaboration, teamwork &amp; leadership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ross-cultural understanding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ommunication, information &amp; media literacy </a:t>
            </a:r>
            <a:r>
              <a:rPr lang="th-TH" sz="4700" b="1" dirty="0" smtClean="0"/>
              <a:t>(</a:t>
            </a:r>
            <a:r>
              <a:rPr lang="th-TH" sz="4000" b="1" dirty="0" smtClean="0"/>
              <a:t> </a:t>
            </a:r>
            <a:r>
              <a:rPr lang="en-US" sz="4000" b="1" dirty="0" smtClean="0"/>
              <a:t>2 – 3 </a:t>
            </a:r>
            <a:r>
              <a:rPr lang="th-TH" sz="4700" b="1" dirty="0" smtClean="0"/>
              <a:t>ภาษา)</a:t>
            </a:r>
            <a:endParaRPr lang="en-US" sz="4000" b="1" dirty="0" smtClean="0"/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omputing &amp; media literacy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areer &amp; learning self-reliance</a:t>
            </a:r>
          </a:p>
          <a:p>
            <a:r>
              <a:rPr lang="en-US" sz="4000" b="1" dirty="0" smtClean="0">
                <a:solidFill>
                  <a:srgbClr val="0000FF"/>
                </a:solidFill>
              </a:rPr>
              <a:t>C</a:t>
            </a:r>
            <a:r>
              <a:rPr lang="en-US" sz="4000" b="1" dirty="0" smtClean="0"/>
              <a:t>hange</a:t>
            </a:r>
            <a:endParaRPr lang="th-TH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33265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+ 2L</a:t>
            </a:r>
            <a:endParaRPr lang="th-TH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6660232" y="4725144"/>
            <a:ext cx="2376264" cy="1656184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6804248" y="486916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Learning</a:t>
            </a:r>
          </a:p>
          <a:p>
            <a:r>
              <a:rPr lang="en-US" sz="3200" b="1" dirty="0" smtClean="0"/>
              <a:t>Leadership</a:t>
            </a:r>
            <a:endParaRPr lang="th-TH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12" y="188640"/>
            <a:ext cx="6131024" cy="1143000"/>
          </a:xfr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Learning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Teach less, Learn more</a:t>
            </a:r>
          </a:p>
          <a:p>
            <a:r>
              <a:rPr lang="en-US" sz="4000" b="1" dirty="0" smtClean="0"/>
              <a:t>Beyond subject matters</a:t>
            </a:r>
          </a:p>
          <a:p>
            <a:r>
              <a:rPr lang="en-US" sz="4000" b="1" dirty="0" smtClean="0"/>
              <a:t>Student-directed Learning</a:t>
            </a:r>
          </a:p>
          <a:p>
            <a:r>
              <a:rPr lang="en-US" sz="4000" b="1" dirty="0" smtClean="0"/>
              <a:t>Collaborative (&gt; Competitive) </a:t>
            </a:r>
          </a:p>
          <a:p>
            <a:r>
              <a:rPr lang="en-US" sz="4000" b="1" dirty="0" smtClean="0"/>
              <a:t>Team (&gt;Individual) Learning </a:t>
            </a:r>
          </a:p>
          <a:p>
            <a:r>
              <a:rPr lang="en-US" sz="4000" b="1" dirty="0" smtClean="0"/>
              <a:t>Learning by Doing : PBL (Project-Based Learning)  </a:t>
            </a:r>
          </a:p>
          <a:p>
            <a:r>
              <a:rPr lang="en-US" sz="4000" b="1" dirty="0" smtClean="0"/>
              <a:t>New paradigm of evaluation : beyond standard, evaluate team, open (not secret) approach  </a:t>
            </a:r>
            <a:endParaRPr lang="th-TH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3.gstatic.com/images?q=tbn:ANd9GcSbAnAVeq_QwCQxa25eGofI5c3iRYKGSe1VLw95HCupd4UZdDOD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562" y="2348879"/>
            <a:ext cx="2971558" cy="32191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208912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/>
              <a:t>เรียนเพื่อฝึกฝนพัฒนาสมองมนุษย์</a:t>
            </a:r>
            <a:endParaRPr lang="th-TH" sz="4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1357</Words>
  <Application>Microsoft Macintosh PowerPoint</Application>
  <PresentationFormat>On-screen Show (4:3)</PresentationFormat>
  <Paragraphs>303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ชุดรูปแบบของ Office</vt:lpstr>
      <vt:lpstr>21st Century Learning and Medical Education </vt:lpstr>
      <vt:lpstr>สัจธรรมของโลกใน 21st Century</vt:lpstr>
      <vt:lpstr>ความจริงของศตวรรษที่ ๒๑</vt:lpstr>
      <vt:lpstr>คุณภาพของระบบการเรียนรู้ </vt:lpstr>
      <vt:lpstr>21st Century Skills</vt:lpstr>
      <vt:lpstr>PowerPoint Presentation</vt:lpstr>
      <vt:lpstr>3Rs + 7Cs</vt:lpstr>
      <vt:lpstr>21st Century Learning</vt:lpstr>
      <vt:lpstr>PowerPoint Presentation</vt:lpstr>
      <vt:lpstr>PowerPoint Presentation</vt:lpstr>
      <vt:lpstr>บันได ๖ ขั้นของการพัฒนาคุณธรรม</vt:lpstr>
      <vt:lpstr>ความเป็นพลเมืองดี มีความสำเร็จในชีวิต</vt:lpstr>
      <vt:lpstr>วิธีจัดการเรียนรู้ 21st Century Skills </vt:lpstr>
      <vt:lpstr>นศ. เรียนด้วย PBL ในภาคชีวิตจริง</vt:lpstr>
      <vt:lpstr>PowerPoint Presentation</vt:lpstr>
      <vt:lpstr>Health Professionals for a New Century </vt:lpstr>
      <vt:lpstr>PowerPoint Presentation</vt:lpstr>
      <vt:lpstr>PowerPoint Presentation</vt:lpstr>
      <vt:lpstr>       </vt:lpstr>
      <vt:lpstr>PowerPoint Presentation</vt:lpstr>
      <vt:lpstr>PowerPoint Presentation</vt:lpstr>
      <vt:lpstr>Table III-1. Levels of learning</vt:lpstr>
      <vt:lpstr>PowerPoint Presentation</vt:lpstr>
      <vt:lpstr>21st Century Learning Assessment</vt:lpstr>
      <vt:lpstr>ต้องช่วยครู/อาจารย์</vt:lpstr>
      <vt:lpstr>ทักษะการเป็นครู</vt:lpstr>
      <vt:lpstr>ส่งเสริมอาจารย์</vt:lpstr>
      <vt:lpstr>ข้อเสนอการเรียน วชช.</vt:lpstr>
      <vt:lpstr>นศ. เรียนด้วย PBL ในภาคชีวิตจริง</vt:lpstr>
      <vt:lpstr>Synergistic Functions</vt:lpstr>
      <vt:lpstr>ComMed รับใช้สังคมไทย</vt:lpstr>
      <vt:lpstr>ComMed รับใช้สังคมไทย</vt:lpstr>
      <vt:lpstr>อาจารย์ทำวิจัย</vt:lpstr>
      <vt:lpstr>สรุป : วชช. ในศตวรรษที่ ๒๑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Learning and Medical Education </dc:title>
  <dc:creator>Vicharn</dc:creator>
  <cp:lastModifiedBy>Vicharn Panich</cp:lastModifiedBy>
  <cp:revision>56</cp:revision>
  <dcterms:created xsi:type="dcterms:W3CDTF">2011-09-13T12:58:15Z</dcterms:created>
  <dcterms:modified xsi:type="dcterms:W3CDTF">2011-09-27T00:28:17Z</dcterms:modified>
</cp:coreProperties>
</file>